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World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8"/>
          <a:stretch>
            <a:fillRect/>
          </a:stretch>
        </p:blipFill>
        <p:spPr bwMode="auto">
          <a:xfrm>
            <a:off x="288171" y="174584"/>
            <a:ext cx="11599030" cy="433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1976959" y="1474345"/>
            <a:ext cx="565200" cy="563259"/>
            <a:chOff x="1519237" y="1651743"/>
            <a:chExt cx="447675" cy="447675"/>
          </a:xfrm>
        </p:grpSpPr>
        <p:sp>
          <p:nvSpPr>
            <p:cNvPr id="17" name="椭圆 16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KSO_Shape"/>
            <p:cNvSpPr/>
            <p:nvPr/>
          </p:nvSpPr>
          <p:spPr bwMode="auto">
            <a:xfrm>
              <a:off x="1621221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55152" y="3439758"/>
            <a:ext cx="565200" cy="563259"/>
            <a:chOff x="1519237" y="1651743"/>
            <a:chExt cx="447675" cy="447675"/>
          </a:xfrm>
        </p:grpSpPr>
        <p:sp>
          <p:nvSpPr>
            <p:cNvPr id="20" name="椭圆 19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KSO_Shape"/>
            <p:cNvSpPr/>
            <p:nvPr/>
          </p:nvSpPr>
          <p:spPr bwMode="auto">
            <a:xfrm>
              <a:off x="1632717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292" y="3606442"/>
            <a:ext cx="565200" cy="563259"/>
            <a:chOff x="1519237" y="1651743"/>
            <a:chExt cx="447675" cy="447675"/>
          </a:xfrm>
        </p:grpSpPr>
        <p:sp>
          <p:nvSpPr>
            <p:cNvPr id="23" name="椭圆 22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KSO_Shape"/>
            <p:cNvSpPr/>
            <p:nvPr/>
          </p:nvSpPr>
          <p:spPr bwMode="auto">
            <a:xfrm>
              <a:off x="1632717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30335" y="1654108"/>
            <a:ext cx="565200" cy="563259"/>
            <a:chOff x="1519237" y="1651743"/>
            <a:chExt cx="447675" cy="447675"/>
          </a:xfrm>
        </p:grpSpPr>
        <p:sp>
          <p:nvSpPr>
            <p:cNvPr id="26" name="椭圆 25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" name="KSO_Shape"/>
            <p:cNvSpPr/>
            <p:nvPr/>
          </p:nvSpPr>
          <p:spPr bwMode="auto">
            <a:xfrm>
              <a:off x="1621221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982800" y="1175270"/>
            <a:ext cx="565200" cy="563259"/>
            <a:chOff x="1519237" y="1651743"/>
            <a:chExt cx="447675" cy="447675"/>
          </a:xfrm>
        </p:grpSpPr>
        <p:sp>
          <p:nvSpPr>
            <p:cNvPr id="29" name="椭圆 28"/>
            <p:cNvSpPr/>
            <p:nvPr/>
          </p:nvSpPr>
          <p:spPr>
            <a:xfrm>
              <a:off x="1519237" y="1651743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KSO_Shape"/>
            <p:cNvSpPr/>
            <p:nvPr/>
          </p:nvSpPr>
          <p:spPr bwMode="auto">
            <a:xfrm>
              <a:off x="1621221" y="1704975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cxnSp>
        <p:nvCxnSpPr>
          <p:cNvPr id="31" name="直接连接符 30"/>
          <p:cNvCxnSpPr>
            <a:stCxn id="17" idx="5"/>
            <a:endCxn id="20" idx="1"/>
          </p:cNvCxnSpPr>
          <p:nvPr/>
        </p:nvCxnSpPr>
        <p:spPr>
          <a:xfrm>
            <a:off x="2459387" y="1955117"/>
            <a:ext cx="1278537" cy="156712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5"/>
            <a:endCxn id="23" idx="2"/>
          </p:cNvCxnSpPr>
          <p:nvPr/>
        </p:nvCxnSpPr>
        <p:spPr>
          <a:xfrm flipV="1">
            <a:off x="4137580" y="3888072"/>
            <a:ext cx="2174712" cy="3245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7"/>
            <a:endCxn id="26" idx="3"/>
          </p:cNvCxnSpPr>
          <p:nvPr/>
        </p:nvCxnSpPr>
        <p:spPr>
          <a:xfrm flipV="1">
            <a:off x="6794720" y="2134880"/>
            <a:ext cx="1418387" cy="1554049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7"/>
            <a:endCxn id="26" idx="2"/>
          </p:cNvCxnSpPr>
          <p:nvPr/>
        </p:nvCxnSpPr>
        <p:spPr>
          <a:xfrm flipV="1">
            <a:off x="4137580" y="1935738"/>
            <a:ext cx="3992755" cy="15865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6"/>
            <a:endCxn id="23" idx="1"/>
          </p:cNvCxnSpPr>
          <p:nvPr/>
        </p:nvCxnSpPr>
        <p:spPr>
          <a:xfrm>
            <a:off x="2542159" y="1755975"/>
            <a:ext cx="3852905" cy="1932954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6" idx="6"/>
            <a:endCxn id="29" idx="2"/>
          </p:cNvCxnSpPr>
          <p:nvPr/>
        </p:nvCxnSpPr>
        <p:spPr>
          <a:xfrm flipV="1">
            <a:off x="8695535" y="1456900"/>
            <a:ext cx="1287265" cy="478838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3" idx="6"/>
            <a:endCxn id="29" idx="3"/>
          </p:cNvCxnSpPr>
          <p:nvPr/>
        </p:nvCxnSpPr>
        <p:spPr>
          <a:xfrm flipV="1">
            <a:off x="6877492" y="1656042"/>
            <a:ext cx="3188080" cy="223203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169708" y="5636647"/>
            <a:ext cx="8736417" cy="391425"/>
          </a:xfrm>
          <a:noFill/>
        </p:spPr>
        <p:txBody>
          <a:bodyPr anchor="ctr">
            <a:normAutofit/>
          </a:bodyPr>
          <a:lstStyle>
            <a:lvl1pPr marL="0" indent="0" algn="l">
              <a:buNone/>
              <a:defRPr sz="1800" b="0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169708" y="4863839"/>
            <a:ext cx="8736417" cy="705950"/>
          </a:xfrm>
        </p:spPr>
        <p:txBody>
          <a:bodyPr anchor="b">
            <a:normAutofit/>
          </a:bodyPr>
          <a:lstStyle>
            <a:lvl1pPr algn="l">
              <a:defRPr sz="3400" b="1" kern="1000" baseline="0">
                <a:solidFill>
                  <a:schemeClr val="accent1"/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277837" y="5061674"/>
            <a:ext cx="745200" cy="744037"/>
            <a:chOff x="625003" y="5195170"/>
            <a:chExt cx="447675" cy="447675"/>
          </a:xfrm>
        </p:grpSpPr>
        <p:sp>
          <p:nvSpPr>
            <p:cNvPr id="39" name="椭圆 38"/>
            <p:cNvSpPr/>
            <p:nvPr userDrawn="1"/>
          </p:nvSpPr>
          <p:spPr>
            <a:xfrm>
              <a:off x="625003" y="5195170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KSO_Shape"/>
            <p:cNvSpPr/>
            <p:nvPr userDrawn="1"/>
          </p:nvSpPr>
          <p:spPr bwMode="auto">
            <a:xfrm>
              <a:off x="715491" y="5248402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15925" y="439738"/>
            <a:ext cx="11360150" cy="6137275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World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>
            <a:fillRect/>
          </a:stretch>
        </p:blipFill>
        <p:spPr bwMode="auto">
          <a:xfrm>
            <a:off x="-12699" y="-19051"/>
            <a:ext cx="1220470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-12699" y="-19052"/>
            <a:ext cx="12204700" cy="106680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54071" y="2734409"/>
            <a:ext cx="4842229" cy="897903"/>
            <a:chOff x="3654071" y="2734409"/>
            <a:chExt cx="4842229" cy="897903"/>
          </a:xfrm>
        </p:grpSpPr>
        <p:sp>
          <p:nvSpPr>
            <p:cNvPr id="7" name="MH_Title"/>
            <p:cNvSpPr/>
            <p:nvPr userDrawn="1">
              <p:custDataLst>
                <p:tags r:id="rId2"/>
              </p:custDataLst>
            </p:nvPr>
          </p:nvSpPr>
          <p:spPr>
            <a:xfrm>
              <a:off x="3654071" y="2966425"/>
              <a:ext cx="4842229" cy="665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8" name="MH_Number"/>
            <p:cNvSpPr/>
            <p:nvPr userDrawn="1">
              <p:custDataLst>
                <p:tags r:id="rId3"/>
              </p:custDataLst>
            </p:nvPr>
          </p:nvSpPr>
          <p:spPr>
            <a:xfrm>
              <a:off x="7722579" y="2734409"/>
              <a:ext cx="773721" cy="897901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b="1" dirty="0">
                <a:solidFill>
                  <a:srgbClr val="FFFFFF"/>
                </a:solidFill>
                <a:cs typeface="Times New Roman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4071" y="2966425"/>
            <a:ext cx="4842000" cy="666000"/>
          </a:xfrm>
        </p:spPr>
        <p:txBody>
          <a:bodyPr lIns="180000" tIns="0" rIns="0" bIns="0" anchor="ctr" anchorCtr="0">
            <a:normAutofit/>
          </a:bodyPr>
          <a:lstStyle>
            <a:lvl1pPr algn="l"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World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>
            <a:fillRect/>
          </a:stretch>
        </p:blipFill>
        <p:spPr bwMode="auto">
          <a:xfrm>
            <a:off x="-12699" y="-19051"/>
            <a:ext cx="1220470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-12699" y="-19052"/>
            <a:ext cx="12204700" cy="106680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175819"/>
            <a:ext cx="10954459" cy="7960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2301" y="1244603"/>
            <a:ext cx="5080000" cy="49323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82644" y="1244603"/>
            <a:ext cx="5094116" cy="49323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World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>
            <a:fillRect/>
          </a:stretch>
        </p:blipFill>
        <p:spPr bwMode="auto">
          <a:xfrm>
            <a:off x="-63264" y="-19051"/>
            <a:ext cx="1230583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-63264" y="-19052"/>
            <a:ext cx="12305830" cy="106680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89169" y="118532"/>
            <a:ext cx="10602732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7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2736" y="2200274"/>
            <a:ext cx="5157787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1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5147" y="2200274"/>
            <a:ext cx="5183188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sp>
          <p:nvSpPr>
            <p:cNvPr id="9" name="矩形 8"/>
            <p:cNvSpPr/>
            <p:nvPr userDrawn="1">
              <p:custDataLst>
                <p:tags r:id="rId2"/>
              </p:custDataLst>
            </p:nvPr>
          </p:nvSpPr>
          <p:spPr>
            <a:xfrm>
              <a:off x="1524000" y="0"/>
              <a:ext cx="9144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 userDrawn="1">
              <p:custDataLst>
                <p:tags r:id="rId3"/>
              </p:custDataLst>
            </p:nvPr>
          </p:nvCxnSpPr>
          <p:spPr>
            <a:xfrm flipH="1">
              <a:off x="1524000" y="2559050"/>
              <a:ext cx="3098800" cy="218440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505700" y="2133601"/>
              <a:ext cx="3143250" cy="220821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 userDrawn="1">
              <p:custDataLst>
                <p:tags r:id="rId5"/>
              </p:custDataLst>
            </p:nvPr>
          </p:nvSpPr>
          <p:spPr>
            <a:xfrm rot="3430120">
              <a:off x="5807869" y="-1585118"/>
              <a:ext cx="336550" cy="6303962"/>
            </a:xfrm>
            <a:custGeom>
              <a:avLst/>
              <a:gdLst>
                <a:gd name="connsiteX0" fmla="*/ 0 w 328131"/>
                <a:gd name="connsiteY0" fmla="*/ 508549 h 4872799"/>
                <a:gd name="connsiteX1" fmla="*/ 328131 w 328131"/>
                <a:gd name="connsiteY1" fmla="*/ 0 h 4872799"/>
                <a:gd name="connsiteX2" fmla="*/ 328131 w 328131"/>
                <a:gd name="connsiteY2" fmla="*/ 4872799 h 4872799"/>
                <a:gd name="connsiteX3" fmla="*/ 0 w 328131"/>
                <a:gd name="connsiteY3" fmla="*/ 4661079 h 4872799"/>
                <a:gd name="connsiteX0-1" fmla="*/ 0 w 337331"/>
                <a:gd name="connsiteY0-2" fmla="*/ 407823 h 4872799"/>
                <a:gd name="connsiteX1-3" fmla="*/ 337331 w 337331"/>
                <a:gd name="connsiteY1-4" fmla="*/ 0 h 4872799"/>
                <a:gd name="connsiteX2-5" fmla="*/ 337331 w 337331"/>
                <a:gd name="connsiteY2-6" fmla="*/ 4872799 h 4872799"/>
                <a:gd name="connsiteX3-7" fmla="*/ 9200 w 337331"/>
                <a:gd name="connsiteY3-8" fmla="*/ 4661079 h 4872799"/>
                <a:gd name="connsiteX4" fmla="*/ 0 w 337331"/>
                <a:gd name="connsiteY4" fmla="*/ 407823 h 48727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337331" h="4872799">
                  <a:moveTo>
                    <a:pt x="0" y="407823"/>
                  </a:moveTo>
                  <a:lnTo>
                    <a:pt x="337331" y="0"/>
                  </a:lnTo>
                  <a:lnTo>
                    <a:pt x="337331" y="4872799"/>
                  </a:lnTo>
                  <a:lnTo>
                    <a:pt x="9200" y="4661079"/>
                  </a:lnTo>
                  <a:cubicBezTo>
                    <a:pt x="9200" y="3276902"/>
                    <a:pt x="0" y="1792000"/>
                    <a:pt x="0" y="407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 userDrawn="1">
              <p:custDataLst>
                <p:tags r:id="rId6"/>
              </p:custDataLst>
            </p:nvPr>
          </p:nvSpPr>
          <p:spPr>
            <a:xfrm rot="3430120" flipH="1" flipV="1">
              <a:off x="6241257" y="1713707"/>
              <a:ext cx="358775" cy="6884988"/>
            </a:xfrm>
            <a:custGeom>
              <a:avLst/>
              <a:gdLst>
                <a:gd name="connsiteX0" fmla="*/ 0 w 328131"/>
                <a:gd name="connsiteY0" fmla="*/ 508549 h 4872799"/>
                <a:gd name="connsiteX1" fmla="*/ 328131 w 328131"/>
                <a:gd name="connsiteY1" fmla="*/ 0 h 4872799"/>
                <a:gd name="connsiteX2" fmla="*/ 328131 w 328131"/>
                <a:gd name="connsiteY2" fmla="*/ 4872799 h 4872799"/>
                <a:gd name="connsiteX3" fmla="*/ 0 w 328131"/>
                <a:gd name="connsiteY3" fmla="*/ 4661079 h 4872799"/>
                <a:gd name="connsiteX0-1" fmla="*/ 0 w 359283"/>
                <a:gd name="connsiteY0-2" fmla="*/ 406295 h 4872799"/>
                <a:gd name="connsiteX1-3" fmla="*/ 359283 w 359283"/>
                <a:gd name="connsiteY1-4" fmla="*/ 0 h 4872799"/>
                <a:gd name="connsiteX2-5" fmla="*/ 359283 w 359283"/>
                <a:gd name="connsiteY2-6" fmla="*/ 4872799 h 4872799"/>
                <a:gd name="connsiteX3-7" fmla="*/ 31152 w 359283"/>
                <a:gd name="connsiteY3-8" fmla="*/ 4661079 h 4872799"/>
                <a:gd name="connsiteX4" fmla="*/ 0 w 359283"/>
                <a:gd name="connsiteY4" fmla="*/ 406295 h 48727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359283" h="4872799">
                  <a:moveTo>
                    <a:pt x="0" y="406295"/>
                  </a:moveTo>
                  <a:lnTo>
                    <a:pt x="359283" y="0"/>
                  </a:lnTo>
                  <a:lnTo>
                    <a:pt x="359283" y="4872799"/>
                  </a:lnTo>
                  <a:lnTo>
                    <a:pt x="31152" y="4661079"/>
                  </a:lnTo>
                  <a:cubicBezTo>
                    <a:pt x="31152" y="3276902"/>
                    <a:pt x="0" y="1790472"/>
                    <a:pt x="0" y="406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-1980000">
            <a:off x="3967200" y="1537200"/>
            <a:ext cx="5079600" cy="921600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5" name="KSO_CT2"/>
          <p:cNvSpPr>
            <a:spLocks noGrp="1"/>
          </p:cNvSpPr>
          <p:nvPr>
            <p:ph type="subTitle" idx="1" hasCustomPrompt="1"/>
          </p:nvPr>
        </p:nvSpPr>
        <p:spPr>
          <a:xfrm rot="19620000">
            <a:off x="6135959" y="3072552"/>
            <a:ext cx="2955463" cy="474848"/>
          </a:xfrm>
          <a:noFill/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 rot="19620000">
            <a:off x="3683582" y="4663378"/>
            <a:ext cx="2949228" cy="4839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 rot="19620000">
            <a:off x="3696860" y="4277473"/>
            <a:ext cx="5899903" cy="483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522800" y="1846800"/>
            <a:ext cx="9144000" cy="3211200"/>
          </a:xfrm>
        </p:spPr>
        <p:txBody>
          <a:bodyPr lIns="90000" tIns="46800" rIns="90000" bIns="46800"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pic>
        <p:nvPicPr>
          <p:cNvPr id="8" name="Picture 4" descr="World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>
            <a:fillRect/>
          </a:stretch>
        </p:blipFill>
        <p:spPr bwMode="auto">
          <a:xfrm>
            <a:off x="-12699" y="-19051"/>
            <a:ext cx="1220470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-12699" y="-19052"/>
            <a:ext cx="12204700" cy="106680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800" y="176400"/>
            <a:ext cx="10954800" cy="795600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369200" y="3675600"/>
            <a:ext cx="2764800" cy="2764800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64840"/>
            <a:ext cx="2743200" cy="365125"/>
          </a:xfrm>
        </p:spPr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6484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64840"/>
            <a:ext cx="2743200" cy="365125"/>
          </a:xfrm>
        </p:spPr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49587" y="505803"/>
            <a:ext cx="1182511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90330" y="505803"/>
            <a:ext cx="9556783" cy="5811838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123951"/>
            <a:ext cx="10954459" cy="50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1758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itchFamily="2" charset="2"/>
        <a:buChar char="m"/>
        <a:defRPr lang="zh-CN" altLang="en-US" sz="2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185" y="2313305"/>
            <a:ext cx="9144000" cy="40290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just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96340"/>
          </a:xfrm>
        </p:spPr>
        <p:txBody>
          <a:bodyPr/>
          <a:p>
            <a:pPr algn="ctr"/>
            <a:r>
              <a:rPr lang="en-US" altLang="zh-CN">
                <a:solidFill>
                  <a:srgbClr val="002060"/>
                </a:solidFill>
              </a:rPr>
              <a:t>CADB--</a:t>
            </a:r>
            <a:r>
              <a:rPr lang="zh-CN" altLang="zh-CN">
                <a:solidFill>
                  <a:srgbClr val="002060"/>
                </a:solidFill>
              </a:rPr>
              <a:t>汇聚层</a:t>
            </a:r>
            <a:endParaRPr lang="zh-CN" altLang="zh-CN">
              <a:solidFill>
                <a:srgbClr val="00206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目标</a:t>
            </a:r>
            <a:r>
              <a:rPr lang="en-US" altLang="zh-CN"/>
              <a:t>SAFE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Stable,Availability,Faster,Easier</a:t>
            </a:r>
            <a:endParaRPr lang="en-US" altLang="zh-CN"/>
          </a:p>
          <a:p>
            <a:pPr algn="l"/>
            <a:r>
              <a:rPr>
                <a:sym typeface="+mn-ea"/>
              </a:rPr>
              <a:t>稳定，高可用性</a:t>
            </a:r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快速，简单易用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汇聚层在</a:t>
            </a:r>
            <a:r>
              <a:rPr lang="en-US" altLang="zh-CN"/>
              <a:t>CADB</a:t>
            </a:r>
            <a:r>
              <a:t>中负责连通采集，可视化，智能化，配置四个模块间的数据，旨在提供一个稳定，快速，高效的数据流，为工业设备的安全监护保驾护航。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系统架</a:t>
            </a:r>
            <a:r>
              <a:rPr lang="zh-CN" altLang="en-US"/>
              <a:t>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4905" y="1159510"/>
            <a:ext cx="7362190" cy="5422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技术优势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硬盘保护：</a:t>
            </a:r>
            <a:r>
              <a:t>传统的</a:t>
            </a:r>
            <a:r>
              <a:rPr lang="en-US" altLang="zh-CN"/>
              <a:t>scada</a:t>
            </a:r>
            <a:r>
              <a:t>系统由于数据大都直接存硬盘或者数据库，对于频繁的读写操作来说，对硬盘的损伤较大。</a:t>
            </a:r>
            <a:r>
              <a:rPr lang="en-US" altLang="zh-CN"/>
              <a:t>CADB</a:t>
            </a:r>
            <a:r>
              <a:t>利用缓存技术，极大地降低了硬盘的读写频率，延长硬盘的使用寿命。</a:t>
            </a:r>
          </a:p>
          <a:p>
            <a:r>
              <a:t>高响应低延时：传统的</a:t>
            </a:r>
            <a:r>
              <a:rPr lang="en-US" altLang="zh-CN"/>
              <a:t>scada</a:t>
            </a:r>
            <a:r>
              <a:t>系统硬盘的寻道时间在</a:t>
            </a:r>
            <a:r>
              <a:rPr lang="en-US" altLang="zh-CN"/>
              <a:t>0.1s</a:t>
            </a:r>
            <a:r>
              <a:t>量级，而</a:t>
            </a:r>
            <a:r>
              <a:rPr lang="en-US" altLang="zh-CN"/>
              <a:t>CADB</a:t>
            </a:r>
            <a:r>
              <a:t>的多级缓存技术，大大地提高了缓存的命中率，真正做到高响应低延时。</a:t>
            </a:r>
          </a:p>
          <a:p>
            <a:r>
              <a:t>大容量：对于关系型数据库</a:t>
            </a:r>
            <a:r>
              <a:rPr lang="en-US" altLang="zh-CN"/>
              <a:t>(mysql)</a:t>
            </a:r>
            <a:r>
              <a:t>而言，在无任何优化的情况下，单表的数据量达到</a:t>
            </a:r>
            <a:r>
              <a:rPr lang="en-US" altLang="zh-CN"/>
              <a:t>100w</a:t>
            </a:r>
            <a:r>
              <a:t>条时就会遇到性能瓶颈，加了索引，聚簇索引的情况下，数据量在</a:t>
            </a:r>
            <a:r>
              <a:rPr lang="en-US" altLang="zh-CN"/>
              <a:t>1000w-1</a:t>
            </a:r>
            <a:r>
              <a:t>亿条时就会遇到性能瓶颈。</a:t>
            </a:r>
            <a:r>
              <a:rPr lang="en-US" altLang="zh-CN"/>
              <a:t>CADB</a:t>
            </a:r>
            <a:r>
              <a:t>采用单通道小文件存储，大大地提高了系统的容量。按照</a:t>
            </a:r>
            <a:r>
              <a:rPr lang="en-US" altLang="zh-CN"/>
              <a:t>8000</a:t>
            </a:r>
            <a:r>
              <a:t>点</a:t>
            </a:r>
            <a:r>
              <a:rPr lang="en-US" altLang="zh-CN"/>
              <a:t>Hz</a:t>
            </a:r>
            <a:r>
              <a:t>的容量设计，一年的存储量在</a:t>
            </a:r>
            <a:r>
              <a:rPr lang="en-US" altLang="zh-CN"/>
              <a:t>2TB</a:t>
            </a:r>
            <a:r>
              <a:t>左右。</a:t>
            </a:r>
          </a:p>
          <a:p>
            <a:r>
              <a:t>兼容物联网设备级安全解决方案：在传输协议层兼容安全网闸</a:t>
            </a:r>
          </a:p>
          <a:p>
            <a:r>
              <a:t>支持分布式混合云模式：</a:t>
            </a:r>
            <a:r>
              <a:rPr lang="en-US" altLang="zh-CN"/>
              <a:t>CADB</a:t>
            </a:r>
            <a:r>
              <a:t>方便灵活的层级部署支持混合云模式</a:t>
            </a:r>
          </a:p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5104513"/>
  <p:tag name="MH_LIBRARY" val="CONTENTS"/>
  <p:tag name="MH_TYPE" val="TITLE"/>
  <p:tag name="ID" val="547146"/>
</p:tagLst>
</file>

<file path=ppt/tags/tag2.xml><?xml version="1.0" encoding="utf-8"?>
<p:tagLst xmlns:p="http://schemas.openxmlformats.org/presentationml/2006/main">
  <p:tag name="MH" val="20151015104513"/>
  <p:tag name="MH_LIBRARY" val="CONTENTS"/>
  <p:tag name="MH_TYPE" val="NUMBER"/>
  <p:tag name="ID" val="547146"/>
  <p:tag name="MH_ORDER" val="NUMBER"/>
</p:tagLst>
</file>

<file path=ppt/tags/tag3.xml><?xml version="1.0" encoding="utf-8"?>
<p:tagLst xmlns:p="http://schemas.openxmlformats.org/presentationml/2006/main">
  <p:tag name="MH" val="20151015110336"/>
  <p:tag name="MH_LIBRARY" val="GRAPHIC"/>
  <p:tag name="MH_ORDER" val="Rectangle 2"/>
</p:tagLst>
</file>

<file path=ppt/tags/tag4.xml><?xml version="1.0" encoding="utf-8"?>
<p:tagLst xmlns:p="http://schemas.openxmlformats.org/presentationml/2006/main">
  <p:tag name="MH" val="20151015110336"/>
  <p:tag name="MH_LIBRARY" val="GRAPHIC"/>
  <p:tag name="MH_ORDER" val="Straight Connector 7"/>
</p:tagLst>
</file>

<file path=ppt/tags/tag5.xml><?xml version="1.0" encoding="utf-8"?>
<p:tagLst xmlns:p="http://schemas.openxmlformats.org/presentationml/2006/main">
  <p:tag name="MH" val="20151015110336"/>
  <p:tag name="MH_LIBRARY" val="GRAPHIC"/>
  <p:tag name="MH_ORDER" val="Straight Connector 15"/>
</p:tagLst>
</file>

<file path=ppt/tags/tag6.xml><?xml version="1.0" encoding="utf-8"?>
<p:tagLst xmlns:p="http://schemas.openxmlformats.org/presentationml/2006/main">
  <p:tag name="MH" val="20151015110336"/>
  <p:tag name="MH_LIBRARY" val="GRAPHIC"/>
  <p:tag name="MH_ORDER" val="Freeform 11"/>
</p:tagLst>
</file>

<file path=ppt/tags/tag7.xml><?xml version="1.0" encoding="utf-8"?>
<p:tagLst xmlns:p="http://schemas.openxmlformats.org/presentationml/2006/main">
  <p:tag name="MH" val="20151015110336"/>
  <p:tag name="MH_LIBRARY" val="GRAPHIC"/>
  <p:tag name="MH_ORDER" val="Freeform 14"/>
</p:tagLst>
</file>

<file path=ppt/tags/tag8.xml><?xml version="1.0" encoding="utf-8"?>
<p:tagLst xmlns:p="http://schemas.openxmlformats.org/presentationml/2006/main">
  <p:tag name="KSO_WM_TEMPLATE_CATEGORY" val="custom"/>
  <p:tag name="KSO_WM_TEMPLATE_INDEX" val="160120"/>
</p:tagLst>
</file>

<file path=ppt/theme/theme1.xml><?xml version="1.0" encoding="utf-8"?>
<a:theme xmlns:a="http://schemas.openxmlformats.org/drawingml/2006/main" name="A000120140530A99PPBG">
  <a:themeElements>
    <a:clrScheme name="自定义 60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890D0"/>
      </a:accent1>
      <a:accent2>
        <a:srgbClr val="2D9C9F"/>
      </a:accent2>
      <a:accent3>
        <a:srgbClr val="80C34D"/>
      </a:accent3>
      <a:accent4>
        <a:srgbClr val="BAD43B"/>
      </a:accent4>
      <a:accent5>
        <a:srgbClr val="EC9126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Kingsoft Office WPP</Application>
  <PresentationFormat>宽屏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9</cp:revision>
  <dcterms:created xsi:type="dcterms:W3CDTF">2015-05-05T08:02:00Z</dcterms:created>
  <dcterms:modified xsi:type="dcterms:W3CDTF">2016-02-23T06:21:47Z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