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21" autoAdjust="0"/>
    <p:restoredTop sz="94660"/>
  </p:normalViewPr>
  <p:slideViewPr>
    <p:cSldViewPr snapToGrid="0">
      <p:cViewPr varScale="1">
        <p:scale>
          <a:sx n="49" d="100"/>
          <a:sy n="49" d="100"/>
        </p:scale>
        <p:origin x="65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7736193-EDE3-4BB5-AE5F-E6E5472AB8BE}" type="datetimeFigureOut">
              <a:rPr lang="en-US" smtClean="0"/>
              <a:t>6/10/2023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2C9B9-B4B7-45CC-A7EB-16F8BADE9045}" type="slidenum">
              <a:rPr lang="en-US" smtClean="0"/>
              <a:t>‹Nº›</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3545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E7736193-EDE3-4BB5-AE5F-E6E5472AB8BE}" type="datetimeFigureOut">
              <a:rPr lang="en-US" smtClean="0"/>
              <a:t>6/10/2023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C2C9B9-B4B7-45CC-A7EB-16F8BADE9045}" type="slidenum">
              <a:rPr lang="en-US" smtClean="0"/>
              <a:t>‹Nº›</a:t>
            </a:fld>
            <a:endParaRPr lang="en-US"/>
          </a:p>
        </p:txBody>
      </p:sp>
    </p:spTree>
    <p:extLst>
      <p:ext uri="{BB962C8B-B14F-4D97-AF65-F5344CB8AC3E}">
        <p14:creationId xmlns:p14="http://schemas.microsoft.com/office/powerpoint/2010/main" val="4288852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7736193-EDE3-4BB5-AE5F-E6E5472AB8BE}" type="datetimeFigureOut">
              <a:rPr lang="en-US" smtClean="0"/>
              <a:t>6/10/2023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2C9B9-B4B7-45CC-A7EB-16F8BADE9045}" type="slidenum">
              <a:rPr lang="en-US" smtClean="0"/>
              <a:t>‹Nº›</a:t>
            </a:fld>
            <a:endParaRPr lang="en-US"/>
          </a:p>
        </p:txBody>
      </p:sp>
    </p:spTree>
    <p:extLst>
      <p:ext uri="{BB962C8B-B14F-4D97-AF65-F5344CB8AC3E}">
        <p14:creationId xmlns:p14="http://schemas.microsoft.com/office/powerpoint/2010/main" val="1515708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7736193-EDE3-4BB5-AE5F-E6E5472AB8BE}" type="datetimeFigureOut">
              <a:rPr lang="en-US" smtClean="0"/>
              <a:t>6/10/2023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2C9B9-B4B7-45CC-A7EB-16F8BADE9045}" type="slidenum">
              <a:rPr lang="en-US" smtClean="0"/>
              <a:t>‹Nº›</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060479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7736193-EDE3-4BB5-AE5F-E6E5472AB8BE}" type="datetimeFigureOut">
              <a:rPr lang="en-US" smtClean="0"/>
              <a:t>6/10/2023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2C9B9-B4B7-45CC-A7EB-16F8BADE9045}" type="slidenum">
              <a:rPr lang="en-US" smtClean="0"/>
              <a:t>‹Nº›</a:t>
            </a:fld>
            <a:endParaRPr lang="en-US"/>
          </a:p>
        </p:txBody>
      </p:sp>
    </p:spTree>
    <p:extLst>
      <p:ext uri="{BB962C8B-B14F-4D97-AF65-F5344CB8AC3E}">
        <p14:creationId xmlns:p14="http://schemas.microsoft.com/office/powerpoint/2010/main" val="15175004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7736193-EDE3-4BB5-AE5F-E6E5472AB8BE}" type="datetimeFigureOut">
              <a:rPr lang="en-US" smtClean="0"/>
              <a:t>6/10/2023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2C9B9-B4B7-45CC-A7EB-16F8BADE9045}" type="slidenum">
              <a:rPr lang="en-US" smtClean="0"/>
              <a:t>‹Nº›</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2822816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7736193-EDE3-4BB5-AE5F-E6E5472AB8BE}" type="datetimeFigureOut">
              <a:rPr lang="en-US" smtClean="0"/>
              <a:t>6/10/2023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2C9B9-B4B7-45CC-A7EB-16F8BADE9045}" type="slidenum">
              <a:rPr lang="en-US" smtClean="0"/>
              <a:t>‹Nº›</a:t>
            </a:fld>
            <a:endParaRPr lang="en-US"/>
          </a:p>
        </p:txBody>
      </p:sp>
    </p:spTree>
    <p:extLst>
      <p:ext uri="{BB962C8B-B14F-4D97-AF65-F5344CB8AC3E}">
        <p14:creationId xmlns:p14="http://schemas.microsoft.com/office/powerpoint/2010/main" val="12005090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7736193-EDE3-4BB5-AE5F-E6E5472AB8BE}" type="datetimeFigureOut">
              <a:rPr lang="en-US" smtClean="0"/>
              <a:t>6/10/2023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2C9B9-B4B7-45CC-A7EB-16F8BADE9045}" type="slidenum">
              <a:rPr lang="en-US" smtClean="0"/>
              <a:t>‹Nº›</a:t>
            </a:fld>
            <a:endParaRPr lang="en-US"/>
          </a:p>
        </p:txBody>
      </p:sp>
    </p:spTree>
    <p:extLst>
      <p:ext uri="{BB962C8B-B14F-4D97-AF65-F5344CB8AC3E}">
        <p14:creationId xmlns:p14="http://schemas.microsoft.com/office/powerpoint/2010/main" val="7662983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7736193-EDE3-4BB5-AE5F-E6E5472AB8BE}" type="datetimeFigureOut">
              <a:rPr lang="en-US" smtClean="0"/>
              <a:t>6/10/2023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2C9B9-B4B7-45CC-A7EB-16F8BADE9045}" type="slidenum">
              <a:rPr lang="en-US" smtClean="0"/>
              <a:t>‹Nº›</a:t>
            </a:fld>
            <a:endParaRPr lang="en-US"/>
          </a:p>
        </p:txBody>
      </p:sp>
    </p:spTree>
    <p:extLst>
      <p:ext uri="{BB962C8B-B14F-4D97-AF65-F5344CB8AC3E}">
        <p14:creationId xmlns:p14="http://schemas.microsoft.com/office/powerpoint/2010/main" val="1569156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7736193-EDE3-4BB5-AE5F-E6E5472AB8BE}" type="datetimeFigureOut">
              <a:rPr lang="en-US" smtClean="0"/>
              <a:t>6/10/2023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2C9B9-B4B7-45CC-A7EB-16F8BADE9045}" type="slidenum">
              <a:rPr lang="en-US" smtClean="0"/>
              <a:t>‹Nº›</a:t>
            </a:fld>
            <a:endParaRPr lang="en-US"/>
          </a:p>
        </p:txBody>
      </p:sp>
    </p:spTree>
    <p:extLst>
      <p:ext uri="{BB962C8B-B14F-4D97-AF65-F5344CB8AC3E}">
        <p14:creationId xmlns:p14="http://schemas.microsoft.com/office/powerpoint/2010/main" val="1993767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7736193-EDE3-4BB5-AE5F-E6E5472AB8BE}" type="datetimeFigureOut">
              <a:rPr lang="en-US" smtClean="0"/>
              <a:t>6/10/2023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2C9B9-B4B7-45CC-A7EB-16F8BADE9045}" type="slidenum">
              <a:rPr lang="en-US" smtClean="0"/>
              <a:t>‹Nº›</a:t>
            </a:fld>
            <a:endParaRPr lang="en-US"/>
          </a:p>
        </p:txBody>
      </p:sp>
    </p:spTree>
    <p:extLst>
      <p:ext uri="{BB962C8B-B14F-4D97-AF65-F5344CB8AC3E}">
        <p14:creationId xmlns:p14="http://schemas.microsoft.com/office/powerpoint/2010/main" val="3498293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7736193-EDE3-4BB5-AE5F-E6E5472AB8BE}" type="datetimeFigureOut">
              <a:rPr lang="en-US" smtClean="0"/>
              <a:t>6/10/2023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2C9B9-B4B7-45CC-A7EB-16F8BADE9045}" type="slidenum">
              <a:rPr lang="en-US" smtClean="0"/>
              <a:t>‹Nº›</a:t>
            </a:fld>
            <a:endParaRPr lang="en-US"/>
          </a:p>
        </p:txBody>
      </p:sp>
    </p:spTree>
    <p:extLst>
      <p:ext uri="{BB962C8B-B14F-4D97-AF65-F5344CB8AC3E}">
        <p14:creationId xmlns:p14="http://schemas.microsoft.com/office/powerpoint/2010/main" val="3137406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7736193-EDE3-4BB5-AE5F-E6E5472AB8BE}" type="datetimeFigureOut">
              <a:rPr lang="en-US" smtClean="0"/>
              <a:t>6/10/2023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C2C9B9-B4B7-45CC-A7EB-16F8BADE9045}" type="slidenum">
              <a:rPr lang="en-US" smtClean="0"/>
              <a:t>‹Nº›</a:t>
            </a:fld>
            <a:endParaRPr lang="en-US"/>
          </a:p>
        </p:txBody>
      </p:sp>
    </p:spTree>
    <p:extLst>
      <p:ext uri="{BB962C8B-B14F-4D97-AF65-F5344CB8AC3E}">
        <p14:creationId xmlns:p14="http://schemas.microsoft.com/office/powerpoint/2010/main" val="708464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7736193-EDE3-4BB5-AE5F-E6E5472AB8BE}" type="datetimeFigureOut">
              <a:rPr lang="en-US" smtClean="0"/>
              <a:t>6/10/2023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C2C9B9-B4B7-45CC-A7EB-16F8BADE9045}" type="slidenum">
              <a:rPr lang="en-US" smtClean="0"/>
              <a:t>‹Nº›</a:t>
            </a:fld>
            <a:endParaRPr lang="en-US"/>
          </a:p>
        </p:txBody>
      </p:sp>
    </p:spTree>
    <p:extLst>
      <p:ext uri="{BB962C8B-B14F-4D97-AF65-F5344CB8AC3E}">
        <p14:creationId xmlns:p14="http://schemas.microsoft.com/office/powerpoint/2010/main" val="4116216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736193-EDE3-4BB5-AE5F-E6E5472AB8BE}" type="datetimeFigureOut">
              <a:rPr lang="en-US" smtClean="0"/>
              <a:t>6/10/2023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C2C9B9-B4B7-45CC-A7EB-16F8BADE9045}" type="slidenum">
              <a:rPr lang="en-US" smtClean="0"/>
              <a:t>‹Nº›</a:t>
            </a:fld>
            <a:endParaRPr lang="en-US"/>
          </a:p>
        </p:txBody>
      </p:sp>
    </p:spTree>
    <p:extLst>
      <p:ext uri="{BB962C8B-B14F-4D97-AF65-F5344CB8AC3E}">
        <p14:creationId xmlns:p14="http://schemas.microsoft.com/office/powerpoint/2010/main" val="1258837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7736193-EDE3-4BB5-AE5F-E6E5472AB8BE}" type="datetimeFigureOut">
              <a:rPr lang="en-US" smtClean="0"/>
              <a:t>6/10/2023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2C9B9-B4B7-45CC-A7EB-16F8BADE9045}" type="slidenum">
              <a:rPr lang="en-US" smtClean="0"/>
              <a:t>‹Nº›</a:t>
            </a:fld>
            <a:endParaRPr lang="en-US"/>
          </a:p>
        </p:txBody>
      </p:sp>
    </p:spTree>
    <p:extLst>
      <p:ext uri="{BB962C8B-B14F-4D97-AF65-F5344CB8AC3E}">
        <p14:creationId xmlns:p14="http://schemas.microsoft.com/office/powerpoint/2010/main" val="1300142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7736193-EDE3-4BB5-AE5F-E6E5472AB8BE}" type="datetimeFigureOut">
              <a:rPr lang="en-US" smtClean="0"/>
              <a:t>6/10/2023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2C9B9-B4B7-45CC-A7EB-16F8BADE9045}" type="slidenum">
              <a:rPr lang="en-US" smtClean="0"/>
              <a:t>‹Nº›</a:t>
            </a:fld>
            <a:endParaRPr lang="en-US"/>
          </a:p>
        </p:txBody>
      </p:sp>
    </p:spTree>
    <p:extLst>
      <p:ext uri="{BB962C8B-B14F-4D97-AF65-F5344CB8AC3E}">
        <p14:creationId xmlns:p14="http://schemas.microsoft.com/office/powerpoint/2010/main" val="3686138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E7736193-EDE3-4BB5-AE5F-E6E5472AB8BE}" type="datetimeFigureOut">
              <a:rPr lang="en-US" smtClean="0"/>
              <a:t>6/10/2023</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CC2C9B9-B4B7-45CC-A7EB-16F8BADE9045}" type="slidenum">
              <a:rPr lang="en-US" smtClean="0"/>
              <a:t>‹Nº›</a:t>
            </a:fld>
            <a:endParaRPr lang="en-US"/>
          </a:p>
        </p:txBody>
      </p:sp>
    </p:spTree>
    <p:extLst>
      <p:ext uri="{BB962C8B-B14F-4D97-AF65-F5344CB8AC3E}">
        <p14:creationId xmlns:p14="http://schemas.microsoft.com/office/powerpoint/2010/main" val="598454434"/>
      </p:ext>
    </p:extLst>
  </p:cSld>
  <p:clrMap bg1="dk1" tx1="lt1" bg2="dk2" tx2="lt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1511F85B-5967-428B-BE8B-819A79813D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Concepto genético abstracto">
            <a:extLst>
              <a:ext uri="{FF2B5EF4-FFF2-40B4-BE49-F238E27FC236}">
                <a16:creationId xmlns:a16="http://schemas.microsoft.com/office/drawing/2014/main" id="{B2B29E5F-7D3F-1091-9E7D-37FA36F475D0}"/>
              </a:ext>
            </a:extLst>
          </p:cNvPr>
          <p:cNvPicPr>
            <a:picLocks noChangeAspect="1"/>
          </p:cNvPicPr>
          <p:nvPr/>
        </p:nvPicPr>
        <p:blipFill rotWithShape="1">
          <a:blip r:embed="rId2">
            <a:grayscl/>
          </a:blip>
          <a:srcRect t="24459" b="19291"/>
          <a:stretch/>
        </p:blipFill>
        <p:spPr>
          <a:xfrm>
            <a:off x="-150814" y="10"/>
            <a:ext cx="12192000" cy="6857990"/>
          </a:xfrm>
          <a:prstGeom prst="rect">
            <a:avLst/>
          </a:prstGeom>
          <a:noFill/>
        </p:spPr>
      </p:pic>
      <p:sp>
        <p:nvSpPr>
          <p:cNvPr id="42" name="Snip Diagonal Corner Rectangle 6">
            <a:extLst>
              <a:ext uri="{FF2B5EF4-FFF2-40B4-BE49-F238E27FC236}">
                <a16:creationId xmlns:a16="http://schemas.microsoft.com/office/drawing/2014/main" id="{28DA8D05-CF65-4382-8BF4-2A08754DB5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1075" cy="6857998"/>
          </a:xfrm>
          <a:prstGeom prst="snip2DiagRect">
            <a:avLst>
              <a:gd name="adj1" fmla="val 0"/>
              <a:gd name="adj2" fmla="val 42414"/>
            </a:avLst>
          </a:prstGeom>
          <a:gradFill>
            <a:gsLst>
              <a:gs pos="2000">
                <a:schemeClr val="dk2">
                  <a:tint val="97000"/>
                  <a:hueMod val="92000"/>
                  <a:satMod val="169000"/>
                  <a:lumMod val="164000"/>
                  <a:alpha val="79000"/>
                </a:schemeClr>
              </a:gs>
              <a:gs pos="100000">
                <a:schemeClr val="dk2">
                  <a:shade val="96000"/>
                  <a:satMod val="120000"/>
                  <a:lumMod val="90000"/>
                  <a:alpha val="88000"/>
                </a:schemeClr>
              </a:gs>
            </a:gsLst>
          </a:gradFill>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dirty="0"/>
          </a:p>
        </p:txBody>
      </p:sp>
      <p:sp>
        <p:nvSpPr>
          <p:cNvPr id="35" name="Title 1">
            <a:extLst>
              <a:ext uri="{FF2B5EF4-FFF2-40B4-BE49-F238E27FC236}">
                <a16:creationId xmlns:a16="http://schemas.microsoft.com/office/drawing/2014/main" id="{C3593A3F-E735-77A3-8300-AE62B0AFBF9A}"/>
              </a:ext>
            </a:extLst>
          </p:cNvPr>
          <p:cNvSpPr>
            <a:spLocks noGrp="1"/>
          </p:cNvSpPr>
          <p:nvPr>
            <p:ph type="ctrTitle"/>
          </p:nvPr>
        </p:nvSpPr>
        <p:spPr>
          <a:xfrm>
            <a:off x="1278191" y="2158632"/>
            <a:ext cx="8973312" cy="1454898"/>
          </a:xfrm>
        </p:spPr>
        <p:txBody>
          <a:bodyPr tIns="91440" bIns="91440">
            <a:noAutofit/>
          </a:bodyPr>
          <a:lstStyle/>
          <a:p>
            <a:r>
              <a:rPr lang="en-US" sz="8000" dirty="0">
                <a:effectLst>
                  <a:outerShdw blurRad="38100" dist="38100" dir="2700000" algn="tl">
                    <a:srgbClr val="000000">
                      <a:alpha val="43137"/>
                    </a:srgbClr>
                  </a:outerShdw>
                </a:effectLst>
              </a:rPr>
              <a:t>DIARIO VIVIR</a:t>
            </a:r>
          </a:p>
        </p:txBody>
      </p:sp>
      <p:sp>
        <p:nvSpPr>
          <p:cNvPr id="27" name="Subtitle 2">
            <a:extLst>
              <a:ext uri="{FF2B5EF4-FFF2-40B4-BE49-F238E27FC236}">
                <a16:creationId xmlns:a16="http://schemas.microsoft.com/office/drawing/2014/main" id="{8C9CBC84-F0D5-F7BE-6145-63C8057F4DF8}"/>
              </a:ext>
            </a:extLst>
          </p:cNvPr>
          <p:cNvSpPr>
            <a:spLocks noGrp="1"/>
          </p:cNvSpPr>
          <p:nvPr>
            <p:ph type="subTitle" idx="1"/>
          </p:nvPr>
        </p:nvSpPr>
        <p:spPr>
          <a:xfrm>
            <a:off x="488968" y="4594647"/>
            <a:ext cx="5302232" cy="1208745"/>
          </a:xfrm>
        </p:spPr>
        <p:txBody>
          <a:bodyPr tIns="91440" bIns="91440">
            <a:noAutofit/>
          </a:bodyPr>
          <a:lstStyle/>
          <a:p>
            <a:r>
              <a:rPr lang="en-US" sz="2800" dirty="0">
                <a:solidFill>
                  <a:schemeClr val="tx1"/>
                </a:solidFill>
                <a:effectLst>
                  <a:outerShdw blurRad="38100" dist="38100" dir="2700000" algn="tl">
                    <a:srgbClr val="000000">
                      <a:alpha val="43137"/>
                    </a:srgbClr>
                  </a:outerShdw>
                </a:effectLst>
              </a:rPr>
              <a:t>Wilson Leonardo </a:t>
            </a:r>
            <a:r>
              <a:rPr lang="en-US" sz="2800" dirty="0" err="1">
                <a:solidFill>
                  <a:schemeClr val="tx1"/>
                </a:solidFill>
                <a:effectLst>
                  <a:outerShdw blurRad="38100" dist="38100" dir="2700000" algn="tl">
                    <a:srgbClr val="000000">
                      <a:alpha val="43137"/>
                    </a:srgbClr>
                  </a:outerShdw>
                </a:effectLst>
              </a:rPr>
              <a:t>Abello</a:t>
            </a:r>
            <a:r>
              <a:rPr lang="en-US" sz="2800" dirty="0">
                <a:solidFill>
                  <a:schemeClr val="tx1"/>
                </a:solidFill>
                <a:effectLst>
                  <a:outerShdw blurRad="38100" dist="38100" dir="2700000" algn="tl">
                    <a:srgbClr val="000000">
                      <a:alpha val="43137"/>
                    </a:srgbClr>
                  </a:outerShdw>
                </a:effectLst>
              </a:rPr>
              <a:t> </a:t>
            </a:r>
          </a:p>
          <a:p>
            <a:r>
              <a:rPr lang="en-US" sz="2800" dirty="0">
                <a:solidFill>
                  <a:schemeClr val="tx1"/>
                </a:solidFill>
                <a:effectLst>
                  <a:outerShdw blurRad="38100" dist="38100" dir="2700000" algn="tl">
                    <a:srgbClr val="000000">
                      <a:alpha val="43137"/>
                    </a:srgbClr>
                  </a:outerShdw>
                </a:effectLst>
              </a:rPr>
              <a:t>Edwin Orlando Barriga </a:t>
            </a:r>
          </a:p>
        </p:txBody>
      </p:sp>
      <p:sp>
        <p:nvSpPr>
          <p:cNvPr id="29" name="Date Placeholder 12">
            <a:extLst>
              <a:ext uri="{FF2B5EF4-FFF2-40B4-BE49-F238E27FC236}">
                <a16:creationId xmlns:a16="http://schemas.microsoft.com/office/drawing/2014/main" id="{45F8506F-723E-2FBC-A83C-170B99FE17A1}"/>
              </a:ext>
            </a:extLst>
          </p:cNvPr>
          <p:cNvSpPr>
            <a:spLocks noGrp="1"/>
          </p:cNvSpPr>
          <p:nvPr>
            <p:ph type="dt" sz="half" idx="10"/>
          </p:nvPr>
        </p:nvSpPr>
        <p:spPr>
          <a:xfrm>
            <a:off x="9904412" y="6172200"/>
            <a:ext cx="1600200" cy="365125"/>
          </a:xfrm>
        </p:spPr>
        <p:txBody>
          <a:bodyPr>
            <a:normAutofit/>
          </a:bodyPr>
          <a:lstStyle/>
          <a:p>
            <a:pPr>
              <a:spcAft>
                <a:spcPts val="600"/>
              </a:spcAft>
            </a:pPr>
            <a:fld id="{AA79B69E-1521-45E3-8B8A-4DD8BE3E96DE}" type="datetime1">
              <a:rPr lang="en-US">
                <a:solidFill>
                  <a:srgbClr val="FFFFFF"/>
                </a:solidFill>
                <a:effectLst>
                  <a:outerShdw blurRad="38100" dist="38100" dir="2700000" algn="tl">
                    <a:srgbClr val="000000">
                      <a:alpha val="43137"/>
                    </a:srgbClr>
                  </a:outerShdw>
                </a:effectLst>
              </a:rPr>
              <a:pPr>
                <a:spcAft>
                  <a:spcPts val="600"/>
                </a:spcAft>
              </a:pPr>
              <a:t>6/10/2023</a:t>
            </a:fld>
            <a:endParaRPr lang="en-US">
              <a:solidFill>
                <a:srgbClr val="FFFFFF"/>
              </a:solidFill>
              <a:effectLst>
                <a:outerShdw blurRad="38100" dist="38100" dir="2700000" algn="tl">
                  <a:srgbClr val="000000">
                    <a:alpha val="43137"/>
                  </a:srgbClr>
                </a:outerShdw>
              </a:effectLst>
            </a:endParaRPr>
          </a:p>
        </p:txBody>
      </p:sp>
      <p:sp>
        <p:nvSpPr>
          <p:cNvPr id="33" name="Slide Number Placeholder 14">
            <a:extLst>
              <a:ext uri="{FF2B5EF4-FFF2-40B4-BE49-F238E27FC236}">
                <a16:creationId xmlns:a16="http://schemas.microsoft.com/office/drawing/2014/main" id="{E3FE2554-CB6E-D4EE-1669-7B8F88467A22}"/>
              </a:ext>
            </a:extLst>
          </p:cNvPr>
          <p:cNvSpPr>
            <a:spLocks noGrp="1"/>
          </p:cNvSpPr>
          <p:nvPr>
            <p:ph type="sldNum" sz="quarter" idx="12"/>
          </p:nvPr>
        </p:nvSpPr>
        <p:spPr>
          <a:xfrm>
            <a:off x="10363200" y="5578475"/>
            <a:ext cx="1142245" cy="669925"/>
          </a:xfrm>
        </p:spPr>
        <p:txBody>
          <a:bodyPr>
            <a:normAutofit/>
          </a:bodyPr>
          <a:lstStyle/>
          <a:p>
            <a:pPr>
              <a:spcAft>
                <a:spcPts val="600"/>
              </a:spcAft>
            </a:pPr>
            <a:fld id="{1437450A-6C25-4B4D-B27D-E1E9B2CE4682}" type="slidenum">
              <a:rPr lang="en-US">
                <a:solidFill>
                  <a:srgbClr val="FFFFFF"/>
                </a:solidFill>
                <a:effectLst>
                  <a:outerShdw blurRad="38100" dist="38100" dir="2700000" algn="tl">
                    <a:srgbClr val="000000">
                      <a:alpha val="43137"/>
                    </a:srgbClr>
                  </a:outerShdw>
                </a:effectLst>
              </a:rPr>
              <a:pPr>
                <a:spcAft>
                  <a:spcPts val="600"/>
                </a:spcAft>
              </a:pPr>
              <a:t>1</a:t>
            </a:fld>
            <a:endParaRPr lang="en-US">
              <a:solidFill>
                <a:srgbClr val="FFFFFF"/>
              </a:solidFill>
              <a:effectLst>
                <a:outerShdw blurRad="38100" dist="38100" dir="2700000" algn="tl">
                  <a:srgbClr val="000000">
                    <a:alpha val="43137"/>
                  </a:srgbClr>
                </a:outerShdw>
              </a:effectLst>
            </a:endParaRPr>
          </a:p>
        </p:txBody>
      </p:sp>
      <p:grpSp>
        <p:nvGrpSpPr>
          <p:cNvPr id="44" name="Group 43">
            <a:extLst>
              <a:ext uri="{FF2B5EF4-FFF2-40B4-BE49-F238E27FC236}">
                <a16:creationId xmlns:a16="http://schemas.microsoft.com/office/drawing/2014/main" id="{E0C6252F-9468-4CFE-8A28-0DFE703FB7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11344" y="9144"/>
            <a:ext cx="6080656" cy="6163733"/>
            <a:chOff x="6108170" y="8467"/>
            <a:chExt cx="6080656" cy="6163733"/>
          </a:xfrm>
        </p:grpSpPr>
        <p:cxnSp>
          <p:nvCxnSpPr>
            <p:cNvPr id="45" name="Straight Connector 44">
              <a:extLst>
                <a:ext uri="{FF2B5EF4-FFF2-40B4-BE49-F238E27FC236}">
                  <a16:creationId xmlns:a16="http://schemas.microsoft.com/office/drawing/2014/main" id="{F873F8F7-6FEE-4BB3-94A3-78B5C2FF1D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FF5B2264-1E71-4A5B-ABFC-2832FD78EC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C6E0A76D-9460-46B8-BD58-9E9BF9CEB3F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47E3790F-67C5-42CD-B933-75C6F3250A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4EF3C2C4-F6BB-4D14-8577-3649162D0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 name="Rectángulo 5">
            <a:extLst>
              <a:ext uri="{FF2B5EF4-FFF2-40B4-BE49-F238E27FC236}">
                <a16:creationId xmlns:a16="http://schemas.microsoft.com/office/drawing/2014/main" id="{DAD4C0D0-2B7D-8149-A2B1-77E3879F121E}"/>
              </a:ext>
            </a:extLst>
          </p:cNvPr>
          <p:cNvSpPr/>
          <p:nvPr/>
        </p:nvSpPr>
        <p:spPr>
          <a:xfrm>
            <a:off x="2452573" y="906282"/>
            <a:ext cx="7798930" cy="769441"/>
          </a:xfrm>
          <a:prstGeom prst="rect">
            <a:avLst/>
          </a:prstGeom>
          <a:noFill/>
        </p:spPr>
        <p:txBody>
          <a:bodyPr wrap="none" lIns="91440" tIns="45720" rIns="91440" bIns="45720">
            <a:spAutoFit/>
          </a:bodyPr>
          <a:lstStyle/>
          <a:p>
            <a:pPr algn="ctr"/>
            <a:r>
              <a:rPr lang="es-ES" sz="4400" b="0" cap="none" spc="0" dirty="0">
                <a:ln w="0"/>
                <a:solidFill>
                  <a:schemeClr val="tx1"/>
                </a:solidFill>
                <a:effectLst>
                  <a:outerShdw blurRad="38100" dist="19050" dir="2700000" algn="tl" rotWithShape="0">
                    <a:schemeClr val="dk1">
                      <a:alpha val="40000"/>
                    </a:schemeClr>
                  </a:outerShdw>
                </a:effectLst>
              </a:rPr>
              <a:t>REDES DE SENSORES Ad-Hoc</a:t>
            </a:r>
          </a:p>
        </p:txBody>
      </p:sp>
    </p:spTree>
    <p:extLst>
      <p:ext uri="{BB962C8B-B14F-4D97-AF65-F5344CB8AC3E}">
        <p14:creationId xmlns:p14="http://schemas.microsoft.com/office/powerpoint/2010/main" val="2346349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D4DB5EEE-1F6E-1833-646C-83AB4B86C74B}"/>
              </a:ext>
            </a:extLst>
          </p:cNvPr>
          <p:cNvSpPr txBox="1"/>
          <p:nvPr/>
        </p:nvSpPr>
        <p:spPr>
          <a:xfrm>
            <a:off x="1461879" y="1032837"/>
            <a:ext cx="9022080" cy="3785652"/>
          </a:xfrm>
          <a:prstGeom prst="rect">
            <a:avLst/>
          </a:prstGeom>
          <a:noFill/>
        </p:spPr>
        <p:txBody>
          <a:bodyPr wrap="square" rtlCol="0">
            <a:spAutoFit/>
          </a:bodyPr>
          <a:lstStyle/>
          <a:p>
            <a:pPr algn="just"/>
            <a:r>
              <a:rPr lang="es-CO" sz="2400" dirty="0"/>
              <a:t>En la vida cotidiana, se tienen muchos sistemas que facilitan o controlan en gran medida algunos procesos o actividades que se realizan cotidianamente. Estos se pueden ver  implementados principalmente en entornos como son los hogares, tiendas. </a:t>
            </a:r>
          </a:p>
          <a:p>
            <a:pPr algn="just"/>
            <a:endParaRPr lang="es-CO" sz="2400" dirty="0"/>
          </a:p>
          <a:p>
            <a:pPr algn="just"/>
            <a:r>
              <a:rPr lang="es-CO" sz="2400" dirty="0"/>
              <a:t>Mediante WNS, permite tener un sistema de sensores distribuidos los cuales facilitan el control, monitoreo y seguimiento de diferentes actividades que se suelen desarrollar diariamente.  </a:t>
            </a:r>
          </a:p>
        </p:txBody>
      </p:sp>
    </p:spTree>
    <p:extLst>
      <p:ext uri="{BB962C8B-B14F-4D97-AF65-F5344CB8AC3E}">
        <p14:creationId xmlns:p14="http://schemas.microsoft.com/office/powerpoint/2010/main" val="543258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45C5A1-4314-0AB6-8327-979436954B9A}"/>
              </a:ext>
            </a:extLst>
          </p:cNvPr>
          <p:cNvSpPr>
            <a:spLocks noGrp="1"/>
          </p:cNvSpPr>
          <p:nvPr>
            <p:ph type="title"/>
          </p:nvPr>
        </p:nvSpPr>
        <p:spPr>
          <a:xfrm>
            <a:off x="537908" y="488357"/>
            <a:ext cx="4985068" cy="596732"/>
          </a:xfrm>
        </p:spPr>
        <p:txBody>
          <a:bodyPr>
            <a:noAutofit/>
          </a:bodyPr>
          <a:lstStyle/>
          <a:p>
            <a:r>
              <a:rPr lang="es-CO" sz="4000" dirty="0"/>
              <a:t>Requisitos </a:t>
            </a:r>
          </a:p>
        </p:txBody>
      </p:sp>
      <p:sp>
        <p:nvSpPr>
          <p:cNvPr id="4" name="CuadroTexto 3">
            <a:extLst>
              <a:ext uri="{FF2B5EF4-FFF2-40B4-BE49-F238E27FC236}">
                <a16:creationId xmlns:a16="http://schemas.microsoft.com/office/drawing/2014/main" id="{2A0D64AF-467C-DF5D-C605-DC2F01DB84AE}"/>
              </a:ext>
            </a:extLst>
          </p:cNvPr>
          <p:cNvSpPr txBox="1"/>
          <p:nvPr/>
        </p:nvSpPr>
        <p:spPr>
          <a:xfrm>
            <a:off x="888275" y="1397675"/>
            <a:ext cx="8936736" cy="4801314"/>
          </a:xfrm>
          <a:prstGeom prst="rect">
            <a:avLst/>
          </a:prstGeom>
          <a:noFill/>
        </p:spPr>
        <p:txBody>
          <a:bodyPr wrap="square" rtlCol="0">
            <a:spAutoFit/>
          </a:bodyPr>
          <a:lstStyle/>
          <a:p>
            <a:pPr marL="285750" indent="-285750" algn="just">
              <a:buFont typeface="Wingdings" panose="05000000000000000000" pitchFamily="2" charset="2"/>
              <a:buChar char="Ø"/>
            </a:pPr>
            <a:r>
              <a:rPr lang="es-CO" sz="2400" dirty="0"/>
              <a:t>Los dispositivos deben ser asequibles para su fácil instalación.</a:t>
            </a:r>
          </a:p>
          <a:p>
            <a:pPr marL="285750" indent="-285750">
              <a:buFont typeface="Wingdings" panose="05000000000000000000" pitchFamily="2" charset="2"/>
              <a:buChar char="Ø"/>
            </a:pPr>
            <a:endParaRPr lang="es-CO" sz="2400" dirty="0"/>
          </a:p>
          <a:p>
            <a:pPr marL="285750" indent="-285750">
              <a:buFont typeface="Wingdings" panose="05000000000000000000" pitchFamily="2" charset="2"/>
              <a:buChar char="Ø"/>
            </a:pPr>
            <a:r>
              <a:rPr lang="es-CO" sz="2400" dirty="0"/>
              <a:t>La funcionabilidad de los sensores,</a:t>
            </a:r>
          </a:p>
          <a:p>
            <a:pPr marL="742950" lvl="1" indent="-285750" algn="just">
              <a:buFont typeface="Wingdings" panose="05000000000000000000" pitchFamily="2" charset="2"/>
              <a:buChar char="§"/>
            </a:pPr>
            <a:r>
              <a:rPr lang="es-CO" sz="2400" dirty="0"/>
              <a:t>Precisos  y confiables </a:t>
            </a:r>
          </a:p>
          <a:p>
            <a:pPr marL="742950" lvl="1" indent="-285750" algn="just">
              <a:buFont typeface="Wingdings" panose="05000000000000000000" pitchFamily="2" charset="2"/>
              <a:buChar char="§"/>
            </a:pPr>
            <a:r>
              <a:rPr lang="es-CO" sz="2400" dirty="0"/>
              <a:t>Debe tener un rango de transmisión y recepción adecuado para el ámbito que se quiera implementar, para el alcance de los nodos.</a:t>
            </a:r>
          </a:p>
          <a:p>
            <a:pPr marL="742950" lvl="1" indent="-285750" algn="just">
              <a:buFont typeface="Wingdings" panose="05000000000000000000" pitchFamily="2" charset="2"/>
              <a:buChar char="§"/>
            </a:pPr>
            <a:r>
              <a:rPr lang="es-CO" sz="2400" dirty="0"/>
              <a:t>En algunos ambientes más abiertos es fundamental la autonomía de la batería, en un entono como el hogar fácilmente va a estar conectado a la red eléctrica.</a:t>
            </a:r>
          </a:p>
          <a:p>
            <a:pPr marL="742950" lvl="1" indent="-285750">
              <a:buFont typeface="Wingdings" panose="05000000000000000000" pitchFamily="2" charset="2"/>
              <a:buChar char="§"/>
            </a:pPr>
            <a:endParaRPr lang="es-CO" dirty="0"/>
          </a:p>
        </p:txBody>
      </p:sp>
    </p:spTree>
    <p:extLst>
      <p:ext uri="{BB962C8B-B14F-4D97-AF65-F5344CB8AC3E}">
        <p14:creationId xmlns:p14="http://schemas.microsoft.com/office/powerpoint/2010/main" val="3534870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359BB3A2-B1E4-E328-B273-EF8053FE4C82}"/>
              </a:ext>
            </a:extLst>
          </p:cNvPr>
          <p:cNvSpPr/>
          <p:nvPr/>
        </p:nvSpPr>
        <p:spPr>
          <a:xfrm>
            <a:off x="638628" y="230293"/>
            <a:ext cx="4461479" cy="769441"/>
          </a:xfrm>
          <a:prstGeom prst="rect">
            <a:avLst/>
          </a:prstGeom>
          <a:noFill/>
        </p:spPr>
        <p:txBody>
          <a:bodyPr wrap="none" lIns="91440" tIns="45720" rIns="91440" bIns="45720">
            <a:spAutoFit/>
          </a:bodyPr>
          <a:lstStyle/>
          <a:p>
            <a:pPr algn="ctr"/>
            <a:r>
              <a:rPr lang="es-ES" sz="4400" b="0" cap="none" spc="0" dirty="0">
                <a:ln w="0"/>
                <a:solidFill>
                  <a:schemeClr val="tx1"/>
                </a:solidFill>
                <a:effectLst>
                  <a:outerShdw blurRad="38100" dist="19050" dir="2700000" algn="tl" rotWithShape="0">
                    <a:schemeClr val="dk1">
                      <a:alpha val="40000"/>
                    </a:schemeClr>
                  </a:outerShdw>
                </a:effectLst>
              </a:rPr>
              <a:t>CONECTIVIDAD</a:t>
            </a:r>
          </a:p>
        </p:txBody>
      </p:sp>
      <p:sp>
        <p:nvSpPr>
          <p:cNvPr id="5" name="CuadroTexto 4">
            <a:extLst>
              <a:ext uri="{FF2B5EF4-FFF2-40B4-BE49-F238E27FC236}">
                <a16:creationId xmlns:a16="http://schemas.microsoft.com/office/drawing/2014/main" id="{0F368423-7836-FE8C-785C-A312F32AA114}"/>
              </a:ext>
            </a:extLst>
          </p:cNvPr>
          <p:cNvSpPr txBox="1"/>
          <p:nvPr/>
        </p:nvSpPr>
        <p:spPr>
          <a:xfrm>
            <a:off x="827312" y="1133897"/>
            <a:ext cx="10943774" cy="2308324"/>
          </a:xfrm>
          <a:prstGeom prst="rect">
            <a:avLst/>
          </a:prstGeom>
          <a:noFill/>
        </p:spPr>
        <p:txBody>
          <a:bodyPr wrap="square" rtlCol="0">
            <a:spAutoFit/>
          </a:bodyPr>
          <a:lstStyle/>
          <a:p>
            <a:pPr algn="just"/>
            <a:r>
              <a:rPr lang="es-CO" sz="2400" dirty="0"/>
              <a:t>Para la transmisión inalámbrica de la información adquiridas por el sistema de red de sensores se usa el protocolo ZigBee, ya que este ofrece una comunicación por bandas de radio sin licencia,  igualmente soporta múltiples topologías de red, proporciona una larga vida a la batería, posee baja latencia y con este protocolo los nodos adoptan el  método de seguridad utilizado por la red a la que se unen.</a:t>
            </a:r>
          </a:p>
        </p:txBody>
      </p:sp>
      <p:sp>
        <p:nvSpPr>
          <p:cNvPr id="6" name="Rectángulo 5">
            <a:extLst>
              <a:ext uri="{FF2B5EF4-FFF2-40B4-BE49-F238E27FC236}">
                <a16:creationId xmlns:a16="http://schemas.microsoft.com/office/drawing/2014/main" id="{3591DE64-76B8-795E-7CBB-E1E1B366E890}"/>
              </a:ext>
            </a:extLst>
          </p:cNvPr>
          <p:cNvSpPr/>
          <p:nvPr/>
        </p:nvSpPr>
        <p:spPr>
          <a:xfrm>
            <a:off x="653941" y="3852882"/>
            <a:ext cx="4461479" cy="2000548"/>
          </a:xfrm>
          <a:prstGeom prst="rect">
            <a:avLst/>
          </a:prstGeom>
          <a:noFill/>
        </p:spPr>
        <p:txBody>
          <a:bodyPr wrap="square" lIns="91440" tIns="45720" rIns="91440" bIns="45720">
            <a:spAutoFit/>
          </a:bodyPr>
          <a:lstStyle/>
          <a:p>
            <a:pPr algn="ctr"/>
            <a:r>
              <a:rPr lang="es-ES" sz="4400" b="0" cap="none" spc="0" dirty="0">
                <a:ln w="0"/>
                <a:solidFill>
                  <a:schemeClr val="tx1"/>
                </a:solidFill>
                <a:effectLst>
                  <a:outerShdw blurRad="38100" dist="19050" dir="2700000" algn="tl" rotWithShape="0">
                    <a:schemeClr val="dk1">
                      <a:alpha val="40000"/>
                    </a:schemeClr>
                  </a:outerShdw>
                </a:effectLst>
              </a:rPr>
              <a:t>TIPOS DE REDES</a:t>
            </a:r>
          </a:p>
          <a:p>
            <a:pPr algn="ctr"/>
            <a:endParaRPr lang="es-ES" sz="4400" b="0" cap="none" spc="0" dirty="0">
              <a:ln w="0"/>
              <a:solidFill>
                <a:schemeClr val="tx1"/>
              </a:solidFill>
              <a:effectLst>
                <a:outerShdw blurRad="38100" dist="19050" dir="2700000" algn="tl" rotWithShape="0">
                  <a:schemeClr val="dk1">
                    <a:alpha val="40000"/>
                  </a:schemeClr>
                </a:outerShdw>
              </a:effectLst>
            </a:endParaRPr>
          </a:p>
          <a:p>
            <a:pPr algn="ctr"/>
            <a:endParaRPr lang="es-ES" sz="3600" b="0" cap="none" spc="0" dirty="0">
              <a:ln w="0"/>
              <a:solidFill>
                <a:schemeClr val="tx1"/>
              </a:solidFill>
              <a:effectLst>
                <a:outerShdw blurRad="38100" dist="19050" dir="2700000" algn="tl" rotWithShape="0">
                  <a:schemeClr val="dk1">
                    <a:alpha val="40000"/>
                  </a:schemeClr>
                </a:outerShdw>
              </a:effectLst>
            </a:endParaRPr>
          </a:p>
        </p:txBody>
      </p:sp>
      <p:sp>
        <p:nvSpPr>
          <p:cNvPr id="7" name="CuadroTexto 6">
            <a:extLst>
              <a:ext uri="{FF2B5EF4-FFF2-40B4-BE49-F238E27FC236}">
                <a16:creationId xmlns:a16="http://schemas.microsoft.com/office/drawing/2014/main" id="{7E2C4FF6-9E0A-3803-F266-F1463DB8D981}"/>
              </a:ext>
            </a:extLst>
          </p:cNvPr>
          <p:cNvSpPr txBox="1"/>
          <p:nvPr/>
        </p:nvSpPr>
        <p:spPr>
          <a:xfrm>
            <a:off x="1553026" y="5258103"/>
            <a:ext cx="10363203" cy="1200329"/>
          </a:xfrm>
          <a:prstGeom prst="rect">
            <a:avLst/>
          </a:prstGeom>
          <a:noFill/>
        </p:spPr>
        <p:txBody>
          <a:bodyPr wrap="square" rtlCol="0">
            <a:spAutoFit/>
          </a:bodyPr>
          <a:lstStyle/>
          <a:p>
            <a:pPr algn="just"/>
            <a:r>
              <a:rPr lang="es-CO" sz="2400" dirty="0"/>
              <a:t>Se presenta cuando se tienen una red donde los dispositivos o equipos están conectados a un solo punto central, el cual hace de punto de comunicación de todos los dispositivos hacía el usuario.</a:t>
            </a:r>
          </a:p>
        </p:txBody>
      </p:sp>
      <p:sp>
        <p:nvSpPr>
          <p:cNvPr id="9" name="CuadroTexto 8">
            <a:extLst>
              <a:ext uri="{FF2B5EF4-FFF2-40B4-BE49-F238E27FC236}">
                <a16:creationId xmlns:a16="http://schemas.microsoft.com/office/drawing/2014/main" id="{B12E760E-167C-1974-82E9-2002904DED32}"/>
              </a:ext>
            </a:extLst>
          </p:cNvPr>
          <p:cNvSpPr txBox="1"/>
          <p:nvPr/>
        </p:nvSpPr>
        <p:spPr>
          <a:xfrm>
            <a:off x="638627" y="4657939"/>
            <a:ext cx="4476793" cy="800219"/>
          </a:xfrm>
          <a:prstGeom prst="rect">
            <a:avLst/>
          </a:prstGeom>
          <a:noFill/>
        </p:spPr>
        <p:txBody>
          <a:bodyPr wrap="square" rtlCol="0">
            <a:spAutoFit/>
          </a:bodyPr>
          <a:lstStyle/>
          <a:p>
            <a:pPr marL="914400" lvl="1" indent="-457200">
              <a:buFont typeface="Wingdings" panose="05000000000000000000" pitchFamily="2" charset="2"/>
              <a:buChar char="Ø"/>
            </a:pPr>
            <a:r>
              <a:rPr lang="es-CO" sz="2800" dirty="0"/>
              <a:t>TIPO ESTRELLA</a:t>
            </a:r>
          </a:p>
          <a:p>
            <a:endParaRPr lang="es-CO" dirty="0"/>
          </a:p>
        </p:txBody>
      </p:sp>
    </p:spTree>
    <p:extLst>
      <p:ext uri="{BB962C8B-B14F-4D97-AF65-F5344CB8AC3E}">
        <p14:creationId xmlns:p14="http://schemas.microsoft.com/office/powerpoint/2010/main" val="985355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B63CB8C7-22ED-5E66-7147-1D7559F2B387}"/>
              </a:ext>
            </a:extLst>
          </p:cNvPr>
          <p:cNvSpPr/>
          <p:nvPr/>
        </p:nvSpPr>
        <p:spPr>
          <a:xfrm>
            <a:off x="537027" y="325472"/>
            <a:ext cx="4724400" cy="523220"/>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Ø"/>
            </a:pPr>
            <a:r>
              <a:rPr lang="es-ES" sz="2800" dirty="0">
                <a:ln w="0"/>
                <a:effectLst>
                  <a:outerShdw blurRad="38100" dist="19050" dir="2700000" algn="tl" rotWithShape="0">
                    <a:schemeClr val="dk1">
                      <a:alpha val="40000"/>
                    </a:schemeClr>
                  </a:outerShdw>
                </a:effectLst>
              </a:rPr>
              <a:t>TOPOLOGIA ARBOL</a:t>
            </a:r>
            <a:endParaRPr lang="es-ES" sz="2800" b="0" cap="none" spc="0" dirty="0">
              <a:ln w="0"/>
              <a:solidFill>
                <a:schemeClr val="tx1"/>
              </a:solidFill>
              <a:effectLst>
                <a:outerShdw blurRad="38100" dist="19050" dir="2700000" algn="tl" rotWithShape="0">
                  <a:schemeClr val="dk1">
                    <a:alpha val="40000"/>
                  </a:schemeClr>
                </a:outerShdw>
              </a:effectLst>
            </a:endParaRPr>
          </a:p>
        </p:txBody>
      </p:sp>
      <p:sp>
        <p:nvSpPr>
          <p:cNvPr id="5" name="CuadroTexto 4">
            <a:extLst>
              <a:ext uri="{FF2B5EF4-FFF2-40B4-BE49-F238E27FC236}">
                <a16:creationId xmlns:a16="http://schemas.microsoft.com/office/drawing/2014/main" id="{27430CB6-DDFB-4571-E168-B19E72C83ECE}"/>
              </a:ext>
            </a:extLst>
          </p:cNvPr>
          <p:cNvSpPr txBox="1"/>
          <p:nvPr/>
        </p:nvSpPr>
        <p:spPr>
          <a:xfrm>
            <a:off x="1378857" y="911937"/>
            <a:ext cx="10247085" cy="2677656"/>
          </a:xfrm>
          <a:prstGeom prst="rect">
            <a:avLst/>
          </a:prstGeom>
          <a:noFill/>
        </p:spPr>
        <p:txBody>
          <a:bodyPr wrap="square" rtlCol="0">
            <a:spAutoFit/>
          </a:bodyPr>
          <a:lstStyle/>
          <a:p>
            <a:pPr algn="just"/>
            <a:r>
              <a:rPr lang="es-CO" sz="2400" dirty="0"/>
              <a:t>Cada nodo conectado tiene una jerarquía con respecto al otro, esta topología puede verse como una combinación  de topologías en estrella.</a:t>
            </a:r>
            <a:r>
              <a:rPr lang="es-ES" sz="2400" i="0" dirty="0">
                <a:solidFill>
                  <a:srgbClr val="202122"/>
                </a:solidFill>
                <a:effectLst/>
                <a:latin typeface="Century Gothic (Cuerpo)"/>
              </a:rPr>
              <a:t> </a:t>
            </a:r>
            <a:r>
              <a:rPr lang="es-ES" sz="2400" i="0" dirty="0">
                <a:effectLst/>
                <a:latin typeface="Century Gothic (Cuerpo)"/>
              </a:rPr>
              <a:t>Los problemas asociados a las topologías anteriores radican en que los datos son recibidos por todas las estaciones sin importar para quién vayan dirigidos. Es entonces necesario dotar a la red de un mecanismo que permita identificar al destinatario de los mensajes, para que estos puedan recogerlos a su arribo. </a:t>
            </a:r>
            <a:endParaRPr lang="es-CO" sz="2400" dirty="0">
              <a:latin typeface="Century Gothic (Cuerpo)"/>
            </a:endParaRPr>
          </a:p>
        </p:txBody>
      </p:sp>
      <p:sp>
        <p:nvSpPr>
          <p:cNvPr id="6" name="CuadroTexto 5">
            <a:extLst>
              <a:ext uri="{FF2B5EF4-FFF2-40B4-BE49-F238E27FC236}">
                <a16:creationId xmlns:a16="http://schemas.microsoft.com/office/drawing/2014/main" id="{97F87C8C-B030-1538-6205-E8BB4B8CBE42}"/>
              </a:ext>
            </a:extLst>
          </p:cNvPr>
          <p:cNvSpPr txBox="1"/>
          <p:nvPr/>
        </p:nvSpPr>
        <p:spPr>
          <a:xfrm>
            <a:off x="1378857" y="4389812"/>
            <a:ext cx="10247084" cy="1200329"/>
          </a:xfrm>
          <a:prstGeom prst="rect">
            <a:avLst/>
          </a:prstGeom>
          <a:noFill/>
        </p:spPr>
        <p:txBody>
          <a:bodyPr wrap="square" rtlCol="0">
            <a:spAutoFit/>
          </a:bodyPr>
          <a:lstStyle/>
          <a:p>
            <a:pPr algn="just"/>
            <a:r>
              <a:rPr lang="es-CO" sz="2400" dirty="0"/>
              <a:t>Los nodos se pueden conectar a múltiples nodos y así seleccionar el mejor camino o el camino más confiable y corto para así poder transmitir la información </a:t>
            </a:r>
          </a:p>
        </p:txBody>
      </p:sp>
      <p:sp>
        <p:nvSpPr>
          <p:cNvPr id="7" name="Rectángulo 6">
            <a:extLst>
              <a:ext uri="{FF2B5EF4-FFF2-40B4-BE49-F238E27FC236}">
                <a16:creationId xmlns:a16="http://schemas.microsoft.com/office/drawing/2014/main" id="{94673390-1CCB-8108-8A56-6519A74DCF33}"/>
              </a:ext>
            </a:extLst>
          </p:cNvPr>
          <p:cNvSpPr/>
          <p:nvPr/>
        </p:nvSpPr>
        <p:spPr>
          <a:xfrm>
            <a:off x="850337" y="3866592"/>
            <a:ext cx="4926349" cy="523220"/>
          </a:xfrm>
          <a:prstGeom prst="rect">
            <a:avLst/>
          </a:prstGeom>
          <a:noFill/>
        </p:spPr>
        <p:txBody>
          <a:bodyPr wrap="none" lIns="91440" tIns="45720" rIns="91440" bIns="45720">
            <a:spAutoFit/>
          </a:bodyPr>
          <a:lstStyle/>
          <a:p>
            <a:pPr marL="457200" indent="-457200" algn="ctr">
              <a:buFont typeface="Wingdings" panose="05000000000000000000" pitchFamily="2" charset="2"/>
              <a:buChar char="Ø"/>
            </a:pPr>
            <a:r>
              <a:rPr lang="es-ES" sz="2800" dirty="0">
                <a:ln w="0"/>
                <a:effectLst>
                  <a:outerShdw blurRad="38100" dist="19050" dir="2700000" algn="tl" rotWithShape="0">
                    <a:schemeClr val="dk1">
                      <a:alpha val="40000"/>
                    </a:schemeClr>
                  </a:outerShdw>
                </a:effectLst>
              </a:rPr>
              <a:t>TOPOLOGIA TIPO MALLA</a:t>
            </a:r>
            <a:endParaRPr lang="es-ES" sz="2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638836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B63CB8C7-22ED-5E66-7147-1D7559F2B387}"/>
              </a:ext>
            </a:extLst>
          </p:cNvPr>
          <p:cNvSpPr/>
          <p:nvPr/>
        </p:nvSpPr>
        <p:spPr>
          <a:xfrm>
            <a:off x="537027" y="325472"/>
            <a:ext cx="4724400" cy="523220"/>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Ø"/>
            </a:pPr>
            <a:r>
              <a:rPr lang="es-ES" sz="2800" dirty="0">
                <a:ln w="0"/>
                <a:effectLst>
                  <a:outerShdw blurRad="38100" dist="19050" dir="2700000" algn="tl" rotWithShape="0">
                    <a:schemeClr val="dk1">
                      <a:alpha val="40000"/>
                    </a:schemeClr>
                  </a:outerShdw>
                </a:effectLst>
              </a:rPr>
              <a:t>Aplicaciones </a:t>
            </a:r>
            <a:endParaRPr lang="es-ES" sz="2800" b="0" cap="none" spc="0" dirty="0">
              <a:ln w="0"/>
              <a:solidFill>
                <a:schemeClr val="tx1"/>
              </a:solidFill>
              <a:effectLst>
                <a:outerShdw blurRad="38100" dist="19050" dir="2700000" algn="tl" rotWithShape="0">
                  <a:schemeClr val="dk1">
                    <a:alpha val="40000"/>
                  </a:schemeClr>
                </a:outerShdw>
              </a:effectLst>
            </a:endParaRPr>
          </a:p>
        </p:txBody>
      </p:sp>
      <p:sp>
        <p:nvSpPr>
          <p:cNvPr id="6" name="CuadroTexto 5">
            <a:extLst>
              <a:ext uri="{FF2B5EF4-FFF2-40B4-BE49-F238E27FC236}">
                <a16:creationId xmlns:a16="http://schemas.microsoft.com/office/drawing/2014/main" id="{97F87C8C-B030-1538-6205-E8BB4B8CBE42}"/>
              </a:ext>
            </a:extLst>
          </p:cNvPr>
          <p:cNvSpPr txBox="1"/>
          <p:nvPr/>
        </p:nvSpPr>
        <p:spPr>
          <a:xfrm>
            <a:off x="1034083" y="1286848"/>
            <a:ext cx="9953232" cy="4893647"/>
          </a:xfrm>
          <a:prstGeom prst="rect">
            <a:avLst/>
          </a:prstGeom>
          <a:noFill/>
        </p:spPr>
        <p:txBody>
          <a:bodyPr wrap="square" rtlCol="0">
            <a:spAutoFit/>
          </a:bodyPr>
          <a:lstStyle/>
          <a:p>
            <a:pPr marL="342900" indent="-342900" algn="just">
              <a:buFont typeface="Arial" panose="020B0604020202020204" pitchFamily="34" charset="0"/>
              <a:buChar char="•"/>
            </a:pPr>
            <a:r>
              <a:rPr lang="es-CO" sz="2400" b="1" dirty="0"/>
              <a:t>Salud</a:t>
            </a:r>
            <a:r>
              <a:rPr lang="es-CO" sz="2400" dirty="0"/>
              <a:t>: </a:t>
            </a:r>
            <a:r>
              <a:rPr lang="es-MX" sz="2400" dirty="0"/>
              <a:t>Telesalud y monitorización remota de pacientes</a:t>
            </a:r>
          </a:p>
          <a:p>
            <a:pPr marL="342900" indent="-342900" algn="just">
              <a:buFont typeface="Arial" panose="020B0604020202020204" pitchFamily="34" charset="0"/>
              <a:buChar char="•"/>
            </a:pPr>
            <a:r>
              <a:rPr lang="es-CO" sz="2400" b="1" dirty="0"/>
              <a:t>Comercio minorista inteligente</a:t>
            </a:r>
            <a:r>
              <a:rPr lang="es-MX" sz="2400" b="1" dirty="0"/>
              <a:t>:</a:t>
            </a:r>
            <a:r>
              <a:rPr lang="es-MX" sz="2400" dirty="0"/>
              <a:t>Basado en rastrear las rutas de los consumidores durante su visita en una tienda</a:t>
            </a:r>
          </a:p>
          <a:p>
            <a:pPr marL="342900" indent="-342900" algn="just">
              <a:buFont typeface="Arial" panose="020B0604020202020204" pitchFamily="34" charset="0"/>
              <a:buChar char="•"/>
            </a:pPr>
            <a:r>
              <a:rPr lang="es-CO" sz="2400" b="1" dirty="0"/>
              <a:t>Coches conectados:</a:t>
            </a:r>
            <a:r>
              <a:rPr lang="es-MX" sz="2400" dirty="0"/>
              <a:t>Seguridad del conductor y del pasajero</a:t>
            </a:r>
          </a:p>
          <a:p>
            <a:pPr marL="342900" indent="-342900" algn="just">
              <a:buFont typeface="Arial" panose="020B0604020202020204" pitchFamily="34" charset="0"/>
              <a:buChar char="•"/>
            </a:pPr>
            <a:r>
              <a:rPr lang="es-CO" sz="2400" b="1" dirty="0" err="1"/>
              <a:t>IoT</a:t>
            </a:r>
            <a:r>
              <a:rPr lang="es-CO" sz="2400" b="1" dirty="0"/>
              <a:t> en las ciudades: </a:t>
            </a:r>
            <a:r>
              <a:rPr lang="es-CO" sz="2400" dirty="0"/>
              <a:t>Estacionamiento inteligente, Seguridad Pública</a:t>
            </a:r>
          </a:p>
          <a:p>
            <a:pPr marL="342900" indent="-342900" algn="just">
              <a:buFont typeface="Arial" panose="020B0604020202020204" pitchFamily="34" charset="0"/>
              <a:buChar char="•"/>
            </a:pPr>
            <a:r>
              <a:rPr lang="es-CO" sz="2400" b="1" dirty="0"/>
              <a:t>Domótica en casa:</a:t>
            </a:r>
            <a:r>
              <a:rPr lang="es-MX" sz="2400" dirty="0"/>
              <a:t>Control de calefacción y climatización, </a:t>
            </a:r>
            <a:r>
              <a:rPr lang="es-CO" sz="2400" dirty="0"/>
              <a:t>alarmas de seguridad, </a:t>
            </a:r>
            <a:r>
              <a:rPr lang="es-MX" sz="2400" dirty="0"/>
              <a:t>Sistema contra incendios, inundaciones y gas</a:t>
            </a:r>
          </a:p>
          <a:p>
            <a:pPr marL="342900" indent="-342900" algn="just">
              <a:buFont typeface="Arial" panose="020B0604020202020204" pitchFamily="34" charset="0"/>
              <a:buChar char="•"/>
            </a:pPr>
            <a:endParaRPr lang="es-CO" sz="2400" b="1" dirty="0"/>
          </a:p>
          <a:p>
            <a:pPr marL="342900" indent="-342900" algn="just">
              <a:buFont typeface="Arial" panose="020B0604020202020204" pitchFamily="34" charset="0"/>
              <a:buChar char="•"/>
            </a:pPr>
            <a:endParaRPr lang="es-CO" sz="2400" b="1" dirty="0"/>
          </a:p>
          <a:p>
            <a:pPr marL="342900" indent="-342900" algn="just">
              <a:buFont typeface="Arial" panose="020B0604020202020204" pitchFamily="34" charset="0"/>
              <a:buChar char="•"/>
            </a:pPr>
            <a:endParaRPr lang="es-CO" sz="2400" b="1" dirty="0"/>
          </a:p>
          <a:p>
            <a:pPr marL="342900" indent="-342900" algn="just">
              <a:buFont typeface="Arial" panose="020B0604020202020204" pitchFamily="34" charset="0"/>
              <a:buChar char="•"/>
            </a:pPr>
            <a:endParaRPr lang="es-CO" sz="2400" dirty="0"/>
          </a:p>
        </p:txBody>
      </p:sp>
    </p:spTree>
    <p:extLst>
      <p:ext uri="{BB962C8B-B14F-4D97-AF65-F5344CB8AC3E}">
        <p14:creationId xmlns:p14="http://schemas.microsoft.com/office/powerpoint/2010/main" val="2535950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31" name="Straight Connector 1030">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33" name="Straight Connector 1032">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35" name="Straight Connector 1034">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37" name="Straight Connector 1036">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39" name="Straight Connector 1038">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041" name="Rectangle 1040">
            <a:extLst>
              <a:ext uri="{FF2B5EF4-FFF2-40B4-BE49-F238E27FC236}">
                <a16:creationId xmlns:a16="http://schemas.microsoft.com/office/drawing/2014/main" id="{7A675F33-98AF-4B83-A3BB-0780A2314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Técnico en Domótica">
            <a:extLst>
              <a:ext uri="{FF2B5EF4-FFF2-40B4-BE49-F238E27FC236}">
                <a16:creationId xmlns:a16="http://schemas.microsoft.com/office/drawing/2014/main" id="{D92B89C5-2911-A229-3D3C-B9F4DEEA3DE2}"/>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l="5778"/>
          <a:stretch/>
        </p:blipFill>
        <p:spPr bwMode="auto">
          <a:xfrm>
            <a:off x="-3175" y="10"/>
            <a:ext cx="12192000" cy="6857990"/>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0FDC0D72-CB96-BBDA-850C-930BCAAAFA7B}"/>
              </a:ext>
            </a:extLst>
          </p:cNvPr>
          <p:cNvSpPr/>
          <p:nvPr/>
        </p:nvSpPr>
        <p:spPr>
          <a:xfrm>
            <a:off x="684212" y="685799"/>
            <a:ext cx="8001000" cy="2971801"/>
          </a:xfrm>
          <a:prstGeom prst="rect">
            <a:avLst/>
          </a:prstGeom>
        </p:spPr>
        <p:txBody>
          <a:bodyPr vert="horz" lIns="91440" tIns="45720" rIns="91440" bIns="45720" rtlCol="0" anchor="b">
            <a:normAutofit/>
          </a:bodyPr>
          <a:lstStyle/>
          <a:p>
            <a:pPr>
              <a:spcBef>
                <a:spcPct val="0"/>
              </a:spcBef>
              <a:spcAft>
                <a:spcPts val="600"/>
              </a:spcAft>
            </a:pPr>
            <a:r>
              <a:rPr lang="en-US" sz="4800" b="1" cap="all" spc="0" dirty="0">
                <a:ln w="3175" cmpd="sng">
                  <a:noFill/>
                </a:ln>
                <a:latin typeface="+mj-lt"/>
                <a:ea typeface="+mj-ea"/>
                <a:cs typeface="+mj-cs"/>
              </a:rPr>
              <a:t>APLICACION</a:t>
            </a:r>
          </a:p>
        </p:txBody>
      </p:sp>
    </p:spTree>
    <p:extLst>
      <p:ext uri="{BB962C8B-B14F-4D97-AF65-F5344CB8AC3E}">
        <p14:creationId xmlns:p14="http://schemas.microsoft.com/office/powerpoint/2010/main" val="1413946558"/>
      </p:ext>
    </p:extLst>
  </p:cSld>
  <p:clrMapOvr>
    <a:masterClrMapping/>
  </p:clrMapOvr>
</p:sld>
</file>

<file path=ppt/theme/theme1.xml><?xml version="1.0" encoding="utf-8"?>
<a:theme xmlns:a="http://schemas.openxmlformats.org/drawingml/2006/main" name="Sector">
  <a:themeElements>
    <a:clrScheme name="Secto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o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o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137</TotalTime>
  <Words>445</Words>
  <Application>Microsoft Office PowerPoint</Application>
  <PresentationFormat>Panorámica</PresentationFormat>
  <Paragraphs>34</Paragraphs>
  <Slides>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vt:i4>
      </vt:variant>
    </vt:vector>
  </HeadingPairs>
  <TitlesOfParts>
    <vt:vector size="13" baseType="lpstr">
      <vt:lpstr>Century Gothic (Cuerpo)</vt:lpstr>
      <vt:lpstr>Arial</vt:lpstr>
      <vt:lpstr>Century Gothic</vt:lpstr>
      <vt:lpstr>Wingdings</vt:lpstr>
      <vt:lpstr>Wingdings 3</vt:lpstr>
      <vt:lpstr>Sector</vt:lpstr>
      <vt:lpstr>DIARIO VIVIR</vt:lpstr>
      <vt:lpstr>Presentación de PowerPoint</vt:lpstr>
      <vt:lpstr>Requisitos </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DIARIO VIVIR</dc:title>
  <dc:creator>edwin barriga soto</dc:creator>
  <cp:lastModifiedBy>leo A</cp:lastModifiedBy>
  <cp:revision>15</cp:revision>
  <dcterms:created xsi:type="dcterms:W3CDTF">2023-05-25T21:06:59Z</dcterms:created>
  <dcterms:modified xsi:type="dcterms:W3CDTF">2023-06-10T20:35:04Z</dcterms:modified>
</cp:coreProperties>
</file>