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4" r:id="rId4"/>
    <p:sldId id="259" r:id="rId5"/>
    <p:sldId id="275" r:id="rId6"/>
    <p:sldId id="260" r:id="rId7"/>
    <p:sldId id="261" r:id="rId8"/>
    <p:sldId id="262" r:id="rId9"/>
    <p:sldId id="272" r:id="rId10"/>
    <p:sldId id="273" r:id="rId11"/>
    <p:sldId id="263" r:id="rId12"/>
    <p:sldId id="264" r:id="rId13"/>
    <p:sldId id="265" r:id="rId14"/>
    <p:sldId id="266" r:id="rId15"/>
    <p:sldId id="280" r:id="rId16"/>
    <p:sldId id="267" r:id="rId17"/>
    <p:sldId id="269" r:id="rId18"/>
    <p:sldId id="270" r:id="rId19"/>
    <p:sldId id="268" r:id="rId20"/>
    <p:sldId id="271" r:id="rId21"/>
    <p:sldId id="279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2" d="100"/>
          <a:sy n="162" d="100"/>
        </p:scale>
        <p:origin x="-1158" y="-12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10BC3-AABA-4C47-9304-433E17EADCD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0790-43AC-4523-8D8A-A62DC4B6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5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41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48D5954-67B0-4546-8E3C-54CF6BAF78AE}"/>
              </a:ext>
            </a:extLst>
          </p:cNvPr>
          <p:cNvSpPr/>
          <p:nvPr/>
        </p:nvSpPr>
        <p:spPr>
          <a:xfrm>
            <a:off x="4171258" y="2590799"/>
            <a:ext cx="228600" cy="584432"/>
          </a:xfrm>
          <a:prstGeom prst="rightBrace">
            <a:avLst>
              <a:gd name="adj1" fmla="val 2478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DD9435-6798-47CC-9B6E-3896C413F5AE}"/>
              </a:ext>
            </a:extLst>
          </p:cNvPr>
          <p:cNvSpPr txBox="1"/>
          <p:nvPr/>
        </p:nvSpPr>
        <p:spPr>
          <a:xfrm>
            <a:off x="4495800" y="2665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434"/>
            <a:r>
              <a:rPr lang="en-US" sz="1100" b="1" spc="300" dirty="0">
                <a:solidFill>
                  <a:prstClr val="black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CONTACT EVENT</a:t>
            </a:r>
            <a:endParaRPr lang="en-US" sz="1100" b="1" spc="300" dirty="0">
              <a:solidFill>
                <a:prstClr val="white">
                  <a:lumMod val="75000"/>
                </a:prst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6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18962" y="2751298"/>
                <a:ext cx="1562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Lato Heavy" panose="020F0502020204030203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2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62" y="2751298"/>
                <a:ext cx="1562635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Lato Heavy" panose="020F0502020204030203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2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276999"/>
              </a:xfrm>
              <a:prstGeom prst="rect">
                <a:avLst/>
              </a:prstGeom>
              <a:blipFill>
                <a:blip r:embed="rId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37508" y="2805884"/>
            <a:ext cx="581454" cy="83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375007" y="2895600"/>
            <a:ext cx="4343400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Select parameter set from best-performing flight</a:t>
            </a:r>
          </a:p>
        </p:txBody>
      </p:sp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21405" y="2321103"/>
            <a:ext cx="114297" cy="4463693"/>
          </a:xfrm>
          <a:prstGeom prst="bentConnector3">
            <a:avLst>
              <a:gd name="adj1" fmla="val -200005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562600" y="2895600"/>
            <a:ext cx="2895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144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40455" y="2302052"/>
            <a:ext cx="114298" cy="4501793"/>
          </a:xfrm>
          <a:prstGeom prst="bentConnector3">
            <a:avLst>
              <a:gd name="adj1" fmla="val -200003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410200" y="2895600"/>
            <a:ext cx="3276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599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525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219610" y="2895599"/>
            <a:ext cx="4654193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Select parameter set from best-performing flight</a:t>
            </a:r>
          </a:p>
        </p:txBody>
      </p:sp>
    </p:spTree>
    <p:extLst>
      <p:ext uri="{BB962C8B-B14F-4D97-AF65-F5344CB8AC3E}">
        <p14:creationId xmlns:p14="http://schemas.microsoft.com/office/powerpoint/2010/main" val="427335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8889" r="-11111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4938" r="-246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stCxn id="15" idx="2"/>
          </p:cNvCxnSpPr>
          <p:nvPr/>
        </p:nvCxnSpPr>
        <p:spPr>
          <a:xfrm flipH="1">
            <a:off x="7336610" y="3423513"/>
            <a:ext cx="19845" cy="3451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607805" y="3464891"/>
            <a:ext cx="391856" cy="345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91533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72095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3846" t="-31429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0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D8AC6-269D-4DC0-9BC6-9D6CB1AA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248400" cy="4038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/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blipFill>
                <a:blip r:embed="rId3"/>
                <a:stretch>
                  <a:fillRect l="-31429" t="-24658" r="-45714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/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blipFill>
                <a:blip r:embed="rId4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5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4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/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blipFill>
                <a:blip r:embed="rId5"/>
                <a:stretch>
                  <a:fillRect l="-4396" t="-31429" r="-1044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A351843-E00F-4D25-B8F3-193360EF5057}"/>
              </a:ext>
            </a:extLst>
          </p:cNvPr>
          <p:cNvSpPr/>
          <p:nvPr/>
        </p:nvSpPr>
        <p:spPr>
          <a:xfrm rot="16200000">
            <a:off x="1562100" y="9144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/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/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A1E5FA90-0159-4208-80D2-C768D1885162}"/>
              </a:ext>
            </a:extLst>
          </p:cNvPr>
          <p:cNvSpPr/>
          <p:nvPr/>
        </p:nvSpPr>
        <p:spPr>
          <a:xfrm rot="5400000">
            <a:off x="6896100" y="36195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581400"/>
            <a:ext cx="17526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Invalid paths (outside of flight envelope)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/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/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418749-EA92-4BCD-8A31-C73982C65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5" y="381000"/>
            <a:ext cx="3992983" cy="5426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E685D-332C-48ED-A04A-642F06850E8F}"/>
              </a:ext>
            </a:extLst>
          </p:cNvPr>
          <p:cNvSpPr/>
          <p:nvPr/>
        </p:nvSpPr>
        <p:spPr>
          <a:xfrm>
            <a:off x="4648200" y="1600200"/>
            <a:ext cx="2667000" cy="190500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Original Flight Path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Altered Flight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 Path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982823-E712-435D-961A-1091A7CB5625}"/>
              </a:ext>
            </a:extLst>
          </p:cNvPr>
          <p:cNvCxnSpPr/>
          <p:nvPr/>
        </p:nvCxnSpPr>
        <p:spPr>
          <a:xfrm>
            <a:off x="4942490" y="1921329"/>
            <a:ext cx="42566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57F2E-2742-4000-941D-97D2D4541EB6}"/>
              </a:ext>
            </a:extLst>
          </p:cNvPr>
          <p:cNvCxnSpPr/>
          <p:nvPr/>
        </p:nvCxnSpPr>
        <p:spPr>
          <a:xfrm>
            <a:off x="4953000" y="2781300"/>
            <a:ext cx="425669" cy="0"/>
          </a:xfrm>
          <a:prstGeom prst="line">
            <a:avLst/>
          </a:prstGeom>
          <a:ln w="38100" cmpd="sng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A51F3-DE19-448C-93E2-4D3285ECBB94}"/>
              </a:ext>
            </a:extLst>
          </p:cNvPr>
          <p:cNvCxnSpPr>
            <a:cxnSpLocks/>
          </p:cNvCxnSpPr>
          <p:nvPr/>
        </p:nvCxnSpPr>
        <p:spPr>
          <a:xfrm>
            <a:off x="4953000" y="2362200"/>
            <a:ext cx="425669" cy="0"/>
          </a:xfrm>
          <a:prstGeom prst="line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82E1CE08-5866-435E-81F1-24BC0CBAA521}"/>
              </a:ext>
            </a:extLst>
          </p:cNvPr>
          <p:cNvSpPr/>
          <p:nvPr/>
        </p:nvSpPr>
        <p:spPr>
          <a:xfrm>
            <a:off x="5051534" y="2667000"/>
            <a:ext cx="228600" cy="228600"/>
          </a:xfrm>
          <a:prstGeom prst="diamond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57DF2-4A4D-4FF6-BFA8-D070EDE8034F}"/>
              </a:ext>
            </a:extLst>
          </p:cNvPr>
          <p:cNvSpPr/>
          <p:nvPr/>
        </p:nvSpPr>
        <p:spPr>
          <a:xfrm>
            <a:off x="5041024" y="1798865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D47D4-CE72-4C3A-9018-D7AA2D9A29FD}"/>
              </a:ext>
            </a:extLst>
          </p:cNvPr>
          <p:cNvCxnSpPr/>
          <p:nvPr/>
        </p:nvCxnSpPr>
        <p:spPr>
          <a:xfrm>
            <a:off x="4953000" y="3200400"/>
            <a:ext cx="425669" cy="0"/>
          </a:xfrm>
          <a:prstGeom prst="line">
            <a:avLst/>
          </a:prstGeom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33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418749-EA92-4BCD-8A31-C73982C65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5" y="381000"/>
            <a:ext cx="3992983" cy="5426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E685D-332C-48ED-A04A-642F06850E8F}"/>
              </a:ext>
            </a:extLst>
          </p:cNvPr>
          <p:cNvSpPr/>
          <p:nvPr/>
        </p:nvSpPr>
        <p:spPr>
          <a:xfrm>
            <a:off x="3962400" y="1752600"/>
            <a:ext cx="2667000" cy="190500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Original Flight Path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Altered Flight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Sim Object Path</a:t>
            </a:r>
            <a:endParaRPr lang="en-US" sz="1200" dirty="0">
              <a:solidFill>
                <a:sysClr val="windowText" lastClr="000000"/>
              </a:solidFill>
              <a:latin typeface="Lato Heavy" panose="020F0502020204030203"/>
              <a:cs typeface="Times New Roman" pitchFamily="18" charset="0"/>
            </a:endParaRP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Contact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982823-E712-435D-961A-1091A7CB5625}"/>
              </a:ext>
            </a:extLst>
          </p:cNvPr>
          <p:cNvCxnSpPr/>
          <p:nvPr/>
        </p:nvCxnSpPr>
        <p:spPr>
          <a:xfrm>
            <a:off x="4256690" y="2073729"/>
            <a:ext cx="42566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57F2E-2742-4000-941D-97D2D4541EB6}"/>
              </a:ext>
            </a:extLst>
          </p:cNvPr>
          <p:cNvCxnSpPr/>
          <p:nvPr/>
        </p:nvCxnSpPr>
        <p:spPr>
          <a:xfrm>
            <a:off x="4267200" y="2933700"/>
            <a:ext cx="425669" cy="0"/>
          </a:xfrm>
          <a:prstGeom prst="line">
            <a:avLst/>
          </a:prstGeom>
          <a:ln w="38100" cmpd="sng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A51F3-DE19-448C-93E2-4D3285ECBB94}"/>
              </a:ext>
            </a:extLst>
          </p:cNvPr>
          <p:cNvCxnSpPr>
            <a:cxnSpLocks/>
          </p:cNvCxnSpPr>
          <p:nvPr/>
        </p:nvCxnSpPr>
        <p:spPr>
          <a:xfrm>
            <a:off x="4267200" y="2514600"/>
            <a:ext cx="425669" cy="0"/>
          </a:xfrm>
          <a:prstGeom prst="line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82E1CE08-5866-435E-81F1-24BC0CBAA521}"/>
              </a:ext>
            </a:extLst>
          </p:cNvPr>
          <p:cNvSpPr/>
          <p:nvPr/>
        </p:nvSpPr>
        <p:spPr>
          <a:xfrm>
            <a:off x="4365734" y="2819400"/>
            <a:ext cx="228600" cy="228600"/>
          </a:xfrm>
          <a:prstGeom prst="diamond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Heavy" panose="020F0502020204030203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57DF2-4A4D-4FF6-BFA8-D070EDE8034F}"/>
              </a:ext>
            </a:extLst>
          </p:cNvPr>
          <p:cNvSpPr/>
          <p:nvPr/>
        </p:nvSpPr>
        <p:spPr>
          <a:xfrm>
            <a:off x="4355224" y="1951265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Heavy" panose="020F0502020204030203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D47D4-CE72-4C3A-9018-D7AA2D9A29FD}"/>
              </a:ext>
            </a:extLst>
          </p:cNvPr>
          <p:cNvCxnSpPr/>
          <p:nvPr/>
        </p:nvCxnSpPr>
        <p:spPr>
          <a:xfrm>
            <a:off x="4267200" y="3352800"/>
            <a:ext cx="425669" cy="0"/>
          </a:xfrm>
          <a:prstGeom prst="line">
            <a:avLst/>
          </a:prstGeom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9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1005511" y="34290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11" y="34290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11364" r="-13636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1358147" y="3434487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47" y="3434487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5000" r="-3750" b="-21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135162" y="2959535"/>
            <a:ext cx="195928" cy="4694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573970" y="2971800"/>
            <a:ext cx="23634" cy="462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91533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72095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/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Lato Heavy" panose="020F0502020204030203"/>
                  </a:rPr>
                  <a:t>,  </a:t>
                </a:r>
                <a:r>
                  <a:rPr lang="en-US" i="0" dirty="0">
                    <a:latin typeface="Lato Heavy" panose="020F0502020204030203"/>
                  </a:rPr>
                  <a:t>hrs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blipFill>
                <a:blip r:embed="rId9"/>
                <a:stretch>
                  <a:fillRect l="-28571" t="-20000" r="-4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740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i="0" dirty="0">
                    <a:latin typeface="Lato Heavy" panose="020F0502020204030203"/>
                  </a:rPr>
                  <a:t>-distance</a:t>
                </a:r>
                <a:r>
                  <a:rPr lang="en-US" sz="1400" dirty="0">
                    <a:latin typeface="Lato Heavy" panose="020F0502020204030203"/>
                  </a:rPr>
                  <a:t>, </a:t>
                </a:r>
                <a:r>
                  <a:rPr lang="en-US" sz="1400" i="0" dirty="0">
                    <a:latin typeface="Lato Heavy" panose="020F0502020204030203"/>
                  </a:rPr>
                  <a:t>nm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74039" cy="215444"/>
              </a:xfrm>
              <a:prstGeom prst="rect">
                <a:avLst/>
              </a:prstGeom>
              <a:blipFill>
                <a:blip r:embed="rId10"/>
                <a:stretch>
                  <a:fillRect l="-3627" t="-31429" r="-829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83B5883-37D1-4A5A-92DB-619619F4C85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2937" y="5295667"/>
            <a:ext cx="3257550" cy="676502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2F2B40-90F7-47B5-93F3-3BB78E56C90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4455" y="5047634"/>
            <a:ext cx="4048537" cy="1095063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128665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612177"/>
            <a:ext cx="175260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 Heavy" panose="020F0502020204030203"/>
                <a:cs typeface="Times New Roman" pitchFamily="18" charset="0"/>
              </a:rPr>
              <a:t>Children derived from original parent path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30D8C-37B6-4154-B7E3-DBEA55633341}"/>
                  </a:ext>
                </a:extLst>
              </p:cNvPr>
              <p:cNvSpPr txBox="1"/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Lato Heavy" panose="020F0502020204030203"/>
                  </a:rPr>
                  <a:t>,  </a:t>
                </a:r>
                <a:r>
                  <a:rPr lang="en-US" i="0" dirty="0">
                    <a:latin typeface="Lato Heavy" panose="020F0502020204030203"/>
                  </a:rPr>
                  <a:t>hrs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30D8C-37B6-4154-B7E3-DBEA55633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blipFill>
                <a:blip r:embed="rId4"/>
                <a:stretch>
                  <a:fillRect l="-28571" t="-20000" r="-4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97A9B2-0EE5-4A11-914D-212685D14CF6}"/>
                  </a:ext>
                </a:extLst>
              </p:cNvPr>
              <p:cNvSpPr txBox="1"/>
              <p:nvPr/>
            </p:nvSpPr>
            <p:spPr>
              <a:xfrm>
                <a:off x="4133120" y="5118556"/>
                <a:ext cx="11740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i="0" dirty="0">
                    <a:latin typeface="Lato Heavy" panose="020F0502020204030203"/>
                  </a:rPr>
                  <a:t>-distance</a:t>
                </a:r>
                <a:r>
                  <a:rPr lang="en-US" sz="1400" dirty="0">
                    <a:latin typeface="Lato Heavy" panose="020F0502020204030203"/>
                  </a:rPr>
                  <a:t>, </a:t>
                </a:r>
                <a:r>
                  <a:rPr lang="en-US" sz="1400" i="0" dirty="0">
                    <a:latin typeface="Lato Heavy" panose="020F0502020204030203"/>
                  </a:rPr>
                  <a:t>nm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97A9B2-0EE5-4A11-914D-212685D1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5118556"/>
                <a:ext cx="1174039" cy="215444"/>
              </a:xfrm>
              <a:prstGeom prst="rect">
                <a:avLst/>
              </a:prstGeom>
              <a:blipFill>
                <a:blip r:embed="rId5"/>
                <a:stretch>
                  <a:fillRect l="-3627" t="-31429" r="-829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9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362382-5467-4468-9FB6-0C5E923CBBCD}"/>
                  </a:ext>
                </a:extLst>
              </p:cNvPr>
              <p:cNvSpPr txBox="1"/>
              <p:nvPr/>
            </p:nvSpPr>
            <p:spPr>
              <a:xfrm rot="16200000">
                <a:off x="21736" y="3315791"/>
                <a:ext cx="4544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Lato Heavy" panose="020F0502020204030203"/>
                  </a:rPr>
                  <a:t>,  </a:t>
                </a:r>
                <a:r>
                  <a:rPr lang="en-US" i="0" dirty="0">
                    <a:latin typeface="Lato Heavy" panose="020F0502020204030203"/>
                  </a:rPr>
                  <a:t>hrs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362382-5467-4468-9FB6-0C5E923C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6" y="3315791"/>
                <a:ext cx="454420" cy="215444"/>
              </a:xfrm>
              <a:prstGeom prst="rect">
                <a:avLst/>
              </a:prstGeom>
              <a:blipFill>
                <a:blip r:embed="rId9"/>
                <a:stretch>
                  <a:fillRect l="-27778" t="-20000" r="-4444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95514A-F617-4D41-A616-FD0C13901256}"/>
                  </a:ext>
                </a:extLst>
              </p:cNvPr>
              <p:cNvSpPr txBox="1"/>
              <p:nvPr/>
            </p:nvSpPr>
            <p:spPr>
              <a:xfrm>
                <a:off x="4133120" y="5499556"/>
                <a:ext cx="11740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i="0" dirty="0">
                    <a:latin typeface="Lato Heavy" panose="020F0502020204030203"/>
                  </a:rPr>
                  <a:t>-distance</a:t>
                </a:r>
                <a:r>
                  <a:rPr lang="en-US" sz="1400" dirty="0">
                    <a:latin typeface="Lato Heavy" panose="020F0502020204030203"/>
                  </a:rPr>
                  <a:t>, </a:t>
                </a:r>
                <a:r>
                  <a:rPr lang="en-US" sz="1400" i="0" dirty="0">
                    <a:latin typeface="Lato Heavy" panose="020F0502020204030203"/>
                  </a:rPr>
                  <a:t>nm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95514A-F617-4D41-A616-FD0C13901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5499556"/>
                <a:ext cx="1174039" cy="215444"/>
              </a:xfrm>
              <a:prstGeom prst="rect">
                <a:avLst/>
              </a:prstGeom>
              <a:blipFill>
                <a:blip r:embed="rId10"/>
                <a:stretch>
                  <a:fillRect l="-3627" t="-27778" r="-829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6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3752106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5257800" y="1714500"/>
            <a:ext cx="533400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3530244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1847106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1847106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1580406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2799606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867400" y="4588355"/>
            <a:ext cx="10668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3034944" y="4184262"/>
            <a:ext cx="539719" cy="101039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721241" y="2441560"/>
            <a:ext cx="2330419" cy="2095500"/>
          </a:xfrm>
          <a:prstGeom prst="bentConnector3">
            <a:avLst>
              <a:gd name="adj1" fmla="val 90754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4191000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MySQL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8100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Fly a batch of </a:t>
            </a:r>
            <a:r>
              <a:rPr lang="en-US" sz="1200" b="1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valid</a:t>
            </a:r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2799606" y="3810001"/>
            <a:ext cx="2591544" cy="321155"/>
          </a:xfrm>
          <a:prstGeom prst="bentConnector4">
            <a:avLst>
              <a:gd name="adj1" fmla="val 42329"/>
              <a:gd name="adj2" fmla="val 14642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609600" y="2512783"/>
            <a:ext cx="7086600" cy="144961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2" y="1619250"/>
                <a:ext cx="1524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Lato Heavy" panose="020F0502020204030203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1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2" y="1619250"/>
                <a:ext cx="1524000" cy="261610"/>
              </a:xfrm>
              <a:prstGeom prst="rect">
                <a:avLst/>
              </a:prstGeom>
              <a:blipFill>
                <a:blip r:embed="rId2"/>
                <a:stretch>
                  <a:fillRect t="-2326" r="-200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Lato Heavy" panose="020F0502020204030203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1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30887"/>
              </a:xfrm>
              <a:prstGeom prst="rect">
                <a:avLst/>
              </a:prstGeom>
              <a:blipFill>
                <a:blip r:embed="rId3"/>
                <a:stretch>
                  <a:fillRect t="-1408" r="-427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Lato Heavy" panose="020F0502020204030203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1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75204"/>
              </a:xfrm>
              <a:prstGeom prst="rect">
                <a:avLst/>
              </a:prstGeom>
              <a:blipFill>
                <a:blip r:embed="rId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76922" y="22313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Heavy" panose="020F0502020204030203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Heavy" panose="020F0502020204030203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410200" y="1176010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Lato Heavy" panose="020F0502020204030203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100" dirty="0">
                  <a:solidFill>
                    <a:sysClr val="windowText" lastClr="000000"/>
                  </a:solidFill>
                  <a:latin typeface="Lato Heavy" panose="020F0502020204030203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Lato Heavy" panose="020F0502020204030203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176010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>
            <a:cxnSpLocks/>
          </p:cNvCxnSpPr>
          <p:nvPr/>
        </p:nvCxnSpPr>
        <p:spPr>
          <a:xfrm flipH="1">
            <a:off x="5564139" y="1793504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564139" y="1452127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2478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A7C0F8-A5EF-4F67-9A95-D4B47497E4F4}"/>
              </a:ext>
            </a:extLst>
          </p:cNvPr>
          <p:cNvSpPr txBox="1"/>
          <p:nvPr/>
        </p:nvSpPr>
        <p:spPr>
          <a:xfrm>
            <a:off x="4495800" y="2665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434"/>
            <a:r>
              <a:rPr lang="en-US" sz="1100" b="1" spc="300" dirty="0">
                <a:solidFill>
                  <a:prstClr val="black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CRUISE PORTION OF FLIGHT</a:t>
            </a:r>
            <a:endParaRPr lang="en-US" sz="1100" b="1" spc="300" dirty="0">
              <a:solidFill>
                <a:prstClr val="white">
                  <a:lumMod val="75000"/>
                </a:prst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606</Words>
  <Application>Microsoft Office PowerPoint</Application>
  <PresentationFormat>On-screen Show (4:3)</PresentationFormat>
  <Paragraphs>210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Lato Heavy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104</cp:revision>
  <dcterms:created xsi:type="dcterms:W3CDTF">2006-08-16T00:00:00Z</dcterms:created>
  <dcterms:modified xsi:type="dcterms:W3CDTF">2019-06-16T18:10:11Z</dcterms:modified>
</cp:coreProperties>
</file>