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4" r:id="rId6"/>
    <p:sldId id="261" r:id="rId7"/>
    <p:sldId id="262" r:id="rId8"/>
    <p:sldId id="263" r:id="rId9"/>
    <p:sldId id="269" r:id="rId10"/>
    <p:sldId id="266" r:id="rId11"/>
    <p:sldId id="267" r:id="rId12"/>
    <p:sldId id="268" r:id="rId1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F1AB2-1976-4502-BF36-3FF5EA218861}" styleName="Style moyen 4 - Accentuation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FD4443E-F989-4FC4-A0C8-D5A2AF1F390B}" styleName="Style foncé 1 - Accentuation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Style foncé 1 - Accentuation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A488322-F2BA-4B5B-9748-0D474271808F}" styleName="Style moyen 3 - Accentuation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A107856-5554-42FB-B03E-39F5DBC370BA}" styleName="Style moyen 4 - Accentuation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75" autoAdjust="0"/>
    <p:restoredTop sz="94660"/>
  </p:normalViewPr>
  <p:slideViewPr>
    <p:cSldViewPr>
      <p:cViewPr varScale="1">
        <p:scale>
          <a:sx n="83" d="100"/>
          <a:sy n="83" d="100"/>
        </p:scale>
        <p:origin x="-74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AB086-9098-4FF0-889C-4660684A76AF}" type="datetimeFigureOut">
              <a:rPr lang="fr-FR" smtClean="0"/>
              <a:t>12/02/2014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58C09-018D-4EA1-A56F-F4CD3A5065D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94723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258C09-018D-4EA1-A56F-F4CD3A5065D0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20382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2A2D5-3413-48DE-8ECE-1C9F6F60C7B6}" type="datetime1">
              <a:rPr lang="fr-FR" smtClean="0"/>
              <a:t>12/02/2014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Université de Nantes, LicenceProfessionnelle SIL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392D7-94FE-419D-BC9A-92D04AC65958}" type="datetime1">
              <a:rPr lang="fr-FR" smtClean="0"/>
              <a:t>12/02/2014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Université de Nantes, LicenceProfessionnelle SIL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C2D57-6320-420E-BC0B-FB96B1240827}" type="datetime1">
              <a:rPr lang="fr-FR" smtClean="0"/>
              <a:t>12/02/2014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Université de Nantes, LicenceProfessionnelle SIL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568EF-5B02-43D3-99A2-8E755C9E955B}" type="datetime1">
              <a:rPr lang="fr-FR" smtClean="0"/>
              <a:t>12/02/2014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Université de Nantes, LicenceProfessionnelle SIL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4D8A-A9F9-4825-A4DC-9BEC228D81F1}" type="datetime1">
              <a:rPr lang="fr-FR" smtClean="0"/>
              <a:t>12/02/2014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Université de Nantes, LicenceProfessionnelle SIL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4CAAA-F27E-4521-B17A-E23914568578}" type="datetime1">
              <a:rPr lang="fr-FR" smtClean="0"/>
              <a:t>12/02/2014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Université de Nantes, LicenceProfessionnelle SIL</a:t>
            </a:r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FA12D-4B2C-451E-B245-5BBAB23B1D8E}" type="datetime1">
              <a:rPr lang="fr-FR" smtClean="0"/>
              <a:t>12/02/2014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Université de Nantes, LicenceProfessionnelle SIL</a:t>
            </a:r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308EC-7FA5-48A1-AC31-27C0B68E5FC1}" type="datetime1">
              <a:rPr lang="fr-FR" smtClean="0"/>
              <a:t>12/02/2014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Université de Nantes, LicenceProfessionnelle SIL</a:t>
            </a:r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D7DC9-B261-4760-859C-335352DA4003}" type="datetime1">
              <a:rPr lang="fr-FR" smtClean="0"/>
              <a:t>12/02/2014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Université de Nantes, LicenceProfessionnelle SIL</a:t>
            </a:r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5F826-0647-479B-95C0-75DA0751992E}" type="datetime1">
              <a:rPr lang="fr-FR" smtClean="0"/>
              <a:t>12/02/2014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Université de Nantes, LicenceProfessionnelle SIL</a:t>
            </a:r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1E8EA-B5CD-4FB2-B3EB-3F67E8EEAEDA}" type="datetime1">
              <a:rPr lang="fr-FR" smtClean="0"/>
              <a:t>12/02/2014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Université de Nantes, LicenceProfessionnelle SIL</a:t>
            </a:r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harpenSoften amount="4000"/>
                    </a14:imgEffect>
                    <a14:imgEffect>
                      <a14:colorTemperature colorTemp="11500"/>
                    </a14:imgEffect>
                    <a14:imgEffect>
                      <a14:saturation sat="185000"/>
                    </a14:imgEffect>
                  </a14:imgLayer>
                </a14:imgProps>
              </a:ext>
            </a:extLst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E02C3B-D3D9-43B7-9A8A-C03EC265FE24}" type="datetime1">
              <a:rPr lang="fr-FR" smtClean="0"/>
              <a:t>12/02/2014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smtClean="0"/>
              <a:t>Université de Nantes, LicenceProfessionnelle SIL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836712"/>
            <a:ext cx="7772400" cy="1470025"/>
          </a:xfrm>
        </p:spPr>
        <p:txBody>
          <a:bodyPr/>
          <a:lstStyle/>
          <a:p>
            <a:r>
              <a:rPr lang="fr-FR" dirty="0" smtClean="0"/>
              <a:t>Projet Association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33118"/>
            <a:ext cx="1080120" cy="469618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2825463"/>
            <a:ext cx="5907682" cy="1971689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>
          <a:xfrm>
            <a:off x="2843808" y="6356350"/>
            <a:ext cx="3456384" cy="365125"/>
          </a:xfrm>
        </p:spPr>
        <p:txBody>
          <a:bodyPr/>
          <a:lstStyle/>
          <a:p>
            <a:r>
              <a:rPr lang="fr-FR" dirty="0" smtClean="0">
                <a:solidFill>
                  <a:schemeClr val="tx1"/>
                </a:solidFill>
              </a:rPr>
              <a:t>Université de Nantes, Licence Professionnelle SIL</a:t>
            </a:r>
            <a:endParaRPr lang="fr-BE" dirty="0">
              <a:solidFill>
                <a:schemeClr val="tx1"/>
              </a:solidFill>
            </a:endParaRPr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>
                <a:solidFill>
                  <a:schemeClr val="tx1"/>
                </a:solidFill>
              </a:rPr>
              <a:t>1</a:t>
            </a:fld>
            <a:endParaRPr lang="fr-B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8669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806847"/>
            <a:ext cx="7772400" cy="1470025"/>
          </a:xfrm>
        </p:spPr>
        <p:txBody>
          <a:bodyPr/>
          <a:lstStyle/>
          <a:p>
            <a:r>
              <a:rPr lang="fr-FR" dirty="0" smtClean="0"/>
              <a:t>Model Vue Contrôleur</a:t>
            </a:r>
            <a:endParaRPr lang="fr-FR" dirty="0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>
          <a:xfrm>
            <a:off x="2843808" y="6356350"/>
            <a:ext cx="3456384" cy="365125"/>
          </a:xfrm>
        </p:spPr>
        <p:txBody>
          <a:bodyPr/>
          <a:lstStyle/>
          <a:p>
            <a:r>
              <a:rPr lang="fr-FR" dirty="0" smtClean="0">
                <a:solidFill>
                  <a:schemeClr val="tx1"/>
                </a:solidFill>
              </a:rPr>
              <a:t>Université de Nantes, Licence Professionnelle SIL</a:t>
            </a:r>
            <a:endParaRPr lang="fr-BE" dirty="0">
              <a:solidFill>
                <a:schemeClr val="tx1"/>
              </a:solidFill>
            </a:endParaRPr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CF4668DC-857F-487D-BFFA-8C0CA5037977}" type="slidenum">
              <a:rPr lang="fr-BE" smtClean="0">
                <a:solidFill>
                  <a:schemeClr val="tx1"/>
                </a:solidFill>
              </a:rPr>
              <a:t>10</a:t>
            </a:fld>
            <a:endParaRPr lang="fr-BE" dirty="0">
              <a:solidFill>
                <a:schemeClr val="tx1"/>
              </a:solidFill>
            </a:endParaRP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33118"/>
            <a:ext cx="1080120" cy="469618"/>
          </a:xfrm>
          <a:prstGeom prst="rect">
            <a:avLst/>
          </a:prstGeom>
        </p:spPr>
      </p:pic>
      <p:sp>
        <p:nvSpPr>
          <p:cNvPr id="12" name="Rogner un rectangle avec un coin diagonal 11"/>
          <p:cNvSpPr/>
          <p:nvPr/>
        </p:nvSpPr>
        <p:spPr>
          <a:xfrm>
            <a:off x="1259632" y="0"/>
            <a:ext cx="7848872" cy="512676"/>
          </a:xfrm>
          <a:prstGeom prst="snip2DiagRect">
            <a:avLst>
              <a:gd name="adj1" fmla="val 24520"/>
              <a:gd name="adj2" fmla="val 23038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-Principe de fonctionnement -Architecture -Services de l’application -Diagramme des cas d’utilisation</a:t>
            </a:r>
          </a:p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-Matérielle et logiciel -Réalisation </a:t>
            </a:r>
            <a:r>
              <a:rPr lang="fr-FR" sz="1200" dirty="0" smtClean="0">
                <a:solidFill>
                  <a:schemeClr val="bg1"/>
                </a:solidFill>
              </a:rPr>
              <a:t>-Model Vue Contrôleur </a:t>
            </a:r>
            <a:r>
              <a:rPr lang="fr-FR" sz="1200" dirty="0" smtClean="0">
                <a:solidFill>
                  <a:schemeClr val="tx1"/>
                </a:solidFill>
              </a:rPr>
              <a:t>-Avantages / inconvénients -Améliorations possibles</a:t>
            </a:r>
            <a:endParaRPr lang="fr-FR" sz="1200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47564" y="2564904"/>
            <a:ext cx="1908212" cy="2376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Model</a:t>
            </a:r>
          </a:p>
          <a:p>
            <a:pPr algn="ctr"/>
            <a:endParaRPr lang="fr-FR" dirty="0"/>
          </a:p>
          <a:p>
            <a:pPr algn="ctr"/>
            <a:endParaRPr lang="fr-FR" dirty="0" smtClean="0"/>
          </a:p>
          <a:p>
            <a:pPr algn="ctr"/>
            <a:endParaRPr lang="fr-FR" dirty="0"/>
          </a:p>
          <a:p>
            <a:pPr algn="ctr"/>
            <a:endParaRPr lang="fr-FR" dirty="0" smtClean="0"/>
          </a:p>
          <a:p>
            <a:pPr algn="ctr"/>
            <a:endParaRPr lang="fr-FR" dirty="0"/>
          </a:p>
          <a:p>
            <a:pPr algn="ctr"/>
            <a:endParaRPr lang="fr-FR" dirty="0" smtClean="0"/>
          </a:p>
          <a:p>
            <a:pPr algn="ctr"/>
            <a:endParaRPr lang="fr-FR" dirty="0"/>
          </a:p>
        </p:txBody>
      </p:sp>
      <p:sp>
        <p:nvSpPr>
          <p:cNvPr id="13" name="Rectangle 12"/>
          <p:cNvSpPr/>
          <p:nvPr/>
        </p:nvSpPr>
        <p:spPr>
          <a:xfrm>
            <a:off x="3419872" y="2564904"/>
            <a:ext cx="1908212" cy="2376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Contrôleur</a:t>
            </a:r>
          </a:p>
          <a:p>
            <a:pPr algn="ctr"/>
            <a:endParaRPr lang="fr-FR" dirty="0"/>
          </a:p>
          <a:p>
            <a:pPr algn="ctr"/>
            <a:endParaRPr lang="fr-FR" dirty="0" smtClean="0"/>
          </a:p>
          <a:p>
            <a:pPr algn="ctr"/>
            <a:endParaRPr lang="fr-FR" dirty="0"/>
          </a:p>
          <a:p>
            <a:pPr algn="ctr"/>
            <a:endParaRPr lang="fr-FR" dirty="0" smtClean="0"/>
          </a:p>
          <a:p>
            <a:pPr algn="ctr"/>
            <a:endParaRPr lang="fr-FR" dirty="0"/>
          </a:p>
          <a:p>
            <a:pPr algn="ctr"/>
            <a:endParaRPr lang="fr-FR" dirty="0" smtClean="0"/>
          </a:p>
          <a:p>
            <a:pPr algn="ctr"/>
            <a:endParaRPr lang="fr-FR" dirty="0"/>
          </a:p>
        </p:txBody>
      </p:sp>
      <p:sp>
        <p:nvSpPr>
          <p:cNvPr id="14" name="Rectangle 13"/>
          <p:cNvSpPr/>
          <p:nvPr/>
        </p:nvSpPr>
        <p:spPr>
          <a:xfrm>
            <a:off x="6372200" y="2564904"/>
            <a:ext cx="1908212" cy="2376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Vue</a:t>
            </a:r>
          </a:p>
          <a:p>
            <a:pPr algn="ctr"/>
            <a:r>
              <a:rPr lang="fr-FR" dirty="0" smtClean="0"/>
              <a:t>TomCat7</a:t>
            </a:r>
          </a:p>
          <a:p>
            <a:pPr algn="ctr"/>
            <a:endParaRPr lang="fr-FR" dirty="0" smtClean="0"/>
          </a:p>
          <a:p>
            <a:pPr algn="ctr"/>
            <a:endParaRPr lang="fr-FR" dirty="0"/>
          </a:p>
          <a:p>
            <a:pPr algn="ctr"/>
            <a:r>
              <a:rPr lang="fr-FR" dirty="0" smtClean="0"/>
              <a:t>IHM</a:t>
            </a:r>
          </a:p>
          <a:p>
            <a:pPr algn="ctr"/>
            <a:endParaRPr lang="fr-FR" dirty="0"/>
          </a:p>
          <a:p>
            <a:pPr algn="ctr"/>
            <a:endParaRPr lang="fr-FR" dirty="0" smtClean="0"/>
          </a:p>
          <a:p>
            <a:pPr algn="ctr"/>
            <a:endParaRPr lang="fr-FR" dirty="0"/>
          </a:p>
        </p:txBody>
      </p:sp>
      <p:sp>
        <p:nvSpPr>
          <p:cNvPr id="5" name="Rectangle à coins arrondis 4"/>
          <p:cNvSpPr/>
          <p:nvPr/>
        </p:nvSpPr>
        <p:spPr>
          <a:xfrm>
            <a:off x="827584" y="2996952"/>
            <a:ext cx="1584176" cy="36004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Adherent</a:t>
            </a:r>
            <a:endParaRPr lang="fr-FR" dirty="0"/>
          </a:p>
        </p:txBody>
      </p:sp>
      <p:sp>
        <p:nvSpPr>
          <p:cNvPr id="15" name="Rectangle à coins arrondis 14"/>
          <p:cNvSpPr/>
          <p:nvPr/>
        </p:nvSpPr>
        <p:spPr>
          <a:xfrm>
            <a:off x="827584" y="3509392"/>
            <a:ext cx="1584176" cy="36004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Article</a:t>
            </a:r>
            <a:endParaRPr lang="fr-FR" dirty="0"/>
          </a:p>
        </p:txBody>
      </p:sp>
      <p:sp>
        <p:nvSpPr>
          <p:cNvPr id="16" name="Rectangle à coins arrondis 15"/>
          <p:cNvSpPr/>
          <p:nvPr/>
        </p:nvSpPr>
        <p:spPr>
          <a:xfrm>
            <a:off x="827584" y="4005064"/>
            <a:ext cx="1584176" cy="36004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Commande</a:t>
            </a:r>
            <a:endParaRPr lang="fr-FR" dirty="0"/>
          </a:p>
        </p:txBody>
      </p:sp>
      <p:sp>
        <p:nvSpPr>
          <p:cNvPr id="17" name="Rectangle à coins arrondis 16"/>
          <p:cNvSpPr/>
          <p:nvPr/>
        </p:nvSpPr>
        <p:spPr>
          <a:xfrm>
            <a:off x="3599892" y="2996952"/>
            <a:ext cx="1584176" cy="36004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 smtClean="0"/>
              <a:t>AdherentService</a:t>
            </a:r>
            <a:endParaRPr lang="fr-FR" sz="1400" dirty="0"/>
          </a:p>
        </p:txBody>
      </p:sp>
      <p:sp>
        <p:nvSpPr>
          <p:cNvPr id="18" name="Rectangle à coins arrondis 17"/>
          <p:cNvSpPr/>
          <p:nvPr/>
        </p:nvSpPr>
        <p:spPr>
          <a:xfrm>
            <a:off x="3599892" y="3508824"/>
            <a:ext cx="1584176" cy="36004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 smtClean="0"/>
              <a:t>ArticleService</a:t>
            </a:r>
            <a:endParaRPr lang="fr-FR" sz="1400" dirty="0"/>
          </a:p>
        </p:txBody>
      </p:sp>
      <p:sp>
        <p:nvSpPr>
          <p:cNvPr id="19" name="Rectangle à coins arrondis 18"/>
          <p:cNvSpPr/>
          <p:nvPr/>
        </p:nvSpPr>
        <p:spPr>
          <a:xfrm>
            <a:off x="3599892" y="4005064"/>
            <a:ext cx="1584176" cy="36004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 smtClean="0"/>
              <a:t>CommandeService</a:t>
            </a:r>
            <a:endParaRPr lang="fr-FR" sz="1400" dirty="0"/>
          </a:p>
        </p:txBody>
      </p:sp>
      <p:pic>
        <p:nvPicPr>
          <p:cNvPr id="20" name="Image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097" y="5445224"/>
            <a:ext cx="896615" cy="864096"/>
          </a:xfrm>
          <a:prstGeom prst="rect">
            <a:avLst/>
          </a:prstGeom>
        </p:spPr>
      </p:pic>
      <p:cxnSp>
        <p:nvCxnSpPr>
          <p:cNvPr id="7" name="Connecteur droit avec flèche 6"/>
          <p:cNvCxnSpPr/>
          <p:nvPr/>
        </p:nvCxnSpPr>
        <p:spPr>
          <a:xfrm flipH="1" flipV="1">
            <a:off x="1592669" y="4941168"/>
            <a:ext cx="18002" cy="64807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Connecteur droit avec flèche 20"/>
          <p:cNvCxnSpPr>
            <a:stCxn id="5" idx="3"/>
            <a:endCxn id="17" idx="1"/>
          </p:cNvCxnSpPr>
          <p:nvPr/>
        </p:nvCxnSpPr>
        <p:spPr>
          <a:xfrm>
            <a:off x="2411760" y="3176972"/>
            <a:ext cx="1188132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Connecteur droit avec flèche 21"/>
          <p:cNvCxnSpPr/>
          <p:nvPr/>
        </p:nvCxnSpPr>
        <p:spPr>
          <a:xfrm>
            <a:off x="2411760" y="3689412"/>
            <a:ext cx="1188132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avec flèche 22"/>
          <p:cNvCxnSpPr/>
          <p:nvPr/>
        </p:nvCxnSpPr>
        <p:spPr>
          <a:xfrm>
            <a:off x="2415306" y="4185084"/>
            <a:ext cx="1188132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Connecteur droit avec flèche 23"/>
          <p:cNvCxnSpPr>
            <a:stCxn id="13" idx="3"/>
            <a:endCxn id="14" idx="1"/>
          </p:cNvCxnSpPr>
          <p:nvPr/>
        </p:nvCxnSpPr>
        <p:spPr>
          <a:xfrm>
            <a:off x="5328084" y="3753036"/>
            <a:ext cx="1044116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Rectangle à coins arrondis 28"/>
          <p:cNvSpPr/>
          <p:nvPr/>
        </p:nvSpPr>
        <p:spPr>
          <a:xfrm>
            <a:off x="6660232" y="3356992"/>
            <a:ext cx="1296144" cy="122413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IHM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8983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806847"/>
            <a:ext cx="7772400" cy="1470025"/>
          </a:xfrm>
        </p:spPr>
        <p:txBody>
          <a:bodyPr/>
          <a:lstStyle/>
          <a:p>
            <a:r>
              <a:rPr lang="fr-FR" dirty="0" smtClean="0"/>
              <a:t>Avantages / Inconvénients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276872"/>
            <a:ext cx="6400800" cy="3361928"/>
          </a:xfrm>
        </p:spPr>
        <p:txBody>
          <a:bodyPr>
            <a:normAutofit/>
          </a:bodyPr>
          <a:lstStyle/>
          <a:p>
            <a:r>
              <a:rPr lang="fr-FR" dirty="0" smtClean="0">
                <a:solidFill>
                  <a:schemeClr val="tx1"/>
                </a:solidFill>
              </a:rPr>
              <a:t>Structurée, facilement modifiable</a:t>
            </a:r>
            <a:r>
              <a:rPr lang="fr-FR" dirty="0" smtClean="0">
                <a:solidFill>
                  <a:schemeClr val="tx1"/>
                </a:solidFill>
              </a:rPr>
              <a:t> et testable.</a:t>
            </a:r>
            <a:endParaRPr lang="fr-FR" dirty="0" smtClean="0">
              <a:solidFill>
                <a:schemeClr val="tx1"/>
              </a:solidFill>
            </a:endParaRPr>
          </a:p>
          <a:p>
            <a:r>
              <a:rPr lang="fr-FR" dirty="0" smtClean="0">
                <a:solidFill>
                  <a:schemeClr val="tx1"/>
                </a:solidFill>
              </a:rPr>
              <a:t>Ne permet pas la multi-connexion à la base de donnée</a:t>
            </a:r>
          </a:p>
          <a:p>
            <a:r>
              <a:rPr lang="fr-FR" dirty="0" smtClean="0">
                <a:solidFill>
                  <a:schemeClr val="tx1"/>
                </a:solidFill>
              </a:rPr>
              <a:t>Supporte peut de clients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>
          <a:xfrm>
            <a:off x="2843808" y="6356350"/>
            <a:ext cx="3456384" cy="365125"/>
          </a:xfrm>
        </p:spPr>
        <p:txBody>
          <a:bodyPr/>
          <a:lstStyle/>
          <a:p>
            <a:r>
              <a:rPr lang="fr-FR" dirty="0" smtClean="0">
                <a:solidFill>
                  <a:schemeClr val="tx1"/>
                </a:solidFill>
              </a:rPr>
              <a:t>Université de Nantes, Licence Professionnelle SIL</a:t>
            </a:r>
            <a:endParaRPr lang="fr-BE" dirty="0">
              <a:solidFill>
                <a:schemeClr val="tx1"/>
              </a:solidFill>
            </a:endParaRPr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CF4668DC-857F-487D-BFFA-8C0CA5037977}" type="slidenum">
              <a:rPr lang="fr-BE" smtClean="0">
                <a:solidFill>
                  <a:schemeClr val="tx1"/>
                </a:solidFill>
              </a:rPr>
              <a:t>11</a:t>
            </a:fld>
            <a:endParaRPr lang="fr-BE" dirty="0">
              <a:solidFill>
                <a:schemeClr val="tx1"/>
              </a:solidFill>
            </a:endParaRP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33118"/>
            <a:ext cx="1080120" cy="469618"/>
          </a:xfrm>
          <a:prstGeom prst="rect">
            <a:avLst/>
          </a:prstGeom>
        </p:spPr>
      </p:pic>
      <p:sp>
        <p:nvSpPr>
          <p:cNvPr id="12" name="Rogner un rectangle avec un coin diagonal 11"/>
          <p:cNvSpPr/>
          <p:nvPr/>
        </p:nvSpPr>
        <p:spPr>
          <a:xfrm>
            <a:off x="1259632" y="0"/>
            <a:ext cx="7848872" cy="512676"/>
          </a:xfrm>
          <a:prstGeom prst="snip2DiagRect">
            <a:avLst>
              <a:gd name="adj1" fmla="val 24520"/>
              <a:gd name="adj2" fmla="val 23038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-Principe de fonctionnement -Architecture -Services de l’application -Diagramme des cas d’utilisation</a:t>
            </a:r>
          </a:p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-Matérielle et logiciel -Réalisation -Model Vue Contrôleur </a:t>
            </a:r>
            <a:r>
              <a:rPr lang="fr-FR" sz="1200" dirty="0" smtClean="0">
                <a:solidFill>
                  <a:schemeClr val="bg1"/>
                </a:solidFill>
              </a:rPr>
              <a:t>-Avantages / inconvénients </a:t>
            </a:r>
            <a:r>
              <a:rPr lang="fr-FR" sz="1200" dirty="0" smtClean="0">
                <a:solidFill>
                  <a:schemeClr val="tx1"/>
                </a:solidFill>
              </a:rPr>
              <a:t>-Améliorations possibles</a:t>
            </a:r>
            <a:endParaRPr lang="fr-FR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983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806847"/>
            <a:ext cx="7772400" cy="1470025"/>
          </a:xfrm>
        </p:spPr>
        <p:txBody>
          <a:bodyPr/>
          <a:lstStyle/>
          <a:p>
            <a:r>
              <a:rPr lang="fr-FR" dirty="0" smtClean="0"/>
              <a:t>Améliorations possibles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dirty="0" smtClean="0">
                <a:solidFill>
                  <a:schemeClr val="tx1"/>
                </a:solidFill>
              </a:rPr>
              <a:t>Externaliser la partie Contrôleur/model en services wso2</a:t>
            </a:r>
          </a:p>
          <a:p>
            <a:r>
              <a:rPr lang="fr-FR" dirty="0" smtClean="0">
                <a:solidFill>
                  <a:schemeClr val="tx1"/>
                </a:solidFill>
              </a:rPr>
              <a:t>Utiliser </a:t>
            </a:r>
            <a:r>
              <a:rPr lang="fr-FR" smtClean="0">
                <a:solidFill>
                  <a:schemeClr val="tx1"/>
                </a:solidFill>
              </a:rPr>
              <a:t>Mysql</a:t>
            </a:r>
            <a:r>
              <a:rPr lang="fr-FR" dirty="0" smtClean="0">
                <a:solidFill>
                  <a:schemeClr val="tx1"/>
                </a:solidFill>
              </a:rPr>
              <a:t> comme SGBD.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>
          <a:xfrm>
            <a:off x="2843808" y="6356350"/>
            <a:ext cx="3456384" cy="365125"/>
          </a:xfrm>
        </p:spPr>
        <p:txBody>
          <a:bodyPr/>
          <a:lstStyle/>
          <a:p>
            <a:r>
              <a:rPr lang="fr-FR" dirty="0" smtClean="0">
                <a:solidFill>
                  <a:schemeClr val="tx1"/>
                </a:solidFill>
              </a:rPr>
              <a:t>Université de Nantes, Licence Professionnelle SIL</a:t>
            </a:r>
            <a:endParaRPr lang="fr-BE" dirty="0">
              <a:solidFill>
                <a:schemeClr val="tx1"/>
              </a:solidFill>
            </a:endParaRPr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CF4668DC-857F-487D-BFFA-8C0CA5037977}" type="slidenum">
              <a:rPr lang="fr-BE" smtClean="0">
                <a:solidFill>
                  <a:schemeClr val="tx1"/>
                </a:solidFill>
              </a:rPr>
              <a:t>12</a:t>
            </a:fld>
            <a:endParaRPr lang="fr-BE" dirty="0">
              <a:solidFill>
                <a:schemeClr val="tx1"/>
              </a:solidFill>
            </a:endParaRP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33118"/>
            <a:ext cx="1080120" cy="469618"/>
          </a:xfrm>
          <a:prstGeom prst="rect">
            <a:avLst/>
          </a:prstGeom>
        </p:spPr>
      </p:pic>
      <p:sp>
        <p:nvSpPr>
          <p:cNvPr id="12" name="Rogner un rectangle avec un coin diagonal 11"/>
          <p:cNvSpPr/>
          <p:nvPr/>
        </p:nvSpPr>
        <p:spPr>
          <a:xfrm>
            <a:off x="1259632" y="0"/>
            <a:ext cx="7848872" cy="512676"/>
          </a:xfrm>
          <a:prstGeom prst="snip2DiagRect">
            <a:avLst>
              <a:gd name="adj1" fmla="val 24520"/>
              <a:gd name="adj2" fmla="val 23038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-Principe de fonctionnement -Architecture -Services de l’application -Diagramme des cas d’utilisation</a:t>
            </a:r>
          </a:p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-Matérielle et logiciel -Réalisation -Model Vue Contrôleur -Avantages / inconvénients </a:t>
            </a:r>
            <a:r>
              <a:rPr lang="fr-FR" sz="1200" dirty="0" smtClean="0">
                <a:solidFill>
                  <a:schemeClr val="bg1"/>
                </a:solidFill>
              </a:rPr>
              <a:t>-Améliorations possibles</a:t>
            </a:r>
            <a:endParaRPr lang="fr-FR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983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836712"/>
            <a:ext cx="7772400" cy="1470025"/>
          </a:xfrm>
        </p:spPr>
        <p:txBody>
          <a:bodyPr/>
          <a:lstStyle/>
          <a:p>
            <a:r>
              <a:rPr lang="fr-FR" dirty="0" smtClean="0"/>
              <a:t>Introduction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094112"/>
            <a:ext cx="6400800" cy="1487016"/>
          </a:xfrm>
        </p:spPr>
        <p:txBody>
          <a:bodyPr>
            <a:normAutofit fontScale="55000" lnSpcReduction="20000"/>
          </a:bodyPr>
          <a:lstStyle/>
          <a:p>
            <a:r>
              <a:rPr lang="fr-FR" dirty="0" smtClean="0">
                <a:solidFill>
                  <a:schemeClr val="tx1"/>
                </a:solidFill>
              </a:rPr>
              <a:t>Le projet consiste à réaliser le site </a:t>
            </a:r>
            <a:r>
              <a:rPr lang="fr-FR" dirty="0">
                <a:solidFill>
                  <a:schemeClr val="tx1"/>
                </a:solidFill>
              </a:rPr>
              <a:t>web d’une </a:t>
            </a:r>
            <a:r>
              <a:rPr lang="fr-FR" dirty="0" smtClean="0">
                <a:solidFill>
                  <a:schemeClr val="tx1"/>
                </a:solidFill>
              </a:rPr>
              <a:t>association.</a:t>
            </a:r>
          </a:p>
          <a:p>
            <a:r>
              <a:rPr lang="fr-FR" dirty="0" smtClean="0">
                <a:solidFill>
                  <a:schemeClr val="tx1"/>
                </a:solidFill>
              </a:rPr>
              <a:t>Ce site permet aux clients d’adhérer </a:t>
            </a:r>
            <a:r>
              <a:rPr lang="fr-FR" dirty="0">
                <a:solidFill>
                  <a:schemeClr val="tx1"/>
                </a:solidFill>
              </a:rPr>
              <a:t>à l’association en remplissant un formulaire </a:t>
            </a:r>
          </a:p>
          <a:p>
            <a:r>
              <a:rPr lang="fr-FR" dirty="0" smtClean="0">
                <a:solidFill>
                  <a:schemeClr val="tx1"/>
                </a:solidFill>
              </a:rPr>
              <a:t>Avec leurs login et mot </a:t>
            </a:r>
            <a:r>
              <a:rPr lang="fr-FR" dirty="0">
                <a:solidFill>
                  <a:schemeClr val="tx1"/>
                </a:solidFill>
              </a:rPr>
              <a:t>de passe </a:t>
            </a:r>
            <a:r>
              <a:rPr lang="fr-FR" dirty="0" smtClean="0">
                <a:solidFill>
                  <a:schemeClr val="tx1"/>
                </a:solidFill>
              </a:rPr>
              <a:t>les </a:t>
            </a:r>
            <a:r>
              <a:rPr lang="fr-FR" dirty="0">
                <a:solidFill>
                  <a:schemeClr val="tx1"/>
                </a:solidFill>
              </a:rPr>
              <a:t>clients peuvent </a:t>
            </a:r>
            <a:r>
              <a:rPr lang="fr-FR" dirty="0" smtClean="0">
                <a:solidFill>
                  <a:schemeClr val="tx1"/>
                </a:solidFill>
              </a:rPr>
              <a:t>se connecter </a:t>
            </a:r>
            <a:endParaRPr lang="fr-FR" dirty="0">
              <a:solidFill>
                <a:schemeClr val="tx1"/>
              </a:solidFill>
            </a:endParaRPr>
          </a:p>
          <a:p>
            <a:r>
              <a:rPr lang="fr-FR" dirty="0" smtClean="0">
                <a:solidFill>
                  <a:schemeClr val="tx1"/>
                </a:solidFill>
              </a:rPr>
              <a:t>et commander </a:t>
            </a:r>
            <a:r>
              <a:rPr lang="fr-FR" dirty="0">
                <a:solidFill>
                  <a:schemeClr val="tx1"/>
                </a:solidFill>
              </a:rPr>
              <a:t>des </a:t>
            </a:r>
            <a:r>
              <a:rPr lang="fr-FR" dirty="0" smtClean="0">
                <a:solidFill>
                  <a:schemeClr val="tx1"/>
                </a:solidFill>
              </a:rPr>
              <a:t>articles qui sont </a:t>
            </a:r>
            <a:r>
              <a:rPr lang="fr-FR" dirty="0">
                <a:solidFill>
                  <a:schemeClr val="tx1"/>
                </a:solidFill>
              </a:rPr>
              <a:t>proposés par </a:t>
            </a:r>
            <a:r>
              <a:rPr lang="fr-FR" dirty="0" smtClean="0">
                <a:solidFill>
                  <a:schemeClr val="tx1"/>
                </a:solidFill>
              </a:rPr>
              <a:t>l’association.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>
                <a:solidFill>
                  <a:schemeClr val="tx1"/>
                </a:solidFill>
              </a:rPr>
              <a:t>2</a:t>
            </a:fld>
            <a:endParaRPr lang="fr-BE" dirty="0">
              <a:solidFill>
                <a:schemeClr val="tx1"/>
              </a:solidFill>
            </a:endParaRPr>
          </a:p>
        </p:txBody>
      </p:sp>
      <p:sp>
        <p:nvSpPr>
          <p:cNvPr id="11" name="Espace réservé du pied de page 8"/>
          <p:cNvSpPr>
            <a:spLocks noGrp="1"/>
          </p:cNvSpPr>
          <p:nvPr>
            <p:ph type="ftr" sz="quarter" idx="11"/>
          </p:nvPr>
        </p:nvSpPr>
        <p:spPr>
          <a:xfrm>
            <a:off x="2843808" y="6356350"/>
            <a:ext cx="3456384" cy="365125"/>
          </a:xfrm>
        </p:spPr>
        <p:txBody>
          <a:bodyPr/>
          <a:lstStyle/>
          <a:p>
            <a:r>
              <a:rPr lang="fr-FR" dirty="0" smtClean="0">
                <a:solidFill>
                  <a:schemeClr val="tx1"/>
                </a:solidFill>
              </a:rPr>
              <a:t>Université de Nantes, Licence Professionnelle SIL</a:t>
            </a:r>
            <a:endParaRPr lang="fr-BE" dirty="0">
              <a:solidFill>
                <a:schemeClr val="tx1"/>
              </a:solidFill>
            </a:endParaRPr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33118"/>
            <a:ext cx="1080120" cy="469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508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836712"/>
            <a:ext cx="7772400" cy="1470025"/>
          </a:xfrm>
        </p:spPr>
        <p:txBody>
          <a:bodyPr/>
          <a:lstStyle/>
          <a:p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235696" y="2492896"/>
            <a:ext cx="5216624" cy="3600400"/>
          </a:xfrm>
        </p:spPr>
        <p:txBody>
          <a:bodyPr>
            <a:normAutofit fontScale="77500" lnSpcReduction="20000"/>
          </a:bodyPr>
          <a:lstStyle/>
          <a:p>
            <a:pPr marL="514350" indent="-514350" algn="l">
              <a:buFont typeface="+mj-lt"/>
              <a:buAutoNum type="arabicParenR"/>
            </a:pPr>
            <a:r>
              <a:rPr lang="fr-FR" dirty="0" smtClean="0">
                <a:solidFill>
                  <a:schemeClr val="tx1"/>
                </a:solidFill>
              </a:rPr>
              <a:t>Principe de fonctionnement</a:t>
            </a:r>
          </a:p>
          <a:p>
            <a:pPr marL="514350" indent="-514350" algn="l">
              <a:buFont typeface="+mj-lt"/>
              <a:buAutoNum type="arabicParenR"/>
            </a:pPr>
            <a:r>
              <a:rPr lang="fr-FR" dirty="0" smtClean="0">
                <a:solidFill>
                  <a:schemeClr val="tx1"/>
                </a:solidFill>
              </a:rPr>
              <a:t>Architecture</a:t>
            </a:r>
          </a:p>
          <a:p>
            <a:pPr marL="514350" indent="-514350" algn="l">
              <a:buFont typeface="+mj-lt"/>
              <a:buAutoNum type="arabicParenR"/>
            </a:pPr>
            <a:r>
              <a:rPr lang="fr-FR" dirty="0" smtClean="0">
                <a:solidFill>
                  <a:schemeClr val="tx1"/>
                </a:solidFill>
              </a:rPr>
              <a:t>Services de l’application</a:t>
            </a:r>
          </a:p>
          <a:p>
            <a:pPr marL="514350" indent="-514350" algn="l">
              <a:buFont typeface="+mj-lt"/>
              <a:buAutoNum type="arabicParenR"/>
            </a:pPr>
            <a:r>
              <a:rPr lang="fr-FR" dirty="0" smtClean="0">
                <a:solidFill>
                  <a:schemeClr val="tx1"/>
                </a:solidFill>
              </a:rPr>
              <a:t>Diagramme des cas d’utilisation</a:t>
            </a:r>
          </a:p>
          <a:p>
            <a:pPr marL="514350" indent="-514350" algn="l">
              <a:buFont typeface="+mj-lt"/>
              <a:buAutoNum type="arabicParenR"/>
            </a:pPr>
            <a:r>
              <a:rPr lang="fr-FR" dirty="0" smtClean="0">
                <a:solidFill>
                  <a:schemeClr val="tx1"/>
                </a:solidFill>
              </a:rPr>
              <a:t>Matérielle et logiciel</a:t>
            </a:r>
          </a:p>
          <a:p>
            <a:pPr marL="514350" indent="-514350" algn="l">
              <a:buFont typeface="+mj-lt"/>
              <a:buAutoNum type="arabicParenR"/>
            </a:pPr>
            <a:r>
              <a:rPr lang="fr-FR" dirty="0">
                <a:solidFill>
                  <a:schemeClr val="tx1"/>
                </a:solidFill>
              </a:rPr>
              <a:t>R</a:t>
            </a:r>
            <a:r>
              <a:rPr lang="fr-FR" dirty="0" smtClean="0">
                <a:solidFill>
                  <a:schemeClr val="tx1"/>
                </a:solidFill>
              </a:rPr>
              <a:t>éalisation</a:t>
            </a:r>
          </a:p>
          <a:p>
            <a:pPr marL="514350" indent="-514350" algn="l">
              <a:buFont typeface="+mj-lt"/>
              <a:buAutoNum type="arabicParenR"/>
            </a:pPr>
            <a:r>
              <a:rPr lang="fr-FR" dirty="0" smtClean="0">
                <a:solidFill>
                  <a:schemeClr val="tx1"/>
                </a:solidFill>
              </a:rPr>
              <a:t>Model Vue Contrôleur</a:t>
            </a:r>
          </a:p>
          <a:p>
            <a:pPr marL="514350" indent="-514350" algn="l">
              <a:buFont typeface="+mj-lt"/>
              <a:buAutoNum type="arabicParenR"/>
            </a:pPr>
            <a:r>
              <a:rPr lang="fr-FR" dirty="0" smtClean="0">
                <a:solidFill>
                  <a:schemeClr val="tx1"/>
                </a:solidFill>
              </a:rPr>
              <a:t>Avantages </a:t>
            </a:r>
            <a:r>
              <a:rPr lang="fr-FR" dirty="0" smtClean="0">
                <a:solidFill>
                  <a:schemeClr val="tx1"/>
                </a:solidFill>
                <a:sym typeface="Wingdings" panose="05000000000000000000" pitchFamily="2" charset="2"/>
              </a:rPr>
              <a:t>/ Inconvénients</a:t>
            </a:r>
          </a:p>
          <a:p>
            <a:pPr marL="514350" indent="-514350" algn="l">
              <a:buFont typeface="+mj-lt"/>
              <a:buAutoNum type="arabicParenR"/>
            </a:pPr>
            <a:r>
              <a:rPr lang="fr-FR" dirty="0" smtClean="0">
                <a:solidFill>
                  <a:schemeClr val="tx1"/>
                </a:solidFill>
                <a:sym typeface="Wingdings" panose="05000000000000000000" pitchFamily="2" charset="2"/>
              </a:rPr>
              <a:t>Améliorations possibles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2" name="Espace réservé du pied de page 8"/>
          <p:cNvSpPr>
            <a:spLocks noGrp="1"/>
          </p:cNvSpPr>
          <p:nvPr>
            <p:ph type="ftr" sz="quarter" idx="11"/>
          </p:nvPr>
        </p:nvSpPr>
        <p:spPr>
          <a:xfrm>
            <a:off x="2843808" y="6356350"/>
            <a:ext cx="3456384" cy="365125"/>
          </a:xfrm>
        </p:spPr>
        <p:txBody>
          <a:bodyPr/>
          <a:lstStyle/>
          <a:p>
            <a:r>
              <a:rPr lang="fr-FR" dirty="0" smtClean="0">
                <a:solidFill>
                  <a:schemeClr val="tx1"/>
                </a:solidFill>
              </a:rPr>
              <a:t>Université de Nantes, Licence Professionnelle SIL</a:t>
            </a:r>
            <a:endParaRPr lang="fr-BE" dirty="0">
              <a:solidFill>
                <a:schemeClr val="tx1"/>
              </a:solidFill>
            </a:endParaRPr>
          </a:p>
        </p:txBody>
      </p:sp>
      <p:sp>
        <p:nvSpPr>
          <p:cNvPr id="13" name="Espace réservé du numéro de diapositive 9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CF4668DC-857F-487D-BFFA-8C0CA5037977}" type="slidenum">
              <a:rPr lang="fr-BE" smtClean="0">
                <a:solidFill>
                  <a:schemeClr val="tx1"/>
                </a:solidFill>
              </a:rPr>
              <a:t>3</a:t>
            </a:fld>
            <a:endParaRPr lang="fr-BE" dirty="0">
              <a:solidFill>
                <a:schemeClr val="tx1"/>
              </a:solidFill>
            </a:endParaRPr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33118"/>
            <a:ext cx="1080120" cy="469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508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836712"/>
            <a:ext cx="7772400" cy="1470025"/>
          </a:xfrm>
        </p:spPr>
        <p:txBody>
          <a:bodyPr/>
          <a:lstStyle/>
          <a:p>
            <a:r>
              <a:rPr lang="fr-FR" dirty="0" smtClean="0"/>
              <a:t>Principe de fonctionnement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708920"/>
            <a:ext cx="6400800" cy="2592288"/>
          </a:xfrm>
        </p:spPr>
        <p:txBody>
          <a:bodyPr>
            <a:normAutofit/>
          </a:bodyPr>
          <a:lstStyle/>
          <a:p>
            <a:pPr marL="514350" indent="-514350" algn="l">
              <a:buFont typeface="+mj-lt"/>
              <a:buAutoNum type="arabicPeriod"/>
            </a:pPr>
            <a:r>
              <a:rPr lang="fr-FR" sz="2800" dirty="0" smtClean="0">
                <a:solidFill>
                  <a:schemeClr val="tx1"/>
                </a:solidFill>
              </a:rPr>
              <a:t>Rediriger automatiquement vers la page d’authentification</a:t>
            </a:r>
          </a:p>
          <a:p>
            <a:pPr marL="514350" indent="-514350" algn="l">
              <a:buFont typeface="+mj-lt"/>
              <a:buAutoNum type="arabicPeriod"/>
            </a:pPr>
            <a:r>
              <a:rPr lang="fr-FR" sz="2800" dirty="0" smtClean="0">
                <a:solidFill>
                  <a:schemeClr val="tx1"/>
                </a:solidFill>
              </a:rPr>
              <a:t>Création d’un compte</a:t>
            </a:r>
          </a:p>
          <a:p>
            <a:pPr marL="514350" indent="-514350" algn="l">
              <a:buFont typeface="+mj-lt"/>
              <a:buAutoNum type="arabicPeriod"/>
            </a:pPr>
            <a:r>
              <a:rPr lang="fr-FR" sz="2800" dirty="0">
                <a:solidFill>
                  <a:schemeClr val="tx1"/>
                </a:solidFill>
              </a:rPr>
              <a:t>C</a:t>
            </a:r>
            <a:r>
              <a:rPr lang="fr-FR" sz="2800" dirty="0" smtClean="0">
                <a:solidFill>
                  <a:schemeClr val="tx1"/>
                </a:solidFill>
              </a:rPr>
              <a:t>ommander </a:t>
            </a:r>
            <a:r>
              <a:rPr lang="fr-FR" sz="2800" dirty="0" smtClean="0">
                <a:solidFill>
                  <a:schemeClr val="tx1"/>
                </a:solidFill>
              </a:rPr>
              <a:t>des articles</a:t>
            </a:r>
          </a:p>
          <a:p>
            <a:pPr marL="514350" indent="-514350" algn="l">
              <a:buFont typeface="+mj-lt"/>
              <a:buAutoNum type="arabicPeriod"/>
            </a:pPr>
            <a:r>
              <a:rPr lang="fr-FR" sz="2800" dirty="0" smtClean="0">
                <a:solidFill>
                  <a:schemeClr val="tx1"/>
                </a:solidFill>
              </a:rPr>
              <a:t>Voir le suivis de sa commande</a:t>
            </a:r>
            <a:endParaRPr lang="fr-FR" sz="2800" dirty="0">
              <a:solidFill>
                <a:schemeClr val="tx1"/>
              </a:solidFill>
            </a:endParaRPr>
          </a:p>
        </p:txBody>
      </p:sp>
      <p:sp>
        <p:nvSpPr>
          <p:cNvPr id="11" name="Espace réservé du pied de page 8"/>
          <p:cNvSpPr>
            <a:spLocks noGrp="1"/>
          </p:cNvSpPr>
          <p:nvPr>
            <p:ph type="ftr" sz="quarter" idx="11"/>
          </p:nvPr>
        </p:nvSpPr>
        <p:spPr>
          <a:xfrm>
            <a:off x="2843808" y="6356350"/>
            <a:ext cx="3456384" cy="365125"/>
          </a:xfrm>
        </p:spPr>
        <p:txBody>
          <a:bodyPr/>
          <a:lstStyle/>
          <a:p>
            <a:r>
              <a:rPr lang="fr-FR" dirty="0" smtClean="0">
                <a:solidFill>
                  <a:schemeClr val="tx1"/>
                </a:solidFill>
              </a:rPr>
              <a:t>Université de Nantes, Licence Professionnelle SIL</a:t>
            </a:r>
            <a:endParaRPr lang="fr-BE" dirty="0">
              <a:solidFill>
                <a:schemeClr val="tx1"/>
              </a:solidFill>
            </a:endParaRPr>
          </a:p>
        </p:txBody>
      </p:sp>
      <p:sp>
        <p:nvSpPr>
          <p:cNvPr id="12" name="Espace réservé du numéro de diapositive 9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CF4668DC-857F-487D-BFFA-8C0CA5037977}" type="slidenum">
              <a:rPr lang="fr-BE" smtClean="0">
                <a:solidFill>
                  <a:schemeClr val="tx1"/>
                </a:solidFill>
              </a:rPr>
              <a:t>4</a:t>
            </a:fld>
            <a:endParaRPr lang="fr-BE" dirty="0">
              <a:solidFill>
                <a:schemeClr val="tx1"/>
              </a:solidFill>
            </a:endParaRPr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33118"/>
            <a:ext cx="1080120" cy="469618"/>
          </a:xfrm>
          <a:prstGeom prst="rect">
            <a:avLst/>
          </a:prstGeom>
        </p:spPr>
      </p:pic>
      <p:sp>
        <p:nvSpPr>
          <p:cNvPr id="14" name="Rogner un rectangle avec un coin diagonal 13"/>
          <p:cNvSpPr/>
          <p:nvPr/>
        </p:nvSpPr>
        <p:spPr>
          <a:xfrm>
            <a:off x="1259632" y="0"/>
            <a:ext cx="7848872" cy="512676"/>
          </a:xfrm>
          <a:prstGeom prst="snip2DiagRect">
            <a:avLst>
              <a:gd name="adj1" fmla="val 24520"/>
              <a:gd name="adj2" fmla="val 23038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bg1"/>
                </a:solidFill>
              </a:rPr>
              <a:t>-Principe de fonctionnement </a:t>
            </a:r>
            <a:r>
              <a:rPr lang="fr-FR" sz="1200" dirty="0" smtClean="0">
                <a:solidFill>
                  <a:schemeClr val="tx1"/>
                </a:solidFill>
              </a:rPr>
              <a:t>-Architecture -Services de l’application -Diagramme des cas d’utilisation</a:t>
            </a:r>
          </a:p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-Matérielle et logiciel -Réalisation -Model Vue Contrôleur -Avantages / inconvénients -Améliorations possibles</a:t>
            </a:r>
            <a:endParaRPr lang="fr-FR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5508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604230" y="2420889"/>
            <a:ext cx="4825415" cy="288032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836712"/>
            <a:ext cx="7772400" cy="1470025"/>
          </a:xfrm>
        </p:spPr>
        <p:txBody>
          <a:bodyPr/>
          <a:lstStyle/>
          <a:p>
            <a:r>
              <a:rPr lang="fr-FR" dirty="0" smtClean="0"/>
              <a:t>Architecture</a:t>
            </a:r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2996952"/>
            <a:ext cx="1985437" cy="1913429"/>
          </a:xfrm>
          <a:prstGeom prst="rect">
            <a:avLst/>
          </a:prstGeom>
        </p:spPr>
      </p:pic>
      <p:sp>
        <p:nvSpPr>
          <p:cNvPr id="12" name="Espace réservé du pied de page 8"/>
          <p:cNvSpPr>
            <a:spLocks noGrp="1"/>
          </p:cNvSpPr>
          <p:nvPr>
            <p:ph type="ftr" sz="quarter" idx="11"/>
          </p:nvPr>
        </p:nvSpPr>
        <p:spPr>
          <a:xfrm>
            <a:off x="2843808" y="6356350"/>
            <a:ext cx="3456384" cy="365125"/>
          </a:xfrm>
        </p:spPr>
        <p:txBody>
          <a:bodyPr/>
          <a:lstStyle/>
          <a:p>
            <a:r>
              <a:rPr lang="fr-FR" dirty="0" smtClean="0">
                <a:solidFill>
                  <a:schemeClr val="tx1"/>
                </a:solidFill>
              </a:rPr>
              <a:t>Université de Nantes, Licence Professionnelle SIL</a:t>
            </a:r>
            <a:endParaRPr lang="fr-BE" dirty="0">
              <a:solidFill>
                <a:schemeClr val="tx1"/>
              </a:solidFill>
            </a:endParaRPr>
          </a:p>
        </p:txBody>
      </p:sp>
      <p:sp>
        <p:nvSpPr>
          <p:cNvPr id="13" name="Espace réservé du numéro de diapositive 9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CF4668DC-857F-487D-BFFA-8C0CA5037977}" type="slidenum">
              <a:rPr lang="fr-BE" smtClean="0">
                <a:solidFill>
                  <a:schemeClr val="tx1"/>
                </a:solidFill>
              </a:rPr>
              <a:t>5</a:t>
            </a:fld>
            <a:endParaRPr lang="fr-BE" dirty="0">
              <a:solidFill>
                <a:schemeClr val="tx1"/>
              </a:solidFill>
            </a:endParaRPr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33118"/>
            <a:ext cx="1080120" cy="469618"/>
          </a:xfrm>
          <a:prstGeom prst="rect">
            <a:avLst/>
          </a:prstGeom>
        </p:spPr>
      </p:pic>
      <p:sp>
        <p:nvSpPr>
          <p:cNvPr id="15" name="Rogner un rectangle avec un coin diagonal 14"/>
          <p:cNvSpPr/>
          <p:nvPr/>
        </p:nvSpPr>
        <p:spPr>
          <a:xfrm>
            <a:off x="1259632" y="0"/>
            <a:ext cx="7848872" cy="512676"/>
          </a:xfrm>
          <a:prstGeom prst="snip2DiagRect">
            <a:avLst>
              <a:gd name="adj1" fmla="val 24520"/>
              <a:gd name="adj2" fmla="val 23038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-Principe de fonctionnement </a:t>
            </a:r>
            <a:r>
              <a:rPr lang="fr-FR" sz="1200" dirty="0" smtClean="0">
                <a:solidFill>
                  <a:schemeClr val="bg1"/>
                </a:solidFill>
              </a:rPr>
              <a:t>-Architecture </a:t>
            </a:r>
            <a:r>
              <a:rPr lang="fr-FR" sz="1200" dirty="0" smtClean="0">
                <a:solidFill>
                  <a:schemeClr val="tx1"/>
                </a:solidFill>
              </a:rPr>
              <a:t>-Services de l’application -Diagramme des cas d’utilisation</a:t>
            </a:r>
          </a:p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-Matérielle et logiciel -Réalisation -Model Vue Contrôleur -Avantages / inconvénients -Améliorations possibles</a:t>
            </a:r>
            <a:endParaRPr lang="fr-FR" sz="1200" dirty="0">
              <a:solidFill>
                <a:schemeClr val="tx1"/>
              </a:solidFill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6660232" y="2613379"/>
            <a:ext cx="107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Localhost</a:t>
            </a:r>
            <a:endParaRPr lang="fr-FR" dirty="0"/>
          </a:p>
        </p:txBody>
      </p:sp>
      <p:sp>
        <p:nvSpPr>
          <p:cNvPr id="4" name="Trapèze 3"/>
          <p:cNvSpPr/>
          <p:nvPr/>
        </p:nvSpPr>
        <p:spPr>
          <a:xfrm rot="16200000" flipH="1">
            <a:off x="1891871" y="3588851"/>
            <a:ext cx="2880320" cy="544397"/>
          </a:xfrm>
          <a:prstGeom prst="trapezoid">
            <a:avLst>
              <a:gd name="adj" fmla="val 208344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2613379"/>
            <a:ext cx="3174603" cy="257777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840858" y="2613379"/>
            <a:ext cx="2309033" cy="252479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Application java</a:t>
            </a:r>
          </a:p>
          <a:p>
            <a:pPr algn="ctr"/>
            <a:endParaRPr lang="fr-FR" dirty="0"/>
          </a:p>
          <a:p>
            <a:pPr algn="ctr"/>
            <a:endParaRPr lang="fr-FR" dirty="0" smtClean="0"/>
          </a:p>
          <a:p>
            <a:pPr algn="ctr"/>
            <a:endParaRPr lang="fr-FR" dirty="0"/>
          </a:p>
          <a:p>
            <a:pPr algn="ctr"/>
            <a:endParaRPr lang="fr-FR" dirty="0" smtClean="0"/>
          </a:p>
          <a:p>
            <a:pPr algn="ctr"/>
            <a:endParaRPr lang="fr-FR" dirty="0"/>
          </a:p>
          <a:p>
            <a:pPr algn="ctr"/>
            <a:endParaRPr lang="fr-FR" dirty="0" smtClean="0"/>
          </a:p>
          <a:p>
            <a:pPr algn="ctr"/>
            <a:endParaRPr lang="fr-FR" dirty="0"/>
          </a:p>
        </p:txBody>
      </p:sp>
      <p:sp>
        <p:nvSpPr>
          <p:cNvPr id="10" name="Organigramme : Document 9"/>
          <p:cNvSpPr/>
          <p:nvPr/>
        </p:nvSpPr>
        <p:spPr>
          <a:xfrm>
            <a:off x="4139952" y="4149080"/>
            <a:ext cx="1728192" cy="761301"/>
          </a:xfrm>
          <a:prstGeom prst="flowChartDocumen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 smtClean="0"/>
              <a:t>Percesistance</a:t>
            </a:r>
            <a:endParaRPr lang="fr-FR" sz="1400" dirty="0" smtClean="0"/>
          </a:p>
          <a:p>
            <a:pPr algn="ctr"/>
            <a:r>
              <a:rPr lang="fr-FR" sz="1400" dirty="0" smtClean="0"/>
              <a:t>(</a:t>
            </a:r>
            <a:r>
              <a:rPr lang="fr-FR" sz="1400" dirty="0" err="1" smtClean="0"/>
              <a:t>Model+Contrôleur</a:t>
            </a:r>
            <a:r>
              <a:rPr lang="fr-FR" sz="1400" dirty="0" smtClean="0"/>
              <a:t>)</a:t>
            </a:r>
            <a:endParaRPr lang="fr-FR" sz="1400" dirty="0"/>
          </a:p>
        </p:txBody>
      </p:sp>
      <p:sp>
        <p:nvSpPr>
          <p:cNvPr id="16" name="Organigramme : Document 15"/>
          <p:cNvSpPr/>
          <p:nvPr/>
        </p:nvSpPr>
        <p:spPr>
          <a:xfrm>
            <a:off x="4347302" y="3254195"/>
            <a:ext cx="1296144" cy="648073"/>
          </a:xfrm>
          <a:prstGeom prst="flowChartDocumen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 smtClean="0"/>
              <a:t>Presentation</a:t>
            </a:r>
            <a:endParaRPr lang="fr-FR" sz="1400" dirty="0" smtClean="0"/>
          </a:p>
          <a:p>
            <a:pPr algn="ctr"/>
            <a:r>
              <a:rPr lang="fr-FR" sz="1400" dirty="0" smtClean="0"/>
              <a:t>(vue)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4068298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836712"/>
            <a:ext cx="7772400" cy="1470025"/>
          </a:xfrm>
        </p:spPr>
        <p:txBody>
          <a:bodyPr/>
          <a:lstStyle/>
          <a:p>
            <a:r>
              <a:rPr lang="fr-FR" dirty="0" smtClean="0"/>
              <a:t>Services de l’application</a:t>
            </a:r>
            <a:endParaRPr lang="fr-FR" dirty="0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>
          <a:xfrm>
            <a:off x="2843808" y="6356350"/>
            <a:ext cx="3456384" cy="365125"/>
          </a:xfrm>
        </p:spPr>
        <p:txBody>
          <a:bodyPr/>
          <a:lstStyle/>
          <a:p>
            <a:r>
              <a:rPr lang="fr-FR" dirty="0" smtClean="0">
                <a:solidFill>
                  <a:schemeClr val="tx1"/>
                </a:solidFill>
              </a:rPr>
              <a:t>Université de Nantes, Licence Professionnelle SIL</a:t>
            </a:r>
            <a:endParaRPr lang="fr-BE" dirty="0">
              <a:solidFill>
                <a:schemeClr val="tx1"/>
              </a:solidFill>
            </a:endParaRPr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CF4668DC-857F-487D-BFFA-8C0CA5037977}" type="slidenum">
              <a:rPr lang="fr-BE" smtClean="0">
                <a:solidFill>
                  <a:schemeClr val="tx1"/>
                </a:solidFill>
              </a:rPr>
              <a:t>6</a:t>
            </a:fld>
            <a:endParaRPr lang="fr-BE" dirty="0">
              <a:solidFill>
                <a:schemeClr val="tx1"/>
              </a:solidFill>
            </a:endParaRP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33118"/>
            <a:ext cx="1080120" cy="469618"/>
          </a:xfrm>
          <a:prstGeom prst="rect">
            <a:avLst/>
          </a:prstGeom>
        </p:spPr>
      </p:pic>
      <p:sp>
        <p:nvSpPr>
          <p:cNvPr id="12" name="Rogner un rectangle avec un coin diagonal 11"/>
          <p:cNvSpPr/>
          <p:nvPr/>
        </p:nvSpPr>
        <p:spPr>
          <a:xfrm>
            <a:off x="1259632" y="0"/>
            <a:ext cx="7848872" cy="512676"/>
          </a:xfrm>
          <a:prstGeom prst="snip2DiagRect">
            <a:avLst>
              <a:gd name="adj1" fmla="val 24520"/>
              <a:gd name="adj2" fmla="val 23038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-Principe de fonctionnement -Architecture </a:t>
            </a:r>
            <a:r>
              <a:rPr lang="fr-FR" sz="1200" dirty="0" smtClean="0">
                <a:solidFill>
                  <a:schemeClr val="bg1"/>
                </a:solidFill>
              </a:rPr>
              <a:t>-Services de l’application </a:t>
            </a:r>
            <a:r>
              <a:rPr lang="fr-FR" sz="1200" dirty="0" smtClean="0">
                <a:solidFill>
                  <a:schemeClr val="tx1"/>
                </a:solidFill>
              </a:rPr>
              <a:t>-Diagramme des cas d’utilisation</a:t>
            </a:r>
          </a:p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-Matérielle et logiciel -Réalisation -Model Vue Contrôleur -Avantages / inconvénients -Améliorations possibles</a:t>
            </a:r>
            <a:endParaRPr lang="fr-FR" sz="1200" dirty="0">
              <a:solidFill>
                <a:schemeClr val="tx1"/>
              </a:solidFill>
            </a:endParaRPr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5558860"/>
              </p:ext>
            </p:extLst>
          </p:nvPr>
        </p:nvGraphicFramePr>
        <p:xfrm>
          <a:off x="251520" y="2276872"/>
          <a:ext cx="8712968" cy="37490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356484"/>
                <a:gridCol w="4356484"/>
              </a:tblGrid>
              <a:tr h="370840">
                <a:tc>
                  <a:txBody>
                    <a:bodyPr/>
                    <a:lstStyle/>
                    <a:p>
                      <a:r>
                        <a:rPr lang="fr-FR" b="0" dirty="0" smtClean="0"/>
                        <a:t>Inscription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0" dirty="0" smtClean="0"/>
                        <a:t>Si</a:t>
                      </a:r>
                      <a:r>
                        <a:rPr lang="fr-FR" b="0" baseline="0" dirty="0" smtClean="0"/>
                        <a:t> un adhérent n’a pas de compte il doit obligatoirement s’inscrire en remplissant un formulaire</a:t>
                      </a:r>
                      <a:endParaRPr lang="fr-FR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Authentification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Pour se connecter l’adhérent doit rentrer son login et mot de passe. C’est la seul façon d’accéder aux</a:t>
                      </a:r>
                      <a:r>
                        <a:rPr lang="fr-FR" baseline="0" dirty="0" smtClean="0"/>
                        <a:t> services d’achat.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Affichage des articles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Liste tout les articles contenues dans la base, avec leur nom,</a:t>
                      </a:r>
                      <a:r>
                        <a:rPr lang="fr-FR" baseline="0" dirty="0" smtClean="0"/>
                        <a:t> prix et le nombre disponible.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Achat d’un</a:t>
                      </a:r>
                      <a:r>
                        <a:rPr lang="fr-FR" baseline="0" dirty="0" smtClean="0"/>
                        <a:t> ou plusieurs articles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Créer une commande</a:t>
                      </a:r>
                      <a:r>
                        <a:rPr lang="fr-FR" baseline="0" dirty="0" smtClean="0"/>
                        <a:t> à la date courante en fonction des articles sélectionnés.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Suivis</a:t>
                      </a:r>
                      <a:r>
                        <a:rPr lang="fr-FR" baseline="0" dirty="0" smtClean="0"/>
                        <a:t> des commandes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Affichage de toute les commandes de l’adhérent.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1250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à coins arrondis 64"/>
          <p:cNvSpPr/>
          <p:nvPr/>
        </p:nvSpPr>
        <p:spPr>
          <a:xfrm>
            <a:off x="2555776" y="4104893"/>
            <a:ext cx="5104184" cy="224507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836712"/>
            <a:ext cx="7772400" cy="1470025"/>
          </a:xfrm>
        </p:spPr>
        <p:txBody>
          <a:bodyPr/>
          <a:lstStyle/>
          <a:p>
            <a:r>
              <a:rPr lang="fr-FR" dirty="0" smtClean="0"/>
              <a:t>Diagramme des cas d’utilisation</a:t>
            </a:r>
            <a:endParaRPr lang="fr-FR" dirty="0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>
          <a:xfrm>
            <a:off x="2843808" y="6356350"/>
            <a:ext cx="3456384" cy="365125"/>
          </a:xfrm>
        </p:spPr>
        <p:txBody>
          <a:bodyPr/>
          <a:lstStyle/>
          <a:p>
            <a:r>
              <a:rPr lang="fr-FR" dirty="0" smtClean="0">
                <a:solidFill>
                  <a:schemeClr val="tx1"/>
                </a:solidFill>
              </a:rPr>
              <a:t>Université de Nantes, Licence Professionnelle SIL</a:t>
            </a:r>
            <a:endParaRPr lang="fr-BE" dirty="0">
              <a:solidFill>
                <a:schemeClr val="tx1"/>
              </a:solidFill>
            </a:endParaRPr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CF4668DC-857F-487D-BFFA-8C0CA5037977}" type="slidenum">
              <a:rPr lang="fr-BE" smtClean="0">
                <a:solidFill>
                  <a:schemeClr val="tx1"/>
                </a:solidFill>
              </a:rPr>
              <a:t>7</a:t>
            </a:fld>
            <a:endParaRPr lang="fr-BE" dirty="0">
              <a:solidFill>
                <a:schemeClr val="tx1"/>
              </a:solidFill>
            </a:endParaRP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33118"/>
            <a:ext cx="1080120" cy="469618"/>
          </a:xfrm>
          <a:prstGeom prst="rect">
            <a:avLst/>
          </a:prstGeom>
        </p:spPr>
      </p:pic>
      <p:sp>
        <p:nvSpPr>
          <p:cNvPr id="12" name="Rogner un rectangle avec un coin diagonal 11"/>
          <p:cNvSpPr/>
          <p:nvPr/>
        </p:nvSpPr>
        <p:spPr>
          <a:xfrm>
            <a:off x="1259632" y="0"/>
            <a:ext cx="7848872" cy="512676"/>
          </a:xfrm>
          <a:prstGeom prst="snip2DiagRect">
            <a:avLst>
              <a:gd name="adj1" fmla="val 24520"/>
              <a:gd name="adj2" fmla="val 23038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-Principe de fonctionnement -Architecture -Services de l’application </a:t>
            </a:r>
            <a:r>
              <a:rPr lang="fr-FR" sz="1200" dirty="0" smtClean="0">
                <a:solidFill>
                  <a:schemeClr val="bg1"/>
                </a:solidFill>
              </a:rPr>
              <a:t>-Diagramme des cas d’utilisation</a:t>
            </a:r>
          </a:p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-Matérielle et logiciel -Réalisation -Model Vue Contrôleur -Avantages / inconvénients -Améliorations possibles</a:t>
            </a:r>
            <a:endParaRPr lang="fr-FR" sz="1200" dirty="0">
              <a:solidFill>
                <a:schemeClr val="tx1"/>
              </a:solidFill>
            </a:endParaRPr>
          </a:p>
        </p:txBody>
      </p:sp>
      <p:grpSp>
        <p:nvGrpSpPr>
          <p:cNvPr id="18" name="Groupe 17"/>
          <p:cNvGrpSpPr/>
          <p:nvPr/>
        </p:nvGrpSpPr>
        <p:grpSpPr>
          <a:xfrm>
            <a:off x="1028232" y="2665482"/>
            <a:ext cx="576064" cy="1368152"/>
            <a:chOff x="395536" y="2492896"/>
            <a:chExt cx="576064" cy="1368152"/>
          </a:xfrm>
        </p:grpSpPr>
        <p:sp>
          <p:nvSpPr>
            <p:cNvPr id="4" name="Émoticône 3"/>
            <p:cNvSpPr/>
            <p:nvPr/>
          </p:nvSpPr>
          <p:spPr>
            <a:xfrm>
              <a:off x="467544" y="2492896"/>
              <a:ext cx="360040" cy="360040"/>
            </a:xfrm>
            <a:prstGeom prst="smileyFac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" name="Connecteur droit 5"/>
            <p:cNvCxnSpPr>
              <a:stCxn id="4" idx="4"/>
            </p:cNvCxnSpPr>
            <p:nvPr/>
          </p:nvCxnSpPr>
          <p:spPr>
            <a:xfrm>
              <a:off x="647564" y="2852936"/>
              <a:ext cx="0" cy="504056"/>
            </a:xfrm>
            <a:prstGeom prst="line">
              <a:avLst/>
            </a:prstGeom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3" name="Connecteur droit 12"/>
            <p:cNvCxnSpPr/>
            <p:nvPr/>
          </p:nvCxnSpPr>
          <p:spPr>
            <a:xfrm flipH="1">
              <a:off x="395536" y="3356992"/>
              <a:ext cx="252028" cy="504056"/>
            </a:xfrm>
            <a:prstGeom prst="line">
              <a:avLst/>
            </a:prstGeom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4" name="Connecteur droit 13"/>
            <p:cNvCxnSpPr/>
            <p:nvPr/>
          </p:nvCxnSpPr>
          <p:spPr>
            <a:xfrm>
              <a:off x="647564" y="3356992"/>
              <a:ext cx="180020" cy="504056"/>
            </a:xfrm>
            <a:prstGeom prst="line">
              <a:avLst/>
            </a:prstGeom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5" name="Connecteur droit 14"/>
            <p:cNvCxnSpPr/>
            <p:nvPr/>
          </p:nvCxnSpPr>
          <p:spPr>
            <a:xfrm>
              <a:off x="395536" y="3081732"/>
              <a:ext cx="576064" cy="0"/>
            </a:xfrm>
            <a:prstGeom prst="line">
              <a:avLst/>
            </a:prstGeom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19" name="Rectangle à coins arrondis 18"/>
          <p:cNvSpPr/>
          <p:nvPr/>
        </p:nvSpPr>
        <p:spPr>
          <a:xfrm>
            <a:off x="2339752" y="3025522"/>
            <a:ext cx="1656184" cy="50405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Inscription</a:t>
            </a:r>
            <a:endParaRPr lang="fr-FR" dirty="0"/>
          </a:p>
        </p:txBody>
      </p:sp>
      <p:sp>
        <p:nvSpPr>
          <p:cNvPr id="21" name="Rectangle à coins arrondis 20"/>
          <p:cNvSpPr/>
          <p:nvPr/>
        </p:nvSpPr>
        <p:spPr>
          <a:xfrm>
            <a:off x="5724128" y="2452968"/>
            <a:ext cx="1935832" cy="50405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Authentification</a:t>
            </a:r>
            <a:endParaRPr lang="fr-FR" dirty="0"/>
          </a:p>
        </p:txBody>
      </p:sp>
      <p:sp>
        <p:nvSpPr>
          <p:cNvPr id="22" name="Rectangle à coins arrondis 21"/>
          <p:cNvSpPr/>
          <p:nvPr/>
        </p:nvSpPr>
        <p:spPr>
          <a:xfrm>
            <a:off x="2735707" y="5661248"/>
            <a:ext cx="1935832" cy="50405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Visualiser ses commandes</a:t>
            </a:r>
            <a:endParaRPr lang="fr-FR" dirty="0"/>
          </a:p>
        </p:txBody>
      </p:sp>
      <p:sp>
        <p:nvSpPr>
          <p:cNvPr id="23" name="Rectangle à coins arrondis 22"/>
          <p:cNvSpPr/>
          <p:nvPr/>
        </p:nvSpPr>
        <p:spPr>
          <a:xfrm>
            <a:off x="5599181" y="5061952"/>
            <a:ext cx="1935832" cy="50405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Acheter un ou plusieurs articles</a:t>
            </a:r>
            <a:endParaRPr lang="fr-FR" dirty="0"/>
          </a:p>
        </p:txBody>
      </p:sp>
      <p:sp>
        <p:nvSpPr>
          <p:cNvPr id="24" name="Rectangle à coins arrondis 23"/>
          <p:cNvSpPr/>
          <p:nvPr/>
        </p:nvSpPr>
        <p:spPr>
          <a:xfrm>
            <a:off x="2751702" y="4221088"/>
            <a:ext cx="1935832" cy="50405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Afficher les Article</a:t>
            </a:r>
            <a:endParaRPr lang="fr-FR" dirty="0"/>
          </a:p>
        </p:txBody>
      </p:sp>
      <p:sp>
        <p:nvSpPr>
          <p:cNvPr id="25" name="Rectangle 24"/>
          <p:cNvSpPr/>
          <p:nvPr/>
        </p:nvSpPr>
        <p:spPr>
          <a:xfrm>
            <a:off x="917276" y="2335664"/>
            <a:ext cx="7259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Client</a:t>
            </a:r>
            <a:endParaRPr lang="fr-FR" dirty="0"/>
          </a:p>
        </p:txBody>
      </p:sp>
      <p:grpSp>
        <p:nvGrpSpPr>
          <p:cNvPr id="26" name="Groupe 25"/>
          <p:cNvGrpSpPr/>
          <p:nvPr/>
        </p:nvGrpSpPr>
        <p:grpSpPr>
          <a:xfrm>
            <a:off x="992228" y="4725144"/>
            <a:ext cx="576064" cy="1368152"/>
            <a:chOff x="395536" y="2492896"/>
            <a:chExt cx="576064" cy="1368152"/>
          </a:xfrm>
        </p:grpSpPr>
        <p:sp>
          <p:nvSpPr>
            <p:cNvPr id="27" name="Émoticône 26"/>
            <p:cNvSpPr/>
            <p:nvPr/>
          </p:nvSpPr>
          <p:spPr>
            <a:xfrm>
              <a:off x="467544" y="2492896"/>
              <a:ext cx="360040" cy="360040"/>
            </a:xfrm>
            <a:prstGeom prst="smileyFac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28" name="Connecteur droit 27"/>
            <p:cNvCxnSpPr>
              <a:stCxn id="27" idx="4"/>
            </p:cNvCxnSpPr>
            <p:nvPr/>
          </p:nvCxnSpPr>
          <p:spPr>
            <a:xfrm>
              <a:off x="647564" y="2852936"/>
              <a:ext cx="0" cy="504056"/>
            </a:xfrm>
            <a:prstGeom prst="line">
              <a:avLst/>
            </a:prstGeom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9" name="Connecteur droit 28"/>
            <p:cNvCxnSpPr/>
            <p:nvPr/>
          </p:nvCxnSpPr>
          <p:spPr>
            <a:xfrm flipH="1">
              <a:off x="395536" y="3356992"/>
              <a:ext cx="252028" cy="504056"/>
            </a:xfrm>
            <a:prstGeom prst="line">
              <a:avLst/>
            </a:prstGeom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0" name="Connecteur droit 29"/>
            <p:cNvCxnSpPr/>
            <p:nvPr/>
          </p:nvCxnSpPr>
          <p:spPr>
            <a:xfrm>
              <a:off x="647564" y="3356992"/>
              <a:ext cx="180020" cy="504056"/>
            </a:xfrm>
            <a:prstGeom prst="line">
              <a:avLst/>
            </a:prstGeom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1" name="Connecteur droit 30"/>
            <p:cNvCxnSpPr/>
            <p:nvPr/>
          </p:nvCxnSpPr>
          <p:spPr>
            <a:xfrm>
              <a:off x="395536" y="3081732"/>
              <a:ext cx="576064" cy="0"/>
            </a:xfrm>
            <a:prstGeom prst="line">
              <a:avLst/>
            </a:prstGeom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32" name="Rectangle 31"/>
          <p:cNvSpPr/>
          <p:nvPr/>
        </p:nvSpPr>
        <p:spPr>
          <a:xfrm>
            <a:off x="697691" y="6165304"/>
            <a:ext cx="10659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Adhérent</a:t>
            </a:r>
            <a:endParaRPr lang="fr-FR" dirty="0"/>
          </a:p>
        </p:txBody>
      </p:sp>
      <p:cxnSp>
        <p:nvCxnSpPr>
          <p:cNvPr id="34" name="Connecteur droit avec flèche 33"/>
          <p:cNvCxnSpPr/>
          <p:nvPr/>
        </p:nvCxnSpPr>
        <p:spPr>
          <a:xfrm flipV="1">
            <a:off x="1244256" y="4077072"/>
            <a:ext cx="15376" cy="5497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Triangle isocèle 34"/>
          <p:cNvSpPr/>
          <p:nvPr/>
        </p:nvSpPr>
        <p:spPr>
          <a:xfrm>
            <a:off x="1115616" y="3988698"/>
            <a:ext cx="270030" cy="232390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7" name="Connecteur droit avec flèche 36"/>
          <p:cNvCxnSpPr>
            <a:endCxn id="19" idx="1"/>
          </p:cNvCxnSpPr>
          <p:nvPr/>
        </p:nvCxnSpPr>
        <p:spPr>
          <a:xfrm>
            <a:off x="1643244" y="3277550"/>
            <a:ext cx="69650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Connecteur droit avec flèche 37"/>
          <p:cNvCxnSpPr/>
          <p:nvPr/>
        </p:nvCxnSpPr>
        <p:spPr>
          <a:xfrm>
            <a:off x="1604296" y="5337212"/>
            <a:ext cx="1147406" cy="6120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Connecteur droit avec flèche 38"/>
          <p:cNvCxnSpPr>
            <a:stCxn id="24" idx="3"/>
          </p:cNvCxnSpPr>
          <p:nvPr/>
        </p:nvCxnSpPr>
        <p:spPr>
          <a:xfrm>
            <a:off x="4687534" y="4473116"/>
            <a:ext cx="892578" cy="840864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Connecteur droit avec flèche 40"/>
          <p:cNvCxnSpPr>
            <a:stCxn id="65" idx="0"/>
          </p:cNvCxnSpPr>
          <p:nvPr/>
        </p:nvCxnSpPr>
        <p:spPr>
          <a:xfrm flipV="1">
            <a:off x="5107868" y="2978558"/>
            <a:ext cx="1647603" cy="1126335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ZoneTexte 45"/>
          <p:cNvSpPr txBox="1"/>
          <p:nvPr/>
        </p:nvSpPr>
        <p:spPr>
          <a:xfrm>
            <a:off x="4912177" y="4486069"/>
            <a:ext cx="830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extend</a:t>
            </a:r>
            <a:endParaRPr lang="fr-FR" dirty="0"/>
          </a:p>
        </p:txBody>
      </p:sp>
      <p:sp>
        <p:nvSpPr>
          <p:cNvPr id="47" name="ZoneTexte 46"/>
          <p:cNvSpPr txBox="1"/>
          <p:nvPr/>
        </p:nvSpPr>
        <p:spPr>
          <a:xfrm>
            <a:off x="5107868" y="3210188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include</a:t>
            </a:r>
            <a:endParaRPr lang="fr-FR" dirty="0"/>
          </a:p>
        </p:txBody>
      </p:sp>
      <p:sp>
        <p:nvSpPr>
          <p:cNvPr id="48" name="Rectangle 47"/>
          <p:cNvSpPr/>
          <p:nvPr/>
        </p:nvSpPr>
        <p:spPr>
          <a:xfrm>
            <a:off x="2339752" y="1988840"/>
            <a:ext cx="1863824" cy="856662"/>
          </a:xfrm>
          <a:prstGeom prst="wedgeRectCallou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Le client devient alors un adhérent.</a:t>
            </a:r>
            <a:endParaRPr lang="fr-FR" dirty="0"/>
          </a:p>
        </p:txBody>
      </p:sp>
      <p:cxnSp>
        <p:nvCxnSpPr>
          <p:cNvPr id="50" name="Connecteur droit avec flèche 49"/>
          <p:cNvCxnSpPr/>
          <p:nvPr/>
        </p:nvCxnSpPr>
        <p:spPr>
          <a:xfrm flipV="1">
            <a:off x="1643244" y="4748232"/>
            <a:ext cx="1108458" cy="5889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7506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806847"/>
            <a:ext cx="7772400" cy="1470025"/>
          </a:xfrm>
        </p:spPr>
        <p:txBody>
          <a:bodyPr/>
          <a:lstStyle/>
          <a:p>
            <a:r>
              <a:rPr lang="fr-FR" dirty="0" smtClean="0"/>
              <a:t>Matérielle et logiciel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348880"/>
            <a:ext cx="6400800" cy="3289920"/>
          </a:xfrm>
        </p:spPr>
        <p:txBody>
          <a:bodyPr>
            <a:normAutofit/>
          </a:bodyPr>
          <a:lstStyle/>
          <a:p>
            <a:r>
              <a:rPr lang="fr-FR" dirty="0" smtClean="0">
                <a:solidFill>
                  <a:schemeClr val="tx1"/>
                </a:solidFill>
              </a:rPr>
              <a:t>Une machine serveur/client</a:t>
            </a:r>
          </a:p>
          <a:p>
            <a:endParaRPr lang="fr-FR" dirty="0" smtClean="0">
              <a:solidFill>
                <a:schemeClr val="tx1"/>
              </a:solidFill>
            </a:endParaRPr>
          </a:p>
          <a:p>
            <a:r>
              <a:rPr lang="fr-FR" dirty="0" smtClean="0">
                <a:solidFill>
                  <a:schemeClr val="tx1"/>
                </a:solidFill>
              </a:rPr>
              <a:t>Eclipse</a:t>
            </a:r>
          </a:p>
          <a:p>
            <a:endParaRPr lang="fr-FR" dirty="0" smtClean="0">
              <a:solidFill>
                <a:schemeClr val="tx1"/>
              </a:solidFill>
            </a:endParaRPr>
          </a:p>
          <a:p>
            <a:r>
              <a:rPr lang="fr-FR" dirty="0" smtClean="0">
                <a:solidFill>
                  <a:schemeClr val="tx1"/>
                </a:solidFill>
              </a:rPr>
              <a:t>Base Derby</a:t>
            </a:r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>
          <a:xfrm>
            <a:off x="2843808" y="6356350"/>
            <a:ext cx="3456384" cy="365125"/>
          </a:xfrm>
        </p:spPr>
        <p:txBody>
          <a:bodyPr/>
          <a:lstStyle/>
          <a:p>
            <a:r>
              <a:rPr lang="fr-FR" dirty="0" smtClean="0">
                <a:solidFill>
                  <a:schemeClr val="tx1"/>
                </a:solidFill>
              </a:rPr>
              <a:t>Université de Nantes, Licence Professionnelle SIL</a:t>
            </a:r>
            <a:endParaRPr lang="fr-BE" dirty="0">
              <a:solidFill>
                <a:schemeClr val="tx1"/>
              </a:solidFill>
            </a:endParaRPr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CF4668DC-857F-487D-BFFA-8C0CA5037977}" type="slidenum">
              <a:rPr lang="fr-BE" smtClean="0">
                <a:solidFill>
                  <a:schemeClr val="tx1"/>
                </a:solidFill>
              </a:rPr>
              <a:t>8</a:t>
            </a:fld>
            <a:endParaRPr lang="fr-BE" dirty="0">
              <a:solidFill>
                <a:schemeClr val="tx1"/>
              </a:solidFill>
            </a:endParaRP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33118"/>
            <a:ext cx="1080120" cy="469618"/>
          </a:xfrm>
          <a:prstGeom prst="rect">
            <a:avLst/>
          </a:prstGeom>
        </p:spPr>
      </p:pic>
      <p:sp>
        <p:nvSpPr>
          <p:cNvPr id="12" name="Rogner un rectangle avec un coin diagonal 11"/>
          <p:cNvSpPr/>
          <p:nvPr/>
        </p:nvSpPr>
        <p:spPr>
          <a:xfrm>
            <a:off x="1259632" y="0"/>
            <a:ext cx="7848872" cy="512676"/>
          </a:xfrm>
          <a:prstGeom prst="snip2DiagRect">
            <a:avLst>
              <a:gd name="adj1" fmla="val 24520"/>
              <a:gd name="adj2" fmla="val 23038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-Principe de fonctionnement -Architecture -Services de l’application -Diagramme des cas d’utilisation</a:t>
            </a:r>
          </a:p>
          <a:p>
            <a:pPr algn="ctr"/>
            <a:r>
              <a:rPr lang="fr-FR" sz="1200" dirty="0" smtClean="0">
                <a:solidFill>
                  <a:schemeClr val="bg1"/>
                </a:solidFill>
              </a:rPr>
              <a:t>-Matérielle et logiciel </a:t>
            </a:r>
            <a:r>
              <a:rPr lang="fr-FR" sz="1200" dirty="0" smtClean="0">
                <a:solidFill>
                  <a:schemeClr val="tx1"/>
                </a:solidFill>
              </a:rPr>
              <a:t>-Réalisation -Model Vue Contrôleur -Avantages / inconvénients -Améliorations possibles</a:t>
            </a:r>
            <a:endParaRPr lang="fr-FR" sz="1200" dirty="0">
              <a:solidFill>
                <a:schemeClr val="tx1"/>
              </a:solidFill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280" y="4640540"/>
            <a:ext cx="896615" cy="864096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280" y="3386205"/>
            <a:ext cx="874530" cy="87453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3481" y="2204864"/>
            <a:ext cx="1152128" cy="935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529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806847"/>
            <a:ext cx="7772400" cy="1470025"/>
          </a:xfrm>
        </p:spPr>
        <p:txBody>
          <a:bodyPr/>
          <a:lstStyle/>
          <a:p>
            <a:r>
              <a:rPr lang="fr-FR" dirty="0" smtClean="0"/>
              <a:t>Réalisation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1772816"/>
            <a:ext cx="6400800" cy="1752600"/>
          </a:xfrm>
        </p:spPr>
        <p:txBody>
          <a:bodyPr/>
          <a:lstStyle/>
          <a:p>
            <a:r>
              <a:rPr lang="fr-FR" dirty="0" smtClean="0">
                <a:solidFill>
                  <a:schemeClr val="tx1"/>
                </a:solidFill>
              </a:rPr>
              <a:t>La base Derby </a:t>
            </a:r>
            <a:r>
              <a:rPr lang="fr-FR" dirty="0" err="1" smtClean="0">
                <a:solidFill>
                  <a:schemeClr val="tx1"/>
                </a:solidFill>
              </a:rPr>
              <a:t>Assoc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>
          <a:xfrm>
            <a:off x="2843808" y="6356350"/>
            <a:ext cx="3456384" cy="365125"/>
          </a:xfrm>
        </p:spPr>
        <p:txBody>
          <a:bodyPr/>
          <a:lstStyle/>
          <a:p>
            <a:r>
              <a:rPr lang="fr-FR" dirty="0" smtClean="0">
                <a:solidFill>
                  <a:schemeClr val="tx1"/>
                </a:solidFill>
              </a:rPr>
              <a:t>Université de Nantes, Licence Professionnelle SIL</a:t>
            </a:r>
            <a:endParaRPr lang="fr-BE" dirty="0">
              <a:solidFill>
                <a:schemeClr val="tx1"/>
              </a:solidFill>
            </a:endParaRPr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CF4668DC-857F-487D-BFFA-8C0CA5037977}" type="slidenum">
              <a:rPr lang="fr-BE" smtClean="0">
                <a:solidFill>
                  <a:schemeClr val="tx1"/>
                </a:solidFill>
              </a:rPr>
              <a:t>9</a:t>
            </a:fld>
            <a:endParaRPr lang="fr-BE" dirty="0">
              <a:solidFill>
                <a:schemeClr val="tx1"/>
              </a:solidFill>
            </a:endParaRP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33118"/>
            <a:ext cx="1080120" cy="469618"/>
          </a:xfrm>
          <a:prstGeom prst="rect">
            <a:avLst/>
          </a:prstGeom>
        </p:spPr>
      </p:pic>
      <p:sp>
        <p:nvSpPr>
          <p:cNvPr id="12" name="Rogner un rectangle avec un coin diagonal 11"/>
          <p:cNvSpPr/>
          <p:nvPr/>
        </p:nvSpPr>
        <p:spPr>
          <a:xfrm>
            <a:off x="1259632" y="0"/>
            <a:ext cx="7848872" cy="512676"/>
          </a:xfrm>
          <a:prstGeom prst="snip2DiagRect">
            <a:avLst>
              <a:gd name="adj1" fmla="val 24520"/>
              <a:gd name="adj2" fmla="val 23038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-Principe de fonctionnement -Architecture -Services de l’application -Diagramme des cas d’utilisation</a:t>
            </a:r>
          </a:p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-Matérielle et logiciel </a:t>
            </a:r>
            <a:r>
              <a:rPr lang="fr-FR" sz="1200" dirty="0" smtClean="0">
                <a:solidFill>
                  <a:schemeClr val="bg1"/>
                </a:solidFill>
              </a:rPr>
              <a:t>-Réalisation </a:t>
            </a:r>
            <a:r>
              <a:rPr lang="fr-FR" sz="1200" dirty="0" smtClean="0">
                <a:solidFill>
                  <a:schemeClr val="tx1"/>
                </a:solidFill>
              </a:rPr>
              <a:t>-Model Vue Contrôleur -Avantages / inconvénients -Améliorations possibles</a:t>
            </a:r>
            <a:endParaRPr lang="fr-FR" sz="1200" dirty="0">
              <a:solidFill>
                <a:schemeClr val="tx1"/>
              </a:solidFill>
            </a:endParaRPr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0566806"/>
              </p:ext>
            </p:extLst>
          </p:nvPr>
        </p:nvGraphicFramePr>
        <p:xfrm>
          <a:off x="102970" y="2564904"/>
          <a:ext cx="2520280" cy="29523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7638"/>
                <a:gridCol w="1652642"/>
              </a:tblGrid>
              <a:tr h="373546">
                <a:tc gridSpan="2">
                  <a:txBody>
                    <a:bodyPr/>
                    <a:lstStyle/>
                    <a:p>
                      <a:r>
                        <a:rPr lang="fr-FR" dirty="0" smtClean="0"/>
                        <a:t>ADHERENT</a:t>
                      </a:r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322348"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ID_ADH</a:t>
                      </a:r>
                      <a:endParaRPr lang="fr-FR" sz="12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CHAR(20) NOT NULL PK</a:t>
                      </a:r>
                      <a:endParaRPr lang="fr-FR" sz="12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322348"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MDP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smtClean="0"/>
                        <a:t>CHAR(20) NOT NULL</a:t>
                      </a:r>
                    </a:p>
                  </a:txBody>
                  <a:tcPr/>
                </a:tc>
              </a:tr>
              <a:tr h="322348"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NOM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smtClean="0"/>
                        <a:t>CHAR(20) NOT NULL</a:t>
                      </a:r>
                    </a:p>
                  </a:txBody>
                  <a:tcPr/>
                </a:tc>
              </a:tr>
              <a:tr h="322348"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PRENOM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smtClean="0"/>
                        <a:t>CHAR(20) NOT NULL</a:t>
                      </a:r>
                    </a:p>
                  </a:txBody>
                  <a:tcPr/>
                </a:tc>
              </a:tr>
              <a:tr h="322348"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ADRESSE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smtClean="0"/>
                        <a:t>CHAR(20) NOT NULL</a:t>
                      </a:r>
                    </a:p>
                  </a:txBody>
                  <a:tcPr/>
                </a:tc>
              </a:tr>
              <a:tr h="322348"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CP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smtClean="0"/>
                        <a:t>CHAR(20) NOT NULL</a:t>
                      </a:r>
                    </a:p>
                  </a:txBody>
                  <a:tcPr/>
                </a:tc>
              </a:tr>
              <a:tr h="322348"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VILLE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smtClean="0"/>
                        <a:t>CHAR(20) NOT NULL</a:t>
                      </a:r>
                    </a:p>
                  </a:txBody>
                  <a:tcPr/>
                </a:tc>
              </a:tr>
              <a:tr h="322348"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PAYS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smtClean="0"/>
                        <a:t>CHAR(20) NOT NULL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Tableau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8490485"/>
              </p:ext>
            </p:extLst>
          </p:nvPr>
        </p:nvGraphicFramePr>
        <p:xfrm>
          <a:off x="6660232" y="2564904"/>
          <a:ext cx="2376264" cy="17900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7638"/>
                <a:gridCol w="1508626"/>
              </a:tblGrid>
              <a:tr h="301538">
                <a:tc gridSpan="2">
                  <a:txBody>
                    <a:bodyPr/>
                    <a:lstStyle/>
                    <a:p>
                      <a:r>
                        <a:rPr lang="fr-FR" dirty="0" smtClean="0"/>
                        <a:t>CATALOGUE</a:t>
                      </a:r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322348"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CODE</a:t>
                      </a:r>
                      <a:endParaRPr lang="fr-FR" sz="12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smtClean="0"/>
                        <a:t>INTEGER NOT NULL </a:t>
                      </a:r>
                      <a:r>
                        <a:rPr lang="fr-FR" sz="1200" dirty="0" smtClean="0"/>
                        <a:t>PK</a:t>
                      </a:r>
                      <a:r>
                        <a:rPr lang="fr-FR" sz="1200" baseline="0" dirty="0" smtClean="0"/>
                        <a:t> </a:t>
                      </a:r>
                      <a:r>
                        <a:rPr lang="fr-FR" sz="1200" dirty="0" smtClean="0"/>
                        <a:t>Auto </a:t>
                      </a:r>
                      <a:r>
                        <a:rPr lang="fr-FR" sz="1200" dirty="0" err="1" smtClean="0"/>
                        <a:t>Generated</a:t>
                      </a:r>
                      <a:endParaRPr lang="fr-FR" sz="12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22348"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NOM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smtClean="0"/>
                        <a:t>CHAR(20) NOT NULL</a:t>
                      </a:r>
                    </a:p>
                  </a:txBody>
                  <a:tcPr/>
                </a:tc>
              </a:tr>
              <a:tr h="322348"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PRIX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smtClean="0"/>
                        <a:t>DOUBLE NOT NULL</a:t>
                      </a:r>
                    </a:p>
                  </a:txBody>
                  <a:tcPr/>
                </a:tc>
              </a:tr>
              <a:tr h="322348"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STOCK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smtClean="0"/>
                        <a:t>INTEGERNOT NULL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Tableau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7339632"/>
              </p:ext>
            </p:extLst>
          </p:nvPr>
        </p:nvGraphicFramePr>
        <p:xfrm>
          <a:off x="3203848" y="2564904"/>
          <a:ext cx="2952328" cy="27648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160"/>
                <a:gridCol w="1512168"/>
              </a:tblGrid>
              <a:tr h="373546">
                <a:tc gridSpan="2">
                  <a:txBody>
                    <a:bodyPr/>
                    <a:lstStyle/>
                    <a:p>
                      <a:r>
                        <a:rPr lang="fr-FR" dirty="0" smtClean="0"/>
                        <a:t>COMMANDE</a:t>
                      </a:r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322348"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ID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CHAR(20) NOT NULL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smtClean="0"/>
                        <a:t>PK</a:t>
                      </a:r>
                      <a:r>
                        <a:rPr lang="fr-FR" sz="1200" baseline="0" dirty="0" smtClean="0"/>
                        <a:t> </a:t>
                      </a:r>
                      <a:r>
                        <a:rPr lang="fr-FR" sz="1200" dirty="0" smtClean="0"/>
                        <a:t>Auto </a:t>
                      </a:r>
                      <a:r>
                        <a:rPr lang="fr-FR" sz="1200" dirty="0" err="1" smtClean="0"/>
                        <a:t>Generated</a:t>
                      </a:r>
                      <a:endParaRPr lang="fr-FR" sz="1200" dirty="0" smtClean="0"/>
                    </a:p>
                  </a:txBody>
                  <a:tcPr/>
                </a:tc>
              </a:tr>
              <a:tr h="322348"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CODE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smtClean="0"/>
                        <a:t>INTEGER</a:t>
                      </a:r>
                      <a:r>
                        <a:rPr lang="fr-FR" sz="1200" baseline="0" dirty="0" smtClean="0"/>
                        <a:t> </a:t>
                      </a:r>
                      <a:r>
                        <a:rPr lang="fr-FR" sz="1200" dirty="0" smtClean="0"/>
                        <a:t>NOT NULL</a:t>
                      </a:r>
                    </a:p>
                  </a:txBody>
                  <a:tcPr/>
                </a:tc>
              </a:tr>
              <a:tr h="322348"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ID_ADH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smtClean="0"/>
                        <a:t>CHAR(20) NOT NULL</a:t>
                      </a:r>
                    </a:p>
                  </a:txBody>
                  <a:tcPr/>
                </a:tc>
              </a:tr>
              <a:tr h="322348"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QUANTITE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smtClean="0"/>
                        <a:t>INTEGER NOT NULL</a:t>
                      </a:r>
                    </a:p>
                  </a:txBody>
                  <a:tcPr/>
                </a:tc>
              </a:tr>
              <a:tr h="322348"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DATE_COMMANDE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smtClean="0"/>
                        <a:t>DATENOT NULL</a:t>
                      </a:r>
                    </a:p>
                  </a:txBody>
                  <a:tcPr/>
                </a:tc>
              </a:tr>
              <a:tr h="322348">
                <a:tc>
                  <a:txBody>
                    <a:bodyPr/>
                    <a:lstStyle/>
                    <a:p>
                      <a:r>
                        <a:rPr lang="fr-FR" sz="1200" kern="1200" dirty="0" smtClean="0"/>
                        <a:t>ID_ADH_FK</a:t>
                      </a:r>
                      <a:endParaRPr lang="fr-FR" sz="12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smtClean="0"/>
                        <a:t>FOREIGN</a:t>
                      </a:r>
                      <a:r>
                        <a:rPr lang="fr-FR" sz="1200" baseline="0" dirty="0" smtClean="0"/>
                        <a:t> KEY</a:t>
                      </a:r>
                      <a:endParaRPr lang="fr-FR" sz="1200" dirty="0" smtClean="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322348">
                <a:tc>
                  <a:txBody>
                    <a:bodyPr/>
                    <a:lstStyle/>
                    <a:p>
                      <a:r>
                        <a:rPr lang="fr-F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CODE_FK</a:t>
                      </a:r>
                      <a:endParaRPr lang="fr-FR" sz="12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smtClean="0"/>
                        <a:t>FOREIGN</a:t>
                      </a:r>
                      <a:r>
                        <a:rPr lang="fr-FR" sz="1200" baseline="0" dirty="0" smtClean="0"/>
                        <a:t> KEY</a:t>
                      </a:r>
                      <a:endParaRPr lang="fr-FR" sz="1200" dirty="0" smtClean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cxnSp>
        <p:nvCxnSpPr>
          <p:cNvPr id="28" name="Connecteur droit avec flèche 27"/>
          <p:cNvCxnSpPr/>
          <p:nvPr/>
        </p:nvCxnSpPr>
        <p:spPr>
          <a:xfrm flipH="1" flipV="1">
            <a:off x="2627784" y="3068960"/>
            <a:ext cx="576064" cy="1800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" name="Connecteur droit avec flèche 29"/>
          <p:cNvCxnSpPr/>
          <p:nvPr/>
        </p:nvCxnSpPr>
        <p:spPr>
          <a:xfrm flipV="1">
            <a:off x="6156176" y="3068960"/>
            <a:ext cx="504056" cy="208823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7289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</TotalTime>
  <Words>771</Words>
  <Application>Microsoft Office PowerPoint</Application>
  <PresentationFormat>Affichage à l'écran (4:3)</PresentationFormat>
  <Paragraphs>181</Paragraphs>
  <Slides>12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3" baseType="lpstr">
      <vt:lpstr>Thème Office</vt:lpstr>
      <vt:lpstr>Projet Association</vt:lpstr>
      <vt:lpstr>Introduction</vt:lpstr>
      <vt:lpstr>Sommaire</vt:lpstr>
      <vt:lpstr>Principe de fonctionnement</vt:lpstr>
      <vt:lpstr>Architecture</vt:lpstr>
      <vt:lpstr>Services de l’application</vt:lpstr>
      <vt:lpstr>Diagramme des cas d’utilisation</vt:lpstr>
      <vt:lpstr>Matérielle et logiciel</vt:lpstr>
      <vt:lpstr>Réalisation</vt:lpstr>
      <vt:lpstr>Model Vue Contrôleur</vt:lpstr>
      <vt:lpstr>Avantages / Inconvénients</vt:lpstr>
      <vt:lpstr>Améliorations possibles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Titre</dc:title>
  <dc:creator>Gildas</dc:creator>
  <cp:lastModifiedBy>Gildas</cp:lastModifiedBy>
  <cp:revision>45</cp:revision>
  <dcterms:created xsi:type="dcterms:W3CDTF">2014-02-11T17:59:27Z</dcterms:created>
  <dcterms:modified xsi:type="dcterms:W3CDTF">2014-02-12T21:43:29Z</dcterms:modified>
</cp:coreProperties>
</file>