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3" r:id="rId9"/>
    <p:sldId id="269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5" autoAdjust="0"/>
    <p:restoredTop sz="94660"/>
  </p:normalViewPr>
  <p:slideViewPr>
    <p:cSldViewPr>
      <p:cViewPr varScale="1">
        <p:scale>
          <a:sx n="83" d="100"/>
          <a:sy n="83" d="100"/>
        </p:scale>
        <p:origin x="-7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AB086-9098-4FF0-889C-4660684A76AF}" type="datetimeFigureOut">
              <a:rPr lang="fr-FR" smtClean="0"/>
              <a:t>12/02/2014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58C09-018D-4EA1-A56F-F4CD3A5065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472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58C09-018D-4EA1-A56F-F4CD3A5065D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038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A2D5-3413-48DE-8ECE-1C9F6F60C7B6}" type="datetime1">
              <a:rPr lang="fr-FR" smtClean="0"/>
              <a:t>12/02/2014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92D7-94FE-419D-BC9A-92D04AC65958}" type="datetime1">
              <a:rPr lang="fr-FR" smtClean="0"/>
              <a:t>12/02/2014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2D57-6320-420E-BC0B-FB96B1240827}" type="datetime1">
              <a:rPr lang="fr-FR" smtClean="0"/>
              <a:t>12/02/2014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68EF-5B02-43D3-99A2-8E755C9E955B}" type="datetime1">
              <a:rPr lang="fr-FR" smtClean="0"/>
              <a:t>12/02/2014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4D8A-A9F9-4825-A4DC-9BEC228D81F1}" type="datetime1">
              <a:rPr lang="fr-FR" smtClean="0"/>
              <a:t>12/02/2014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CAAA-F27E-4521-B17A-E23914568578}" type="datetime1">
              <a:rPr lang="fr-FR" smtClean="0"/>
              <a:t>12/02/2014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A12D-4B2C-451E-B245-5BBAB23B1D8E}" type="datetime1">
              <a:rPr lang="fr-FR" smtClean="0"/>
              <a:t>12/02/2014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08EC-7FA5-48A1-AC31-27C0B68E5FC1}" type="datetime1">
              <a:rPr lang="fr-FR" smtClean="0"/>
              <a:t>12/02/2014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7DC9-B261-4760-859C-335352DA4003}" type="datetime1">
              <a:rPr lang="fr-FR" smtClean="0"/>
              <a:t>12/02/2014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F826-0647-479B-95C0-75DA0751992E}" type="datetime1">
              <a:rPr lang="fr-FR" smtClean="0"/>
              <a:t>12/02/2014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E8EA-B5CD-4FB2-B3EB-3F67E8EEAEDA}" type="datetime1">
              <a:rPr lang="fr-FR" smtClean="0"/>
              <a:t>12/02/2014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4000"/>
                    </a14:imgEffect>
                    <a14:imgEffect>
                      <a14:colorTemperature colorTemp="11500"/>
                    </a14:imgEffect>
                    <a14:imgEffect>
                      <a14:saturation sat="185000"/>
                    </a14:imgEffect>
                  </a14:imgLayer>
                </a14:imgProps>
              </a:ext>
            </a:extLst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02C3B-D3D9-43B7-9A8A-C03EC265FE24}" type="datetime1">
              <a:rPr lang="fr-FR" smtClean="0"/>
              <a:t>12/02/2014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fr-FR" dirty="0" smtClean="0"/>
              <a:t>Projet Association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825463"/>
            <a:ext cx="5907682" cy="19716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1</a:t>
            </a:fld>
            <a:endParaRPr lang="fr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66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Model Vue Contrôleur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10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-Réalisation </a:t>
            </a:r>
            <a:r>
              <a:rPr lang="fr-FR" sz="1200" dirty="0" smtClean="0">
                <a:solidFill>
                  <a:schemeClr val="bg1"/>
                </a:solidFill>
              </a:rPr>
              <a:t>-Model Vue Contrôleur </a:t>
            </a:r>
            <a:r>
              <a:rPr lang="fr-FR" sz="1200" dirty="0" smtClean="0">
                <a:solidFill>
                  <a:schemeClr val="tx1"/>
                </a:solidFill>
              </a:rPr>
              <a:t>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7564" y="2564904"/>
            <a:ext cx="1908212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Model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419872" y="2564904"/>
            <a:ext cx="1908212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Contrôleur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6372200" y="2564904"/>
            <a:ext cx="1908212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Vue</a:t>
            </a:r>
          </a:p>
          <a:p>
            <a:pPr algn="ctr"/>
            <a:r>
              <a:rPr lang="fr-FR" dirty="0" smtClean="0"/>
              <a:t>TomCat7</a:t>
            </a:r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r>
              <a:rPr lang="fr-FR" dirty="0" smtClean="0"/>
              <a:t>IHM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827584" y="2996952"/>
            <a:ext cx="1584176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Adherent</a:t>
            </a:r>
            <a:endParaRPr lang="fr-FR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827584" y="3509392"/>
            <a:ext cx="1584176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Article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827584" y="4005064"/>
            <a:ext cx="1584176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Commande</a:t>
            </a:r>
            <a:endParaRPr lang="fr-FR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3599892" y="2996952"/>
            <a:ext cx="1584176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AdherentService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3599892" y="3508824"/>
            <a:ext cx="1584176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ArticleService</a:t>
            </a:r>
            <a:endParaRPr lang="fr-FR" sz="1400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3599892" y="4005064"/>
            <a:ext cx="1584176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CommandeService</a:t>
            </a:r>
            <a:endParaRPr lang="fr-FR" sz="1400" dirty="0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97" y="5445224"/>
            <a:ext cx="896615" cy="864096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H="1" flipV="1">
            <a:off x="1592669" y="4941168"/>
            <a:ext cx="18002" cy="6480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5" idx="3"/>
            <a:endCxn id="17" idx="1"/>
          </p:cNvCxnSpPr>
          <p:nvPr/>
        </p:nvCxnSpPr>
        <p:spPr>
          <a:xfrm>
            <a:off x="2411760" y="3176972"/>
            <a:ext cx="118813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2411760" y="3689412"/>
            <a:ext cx="118813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2415306" y="4185084"/>
            <a:ext cx="118813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3" idx="3"/>
            <a:endCxn id="14" idx="1"/>
          </p:cNvCxnSpPr>
          <p:nvPr/>
        </p:nvCxnSpPr>
        <p:spPr>
          <a:xfrm>
            <a:off x="5328084" y="3753036"/>
            <a:ext cx="104411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à coins arrondis 28"/>
          <p:cNvSpPr/>
          <p:nvPr/>
        </p:nvSpPr>
        <p:spPr>
          <a:xfrm>
            <a:off x="6660232" y="3356992"/>
            <a:ext cx="1296144" cy="12241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IHM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98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Avantages / Inconvénients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11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-Réalisation -Model Vue Contrôleur </a:t>
            </a:r>
            <a:r>
              <a:rPr lang="fr-FR" sz="1200" dirty="0" smtClean="0">
                <a:solidFill>
                  <a:schemeClr val="bg1"/>
                </a:solidFill>
              </a:rPr>
              <a:t>-Avantages / inconvénients </a:t>
            </a:r>
            <a:r>
              <a:rPr lang="fr-FR" sz="1200" dirty="0" smtClean="0">
                <a:solidFill>
                  <a:schemeClr val="tx1"/>
                </a:solidFill>
              </a:rPr>
              <a:t>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8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Améliorations possibles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12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-Réalisation -Model Vue Contrôleur -Avantages / inconvénients </a:t>
            </a:r>
            <a:r>
              <a:rPr lang="fr-FR" sz="1200" dirty="0" smtClean="0">
                <a:solidFill>
                  <a:schemeClr val="bg1"/>
                </a:solidFill>
              </a:rPr>
              <a:t>-Améliorations possibles</a:t>
            </a:r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8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094112"/>
            <a:ext cx="6400800" cy="1487016"/>
          </a:xfrm>
        </p:spPr>
        <p:txBody>
          <a:bodyPr>
            <a:normAutofit fontScale="55000" lnSpcReduction="20000"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Le projet consiste à réaliser le site </a:t>
            </a:r>
            <a:r>
              <a:rPr lang="fr-FR" dirty="0">
                <a:solidFill>
                  <a:schemeClr val="tx1"/>
                </a:solidFill>
              </a:rPr>
              <a:t>web d’une </a:t>
            </a:r>
            <a:r>
              <a:rPr lang="fr-FR" dirty="0" smtClean="0">
                <a:solidFill>
                  <a:schemeClr val="tx1"/>
                </a:solidFill>
              </a:rPr>
              <a:t>association.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Ce site permet aux clients d’adhérer </a:t>
            </a:r>
            <a:r>
              <a:rPr lang="fr-FR" dirty="0">
                <a:solidFill>
                  <a:schemeClr val="tx1"/>
                </a:solidFill>
              </a:rPr>
              <a:t>à l’association en remplissant un formulaire 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Avec leurs login et mot </a:t>
            </a:r>
            <a:r>
              <a:rPr lang="fr-FR" dirty="0">
                <a:solidFill>
                  <a:schemeClr val="tx1"/>
                </a:solidFill>
              </a:rPr>
              <a:t>de passe </a:t>
            </a:r>
            <a:r>
              <a:rPr lang="fr-FR" dirty="0" smtClean="0">
                <a:solidFill>
                  <a:schemeClr val="tx1"/>
                </a:solidFill>
              </a:rPr>
              <a:t>les </a:t>
            </a:r>
            <a:r>
              <a:rPr lang="fr-FR" dirty="0">
                <a:solidFill>
                  <a:schemeClr val="tx1"/>
                </a:solidFill>
              </a:rPr>
              <a:t>clients peuvent </a:t>
            </a:r>
            <a:r>
              <a:rPr lang="fr-FR" dirty="0" smtClean="0">
                <a:solidFill>
                  <a:schemeClr val="tx1"/>
                </a:solidFill>
              </a:rPr>
              <a:t>se connecter 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et commander </a:t>
            </a:r>
            <a:r>
              <a:rPr lang="fr-FR" dirty="0">
                <a:solidFill>
                  <a:schemeClr val="tx1"/>
                </a:solidFill>
              </a:rPr>
              <a:t>des </a:t>
            </a:r>
            <a:r>
              <a:rPr lang="fr-FR" dirty="0" smtClean="0">
                <a:solidFill>
                  <a:schemeClr val="tx1"/>
                </a:solidFill>
              </a:rPr>
              <a:t>articles qui sont </a:t>
            </a:r>
            <a:r>
              <a:rPr lang="fr-FR" dirty="0">
                <a:solidFill>
                  <a:schemeClr val="tx1"/>
                </a:solidFill>
              </a:rPr>
              <a:t>proposés par </a:t>
            </a:r>
            <a:r>
              <a:rPr lang="fr-FR" dirty="0" smtClean="0">
                <a:solidFill>
                  <a:schemeClr val="tx1"/>
                </a:solidFill>
              </a:rPr>
              <a:t>l’association.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2</a:t>
            </a:fld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1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35696" y="2492896"/>
            <a:ext cx="5216624" cy="3600400"/>
          </a:xfrm>
        </p:spPr>
        <p:txBody>
          <a:bodyPr>
            <a:normAutofit fontScale="77500" lnSpcReduction="20000"/>
          </a:bodyPr>
          <a:lstStyle/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</a:rPr>
              <a:t>Principe de fonctionnement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</a:rPr>
              <a:t>Architecture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</a:rPr>
              <a:t>Services de l’application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</a:rPr>
              <a:t>Diagramme des cas d’utilisation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</a:rPr>
              <a:t>Matérielle et logiciel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>
                <a:solidFill>
                  <a:schemeClr val="tx1"/>
                </a:solidFill>
              </a:rPr>
              <a:t>R</a:t>
            </a:r>
            <a:r>
              <a:rPr lang="fr-FR" dirty="0" smtClean="0">
                <a:solidFill>
                  <a:schemeClr val="tx1"/>
                </a:solidFill>
              </a:rPr>
              <a:t>éalisation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</a:rPr>
              <a:t>Model Vue Contrôleur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</a:rPr>
              <a:t>Avantages 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/ Inconvénients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Améliorations possibles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3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3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fr-FR" dirty="0" smtClean="0"/>
              <a:t>Principe de fonctionnement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708920"/>
            <a:ext cx="6400800" cy="2592288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fr-FR" sz="2800" dirty="0" smtClean="0">
                <a:solidFill>
                  <a:schemeClr val="tx1"/>
                </a:solidFill>
              </a:rPr>
              <a:t>Rediriger automatiquement vers la page d’authentification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2800" dirty="0" smtClean="0">
                <a:solidFill>
                  <a:schemeClr val="tx1"/>
                </a:solidFill>
              </a:rPr>
              <a:t>Création d’un compte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2800" dirty="0">
                <a:solidFill>
                  <a:schemeClr val="tx1"/>
                </a:solidFill>
              </a:rPr>
              <a:t>C</a:t>
            </a:r>
            <a:r>
              <a:rPr lang="fr-FR" sz="2800" dirty="0" smtClean="0">
                <a:solidFill>
                  <a:schemeClr val="tx1"/>
                </a:solidFill>
              </a:rPr>
              <a:t>ommander </a:t>
            </a:r>
            <a:r>
              <a:rPr lang="fr-FR" sz="2800" dirty="0" smtClean="0">
                <a:solidFill>
                  <a:schemeClr val="tx1"/>
                </a:solidFill>
              </a:rPr>
              <a:t>des articles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2800" dirty="0" smtClean="0">
                <a:solidFill>
                  <a:schemeClr val="tx1"/>
                </a:solidFill>
              </a:rPr>
              <a:t>Voir le suivis de sa commande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11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2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4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4" name="Rogner un rectangle avec un coin diagonal 13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/>
                </a:solidFill>
              </a:rPr>
              <a:t>-Principe de fonctionnement </a:t>
            </a:r>
            <a:r>
              <a:rPr lang="fr-FR" sz="1200" dirty="0" smtClean="0">
                <a:solidFill>
                  <a:schemeClr val="tx1"/>
                </a:solidFill>
              </a:rPr>
              <a:t>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-Réalisation 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5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04230" y="2420889"/>
            <a:ext cx="4825415" cy="2880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996952"/>
            <a:ext cx="1985437" cy="1913429"/>
          </a:xfrm>
          <a:prstGeom prst="rect">
            <a:avLst/>
          </a:prstGeom>
        </p:spPr>
      </p:pic>
      <p:sp>
        <p:nvSpPr>
          <p:cNvPr id="12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3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5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5" name="Rogner un rectangle avec un coin diagonal 14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</a:t>
            </a:r>
            <a:r>
              <a:rPr lang="fr-FR" sz="1200" dirty="0" smtClean="0">
                <a:solidFill>
                  <a:schemeClr val="bg1"/>
                </a:solidFill>
              </a:rPr>
              <a:t>-Architecture </a:t>
            </a:r>
            <a:r>
              <a:rPr lang="fr-FR" sz="1200" dirty="0" smtClean="0">
                <a:solidFill>
                  <a:schemeClr val="tx1"/>
                </a:solidFill>
              </a:rPr>
              <a:t>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-Réalisation 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660232" y="2613379"/>
            <a:ext cx="107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Localhost</a:t>
            </a:r>
            <a:endParaRPr lang="fr-FR" dirty="0"/>
          </a:p>
        </p:txBody>
      </p:sp>
      <p:sp>
        <p:nvSpPr>
          <p:cNvPr id="4" name="Trapèze 3"/>
          <p:cNvSpPr/>
          <p:nvPr/>
        </p:nvSpPr>
        <p:spPr>
          <a:xfrm rot="16200000" flipH="1">
            <a:off x="1891871" y="3588851"/>
            <a:ext cx="2880320" cy="544397"/>
          </a:xfrm>
          <a:prstGeom prst="trapezoid">
            <a:avLst>
              <a:gd name="adj" fmla="val 20834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13379"/>
            <a:ext cx="3174603" cy="25777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40858" y="2613379"/>
            <a:ext cx="2309033" cy="25247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 java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10" name="Organigramme : Document 9"/>
          <p:cNvSpPr/>
          <p:nvPr/>
        </p:nvSpPr>
        <p:spPr>
          <a:xfrm>
            <a:off x="4139952" y="4149080"/>
            <a:ext cx="1728192" cy="761301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Percesistance</a:t>
            </a:r>
            <a:endParaRPr lang="fr-FR" sz="1400" dirty="0" smtClean="0"/>
          </a:p>
          <a:p>
            <a:pPr algn="ctr"/>
            <a:r>
              <a:rPr lang="fr-FR" sz="1400" dirty="0" smtClean="0"/>
              <a:t>(</a:t>
            </a:r>
            <a:r>
              <a:rPr lang="fr-FR" sz="1400" dirty="0" err="1" smtClean="0"/>
              <a:t>Model+Contrôleur</a:t>
            </a:r>
            <a:r>
              <a:rPr lang="fr-FR" sz="1400" dirty="0" smtClean="0"/>
              <a:t>)</a:t>
            </a:r>
            <a:endParaRPr lang="fr-FR" sz="1400" dirty="0"/>
          </a:p>
        </p:txBody>
      </p:sp>
      <p:sp>
        <p:nvSpPr>
          <p:cNvPr id="16" name="Organigramme : Document 15"/>
          <p:cNvSpPr/>
          <p:nvPr/>
        </p:nvSpPr>
        <p:spPr>
          <a:xfrm>
            <a:off x="4347302" y="3254195"/>
            <a:ext cx="1296144" cy="648073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Presentation</a:t>
            </a:r>
            <a:endParaRPr lang="fr-FR" sz="1400" dirty="0" smtClean="0"/>
          </a:p>
          <a:p>
            <a:pPr algn="ctr"/>
            <a:r>
              <a:rPr lang="fr-FR" sz="1400" dirty="0" smtClean="0"/>
              <a:t>(vue)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06829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fr-FR" dirty="0" smtClean="0"/>
              <a:t>Services de l’application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6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</a:t>
            </a:r>
            <a:r>
              <a:rPr lang="fr-FR" sz="1200" dirty="0" smtClean="0">
                <a:solidFill>
                  <a:schemeClr val="bg1"/>
                </a:solidFill>
              </a:rPr>
              <a:t>-Services de l’application </a:t>
            </a:r>
            <a:r>
              <a:rPr lang="fr-FR" sz="1200" dirty="0" smtClean="0">
                <a:solidFill>
                  <a:schemeClr val="tx1"/>
                </a:solidFill>
              </a:rPr>
              <a:t>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-Réalisation 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558860"/>
              </p:ext>
            </p:extLst>
          </p:nvPr>
        </p:nvGraphicFramePr>
        <p:xfrm>
          <a:off x="251520" y="2276872"/>
          <a:ext cx="8712968" cy="3749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56484"/>
                <a:gridCol w="4356484"/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Inscription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Si</a:t>
                      </a:r>
                      <a:r>
                        <a:rPr lang="fr-FR" b="0" baseline="0" dirty="0" smtClean="0"/>
                        <a:t> un adhérent n’a pas de compte il doit obligatoirement s’inscrire en remplissant un formulaire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Authentification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Pour se connecter l’adhérent doit rentrer son login et mot de passe. C’est la seul façon d’accéder aux</a:t>
                      </a:r>
                      <a:r>
                        <a:rPr lang="fr-FR" baseline="0" dirty="0" smtClean="0"/>
                        <a:t> services d’achat.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Affichage des articles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Liste tout les articles contenues dans la base, avec leur nom,</a:t>
                      </a:r>
                      <a:r>
                        <a:rPr lang="fr-FR" baseline="0" dirty="0" smtClean="0"/>
                        <a:t> prix et le nombre disponible.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Achat d’un</a:t>
                      </a:r>
                      <a:r>
                        <a:rPr lang="fr-FR" baseline="0" dirty="0" smtClean="0"/>
                        <a:t> ou plusieurs articles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Créer une commande</a:t>
                      </a:r>
                      <a:r>
                        <a:rPr lang="fr-FR" baseline="0" dirty="0" smtClean="0"/>
                        <a:t> à la date courante en fonction des articles sélectionnés.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Suivis</a:t>
                      </a:r>
                      <a:r>
                        <a:rPr lang="fr-FR" baseline="0" dirty="0" smtClean="0"/>
                        <a:t> des commandes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Affichage de toute les commandes de l’adhérent.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25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à coins arrondis 64"/>
          <p:cNvSpPr/>
          <p:nvPr/>
        </p:nvSpPr>
        <p:spPr>
          <a:xfrm>
            <a:off x="2555776" y="4104893"/>
            <a:ext cx="5104184" cy="22450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fr-FR" dirty="0" smtClean="0"/>
              <a:t>Diagramme des cas d’utilisation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7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</a:t>
            </a:r>
            <a:r>
              <a:rPr lang="fr-FR" sz="1200" dirty="0" smtClean="0">
                <a:solidFill>
                  <a:schemeClr val="bg1"/>
                </a:solidFill>
              </a:rPr>
              <a:t>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-Réalisation 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grpSp>
        <p:nvGrpSpPr>
          <p:cNvPr id="18" name="Groupe 17"/>
          <p:cNvGrpSpPr/>
          <p:nvPr/>
        </p:nvGrpSpPr>
        <p:grpSpPr>
          <a:xfrm>
            <a:off x="1028232" y="2665482"/>
            <a:ext cx="576064" cy="1368152"/>
            <a:chOff x="395536" y="2492896"/>
            <a:chExt cx="576064" cy="1368152"/>
          </a:xfrm>
        </p:grpSpPr>
        <p:sp>
          <p:nvSpPr>
            <p:cNvPr id="4" name="Émoticône 3"/>
            <p:cNvSpPr/>
            <p:nvPr/>
          </p:nvSpPr>
          <p:spPr>
            <a:xfrm>
              <a:off x="467544" y="2492896"/>
              <a:ext cx="360040" cy="360040"/>
            </a:xfrm>
            <a:prstGeom prst="smileyFac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/>
            <p:cNvCxnSpPr>
              <a:stCxn id="4" idx="4"/>
            </p:cNvCxnSpPr>
            <p:nvPr/>
          </p:nvCxnSpPr>
          <p:spPr>
            <a:xfrm>
              <a:off x="647564" y="2852936"/>
              <a:ext cx="0" cy="504056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H="1">
              <a:off x="395536" y="3356992"/>
              <a:ext cx="252028" cy="504056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647564" y="3356992"/>
              <a:ext cx="180020" cy="504056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395536" y="3081732"/>
              <a:ext cx="576064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9" name="Rectangle à coins arrondis 18"/>
          <p:cNvSpPr/>
          <p:nvPr/>
        </p:nvSpPr>
        <p:spPr>
          <a:xfrm>
            <a:off x="2339752" y="3025522"/>
            <a:ext cx="165618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Inscription</a:t>
            </a:r>
            <a:endParaRPr lang="fr-FR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5724128" y="2452968"/>
            <a:ext cx="1935832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Authentification</a:t>
            </a:r>
            <a:endParaRPr lang="fr-FR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2735707" y="5661248"/>
            <a:ext cx="1935832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Visualiser ses commandes</a:t>
            </a:r>
            <a:endParaRPr lang="fr-FR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5599181" y="5061952"/>
            <a:ext cx="1935832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Acheter un ou plusieurs articles</a:t>
            </a:r>
            <a:endParaRPr lang="fr-FR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2751702" y="4221088"/>
            <a:ext cx="1935832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Afficher les Article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917276" y="2335664"/>
            <a:ext cx="725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Client</a:t>
            </a:r>
            <a:endParaRPr lang="fr-FR" dirty="0"/>
          </a:p>
        </p:txBody>
      </p:sp>
      <p:grpSp>
        <p:nvGrpSpPr>
          <p:cNvPr id="26" name="Groupe 25"/>
          <p:cNvGrpSpPr/>
          <p:nvPr/>
        </p:nvGrpSpPr>
        <p:grpSpPr>
          <a:xfrm>
            <a:off x="992228" y="4725144"/>
            <a:ext cx="576064" cy="1368152"/>
            <a:chOff x="395536" y="2492896"/>
            <a:chExt cx="576064" cy="1368152"/>
          </a:xfrm>
        </p:grpSpPr>
        <p:sp>
          <p:nvSpPr>
            <p:cNvPr id="27" name="Émoticône 26"/>
            <p:cNvSpPr/>
            <p:nvPr/>
          </p:nvSpPr>
          <p:spPr>
            <a:xfrm>
              <a:off x="467544" y="2492896"/>
              <a:ext cx="360040" cy="360040"/>
            </a:xfrm>
            <a:prstGeom prst="smileyFac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8" name="Connecteur droit 27"/>
            <p:cNvCxnSpPr>
              <a:stCxn id="27" idx="4"/>
            </p:cNvCxnSpPr>
            <p:nvPr/>
          </p:nvCxnSpPr>
          <p:spPr>
            <a:xfrm>
              <a:off x="647564" y="2852936"/>
              <a:ext cx="0" cy="504056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flipH="1">
              <a:off x="395536" y="3356992"/>
              <a:ext cx="252028" cy="504056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647564" y="3356992"/>
              <a:ext cx="180020" cy="504056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>
              <a:off x="395536" y="3081732"/>
              <a:ext cx="576064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>
            <a:off x="697691" y="6165304"/>
            <a:ext cx="1065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Adhérent</a:t>
            </a:r>
            <a:endParaRPr lang="fr-FR" dirty="0"/>
          </a:p>
        </p:txBody>
      </p:sp>
      <p:cxnSp>
        <p:nvCxnSpPr>
          <p:cNvPr id="34" name="Connecteur droit avec flèche 33"/>
          <p:cNvCxnSpPr/>
          <p:nvPr/>
        </p:nvCxnSpPr>
        <p:spPr>
          <a:xfrm flipV="1">
            <a:off x="1244256" y="4077072"/>
            <a:ext cx="15376" cy="5497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riangle isocèle 34"/>
          <p:cNvSpPr/>
          <p:nvPr/>
        </p:nvSpPr>
        <p:spPr>
          <a:xfrm>
            <a:off x="1115616" y="3988698"/>
            <a:ext cx="270030" cy="2323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avec flèche 36"/>
          <p:cNvCxnSpPr>
            <a:endCxn id="19" idx="1"/>
          </p:cNvCxnSpPr>
          <p:nvPr/>
        </p:nvCxnSpPr>
        <p:spPr>
          <a:xfrm>
            <a:off x="1643244" y="3277550"/>
            <a:ext cx="6965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1604296" y="5337212"/>
            <a:ext cx="1147406" cy="612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24" idx="3"/>
          </p:cNvCxnSpPr>
          <p:nvPr/>
        </p:nvCxnSpPr>
        <p:spPr>
          <a:xfrm>
            <a:off x="4687534" y="4473116"/>
            <a:ext cx="892578" cy="84086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65" idx="0"/>
          </p:cNvCxnSpPr>
          <p:nvPr/>
        </p:nvCxnSpPr>
        <p:spPr>
          <a:xfrm flipV="1">
            <a:off x="5107868" y="2978558"/>
            <a:ext cx="1647603" cy="11263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4912177" y="4486069"/>
            <a:ext cx="830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extend</a:t>
            </a:r>
            <a:endParaRPr lang="fr-FR" dirty="0"/>
          </a:p>
        </p:txBody>
      </p:sp>
      <p:sp>
        <p:nvSpPr>
          <p:cNvPr id="47" name="ZoneTexte 46"/>
          <p:cNvSpPr txBox="1"/>
          <p:nvPr/>
        </p:nvSpPr>
        <p:spPr>
          <a:xfrm>
            <a:off x="5107868" y="321018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include</a:t>
            </a:r>
            <a:endParaRPr lang="fr-FR" dirty="0"/>
          </a:p>
        </p:txBody>
      </p:sp>
      <p:sp>
        <p:nvSpPr>
          <p:cNvPr id="48" name="Rectangle 47"/>
          <p:cNvSpPr/>
          <p:nvPr/>
        </p:nvSpPr>
        <p:spPr>
          <a:xfrm>
            <a:off x="2339752" y="1988840"/>
            <a:ext cx="1863824" cy="856662"/>
          </a:xfrm>
          <a:prstGeom prst="wedgeRect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client devient alors un adhérent.</a:t>
            </a:r>
            <a:endParaRPr lang="fr-FR" dirty="0"/>
          </a:p>
        </p:txBody>
      </p:sp>
      <p:cxnSp>
        <p:nvCxnSpPr>
          <p:cNvPr id="50" name="Connecteur droit avec flèche 49"/>
          <p:cNvCxnSpPr/>
          <p:nvPr/>
        </p:nvCxnSpPr>
        <p:spPr>
          <a:xfrm flipV="1">
            <a:off x="1643244" y="4748232"/>
            <a:ext cx="1108458" cy="588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50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Matérielle et logiciel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348880"/>
            <a:ext cx="6400800" cy="328992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Une machine serveur/client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Eclipse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Base Derby</a:t>
            </a: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8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</a:rPr>
              <a:t>-Matérielle et logiciel </a:t>
            </a:r>
            <a:r>
              <a:rPr lang="fr-FR" sz="1200" dirty="0" smtClean="0">
                <a:solidFill>
                  <a:schemeClr val="tx1"/>
                </a:solidFill>
              </a:rPr>
              <a:t>-Réalisation 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640540"/>
            <a:ext cx="896615" cy="86409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3386205"/>
            <a:ext cx="874530" cy="8745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481" y="2204864"/>
            <a:ext cx="1152128" cy="93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52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1772816"/>
            <a:ext cx="6400800" cy="1752600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La base Derby </a:t>
            </a:r>
            <a:r>
              <a:rPr lang="fr-FR" dirty="0" err="1" smtClean="0">
                <a:solidFill>
                  <a:schemeClr val="tx1"/>
                </a:solidFill>
              </a:rPr>
              <a:t>Assoc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9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</a:t>
            </a:r>
            <a:r>
              <a:rPr lang="fr-FR" sz="1200" dirty="0" smtClean="0">
                <a:solidFill>
                  <a:schemeClr val="bg1"/>
                </a:solidFill>
              </a:rPr>
              <a:t>-Réalisation </a:t>
            </a:r>
            <a:r>
              <a:rPr lang="fr-FR" sz="1200" dirty="0" smtClean="0">
                <a:solidFill>
                  <a:schemeClr val="tx1"/>
                </a:solidFill>
              </a:rPr>
              <a:t>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566806"/>
              </p:ext>
            </p:extLst>
          </p:nvPr>
        </p:nvGraphicFramePr>
        <p:xfrm>
          <a:off x="102970" y="2564904"/>
          <a:ext cx="2520280" cy="2952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638"/>
                <a:gridCol w="1652642"/>
              </a:tblGrid>
              <a:tr h="373546">
                <a:tc gridSpan="2">
                  <a:txBody>
                    <a:bodyPr/>
                    <a:lstStyle/>
                    <a:p>
                      <a:r>
                        <a:rPr lang="fr-FR" dirty="0" smtClean="0"/>
                        <a:t>ADHERENT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ID_ADH</a:t>
                      </a:r>
                      <a:endParaRPr lang="fr-FR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CHAR(20) NOT NULL PK</a:t>
                      </a:r>
                      <a:endParaRPr lang="fr-FR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MDP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NOM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PRENOM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ADRESSE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CP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VILLE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PAYS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490485"/>
              </p:ext>
            </p:extLst>
          </p:nvPr>
        </p:nvGraphicFramePr>
        <p:xfrm>
          <a:off x="6660232" y="2564904"/>
          <a:ext cx="2376264" cy="1790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638"/>
                <a:gridCol w="1508626"/>
              </a:tblGrid>
              <a:tr h="301538">
                <a:tc gridSpan="2">
                  <a:txBody>
                    <a:bodyPr/>
                    <a:lstStyle/>
                    <a:p>
                      <a:r>
                        <a:rPr lang="fr-FR" dirty="0" smtClean="0"/>
                        <a:t>CATALOGUE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CODE</a:t>
                      </a:r>
                      <a:endParaRPr lang="fr-FR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INTEGER NOT NULL </a:t>
                      </a:r>
                      <a:r>
                        <a:rPr lang="fr-FR" sz="1200" dirty="0" smtClean="0"/>
                        <a:t>PK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dirty="0" smtClean="0"/>
                        <a:t>Auto </a:t>
                      </a:r>
                      <a:r>
                        <a:rPr lang="fr-FR" sz="1200" dirty="0" err="1" smtClean="0"/>
                        <a:t>Generated</a:t>
                      </a:r>
                      <a:endParaRPr lang="fr-FR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NOM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PRIX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DOUBLE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STOCK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INTEGERNOT NULL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339632"/>
              </p:ext>
            </p:extLst>
          </p:nvPr>
        </p:nvGraphicFramePr>
        <p:xfrm>
          <a:off x="3203848" y="2564904"/>
          <a:ext cx="2952328" cy="276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512168"/>
              </a:tblGrid>
              <a:tr h="373546">
                <a:tc gridSpan="2">
                  <a:txBody>
                    <a:bodyPr/>
                    <a:lstStyle/>
                    <a:p>
                      <a:r>
                        <a:rPr lang="fr-FR" dirty="0" smtClean="0"/>
                        <a:t>COMMANDE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ID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CHAR(20) NOT NULL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PK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dirty="0" smtClean="0"/>
                        <a:t>Auto </a:t>
                      </a:r>
                      <a:r>
                        <a:rPr lang="fr-FR" sz="1200" dirty="0" err="1" smtClean="0"/>
                        <a:t>Generated</a:t>
                      </a:r>
                      <a:endParaRPr lang="fr-FR" sz="1200" dirty="0" smtClean="0"/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CODE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INTEGER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dirty="0" smtClean="0"/>
                        <a:t>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ID_ADH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QUANTITE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INTEGER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DATE_COMMANDE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DATENOT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kern="1200" dirty="0" smtClean="0"/>
                        <a:t>ID_ADH_FK</a:t>
                      </a:r>
                      <a:endParaRPr lang="fr-FR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FOREIGN</a:t>
                      </a:r>
                      <a:r>
                        <a:rPr lang="fr-FR" sz="1200" baseline="0" dirty="0" smtClean="0"/>
                        <a:t> KEY</a:t>
                      </a:r>
                      <a:endParaRPr lang="fr-FR" sz="1200" dirty="0" smtClean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CODE_FK</a:t>
                      </a:r>
                      <a:endParaRPr lang="fr-FR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FOREIGN</a:t>
                      </a:r>
                      <a:r>
                        <a:rPr lang="fr-FR" sz="1200" baseline="0" dirty="0" smtClean="0"/>
                        <a:t> KEY</a:t>
                      </a:r>
                      <a:endParaRPr lang="fr-FR" sz="120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28" name="Connecteur droit avec flèche 27"/>
          <p:cNvCxnSpPr/>
          <p:nvPr/>
        </p:nvCxnSpPr>
        <p:spPr>
          <a:xfrm flipH="1" flipV="1">
            <a:off x="2627784" y="3068960"/>
            <a:ext cx="576064" cy="18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6156176" y="3068960"/>
            <a:ext cx="504056" cy="2088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28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738</Words>
  <Application>Microsoft Office PowerPoint</Application>
  <PresentationFormat>Affichage à l'écran (4:3)</PresentationFormat>
  <Paragraphs>176</Paragraphs>
  <Slides>12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Projet Association</vt:lpstr>
      <vt:lpstr>Introduction</vt:lpstr>
      <vt:lpstr>Sommaire</vt:lpstr>
      <vt:lpstr>Principe de fonctionnement</vt:lpstr>
      <vt:lpstr>Architecture</vt:lpstr>
      <vt:lpstr>Services de l’application</vt:lpstr>
      <vt:lpstr>Diagramme des cas d’utilisation</vt:lpstr>
      <vt:lpstr>Matérielle et logiciel</vt:lpstr>
      <vt:lpstr>Réalisation</vt:lpstr>
      <vt:lpstr>Model Vue Contrôleur</vt:lpstr>
      <vt:lpstr>Avantages / Inconvénients</vt:lpstr>
      <vt:lpstr>Améliorations possibles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</dc:title>
  <dc:creator>Gildas</dc:creator>
  <cp:lastModifiedBy>Gildas</cp:lastModifiedBy>
  <cp:revision>39</cp:revision>
  <dcterms:created xsi:type="dcterms:W3CDTF">2014-02-11T17:59:27Z</dcterms:created>
  <dcterms:modified xsi:type="dcterms:W3CDTF">2014-02-12T21:35:42Z</dcterms:modified>
</cp:coreProperties>
</file>