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9.png" ContentType="image/png"/>
  <Override PartName="/ppt/media/image11.png" ContentType="image/png"/>
  <Override PartName="/ppt/media/image20.png" ContentType="image/png"/>
  <Override PartName="/ppt/media/image13.png" ContentType="image/png"/>
  <Override PartName="/ppt/media/image22.png" ContentType="image/png"/>
  <Override PartName="/ppt/media/image31.png" ContentType="image/png"/>
  <Override PartName="/ppt/media/image15.png" ContentType="image/png"/>
  <Override PartName="/ppt/media/image12.jpeg" ContentType="image/jpeg"/>
  <Override PartName="/ppt/media/image24.png" ContentType="image/png"/>
  <Override PartName="/ppt/media/image33.png" ContentType="image/png"/>
  <Override PartName="/ppt/media/image17.png" ContentType="image/png"/>
  <Override PartName="/ppt/media/image26.png" ContentType="image/png"/>
  <Override PartName="/ppt/media/image35.png" ContentType="image/png"/>
  <Override PartName="/ppt/media/image19.png" ContentType="image/png"/>
  <Override PartName="/ppt/media/image28.png" ContentType="image/png"/>
  <Override PartName="/ppt/media/image37.png" ContentType="image/png"/>
  <Override PartName="/ppt/media/image2.png" ContentType="image/png"/>
  <Override PartName="/ppt/media/image4.png" ContentType="image/png"/>
  <Override PartName="/ppt/media/image6.png" ContentType="image/png"/>
  <Override PartName="/ppt/media/image8.png" ContentType="image/png"/>
  <Override PartName="/ppt/media/image10.png" ContentType="image/png"/>
  <Override PartName="/ppt/media/image21.png" ContentType="image/png"/>
  <Override PartName="/ppt/media/image30.png" ContentType="image/png"/>
  <Override PartName="/ppt/media/image14.png" ContentType="image/png"/>
  <Override PartName="/ppt/media/image23.png" ContentType="image/png"/>
  <Override PartName="/ppt/media/image32.png" ContentType="image/png"/>
  <Override PartName="/ppt/media/image16.png" ContentType="image/png"/>
  <Override PartName="/ppt/media/image25.png" ContentType="image/png"/>
  <Override PartName="/ppt/media/image34.png" ContentType="image/png"/>
  <Override PartName="/ppt/media/image18.png" ContentType="image/png"/>
  <Override PartName="/ppt/media/image27.png" ContentType="image/png"/>
  <Override PartName="/ppt/media/image36.png" ContentType="image/png"/>
  <Override PartName="/ppt/media/image1.png" ContentType="image/png"/>
  <Override PartName="/ppt/media/image3.png" ContentType="image/png"/>
  <Override PartName="/ppt/media/image5.png" ContentType="image/png"/>
  <Override PartName="/ppt/media/image29.jpeg" ContentType="image/jpeg"/>
  <Override PartName="/ppt/media/image7.png" ContentType="image/png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9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bIns="0" lIns="0" rIns="0" tIns="0" wrap="none"/>
          <a:p>
            <a:r>
              <a:rPr lang="fr-FR"/>
              <a:t>Click to edit the notes format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r>
              <a:rPr lang="fr-FR"/>
              <a:t>&lt;header&gt;</a:t>
            </a:r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fr-FR"/>
              <a:t>&lt;date/time&gt;</a:t>
            </a:r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fr-FR"/>
              <a:t>&lt;footer&gt;</a:t>
            </a:r>
            <a:endParaRPr/>
          </a:p>
        </p:txBody>
      </p:sp>
      <p:sp>
        <p:nvSpPr>
          <p:cNvPr id="38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0181A191-9141-41B1-8111-515101E101B1}" type="slidenum">
              <a:rPr lang="fr-FR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329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B1511181-91E1-4121-A1A1-7131A1E1F171}" type="slidenum">
              <a:rPr lang="fr-FR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680" cy="3451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52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fr-FR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fr-FR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jpeg"/><Relationship Id="rId3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685800" y="836640"/>
            <a:ext cx="7771680" cy="146916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fr-FR" sz="4400">
                <a:solidFill>
                  <a:srgbClr val="000000"/>
                </a:solidFill>
                <a:latin typeface="Calibri"/>
              </a:rPr>
              <a:t>Projet Association</a:t>
            </a:r>
            <a:endParaRPr/>
          </a:p>
        </p:txBody>
      </p:sp>
      <p:pic>
        <p:nvPicPr>
          <p:cNvPr descr="" id="40" name="Imag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07640" y="133200"/>
            <a:ext cx="1079280" cy="468720"/>
          </a:xfrm>
          <a:prstGeom prst="rect">
            <a:avLst/>
          </a:prstGeom>
        </p:spPr>
      </p:pic>
      <p:pic>
        <p:nvPicPr>
          <p:cNvPr descr="" id="41" name="Image 7"/>
          <p:cNvPicPr/>
          <p:nvPr/>
        </p:nvPicPr>
        <p:blipFill>
          <a:blip r:embed="rId2"/>
          <a:stretch>
            <a:fillRect/>
          </a:stretch>
        </p:blipFill>
        <p:spPr>
          <a:xfrm>
            <a:off x="1619640" y="2825640"/>
            <a:ext cx="5906880" cy="1971000"/>
          </a:xfrm>
          <a:prstGeom prst="rect">
            <a:avLst/>
          </a:prstGeom>
          <a:ln w="76320">
            <a:solidFill>
              <a:srgbClr val="eaeaea"/>
            </a:solidFill>
            <a:miter/>
          </a:ln>
        </p:spPr>
      </p:pic>
      <p:sp>
        <p:nvSpPr>
          <p:cNvPr id="42" name="CustomShape 2"/>
          <p:cNvSpPr/>
          <p:nvPr/>
        </p:nvSpPr>
        <p:spPr>
          <a:xfrm>
            <a:off x="2843640" y="6356520"/>
            <a:ext cx="3455640" cy="3643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Université de Nantes, Licence Professionnelle SIL</a:t>
            </a:r>
            <a:endParaRPr/>
          </a:p>
        </p:txBody>
      </p:sp>
      <p:sp>
        <p:nvSpPr>
          <p:cNvPr id="43" name="CustomShape 3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810111A1-11D1-4191-81E1-D141315111E1}" type="slidenum">
              <a:rPr lang="fr-FR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4" name="CustomShape 4"/>
          <p:cNvSpPr/>
          <p:nvPr/>
        </p:nvSpPr>
        <p:spPr>
          <a:xfrm>
            <a:off x="2843640" y="5154480"/>
            <a:ext cx="3455640" cy="115416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fr-FR" sz="1200">
                <a:solidFill>
                  <a:srgbClr val="000000"/>
                </a:solidFill>
                <a:latin typeface="Calibri"/>
              </a:rPr>
              <a:t>Leonardo Alarcon</a:t>
            </a:r>
            <a:endParaRPr/>
          </a:p>
          <a:p>
            <a:pPr>
              <a:lnSpc>
                <a:spcPct val="100000"/>
              </a:lnSpc>
            </a:pPr>
            <a:r>
              <a:rPr lang="fr-FR" sz="1200">
                <a:solidFill>
                  <a:srgbClr val="000000"/>
                </a:solidFill>
                <a:latin typeface="Calibri"/>
              </a:rPr>
              <a:t>Miguel Morales Marquez</a:t>
            </a:r>
            <a:endParaRPr/>
          </a:p>
          <a:p>
            <a:pPr>
              <a:lnSpc>
                <a:spcPct val="100000"/>
              </a:lnSpc>
            </a:pPr>
            <a:r>
              <a:rPr lang="fr-FR" sz="1200">
                <a:solidFill>
                  <a:srgbClr val="000000"/>
                </a:solidFill>
                <a:latin typeface="Calibri"/>
              </a:rPr>
              <a:t>Gildas Le Coq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685800" y="806760"/>
            <a:ext cx="7771680" cy="146916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fr-FR" sz="4400">
                <a:solidFill>
                  <a:srgbClr val="000000"/>
                </a:solidFill>
                <a:latin typeface="Calibri"/>
              </a:rPr>
              <a:t>Réalisation</a:t>
            </a:r>
            <a:endParaRPr/>
          </a:p>
        </p:txBody>
      </p:sp>
      <p:sp>
        <p:nvSpPr>
          <p:cNvPr id="107" name="CustomShape 2"/>
          <p:cNvSpPr/>
          <p:nvPr/>
        </p:nvSpPr>
        <p:spPr>
          <a:xfrm>
            <a:off x="1371600" y="1772640"/>
            <a:ext cx="6400080" cy="175176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fr-FR" sz="3200">
                <a:solidFill>
                  <a:srgbClr val="000000"/>
                </a:solidFill>
                <a:latin typeface="Calibri"/>
              </a:rPr>
              <a:t>Une table =&gt; un model</a:t>
            </a:r>
            <a:endParaRPr/>
          </a:p>
        </p:txBody>
      </p:sp>
      <p:sp>
        <p:nvSpPr>
          <p:cNvPr id="108" name="CustomShape 3"/>
          <p:cNvSpPr/>
          <p:nvPr/>
        </p:nvSpPr>
        <p:spPr>
          <a:xfrm>
            <a:off x="2843640" y="6356520"/>
            <a:ext cx="3455640" cy="3643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Université de Nantes, Licence Professionnelle SIL</a:t>
            </a:r>
            <a:endParaRPr/>
          </a:p>
        </p:txBody>
      </p:sp>
      <p:sp>
        <p:nvSpPr>
          <p:cNvPr id="109" name="CustomShape 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2141E1A1-B1D1-4111-A111-C181D1F16181}" type="slidenum">
              <a:rPr lang="fr-FR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pic>
        <p:nvPicPr>
          <p:cNvPr descr="" id="110" name="Image 10"/>
          <p:cNvPicPr/>
          <p:nvPr/>
        </p:nvPicPr>
        <p:blipFill>
          <a:blip r:embed="rId1"/>
          <a:stretch>
            <a:fillRect/>
          </a:stretch>
        </p:blipFill>
        <p:spPr>
          <a:xfrm>
            <a:off x="107640" y="133200"/>
            <a:ext cx="1079280" cy="468720"/>
          </a:xfrm>
          <a:prstGeom prst="rect">
            <a:avLst/>
          </a:prstGeom>
        </p:spPr>
      </p:pic>
      <p:sp>
        <p:nvSpPr>
          <p:cNvPr id="111" name="CustomShape 5"/>
          <p:cNvSpPr/>
          <p:nvPr/>
        </p:nvSpPr>
        <p:spPr>
          <a:xfrm>
            <a:off x="1259640" y="0"/>
            <a:ext cx="7848000" cy="511920"/>
          </a:xfrm>
          <a:prstGeom prst="rect">
            <a:avLst/>
          </a:prstGeom>
          <a:gradFill>
            <a:gsLst>
              <a:gs pos="0">
                <a:srgbClr val="34b3d5"/>
              </a:gs>
              <a:gs pos="50000">
                <a:srgbClr val="2988a1"/>
              </a:gs>
              <a:gs pos="100000">
                <a:srgbClr val="34b3d5"/>
              </a:gs>
            </a:gsLst>
            <a:lin ang="16200000"/>
          </a:gradFill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fr-FR" sz="1200">
                <a:solidFill>
                  <a:srgbClr val="000000"/>
                </a:solidFill>
                <a:latin typeface="Calibri"/>
              </a:rPr>
              <a:t>-Principe de fonctionnement -Architecture -Services de l’application -Diagramme des cas d’utilisation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200">
                <a:solidFill>
                  <a:srgbClr val="000000"/>
                </a:solidFill>
                <a:latin typeface="Calibri"/>
              </a:rPr>
              <a:t>-Matérielle et logiciel </a:t>
            </a:r>
            <a:r>
              <a:rPr lang="fr-FR" sz="1200">
                <a:solidFill>
                  <a:srgbClr val="ffffff"/>
                </a:solidFill>
                <a:latin typeface="Calibri"/>
              </a:rPr>
              <a:t>-Réalisation </a:t>
            </a:r>
            <a:r>
              <a:rPr lang="fr-FR" sz="1200">
                <a:solidFill>
                  <a:srgbClr val="000000"/>
                </a:solidFill>
                <a:latin typeface="Calibri"/>
              </a:rPr>
              <a:t>-Model Vue Contrôleur -Avantages / inconvénients -Améliorations possibles</a:t>
            </a:r>
            <a:endParaRPr/>
          </a:p>
        </p:txBody>
      </p:sp>
      <p:graphicFrame>
        <p:nvGraphicFramePr>
          <p:cNvPr id="112" name="Table 6"/>
          <p:cNvGraphicFramePr/>
          <p:nvPr/>
        </p:nvGraphicFramePr>
        <p:xfrm>
          <a:off x="1619640" y="2565000"/>
          <a:ext cx="2519640" cy="2951640"/>
        </p:xfrm>
        <a:graphic>
          <a:graphicData uri="http://schemas.openxmlformats.org/drawingml/2006/table">
            <a:tbl>
              <a:tblPr/>
              <a:tblGrid>
                <a:gridCol w="867600"/>
                <a:gridCol w="1652040"/>
              </a:tblGrid>
              <a:tr h="8877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>
                          <a:solidFill>
                            <a:srgbClr val="ffffff"/>
                          </a:solidFill>
                          <a:latin typeface="Calibri"/>
                        </a:rPr>
                        <a:t>ADHERENT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4489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>
                          <a:solidFill>
                            <a:srgbClr val="000000"/>
                          </a:solidFill>
                          <a:latin typeface="Calibri"/>
                        </a:rPr>
                        <a:t>ID_ADH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>
                          <a:solidFill>
                            <a:srgbClr val="000000"/>
                          </a:solidFill>
                          <a:latin typeface="Calibri"/>
                        </a:rPr>
                        <a:t>CHAR(20) NOT NULL PK</a:t>
                      </a:r>
                      <a:endParaRPr/>
                    </a:p>
                  </a:txBody>
                  <a:tcPr/>
                </a:tc>
              </a:tr>
              <a:tr h="4489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>
                          <a:solidFill>
                            <a:srgbClr val="000000"/>
                          </a:solidFill>
                          <a:latin typeface="Calibri"/>
                        </a:rPr>
                        <a:t>MDP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>
                          <a:solidFill>
                            <a:srgbClr val="000000"/>
                          </a:solidFill>
                          <a:latin typeface="Calibri"/>
                        </a:rPr>
                        <a:t>CHAR(20) NOT NULL</a:t>
                      </a:r>
                      <a:endParaRPr/>
                    </a:p>
                  </a:txBody>
                  <a:tcPr/>
                </a:tc>
              </a:tr>
              <a:tr h="4489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>
                          <a:solidFill>
                            <a:srgbClr val="000000"/>
                          </a:solidFill>
                          <a:latin typeface="Calibri"/>
                        </a:rPr>
                        <a:t>NOM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>
                          <a:solidFill>
                            <a:srgbClr val="000000"/>
                          </a:solidFill>
                          <a:latin typeface="Calibri"/>
                        </a:rPr>
                        <a:t>CHAR(20) NOT NULL</a:t>
                      </a:r>
                      <a:endParaRPr/>
                    </a:p>
                  </a:txBody>
                  <a:tcPr/>
                </a:tc>
              </a:tr>
              <a:tr h="4489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>
                          <a:solidFill>
                            <a:srgbClr val="000000"/>
                          </a:solidFill>
                          <a:latin typeface="Calibri"/>
                        </a:rPr>
                        <a:t>PRENOM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>
                          <a:solidFill>
                            <a:srgbClr val="000000"/>
                          </a:solidFill>
                          <a:latin typeface="Calibri"/>
                        </a:rPr>
                        <a:t>CHAR(20) NOT NULL</a:t>
                      </a:r>
                      <a:endParaRPr/>
                    </a:p>
                  </a:txBody>
                  <a:tcPr/>
                </a:tc>
              </a:tr>
              <a:tr h="4489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>
                          <a:solidFill>
                            <a:srgbClr val="000000"/>
                          </a:solidFill>
                          <a:latin typeface="Calibri"/>
                        </a:rPr>
                        <a:t>ADRESSE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>
                          <a:solidFill>
                            <a:srgbClr val="000000"/>
                          </a:solidFill>
                          <a:latin typeface="Calibri"/>
                        </a:rPr>
                        <a:t>CHAR(20) NOT NULL</a:t>
                      </a:r>
                      <a:endParaRPr/>
                    </a:p>
                  </a:txBody>
                  <a:tcPr/>
                </a:tc>
              </a:tr>
              <a:tr h="4489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>
                          <a:solidFill>
                            <a:srgbClr val="000000"/>
                          </a:solidFill>
                          <a:latin typeface="Calibri"/>
                        </a:rPr>
                        <a:t>CP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>
                          <a:solidFill>
                            <a:srgbClr val="000000"/>
                          </a:solidFill>
                          <a:latin typeface="Calibri"/>
                        </a:rPr>
                        <a:t>CHAR(20) NOT NULL</a:t>
                      </a:r>
                      <a:endParaRPr/>
                    </a:p>
                  </a:txBody>
                  <a:tcPr/>
                </a:tc>
              </a:tr>
              <a:tr h="4489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>
                          <a:solidFill>
                            <a:srgbClr val="000000"/>
                          </a:solidFill>
                          <a:latin typeface="Calibri"/>
                        </a:rPr>
                        <a:t>VILLE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>
                          <a:solidFill>
                            <a:srgbClr val="000000"/>
                          </a:solidFill>
                          <a:latin typeface="Calibri"/>
                        </a:rPr>
                        <a:t>CHAR(20) NOT NULL</a:t>
                      </a:r>
                      <a:endParaRPr/>
                    </a:p>
                  </a:txBody>
                  <a:tcPr/>
                </a:tc>
              </a:tr>
              <a:tr h="4489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>
                          <a:solidFill>
                            <a:srgbClr val="000000"/>
                          </a:solidFill>
                          <a:latin typeface="Calibri"/>
                        </a:rPr>
                        <a:t>PAYS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>
                          <a:solidFill>
                            <a:srgbClr val="000000"/>
                          </a:solidFill>
                          <a:latin typeface="Calibri"/>
                        </a:rPr>
                        <a:t>CHAR(20) NOT NULL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descr="" id="113" name="Imag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076000" y="2772360"/>
            <a:ext cx="2047320" cy="2599920"/>
          </a:xfrm>
          <a:prstGeom prst="rect">
            <a:avLst/>
          </a:prstGeom>
        </p:spPr>
      </p:pic>
      <p:sp>
        <p:nvSpPr>
          <p:cNvPr id="114" name="CustomShape 7"/>
          <p:cNvSpPr/>
          <p:nvPr/>
        </p:nvSpPr>
        <p:spPr>
          <a:xfrm>
            <a:off x="4140000" y="3861000"/>
            <a:ext cx="899280" cy="431280"/>
          </a:xfrm>
          <a:prstGeom prst="rect">
            <a:avLst/>
          </a:prstGeom>
          <a:solidFill>
            <a:srgbClr val="4f81bd"/>
          </a:solidFill>
          <a:ln w="38160">
            <a:solidFill>
              <a:srgbClr val="ffffff"/>
            </a:solidFill>
            <a:round/>
          </a:ln>
        </p:spPr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685800" y="806760"/>
            <a:ext cx="7771680" cy="146916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fr-FR" sz="4400">
                <a:solidFill>
                  <a:srgbClr val="000000"/>
                </a:solidFill>
                <a:latin typeface="Calibri"/>
              </a:rPr>
              <a:t>Réalisation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1371600" y="1772640"/>
            <a:ext cx="6400080" cy="175176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fr-FR" sz="3200">
                <a:solidFill>
                  <a:srgbClr val="000000"/>
                </a:solidFill>
                <a:latin typeface="Calibri"/>
              </a:rPr>
              <a:t>Une table =&gt; un model</a:t>
            </a:r>
            <a:endParaRPr/>
          </a:p>
        </p:txBody>
      </p:sp>
      <p:sp>
        <p:nvSpPr>
          <p:cNvPr id="117" name="CustomShape 3"/>
          <p:cNvSpPr/>
          <p:nvPr/>
        </p:nvSpPr>
        <p:spPr>
          <a:xfrm>
            <a:off x="2843640" y="6356520"/>
            <a:ext cx="3455640" cy="3643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Université de Nantes, Licence Professionnelle SIL</a:t>
            </a:r>
            <a:endParaRPr/>
          </a:p>
        </p:txBody>
      </p:sp>
      <p:sp>
        <p:nvSpPr>
          <p:cNvPr id="118" name="CustomShape 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3191F171-A171-4141-9191-F13111C19141}" type="slidenum">
              <a:rPr lang="fr-FR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pic>
        <p:nvPicPr>
          <p:cNvPr descr="" id="119" name="Image 10"/>
          <p:cNvPicPr/>
          <p:nvPr/>
        </p:nvPicPr>
        <p:blipFill>
          <a:blip r:embed="rId1"/>
          <a:stretch>
            <a:fillRect/>
          </a:stretch>
        </p:blipFill>
        <p:spPr>
          <a:xfrm>
            <a:off x="107640" y="133200"/>
            <a:ext cx="1079280" cy="468720"/>
          </a:xfrm>
          <a:prstGeom prst="rect">
            <a:avLst/>
          </a:prstGeom>
        </p:spPr>
      </p:pic>
      <p:sp>
        <p:nvSpPr>
          <p:cNvPr id="120" name="CustomShape 5"/>
          <p:cNvSpPr/>
          <p:nvPr/>
        </p:nvSpPr>
        <p:spPr>
          <a:xfrm>
            <a:off x="1259640" y="0"/>
            <a:ext cx="7848000" cy="511920"/>
          </a:xfrm>
          <a:prstGeom prst="rect">
            <a:avLst/>
          </a:prstGeom>
          <a:gradFill>
            <a:gsLst>
              <a:gs pos="0">
                <a:srgbClr val="34b3d5"/>
              </a:gs>
              <a:gs pos="50000">
                <a:srgbClr val="2988a1"/>
              </a:gs>
              <a:gs pos="100000">
                <a:srgbClr val="34b3d5"/>
              </a:gs>
            </a:gsLst>
            <a:lin ang="16200000"/>
          </a:gradFill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fr-FR" sz="1200">
                <a:solidFill>
                  <a:srgbClr val="000000"/>
                </a:solidFill>
                <a:latin typeface="Calibri"/>
              </a:rPr>
              <a:t>-Principe de fonctionnement -Architecture -Services de l’application -Diagramme des cas d’utilisation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200">
                <a:solidFill>
                  <a:srgbClr val="000000"/>
                </a:solidFill>
                <a:latin typeface="Calibri"/>
              </a:rPr>
              <a:t>-Matérielle et logiciel </a:t>
            </a:r>
            <a:r>
              <a:rPr lang="fr-FR" sz="1200">
                <a:solidFill>
                  <a:srgbClr val="ffffff"/>
                </a:solidFill>
                <a:latin typeface="Calibri"/>
              </a:rPr>
              <a:t>-Réalisation </a:t>
            </a:r>
            <a:r>
              <a:rPr lang="fr-FR" sz="1200">
                <a:solidFill>
                  <a:srgbClr val="000000"/>
                </a:solidFill>
                <a:latin typeface="Calibri"/>
              </a:rPr>
              <a:t>-Model Vue Contrôleur -Avantages / inconvénients -Améliorations possibles</a:t>
            </a:r>
            <a:endParaRPr/>
          </a:p>
        </p:txBody>
      </p:sp>
      <p:graphicFrame>
        <p:nvGraphicFramePr>
          <p:cNvPr id="121" name="Table 6"/>
          <p:cNvGraphicFramePr/>
          <p:nvPr/>
        </p:nvGraphicFramePr>
        <p:xfrm>
          <a:off x="1187640" y="2608560"/>
          <a:ext cx="2951640" cy="2764080"/>
        </p:xfrm>
        <a:graphic>
          <a:graphicData uri="http://schemas.openxmlformats.org/drawingml/2006/table">
            <a:tbl>
              <a:tblPr/>
              <a:tblGrid>
                <a:gridCol w="1440000"/>
                <a:gridCol w="1511640"/>
              </a:tblGrid>
              <a:tr h="62244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>
                          <a:solidFill>
                            <a:srgbClr val="ffffff"/>
                          </a:solidFill>
                          <a:latin typeface="Calibri"/>
                        </a:rPr>
                        <a:t>COMMANDE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80604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>
                          <a:solidFill>
                            <a:srgbClr val="000000"/>
                          </a:solidFill>
                          <a:latin typeface="Calibri"/>
                        </a:rPr>
                        <a:t>CHAR(20) NOT NULL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>
                          <a:solidFill>
                            <a:srgbClr val="000000"/>
                          </a:solidFill>
                          <a:latin typeface="Calibri"/>
                        </a:rPr>
                        <a:t>PK Auto Generated</a:t>
                      </a:r>
                      <a:endParaRPr/>
                    </a:p>
                  </a:txBody>
                  <a:tcPr/>
                </a:tc>
              </a:tr>
              <a:tr h="4489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>
                          <a:solidFill>
                            <a:srgbClr val="000000"/>
                          </a:solidFill>
                          <a:latin typeface="Calibri"/>
                        </a:rPr>
                        <a:t>CODE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>
                          <a:solidFill>
                            <a:srgbClr val="000000"/>
                          </a:solidFill>
                          <a:latin typeface="Calibri"/>
                        </a:rPr>
                        <a:t>INTEGER NOT NULL</a:t>
                      </a:r>
                      <a:endParaRPr/>
                    </a:p>
                  </a:txBody>
                  <a:tcPr/>
                </a:tc>
              </a:tr>
              <a:tr h="4489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>
                          <a:solidFill>
                            <a:srgbClr val="000000"/>
                          </a:solidFill>
                          <a:latin typeface="Calibri"/>
                        </a:rPr>
                        <a:t>ID_ADH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>
                          <a:solidFill>
                            <a:srgbClr val="000000"/>
                          </a:solidFill>
                          <a:latin typeface="Calibri"/>
                        </a:rPr>
                        <a:t>CHAR(20) NOT NULL</a:t>
                      </a:r>
                      <a:endParaRPr/>
                    </a:p>
                  </a:txBody>
                  <a:tcPr/>
                </a:tc>
              </a:tr>
              <a:tr h="4489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>
                          <a:solidFill>
                            <a:srgbClr val="000000"/>
                          </a:solidFill>
                          <a:latin typeface="Calibri"/>
                        </a:rPr>
                        <a:t>QUANTITE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>
                          <a:solidFill>
                            <a:srgbClr val="000000"/>
                          </a:solidFill>
                          <a:latin typeface="Calibri"/>
                        </a:rPr>
                        <a:t>INTEGER NOT NULL</a:t>
                      </a:r>
                      <a:endParaRPr/>
                    </a:p>
                  </a:txBody>
                  <a:tcPr/>
                </a:tc>
              </a:tr>
              <a:tr h="4489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>
                          <a:solidFill>
                            <a:srgbClr val="000000"/>
                          </a:solidFill>
                          <a:latin typeface="Calibri"/>
                        </a:rPr>
                        <a:t>DATE_COMMANDE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>
                          <a:solidFill>
                            <a:srgbClr val="000000"/>
                          </a:solidFill>
                          <a:latin typeface="Calibri"/>
                        </a:rPr>
                        <a:t>DATENOT NULL</a:t>
                      </a:r>
                      <a:endParaRPr/>
                    </a:p>
                  </a:txBody>
                  <a:tcPr/>
                </a:tc>
              </a:tr>
              <a:tr h="2703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>
                          <a:solidFill>
                            <a:srgbClr val="000000"/>
                          </a:solidFill>
                          <a:latin typeface="Calibri"/>
                        </a:rPr>
                        <a:t>ID_ADH_FK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>
                          <a:solidFill>
                            <a:srgbClr val="000000"/>
                          </a:solidFill>
                          <a:latin typeface="Calibri"/>
                        </a:rPr>
                        <a:t>FOREIGN KEY</a:t>
                      </a:r>
                      <a:endParaRPr/>
                    </a:p>
                  </a:txBody>
                  <a:tcPr/>
                </a:tc>
              </a:tr>
              <a:tr h="2703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>
                          <a:solidFill>
                            <a:srgbClr val="000000"/>
                          </a:solidFill>
                          <a:latin typeface="Calibri"/>
                        </a:rPr>
                        <a:t>CODE_FK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>
                          <a:solidFill>
                            <a:srgbClr val="000000"/>
                          </a:solidFill>
                          <a:latin typeface="Calibri"/>
                        </a:rPr>
                        <a:t>FOREIGN KEY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descr="" id="122" name="Image 6"/>
          <p:cNvPicPr/>
          <p:nvPr/>
        </p:nvPicPr>
        <p:blipFill>
          <a:blip r:embed="rId2"/>
          <a:stretch>
            <a:fillRect/>
          </a:stretch>
        </p:blipFill>
        <p:spPr>
          <a:xfrm>
            <a:off x="5032080" y="3056040"/>
            <a:ext cx="3571560" cy="2028240"/>
          </a:xfrm>
          <a:prstGeom prst="rect">
            <a:avLst/>
          </a:prstGeom>
        </p:spPr>
      </p:pic>
      <p:sp>
        <p:nvSpPr>
          <p:cNvPr id="123" name="CustomShape 7"/>
          <p:cNvSpPr/>
          <p:nvPr/>
        </p:nvSpPr>
        <p:spPr>
          <a:xfrm>
            <a:off x="4140000" y="3861000"/>
            <a:ext cx="899280" cy="431280"/>
          </a:xfrm>
          <a:prstGeom prst="rect">
            <a:avLst/>
          </a:prstGeom>
          <a:solidFill>
            <a:srgbClr val="4f81bd"/>
          </a:solidFill>
          <a:ln w="38160">
            <a:solidFill>
              <a:srgbClr val="ffffff"/>
            </a:solidFill>
            <a:round/>
          </a:ln>
        </p:spPr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685800" y="806760"/>
            <a:ext cx="7771680" cy="146916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fr-FR" sz="4400">
                <a:solidFill>
                  <a:srgbClr val="000000"/>
                </a:solidFill>
                <a:latin typeface="Calibri"/>
              </a:rPr>
              <a:t>Réalisation</a:t>
            </a:r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1371600" y="1772640"/>
            <a:ext cx="6400080" cy="175176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fr-FR" sz="3200">
                <a:solidFill>
                  <a:srgbClr val="000000"/>
                </a:solidFill>
                <a:latin typeface="Calibri"/>
              </a:rPr>
              <a:t>Une table =&gt; un model</a:t>
            </a:r>
            <a:endParaRPr/>
          </a:p>
        </p:txBody>
      </p:sp>
      <p:sp>
        <p:nvSpPr>
          <p:cNvPr id="126" name="CustomShape 3"/>
          <p:cNvSpPr/>
          <p:nvPr/>
        </p:nvSpPr>
        <p:spPr>
          <a:xfrm>
            <a:off x="2843640" y="6356520"/>
            <a:ext cx="3455640" cy="3643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Université de Nantes, Licence Professionnelle SIL</a:t>
            </a:r>
            <a:endParaRPr/>
          </a:p>
        </p:txBody>
      </p:sp>
      <p:sp>
        <p:nvSpPr>
          <p:cNvPr id="127" name="CustomShape 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C1E171F1-2151-4191-81F1-91012131C151}" type="slidenum">
              <a:rPr lang="fr-FR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pic>
        <p:nvPicPr>
          <p:cNvPr descr="" id="128" name="Image 10"/>
          <p:cNvPicPr/>
          <p:nvPr/>
        </p:nvPicPr>
        <p:blipFill>
          <a:blip r:embed="rId1"/>
          <a:stretch>
            <a:fillRect/>
          </a:stretch>
        </p:blipFill>
        <p:spPr>
          <a:xfrm>
            <a:off x="107640" y="133200"/>
            <a:ext cx="1079280" cy="468720"/>
          </a:xfrm>
          <a:prstGeom prst="rect">
            <a:avLst/>
          </a:prstGeom>
        </p:spPr>
      </p:pic>
      <p:sp>
        <p:nvSpPr>
          <p:cNvPr id="129" name="CustomShape 5"/>
          <p:cNvSpPr/>
          <p:nvPr/>
        </p:nvSpPr>
        <p:spPr>
          <a:xfrm>
            <a:off x="1259640" y="0"/>
            <a:ext cx="7848000" cy="511920"/>
          </a:xfrm>
          <a:prstGeom prst="rect">
            <a:avLst/>
          </a:prstGeom>
          <a:gradFill>
            <a:gsLst>
              <a:gs pos="0">
                <a:srgbClr val="34b3d5"/>
              </a:gs>
              <a:gs pos="50000">
                <a:srgbClr val="2988a1"/>
              </a:gs>
              <a:gs pos="100000">
                <a:srgbClr val="34b3d5"/>
              </a:gs>
            </a:gsLst>
            <a:lin ang="16200000"/>
          </a:gradFill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fr-FR" sz="1200">
                <a:solidFill>
                  <a:srgbClr val="000000"/>
                </a:solidFill>
                <a:latin typeface="Calibri"/>
              </a:rPr>
              <a:t>-Principe de fonctionnement -Architecture -Services de l’application -Diagramme des cas d’utilisation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200">
                <a:solidFill>
                  <a:srgbClr val="000000"/>
                </a:solidFill>
                <a:latin typeface="Calibri"/>
              </a:rPr>
              <a:t>-Matérielle et logiciel </a:t>
            </a:r>
            <a:r>
              <a:rPr lang="fr-FR" sz="1200">
                <a:solidFill>
                  <a:srgbClr val="ffffff"/>
                </a:solidFill>
                <a:latin typeface="Calibri"/>
              </a:rPr>
              <a:t>-Réalisation </a:t>
            </a:r>
            <a:r>
              <a:rPr lang="fr-FR" sz="1200">
                <a:solidFill>
                  <a:srgbClr val="000000"/>
                </a:solidFill>
                <a:latin typeface="Calibri"/>
              </a:rPr>
              <a:t>-Model Vue Contrôleur -Avantages / inconvénients -Améliorations possibles</a:t>
            </a:r>
            <a:endParaRPr/>
          </a:p>
        </p:txBody>
      </p:sp>
      <p:graphicFrame>
        <p:nvGraphicFramePr>
          <p:cNvPr id="130" name="Table 6"/>
          <p:cNvGraphicFramePr/>
          <p:nvPr/>
        </p:nvGraphicFramePr>
        <p:xfrm>
          <a:off x="1691640" y="3079080"/>
          <a:ext cx="2375640" cy="1789200"/>
        </p:xfrm>
        <a:graphic>
          <a:graphicData uri="http://schemas.openxmlformats.org/drawingml/2006/table">
            <a:tbl>
              <a:tblPr/>
              <a:tblGrid>
                <a:gridCol w="867600"/>
                <a:gridCol w="1508040"/>
              </a:tblGrid>
              <a:tr h="8877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>
                          <a:solidFill>
                            <a:srgbClr val="ffffff"/>
                          </a:solidFill>
                          <a:latin typeface="Calibri"/>
                        </a:rPr>
                        <a:t>CATALOGUE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62748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>
                          <a:solidFill>
                            <a:srgbClr val="000000"/>
                          </a:solidFill>
                          <a:latin typeface="Calibri"/>
                        </a:rPr>
                        <a:t>CODE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>
                          <a:solidFill>
                            <a:srgbClr val="000000"/>
                          </a:solidFill>
                          <a:latin typeface="Calibri"/>
                        </a:rPr>
                        <a:t>INTEGER NOT NULL PK Auto Generated</a:t>
                      </a:r>
                      <a:endParaRPr/>
                    </a:p>
                  </a:txBody>
                  <a:tcPr/>
                </a:tc>
              </a:tr>
              <a:tr h="4489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>
                          <a:solidFill>
                            <a:srgbClr val="000000"/>
                          </a:solidFill>
                          <a:latin typeface="Calibri"/>
                        </a:rPr>
                        <a:t>NOM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>
                          <a:solidFill>
                            <a:srgbClr val="000000"/>
                          </a:solidFill>
                          <a:latin typeface="Calibri"/>
                        </a:rPr>
                        <a:t>CHAR(20) NOT NULL</a:t>
                      </a:r>
                      <a:endParaRPr/>
                    </a:p>
                  </a:txBody>
                  <a:tcPr/>
                </a:tc>
              </a:tr>
              <a:tr h="4489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>
                          <a:solidFill>
                            <a:srgbClr val="000000"/>
                          </a:solidFill>
                          <a:latin typeface="Calibri"/>
                        </a:rPr>
                        <a:t>PRIX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>
                          <a:solidFill>
                            <a:srgbClr val="000000"/>
                          </a:solidFill>
                          <a:latin typeface="Calibri"/>
                        </a:rPr>
                        <a:t>DOUBLE NOT NULL</a:t>
                      </a:r>
                      <a:endParaRPr/>
                    </a:p>
                  </a:txBody>
                  <a:tcPr/>
                </a:tc>
              </a:tr>
              <a:tr h="4489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>
                          <a:solidFill>
                            <a:srgbClr val="000000"/>
                          </a:solidFill>
                          <a:latin typeface="Calibri"/>
                        </a:rPr>
                        <a:t>STOCK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>
                          <a:solidFill>
                            <a:srgbClr val="000000"/>
                          </a:solidFill>
                          <a:latin typeface="Calibri"/>
                        </a:rPr>
                        <a:t>INTEGERNOT NULL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descr="" id="131" name="Image 5"/>
          <p:cNvPicPr/>
          <p:nvPr/>
        </p:nvPicPr>
        <p:blipFill>
          <a:blip r:embed="rId2"/>
          <a:stretch>
            <a:fillRect/>
          </a:stretch>
        </p:blipFill>
        <p:spPr>
          <a:xfrm>
            <a:off x="5051160" y="3213000"/>
            <a:ext cx="3552480" cy="1780560"/>
          </a:xfrm>
          <a:prstGeom prst="rect">
            <a:avLst/>
          </a:prstGeom>
        </p:spPr>
      </p:pic>
      <p:sp>
        <p:nvSpPr>
          <p:cNvPr id="132" name="CustomShape 7"/>
          <p:cNvSpPr/>
          <p:nvPr/>
        </p:nvSpPr>
        <p:spPr>
          <a:xfrm>
            <a:off x="4140000" y="3861000"/>
            <a:ext cx="899280" cy="431280"/>
          </a:xfrm>
          <a:prstGeom prst="rect">
            <a:avLst/>
          </a:prstGeom>
          <a:solidFill>
            <a:srgbClr val="4f81bd"/>
          </a:solidFill>
          <a:ln w="38160">
            <a:solidFill>
              <a:srgbClr val="ffffff"/>
            </a:solidFill>
            <a:round/>
          </a:ln>
        </p:spPr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685800" y="806760"/>
            <a:ext cx="7771680" cy="146916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fr-FR" sz="4400">
                <a:solidFill>
                  <a:srgbClr val="000000"/>
                </a:solidFill>
                <a:latin typeface="Calibri"/>
              </a:rPr>
              <a:t>Réalisation</a:t>
            </a:r>
            <a:endParaRPr/>
          </a:p>
        </p:txBody>
      </p:sp>
      <p:sp>
        <p:nvSpPr>
          <p:cNvPr id="134" name="CustomShape 2"/>
          <p:cNvSpPr/>
          <p:nvPr/>
        </p:nvSpPr>
        <p:spPr>
          <a:xfrm>
            <a:off x="1371600" y="1772640"/>
            <a:ext cx="6400080" cy="175176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fr-FR" sz="3200">
                <a:solidFill>
                  <a:srgbClr val="000000"/>
                </a:solidFill>
                <a:latin typeface="Calibri"/>
              </a:rPr>
              <a:t>Chaque model à son service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3200">
                <a:solidFill>
                  <a:srgbClr val="000000"/>
                </a:solidFill>
                <a:latin typeface="Calibri"/>
              </a:rPr>
              <a:t>=&gt; contrôleur</a:t>
            </a:r>
            <a:endParaRPr/>
          </a:p>
        </p:txBody>
      </p:sp>
      <p:sp>
        <p:nvSpPr>
          <p:cNvPr id="135" name="CustomShape 3"/>
          <p:cNvSpPr/>
          <p:nvPr/>
        </p:nvSpPr>
        <p:spPr>
          <a:xfrm>
            <a:off x="2843640" y="6356520"/>
            <a:ext cx="3455640" cy="3643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Université de Nantes, Licence Professionnelle SIL</a:t>
            </a:r>
            <a:endParaRPr/>
          </a:p>
        </p:txBody>
      </p:sp>
      <p:sp>
        <p:nvSpPr>
          <p:cNvPr id="136" name="CustomShape 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41610111-A1F1-41B1-A1D1-D1B171719131}" type="slidenum">
              <a:rPr lang="fr-FR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pic>
        <p:nvPicPr>
          <p:cNvPr descr="" id="137" name="Image 10"/>
          <p:cNvPicPr/>
          <p:nvPr/>
        </p:nvPicPr>
        <p:blipFill>
          <a:blip r:embed="rId1"/>
          <a:stretch>
            <a:fillRect/>
          </a:stretch>
        </p:blipFill>
        <p:spPr>
          <a:xfrm>
            <a:off x="107640" y="133200"/>
            <a:ext cx="1079280" cy="468720"/>
          </a:xfrm>
          <a:prstGeom prst="rect">
            <a:avLst/>
          </a:prstGeom>
        </p:spPr>
      </p:pic>
      <p:sp>
        <p:nvSpPr>
          <p:cNvPr id="138" name="CustomShape 5"/>
          <p:cNvSpPr/>
          <p:nvPr/>
        </p:nvSpPr>
        <p:spPr>
          <a:xfrm>
            <a:off x="1259640" y="0"/>
            <a:ext cx="7848000" cy="511920"/>
          </a:xfrm>
          <a:prstGeom prst="rect">
            <a:avLst/>
          </a:prstGeom>
          <a:gradFill>
            <a:gsLst>
              <a:gs pos="0">
                <a:srgbClr val="34b3d5"/>
              </a:gs>
              <a:gs pos="50000">
                <a:srgbClr val="2988a1"/>
              </a:gs>
              <a:gs pos="100000">
                <a:srgbClr val="34b3d5"/>
              </a:gs>
            </a:gsLst>
            <a:lin ang="16200000"/>
          </a:gradFill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fr-FR" sz="1200">
                <a:solidFill>
                  <a:srgbClr val="000000"/>
                </a:solidFill>
                <a:latin typeface="Calibri"/>
              </a:rPr>
              <a:t>-Principe de fonctionnement -Architecture -Services de l’application -Diagramme des cas d’utilisation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200">
                <a:solidFill>
                  <a:srgbClr val="000000"/>
                </a:solidFill>
                <a:latin typeface="Calibri"/>
              </a:rPr>
              <a:t>-Matérielle et logiciel </a:t>
            </a:r>
            <a:r>
              <a:rPr lang="fr-FR" sz="1200">
                <a:solidFill>
                  <a:srgbClr val="ffffff"/>
                </a:solidFill>
                <a:latin typeface="Calibri"/>
              </a:rPr>
              <a:t>-Réalisation </a:t>
            </a:r>
            <a:r>
              <a:rPr lang="fr-FR" sz="1200">
                <a:solidFill>
                  <a:srgbClr val="000000"/>
                </a:solidFill>
                <a:latin typeface="Calibri"/>
              </a:rPr>
              <a:t>-Model Vue Contrôleur -Avantages / inconvénients -Améliorations possibles</a:t>
            </a:r>
            <a:endParaRPr/>
          </a:p>
        </p:txBody>
      </p:sp>
      <p:pic>
        <p:nvPicPr>
          <p:cNvPr descr="" id="139" name="Imag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1043640" y="3141000"/>
            <a:ext cx="2047320" cy="2599920"/>
          </a:xfrm>
          <a:prstGeom prst="rect">
            <a:avLst/>
          </a:prstGeom>
        </p:spPr>
      </p:pic>
      <p:graphicFrame>
        <p:nvGraphicFramePr>
          <p:cNvPr id="140" name="Table 6"/>
          <p:cNvGraphicFramePr/>
          <p:nvPr/>
        </p:nvGraphicFramePr>
        <p:xfrm>
          <a:off x="4068000" y="2947680"/>
          <a:ext cx="3983400" cy="2966040"/>
        </p:xfrm>
        <a:graphic>
          <a:graphicData uri="http://schemas.openxmlformats.org/drawingml/2006/table">
            <a:tbl>
              <a:tblPr/>
              <a:tblGrid>
                <a:gridCol w="3983400"/>
              </a:tblGrid>
              <a:tr h="3571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>
                          <a:solidFill>
                            <a:srgbClr val="c00000"/>
                          </a:solidFill>
                          <a:latin typeface="Calibri"/>
                        </a:rPr>
                        <a:t>public</a:t>
                      </a:r>
                      <a:r>
                        <a:rPr lang="fr-FR">
                          <a:solidFill>
                            <a:srgbClr val="000000"/>
                          </a:solidFill>
                          <a:latin typeface="Calibri"/>
                        </a:rPr>
                        <a:t> Adherent find(String id);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>
                          <a:solidFill>
                            <a:srgbClr val="c00000"/>
                          </a:solidFill>
                          <a:latin typeface="Calibri"/>
                        </a:rPr>
                        <a:t>public</a:t>
                      </a:r>
                      <a:r>
                        <a:rPr lang="fr-FR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1" lang="fr-FR">
                          <a:solidFill>
                            <a:srgbClr val="c00000"/>
                          </a:solidFill>
                          <a:latin typeface="Calibri"/>
                        </a:rPr>
                        <a:t>void </a:t>
                      </a:r>
                      <a:r>
                        <a:rPr lang="fr-FR">
                          <a:solidFill>
                            <a:srgbClr val="000000"/>
                          </a:solidFill>
                          <a:latin typeface="Calibri"/>
                        </a:rPr>
                        <a:t>delete(String id);</a:t>
                      </a:r>
                      <a:endParaRPr/>
                    </a:p>
                  </a:txBody>
                  <a:tcPr/>
                </a:tc>
              </a:tr>
              <a:tr h="62244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>
                          <a:solidFill>
                            <a:srgbClr val="c00000"/>
                          </a:solidFill>
                          <a:latin typeface="Calibri"/>
                        </a:rPr>
                        <a:t>public</a:t>
                      </a:r>
                      <a:r>
                        <a:rPr lang="fr-FR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1" lang="fr-FR">
                          <a:solidFill>
                            <a:srgbClr val="c00000"/>
                          </a:solidFill>
                          <a:latin typeface="Calibri"/>
                        </a:rPr>
                        <a:t>void</a:t>
                      </a:r>
                      <a:r>
                        <a:rPr lang="fr-FR">
                          <a:solidFill>
                            <a:srgbClr val="000000"/>
                          </a:solidFill>
                          <a:latin typeface="Calibri"/>
                        </a:rPr>
                        <a:t> delete(Adherent adherent);</a:t>
                      </a:r>
                      <a:endParaRPr/>
                    </a:p>
                  </a:txBody>
                  <a:tcPr/>
                </a:tc>
              </a:tr>
              <a:tr h="62244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>
                          <a:solidFill>
                            <a:srgbClr val="c00000"/>
                          </a:solidFill>
                          <a:latin typeface="Calibri"/>
                        </a:rPr>
                        <a:t>public void</a:t>
                      </a:r>
                      <a:r>
                        <a:rPr lang="fr-FR">
                          <a:solidFill>
                            <a:srgbClr val="000000"/>
                          </a:solidFill>
                          <a:latin typeface="Calibri"/>
                        </a:rPr>
                        <a:t> create(Adherent adherent);</a:t>
                      </a:r>
                      <a:endParaRPr/>
                    </a:p>
                  </a:txBody>
                  <a:tcPr/>
                </a:tc>
              </a:tr>
              <a:tr h="62244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>
                          <a:solidFill>
                            <a:srgbClr val="c00000"/>
                          </a:solidFill>
                          <a:latin typeface="Calibri"/>
                        </a:rPr>
                        <a:t>public</a:t>
                      </a:r>
                      <a:r>
                        <a:rPr lang="fr-FR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1" lang="fr-FR">
                          <a:solidFill>
                            <a:srgbClr val="c00000"/>
                          </a:solidFill>
                          <a:latin typeface="Calibri"/>
                        </a:rPr>
                        <a:t>void</a:t>
                      </a:r>
                      <a:r>
                        <a:rPr lang="fr-FR">
                          <a:solidFill>
                            <a:srgbClr val="000000"/>
                          </a:solidFill>
                          <a:latin typeface="Calibri"/>
                        </a:rPr>
                        <a:t> update(Adherent adherent);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>
                          <a:solidFill>
                            <a:srgbClr val="c00000"/>
                          </a:solidFill>
                          <a:latin typeface="Calibri"/>
                        </a:rPr>
                        <a:t>public</a:t>
                      </a:r>
                      <a:r>
                        <a:rPr lang="fr-FR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1" lang="fr-FR">
                          <a:solidFill>
                            <a:srgbClr val="c00000"/>
                          </a:solidFill>
                          <a:latin typeface="Calibri"/>
                        </a:rPr>
                        <a:t>void</a:t>
                      </a:r>
                      <a:r>
                        <a:rPr lang="fr-FR">
                          <a:solidFill>
                            <a:srgbClr val="000000"/>
                          </a:solidFill>
                          <a:latin typeface="Calibri"/>
                        </a:rPr>
                        <a:t> closeConnection();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>
                          <a:solidFill>
                            <a:srgbClr val="c00000"/>
                          </a:solidFill>
                          <a:latin typeface="Calibri"/>
                        </a:rPr>
                        <a:t>public</a:t>
                      </a:r>
                      <a:r>
                        <a:rPr lang="fr-FR">
                          <a:solidFill>
                            <a:srgbClr val="000000"/>
                          </a:solidFill>
                          <a:latin typeface="Calibri"/>
                        </a:rPr>
                        <a:t> List&lt;Adherent&gt; listAll();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1" name="CustomShape 7"/>
          <p:cNvSpPr/>
          <p:nvPr/>
        </p:nvSpPr>
        <p:spPr>
          <a:xfrm>
            <a:off x="3091680" y="4441320"/>
            <a:ext cx="975600" cy="931320"/>
          </a:xfrm>
          <a:prstGeom prst="straightConnector1">
            <a:avLst/>
          </a:prstGeom>
          <a:ln w="25560">
            <a:solidFill>
              <a:srgbClr val="c0504d"/>
            </a:solidFill>
            <a:round/>
            <a:headEnd len="med" type="triangle" w="med"/>
            <a:tailEnd len="med" type="triangle" w="med"/>
          </a:ln>
        </p:spPr>
      </p:sp>
      <p:sp>
        <p:nvSpPr>
          <p:cNvPr id="142" name="CustomShape 8"/>
          <p:cNvSpPr/>
          <p:nvPr/>
        </p:nvSpPr>
        <p:spPr>
          <a:xfrm>
            <a:off x="3091680" y="4441320"/>
            <a:ext cx="975600" cy="571320"/>
          </a:xfrm>
          <a:prstGeom prst="straightConnector1">
            <a:avLst/>
          </a:prstGeom>
          <a:ln w="25560">
            <a:solidFill>
              <a:srgbClr val="c0504d"/>
            </a:solidFill>
            <a:round/>
            <a:headEnd len="med" type="triangle" w="med"/>
            <a:tailEnd len="med" type="triangle" w="med"/>
          </a:ln>
        </p:spPr>
      </p:sp>
      <p:sp>
        <p:nvSpPr>
          <p:cNvPr id="143" name="CustomShape 9"/>
          <p:cNvSpPr/>
          <p:nvPr/>
        </p:nvSpPr>
        <p:spPr>
          <a:xfrm>
            <a:off x="3075120" y="4441320"/>
            <a:ext cx="992160" cy="210960"/>
          </a:xfrm>
          <a:prstGeom prst="straightConnector1">
            <a:avLst/>
          </a:prstGeom>
          <a:ln w="25560">
            <a:solidFill>
              <a:srgbClr val="c0504d"/>
            </a:solidFill>
            <a:round/>
            <a:headEnd len="med" type="triangle" w="med"/>
            <a:tailEnd len="med" type="triangle" w="med"/>
          </a:ln>
        </p:spPr>
      </p:sp>
      <p:sp>
        <p:nvSpPr>
          <p:cNvPr id="144" name="CustomShape 10"/>
          <p:cNvSpPr/>
          <p:nvPr/>
        </p:nvSpPr>
        <p:spPr>
          <a:xfrm>
            <a:off x="3099960" y="4292280"/>
            <a:ext cx="975600" cy="147600"/>
          </a:xfrm>
          <a:prstGeom prst="straightConnector1">
            <a:avLst/>
          </a:prstGeom>
          <a:ln w="25560">
            <a:solidFill>
              <a:srgbClr val="c0504d"/>
            </a:solidFill>
            <a:round/>
            <a:headEnd len="med" type="triangle" w="med"/>
            <a:tailEnd len="med" type="triangle" w="med"/>
          </a:ln>
        </p:spPr>
      </p:sp>
      <p:sp>
        <p:nvSpPr>
          <p:cNvPr id="145" name="CustomShape 11"/>
          <p:cNvSpPr/>
          <p:nvPr/>
        </p:nvSpPr>
        <p:spPr>
          <a:xfrm>
            <a:off x="3091680" y="3860280"/>
            <a:ext cx="975600" cy="579600"/>
          </a:xfrm>
          <a:prstGeom prst="straightConnector1">
            <a:avLst/>
          </a:prstGeom>
          <a:ln w="25560">
            <a:solidFill>
              <a:srgbClr val="c0504d"/>
            </a:solidFill>
            <a:round/>
            <a:headEnd len="med" type="triangle" w="med"/>
            <a:tailEnd len="med" type="triangle" w="med"/>
          </a:ln>
        </p:spPr>
      </p:sp>
      <p:sp>
        <p:nvSpPr>
          <p:cNvPr id="146" name="CustomShape 12"/>
          <p:cNvSpPr/>
          <p:nvPr/>
        </p:nvSpPr>
        <p:spPr>
          <a:xfrm>
            <a:off x="3083400" y="3500280"/>
            <a:ext cx="991800" cy="939600"/>
          </a:xfrm>
          <a:prstGeom prst="straightConnector1">
            <a:avLst/>
          </a:prstGeom>
          <a:ln w="25560">
            <a:solidFill>
              <a:srgbClr val="c0504d"/>
            </a:solidFill>
            <a:round/>
            <a:headEnd len="med" type="triangle" w="med"/>
            <a:tailEnd len="med" type="triangle" w="med"/>
          </a:ln>
        </p:spPr>
      </p:sp>
      <p:sp>
        <p:nvSpPr>
          <p:cNvPr id="147" name="CustomShape 13"/>
          <p:cNvSpPr/>
          <p:nvPr/>
        </p:nvSpPr>
        <p:spPr>
          <a:xfrm>
            <a:off x="3099960" y="3140280"/>
            <a:ext cx="975600" cy="1299600"/>
          </a:xfrm>
          <a:prstGeom prst="straightConnector1">
            <a:avLst/>
          </a:prstGeom>
          <a:ln w="25560">
            <a:solidFill>
              <a:srgbClr val="c0504d"/>
            </a:solidFill>
            <a:round/>
            <a:headEnd len="med" type="triangle" w="med"/>
            <a:tailEnd len="med" type="triangle" w="med"/>
          </a:ln>
        </p:spPr>
      </p:sp>
      <p:sp>
        <p:nvSpPr>
          <p:cNvPr id="148" name="CustomShape 14"/>
          <p:cNvSpPr/>
          <p:nvPr/>
        </p:nvSpPr>
        <p:spPr>
          <a:xfrm>
            <a:off x="3075120" y="4480560"/>
            <a:ext cx="1000080" cy="1260360"/>
          </a:xfrm>
          <a:prstGeom prst="straightConnector1">
            <a:avLst/>
          </a:prstGeom>
          <a:ln w="25560">
            <a:solidFill>
              <a:srgbClr val="c0504d"/>
            </a:solidFill>
            <a:round/>
            <a:headEnd len="med" type="triangle" w="med"/>
            <a:tailEnd len="med" type="triangle" w="med"/>
          </a:ln>
        </p:spPr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685800" y="806760"/>
            <a:ext cx="7771680" cy="146916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fr-FR" sz="4400">
                <a:solidFill>
                  <a:srgbClr val="000000"/>
                </a:solidFill>
                <a:latin typeface="Calibri"/>
              </a:rPr>
              <a:t>Réalisation</a:t>
            </a:r>
            <a:endParaRPr/>
          </a:p>
        </p:txBody>
      </p:sp>
      <p:sp>
        <p:nvSpPr>
          <p:cNvPr id="150" name="CustomShape 2"/>
          <p:cNvSpPr/>
          <p:nvPr/>
        </p:nvSpPr>
        <p:spPr>
          <a:xfrm>
            <a:off x="1371600" y="1772640"/>
            <a:ext cx="6400080" cy="175176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fr-FR" sz="3200">
                <a:solidFill>
                  <a:srgbClr val="000000"/>
                </a:solidFill>
                <a:latin typeface="Calibri"/>
              </a:rPr>
              <a:t>Les données sont affichées sur les pages web =&gt; La vue</a:t>
            </a:r>
            <a:endParaRPr/>
          </a:p>
        </p:txBody>
      </p:sp>
      <p:sp>
        <p:nvSpPr>
          <p:cNvPr id="151" name="CustomShape 3"/>
          <p:cNvSpPr/>
          <p:nvPr/>
        </p:nvSpPr>
        <p:spPr>
          <a:xfrm>
            <a:off x="2843640" y="6356520"/>
            <a:ext cx="3455640" cy="3643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Université de Nantes, Licence Professionnelle SIL</a:t>
            </a:r>
            <a:endParaRPr/>
          </a:p>
        </p:txBody>
      </p:sp>
      <p:sp>
        <p:nvSpPr>
          <p:cNvPr id="152" name="CustomShape 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13151A1-1181-41C1-91E1-41D121219101}" type="slidenum">
              <a:rPr lang="fr-FR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pic>
        <p:nvPicPr>
          <p:cNvPr descr="" id="153" name="Image 10"/>
          <p:cNvPicPr/>
          <p:nvPr/>
        </p:nvPicPr>
        <p:blipFill>
          <a:blip r:embed="rId1"/>
          <a:stretch>
            <a:fillRect/>
          </a:stretch>
        </p:blipFill>
        <p:spPr>
          <a:xfrm>
            <a:off x="107640" y="133200"/>
            <a:ext cx="1079280" cy="468720"/>
          </a:xfrm>
          <a:prstGeom prst="rect">
            <a:avLst/>
          </a:prstGeom>
        </p:spPr>
      </p:pic>
      <p:sp>
        <p:nvSpPr>
          <p:cNvPr id="154" name="CustomShape 5"/>
          <p:cNvSpPr/>
          <p:nvPr/>
        </p:nvSpPr>
        <p:spPr>
          <a:xfrm>
            <a:off x="1259640" y="0"/>
            <a:ext cx="7848000" cy="511920"/>
          </a:xfrm>
          <a:prstGeom prst="rect">
            <a:avLst/>
          </a:prstGeom>
          <a:gradFill>
            <a:gsLst>
              <a:gs pos="0">
                <a:srgbClr val="34b3d5"/>
              </a:gs>
              <a:gs pos="50000">
                <a:srgbClr val="2988a1"/>
              </a:gs>
              <a:gs pos="100000">
                <a:srgbClr val="34b3d5"/>
              </a:gs>
            </a:gsLst>
            <a:lin ang="16200000"/>
          </a:gradFill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fr-FR" sz="1200">
                <a:solidFill>
                  <a:srgbClr val="000000"/>
                </a:solidFill>
                <a:latin typeface="Calibri"/>
              </a:rPr>
              <a:t>-Principe de fonctionnement -Architecture -Services de l’application -Diagramme des cas d’utilisation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200">
                <a:solidFill>
                  <a:srgbClr val="000000"/>
                </a:solidFill>
                <a:latin typeface="Calibri"/>
              </a:rPr>
              <a:t>-Matérielle et logiciel </a:t>
            </a:r>
            <a:r>
              <a:rPr lang="fr-FR" sz="1200">
                <a:solidFill>
                  <a:srgbClr val="ffffff"/>
                </a:solidFill>
                <a:latin typeface="Calibri"/>
              </a:rPr>
              <a:t>-Réalisation </a:t>
            </a:r>
            <a:r>
              <a:rPr lang="fr-FR" sz="1200">
                <a:solidFill>
                  <a:srgbClr val="000000"/>
                </a:solidFill>
                <a:latin typeface="Calibri"/>
              </a:rPr>
              <a:t>-Model Vue Contrôleur -Avantages / inconvénients -Améliorations possibles</a:t>
            </a:r>
            <a:endParaRPr/>
          </a:p>
        </p:txBody>
      </p:sp>
      <p:pic>
        <p:nvPicPr>
          <p:cNvPr descr="" id="155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060000" y="3285000"/>
            <a:ext cx="5474160" cy="2223720"/>
          </a:xfrm>
          <a:prstGeom prst="rect">
            <a:avLst/>
          </a:prstGeom>
        </p:spPr>
      </p:pic>
      <p:sp>
        <p:nvSpPr>
          <p:cNvPr id="156" name="CustomShape 6"/>
          <p:cNvSpPr/>
          <p:nvPr/>
        </p:nvSpPr>
        <p:spPr>
          <a:xfrm>
            <a:off x="-146160" y="4212360"/>
            <a:ext cx="2707560" cy="3643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fr-FR">
                <a:solidFill>
                  <a:srgbClr val="000000"/>
                </a:solidFill>
                <a:latin typeface="Calibri"/>
              </a:rPr>
              <a:t>nouvelAdherent.jsp</a:t>
            </a:r>
            <a:endParaRPr/>
          </a:p>
        </p:txBody>
      </p:sp>
      <p:sp>
        <p:nvSpPr>
          <p:cNvPr id="157" name="CustomShape 7"/>
          <p:cNvSpPr/>
          <p:nvPr/>
        </p:nvSpPr>
        <p:spPr>
          <a:xfrm>
            <a:off x="2112480" y="4218480"/>
            <a:ext cx="899280" cy="431280"/>
          </a:xfrm>
          <a:prstGeom prst="rect">
            <a:avLst/>
          </a:prstGeom>
          <a:solidFill>
            <a:srgbClr val="4f81bd"/>
          </a:solidFill>
          <a:ln w="38160">
            <a:solidFill>
              <a:srgbClr val="ffffff"/>
            </a:solidFill>
            <a:round/>
          </a:ln>
        </p:spPr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685800" y="330840"/>
            <a:ext cx="7771680" cy="146916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fr-FR" sz="4400">
                <a:solidFill>
                  <a:srgbClr val="000000"/>
                </a:solidFill>
                <a:latin typeface="Calibri"/>
              </a:rPr>
              <a:t>Réalisation</a:t>
            </a:r>
            <a:endParaRPr/>
          </a:p>
        </p:txBody>
      </p:sp>
      <p:sp>
        <p:nvSpPr>
          <p:cNvPr id="159" name="CustomShape 2"/>
          <p:cNvSpPr/>
          <p:nvPr/>
        </p:nvSpPr>
        <p:spPr>
          <a:xfrm>
            <a:off x="1303920" y="1200240"/>
            <a:ext cx="6400080" cy="175176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fr-FR" sz="3200">
                <a:solidFill>
                  <a:srgbClr val="000000"/>
                </a:solidFill>
                <a:latin typeface="Calibri"/>
              </a:rPr>
              <a:t>Scenario:Login</a:t>
            </a:r>
            <a:endParaRPr/>
          </a:p>
        </p:txBody>
      </p:sp>
      <p:sp>
        <p:nvSpPr>
          <p:cNvPr id="160" name="CustomShape 3"/>
          <p:cNvSpPr/>
          <p:nvPr/>
        </p:nvSpPr>
        <p:spPr>
          <a:xfrm>
            <a:off x="2843640" y="6356520"/>
            <a:ext cx="3455640" cy="3643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Université de Nantes, Licence Professionnelle SIL</a:t>
            </a:r>
            <a:endParaRPr/>
          </a:p>
        </p:txBody>
      </p:sp>
      <p:sp>
        <p:nvSpPr>
          <p:cNvPr id="161" name="CustomShape 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714191B1-5131-41A1-A1D1-0171D1F131B1}" type="slidenum">
              <a:rPr lang="fr-FR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pic>
        <p:nvPicPr>
          <p:cNvPr descr="" id="162" name="Image 10"/>
          <p:cNvPicPr/>
          <p:nvPr/>
        </p:nvPicPr>
        <p:blipFill>
          <a:blip r:embed="rId1"/>
          <a:stretch>
            <a:fillRect/>
          </a:stretch>
        </p:blipFill>
        <p:spPr>
          <a:xfrm>
            <a:off x="107640" y="133200"/>
            <a:ext cx="1079280" cy="468720"/>
          </a:xfrm>
          <a:prstGeom prst="rect">
            <a:avLst/>
          </a:prstGeom>
        </p:spPr>
      </p:pic>
      <p:sp>
        <p:nvSpPr>
          <p:cNvPr id="163" name="CustomShape 5"/>
          <p:cNvSpPr/>
          <p:nvPr/>
        </p:nvSpPr>
        <p:spPr>
          <a:xfrm>
            <a:off x="1259640" y="0"/>
            <a:ext cx="7848000" cy="511920"/>
          </a:xfrm>
          <a:prstGeom prst="rect">
            <a:avLst/>
          </a:prstGeom>
          <a:gradFill>
            <a:gsLst>
              <a:gs pos="0">
                <a:srgbClr val="34b3d5"/>
              </a:gs>
              <a:gs pos="50000">
                <a:srgbClr val="2988a1"/>
              </a:gs>
              <a:gs pos="100000">
                <a:srgbClr val="34b3d5"/>
              </a:gs>
            </a:gsLst>
            <a:lin ang="16200000"/>
          </a:gradFill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fr-FR" sz="1200">
                <a:solidFill>
                  <a:srgbClr val="000000"/>
                </a:solidFill>
                <a:latin typeface="Calibri"/>
              </a:rPr>
              <a:t>-Principe de fonctionnement -Architecture -Services de l’application -Diagramme des cas d’utilisation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200">
                <a:solidFill>
                  <a:srgbClr val="000000"/>
                </a:solidFill>
                <a:latin typeface="Calibri"/>
              </a:rPr>
              <a:t>-Matérielle et logiciel </a:t>
            </a:r>
            <a:r>
              <a:rPr lang="fr-FR" sz="1200">
                <a:solidFill>
                  <a:srgbClr val="ffffff"/>
                </a:solidFill>
                <a:latin typeface="Calibri"/>
              </a:rPr>
              <a:t>-Réalisation </a:t>
            </a:r>
            <a:r>
              <a:rPr lang="fr-FR" sz="1200">
                <a:solidFill>
                  <a:srgbClr val="000000"/>
                </a:solidFill>
                <a:latin typeface="Calibri"/>
              </a:rPr>
              <a:t>-Model Vue Contrôleur -Avantages / inconvénients -Améliorations possibles</a:t>
            </a:r>
            <a:endParaRPr/>
          </a:p>
        </p:txBody>
      </p:sp>
      <p:pic>
        <p:nvPicPr>
          <p:cNvPr descr="" id="16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76000" y="1728000"/>
            <a:ext cx="7920000" cy="4705200"/>
          </a:xfrm>
          <a:prstGeom prst="rect">
            <a:avLst/>
          </a:prstGeom>
        </p:spPr>
      </p:pic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685800" y="806760"/>
            <a:ext cx="7771680" cy="146916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fr-FR" sz="4400">
                <a:solidFill>
                  <a:srgbClr val="000000"/>
                </a:solidFill>
                <a:latin typeface="Calibri"/>
              </a:rPr>
              <a:t>Réalisation</a:t>
            </a:r>
            <a:endParaRPr/>
          </a:p>
        </p:txBody>
      </p:sp>
      <p:sp>
        <p:nvSpPr>
          <p:cNvPr id="166" name="CustomShape 2"/>
          <p:cNvSpPr/>
          <p:nvPr/>
        </p:nvSpPr>
        <p:spPr>
          <a:xfrm>
            <a:off x="1187640" y="1772640"/>
            <a:ext cx="6840000" cy="175176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fr-FR" sz="3200">
                <a:solidFill>
                  <a:srgbClr val="000000"/>
                </a:solidFill>
                <a:latin typeface="Calibri"/>
              </a:rPr>
              <a:t>Scenario :Affichage du catalogue</a:t>
            </a:r>
            <a:endParaRPr/>
          </a:p>
        </p:txBody>
      </p:sp>
      <p:sp>
        <p:nvSpPr>
          <p:cNvPr id="167" name="CustomShape 3"/>
          <p:cNvSpPr/>
          <p:nvPr/>
        </p:nvSpPr>
        <p:spPr>
          <a:xfrm>
            <a:off x="2843640" y="6356520"/>
            <a:ext cx="3455640" cy="3643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Université de Nantes, Licence Professionnelle SIL</a:t>
            </a:r>
            <a:endParaRPr/>
          </a:p>
        </p:txBody>
      </p:sp>
      <p:sp>
        <p:nvSpPr>
          <p:cNvPr id="168" name="CustomShape 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B161B1E1-C141-4161-B1B1-814181A1C151}" type="slidenum">
              <a:rPr lang="fr-FR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pic>
        <p:nvPicPr>
          <p:cNvPr descr="" id="169" name="Image 10"/>
          <p:cNvPicPr/>
          <p:nvPr/>
        </p:nvPicPr>
        <p:blipFill>
          <a:blip r:embed="rId1"/>
          <a:stretch>
            <a:fillRect/>
          </a:stretch>
        </p:blipFill>
        <p:spPr>
          <a:xfrm>
            <a:off x="107640" y="133200"/>
            <a:ext cx="1079280" cy="468720"/>
          </a:xfrm>
          <a:prstGeom prst="rect">
            <a:avLst/>
          </a:prstGeom>
        </p:spPr>
      </p:pic>
      <p:sp>
        <p:nvSpPr>
          <p:cNvPr id="170" name="CustomShape 5"/>
          <p:cNvSpPr/>
          <p:nvPr/>
        </p:nvSpPr>
        <p:spPr>
          <a:xfrm>
            <a:off x="1259640" y="0"/>
            <a:ext cx="7848000" cy="511920"/>
          </a:xfrm>
          <a:prstGeom prst="rect">
            <a:avLst/>
          </a:prstGeom>
          <a:gradFill>
            <a:gsLst>
              <a:gs pos="0">
                <a:srgbClr val="34b3d5"/>
              </a:gs>
              <a:gs pos="50000">
                <a:srgbClr val="2988a1"/>
              </a:gs>
              <a:gs pos="100000">
                <a:srgbClr val="34b3d5"/>
              </a:gs>
            </a:gsLst>
            <a:lin ang="16200000"/>
          </a:gradFill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fr-FR" sz="1200">
                <a:solidFill>
                  <a:srgbClr val="000000"/>
                </a:solidFill>
                <a:latin typeface="Calibri"/>
              </a:rPr>
              <a:t>-Principe de fonctionnement -Architecture -Services de l’application -Diagramme des cas d’utilisation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200">
                <a:solidFill>
                  <a:srgbClr val="000000"/>
                </a:solidFill>
                <a:latin typeface="Calibri"/>
              </a:rPr>
              <a:t>-Matérielle et logiciel </a:t>
            </a:r>
            <a:r>
              <a:rPr lang="fr-FR" sz="1200">
                <a:solidFill>
                  <a:srgbClr val="ffffff"/>
                </a:solidFill>
                <a:latin typeface="Calibri"/>
              </a:rPr>
              <a:t>-Réalisation </a:t>
            </a:r>
            <a:r>
              <a:rPr lang="fr-FR" sz="1200">
                <a:solidFill>
                  <a:srgbClr val="000000"/>
                </a:solidFill>
                <a:latin typeface="Calibri"/>
              </a:rPr>
              <a:t>-Model Vue Contrôleur -Avantages / inconvénients -Améliorations possibles</a:t>
            </a:r>
            <a:endParaRPr/>
          </a:p>
        </p:txBody>
      </p:sp>
      <p:sp>
        <p:nvSpPr>
          <p:cNvPr id="171" name="CustomShape 6"/>
          <p:cNvSpPr/>
          <p:nvPr/>
        </p:nvSpPr>
        <p:spPr>
          <a:xfrm>
            <a:off x="143640" y="2205000"/>
            <a:ext cx="179280" cy="160200"/>
          </a:xfrm>
          <a:prstGeom prst="rect">
            <a:avLst/>
          </a:prstGeom>
          <a:gradFill>
            <a:gsLst>
              <a:gs pos="0">
                <a:srgbClr val="fff1ec"/>
              </a:gs>
              <a:gs pos="50000">
                <a:srgbClr val="ffd2bc"/>
              </a:gs>
              <a:gs pos="100000">
                <a:srgbClr val="fff1ec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</p:sp>
      <p:sp>
        <p:nvSpPr>
          <p:cNvPr id="172" name="Line 7"/>
          <p:cNvSpPr/>
          <p:nvPr/>
        </p:nvSpPr>
        <p:spPr>
          <a:xfrm>
            <a:off x="233280" y="2365920"/>
            <a:ext cx="0" cy="225360"/>
          </a:xfrm>
          <a:prstGeom prst="line">
            <a:avLst/>
          </a:prstGeom>
          <a:ln w="25560">
            <a:solidFill>
              <a:srgbClr val="f79646"/>
            </a:solidFill>
            <a:round/>
          </a:ln>
        </p:spPr>
      </p:sp>
      <p:sp>
        <p:nvSpPr>
          <p:cNvPr id="173" name="Line 8"/>
          <p:cNvSpPr/>
          <p:nvPr/>
        </p:nvSpPr>
        <p:spPr>
          <a:xfrm flipH="1">
            <a:off x="107280" y="2591280"/>
            <a:ext cx="126000" cy="225360"/>
          </a:xfrm>
          <a:prstGeom prst="line">
            <a:avLst/>
          </a:prstGeom>
          <a:ln w="25560">
            <a:solidFill>
              <a:srgbClr val="f79646"/>
            </a:solidFill>
            <a:round/>
          </a:ln>
        </p:spPr>
      </p:sp>
      <p:sp>
        <p:nvSpPr>
          <p:cNvPr id="174" name="Line 9"/>
          <p:cNvSpPr/>
          <p:nvPr/>
        </p:nvSpPr>
        <p:spPr>
          <a:xfrm>
            <a:off x="233280" y="2591280"/>
            <a:ext cx="90000" cy="225360"/>
          </a:xfrm>
          <a:prstGeom prst="line">
            <a:avLst/>
          </a:prstGeom>
          <a:ln w="25560">
            <a:solidFill>
              <a:srgbClr val="f79646"/>
            </a:solidFill>
            <a:round/>
          </a:ln>
        </p:spPr>
      </p:sp>
      <p:sp>
        <p:nvSpPr>
          <p:cNvPr id="175" name="Line 10"/>
          <p:cNvSpPr/>
          <p:nvPr/>
        </p:nvSpPr>
        <p:spPr>
          <a:xfrm>
            <a:off x="107280" y="2468160"/>
            <a:ext cx="288000" cy="0"/>
          </a:xfrm>
          <a:prstGeom prst="line">
            <a:avLst/>
          </a:prstGeom>
          <a:ln w="25560">
            <a:solidFill>
              <a:srgbClr val="f79646"/>
            </a:solidFill>
            <a:round/>
          </a:ln>
        </p:spPr>
      </p:sp>
      <p:sp>
        <p:nvSpPr>
          <p:cNvPr id="176" name="Line 11"/>
          <p:cNvSpPr/>
          <p:nvPr/>
        </p:nvSpPr>
        <p:spPr>
          <a:xfrm>
            <a:off x="233280" y="2924640"/>
            <a:ext cx="0" cy="309636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177" name="CustomShape 12"/>
          <p:cNvSpPr/>
          <p:nvPr/>
        </p:nvSpPr>
        <p:spPr>
          <a:xfrm>
            <a:off x="683640" y="2629440"/>
            <a:ext cx="935280" cy="273240"/>
          </a:xfrm>
          <a:prstGeom prst="rect">
            <a:avLst/>
          </a:prstGeom>
          <a:solidFill>
            <a:srgbClr val="9bbb59"/>
          </a:solidFill>
          <a:ln w="25560">
            <a:solidFill>
              <a:srgbClr val="728a4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fr-FR">
                <a:solidFill>
                  <a:srgbClr val="ffffff"/>
                </a:solidFill>
                <a:latin typeface="Calibri"/>
              </a:rPr>
              <a:t>IHM</a:t>
            </a:r>
            <a:endParaRPr/>
          </a:p>
        </p:txBody>
      </p:sp>
      <p:sp>
        <p:nvSpPr>
          <p:cNvPr id="178" name="Line 13"/>
          <p:cNvSpPr/>
          <p:nvPr/>
        </p:nvSpPr>
        <p:spPr>
          <a:xfrm>
            <a:off x="1142280" y="2924640"/>
            <a:ext cx="0" cy="309636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179" name="Line 14"/>
          <p:cNvSpPr/>
          <p:nvPr/>
        </p:nvSpPr>
        <p:spPr>
          <a:xfrm flipH="1">
            <a:off x="4817160" y="3193560"/>
            <a:ext cx="1080" cy="239544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180" name="Line 15"/>
          <p:cNvSpPr/>
          <p:nvPr/>
        </p:nvSpPr>
        <p:spPr>
          <a:xfrm>
            <a:off x="8775360" y="2947320"/>
            <a:ext cx="22320" cy="264168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pic>
        <p:nvPicPr>
          <p:cNvPr descr="" id="181" name="Image 60"/>
          <p:cNvPicPr/>
          <p:nvPr/>
        </p:nvPicPr>
        <p:blipFill>
          <a:blip r:embed="rId2"/>
          <a:stretch>
            <a:fillRect/>
          </a:stretch>
        </p:blipFill>
        <p:spPr>
          <a:xfrm>
            <a:off x="8526960" y="2532240"/>
            <a:ext cx="508680" cy="490320"/>
          </a:xfrm>
          <a:prstGeom prst="rect">
            <a:avLst/>
          </a:prstGeom>
        </p:spPr>
      </p:pic>
      <p:sp>
        <p:nvSpPr>
          <p:cNvPr id="182" name="CustomShape 16"/>
          <p:cNvSpPr/>
          <p:nvPr/>
        </p:nvSpPr>
        <p:spPr>
          <a:xfrm>
            <a:off x="-78480" y="1933200"/>
            <a:ext cx="820800" cy="2574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fr-FR" sz="1100">
                <a:solidFill>
                  <a:srgbClr val="000000"/>
                </a:solidFill>
                <a:latin typeface="Calibri"/>
              </a:rPr>
              <a:t>Adherent</a:t>
            </a:r>
            <a:endParaRPr/>
          </a:p>
        </p:txBody>
      </p:sp>
      <p:sp>
        <p:nvSpPr>
          <p:cNvPr id="183" name="CustomShape 17"/>
          <p:cNvSpPr/>
          <p:nvPr/>
        </p:nvSpPr>
        <p:spPr>
          <a:xfrm>
            <a:off x="1979640" y="2630160"/>
            <a:ext cx="935280" cy="2732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fr-FR" sz="1000">
                <a:solidFill>
                  <a:srgbClr val="ffffff"/>
                </a:solidFill>
                <a:latin typeface="Calibri"/>
              </a:rPr>
              <a:t>Controleur</a:t>
            </a:r>
            <a:endParaRPr/>
          </a:p>
        </p:txBody>
      </p:sp>
      <p:sp>
        <p:nvSpPr>
          <p:cNvPr id="184" name="Line 18"/>
          <p:cNvSpPr/>
          <p:nvPr/>
        </p:nvSpPr>
        <p:spPr>
          <a:xfrm>
            <a:off x="2424960" y="2904120"/>
            <a:ext cx="0" cy="311688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185" name="CustomShape 19"/>
          <p:cNvSpPr/>
          <p:nvPr/>
        </p:nvSpPr>
        <p:spPr>
          <a:xfrm>
            <a:off x="179640" y="3021480"/>
            <a:ext cx="143280" cy="2927160"/>
          </a:xfrm>
          <a:prstGeom prst="rect">
            <a:avLst/>
          </a:prstGeom>
          <a:solidFill>
            <a:srgbClr val="f79646"/>
          </a:solidFill>
          <a:ln w="25560">
            <a:solidFill>
              <a:srgbClr val="b66e33"/>
            </a:solidFill>
            <a:round/>
          </a:ln>
        </p:spPr>
      </p:sp>
      <p:sp>
        <p:nvSpPr>
          <p:cNvPr id="186" name="CustomShape 20"/>
          <p:cNvSpPr/>
          <p:nvPr/>
        </p:nvSpPr>
        <p:spPr>
          <a:xfrm>
            <a:off x="1061640" y="3021480"/>
            <a:ext cx="125280" cy="2927160"/>
          </a:xfrm>
          <a:prstGeom prst="rect">
            <a:avLst/>
          </a:prstGeom>
          <a:solidFill>
            <a:srgbClr val="9bbb59"/>
          </a:solidFill>
          <a:ln w="25560">
            <a:solidFill>
              <a:srgbClr val="728a41"/>
            </a:solidFill>
            <a:round/>
          </a:ln>
        </p:spPr>
      </p:sp>
      <p:sp>
        <p:nvSpPr>
          <p:cNvPr id="187" name="CustomShape 21"/>
          <p:cNvSpPr/>
          <p:nvPr/>
        </p:nvSpPr>
        <p:spPr>
          <a:xfrm>
            <a:off x="2369160" y="3061800"/>
            <a:ext cx="125280" cy="2944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88" name="CustomShape 22"/>
          <p:cNvSpPr/>
          <p:nvPr/>
        </p:nvSpPr>
        <p:spPr>
          <a:xfrm>
            <a:off x="4359240" y="2925000"/>
            <a:ext cx="935280" cy="273240"/>
          </a:xfrm>
          <a:prstGeom prst="rect">
            <a:avLst/>
          </a:prstGeom>
          <a:solidFill>
            <a:srgbClr val="c0504d"/>
          </a:solidFill>
          <a:ln w="25560">
            <a:solidFill>
              <a:srgbClr val="8e3b38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fr-FR" sz="1000">
                <a:solidFill>
                  <a:srgbClr val="ffffff"/>
                </a:solidFill>
                <a:latin typeface="Calibri"/>
              </a:rPr>
              <a:t>as:Article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000">
                <a:solidFill>
                  <a:srgbClr val="ffffff"/>
                </a:solidFill>
                <a:latin typeface="Calibri"/>
              </a:rPr>
              <a:t>Service</a:t>
            </a:r>
            <a:endParaRPr/>
          </a:p>
        </p:txBody>
      </p:sp>
      <p:sp>
        <p:nvSpPr>
          <p:cNvPr id="189" name="CustomShape 23"/>
          <p:cNvSpPr/>
          <p:nvPr/>
        </p:nvSpPr>
        <p:spPr>
          <a:xfrm>
            <a:off x="233640" y="3213000"/>
            <a:ext cx="908280" cy="360"/>
          </a:xfrm>
          <a:prstGeom prst="straightConnector1">
            <a:avLst/>
          </a:prstGeom>
          <a:ln w="25560">
            <a:solidFill>
              <a:srgbClr val="f79646"/>
            </a:solidFill>
            <a:round/>
            <a:tailEnd len="med" type="triangle" w="med"/>
          </a:ln>
        </p:spPr>
      </p:sp>
      <p:sp>
        <p:nvSpPr>
          <p:cNvPr id="190" name="CustomShape 24"/>
          <p:cNvSpPr/>
          <p:nvPr/>
        </p:nvSpPr>
        <p:spPr>
          <a:xfrm>
            <a:off x="293040" y="2853000"/>
            <a:ext cx="807120" cy="3945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fr-FR" sz="1000">
                <a:solidFill>
                  <a:srgbClr val="000000"/>
                </a:solidFill>
                <a:latin typeface="Calibri"/>
              </a:rPr>
              <a:t>Affichage</a:t>
            </a:r>
            <a:endParaRPr/>
          </a:p>
          <a:p>
            <a:pPr>
              <a:lnSpc>
                <a:spcPct val="100000"/>
              </a:lnSpc>
            </a:pPr>
            <a:r>
              <a:rPr lang="fr-FR" sz="1000">
                <a:solidFill>
                  <a:srgbClr val="000000"/>
                </a:solidFill>
                <a:latin typeface="Calibri"/>
              </a:rPr>
              <a:t>catalogue</a:t>
            </a:r>
            <a:endParaRPr/>
          </a:p>
        </p:txBody>
      </p:sp>
      <p:sp>
        <p:nvSpPr>
          <p:cNvPr id="191" name="CustomShape 25"/>
          <p:cNvSpPr/>
          <p:nvPr/>
        </p:nvSpPr>
        <p:spPr>
          <a:xfrm>
            <a:off x="1142640" y="3213000"/>
            <a:ext cx="1281960" cy="360"/>
          </a:xfrm>
          <a:prstGeom prst="straightConnector1">
            <a:avLst/>
          </a:prstGeom>
          <a:ln w="25560">
            <a:solidFill>
              <a:srgbClr val="9bbb59"/>
            </a:solidFill>
            <a:round/>
            <a:tailEnd len="med" type="triangle" w="med"/>
          </a:ln>
        </p:spPr>
      </p:sp>
      <p:sp>
        <p:nvSpPr>
          <p:cNvPr id="192" name="CustomShape 26"/>
          <p:cNvSpPr/>
          <p:nvPr/>
        </p:nvSpPr>
        <p:spPr>
          <a:xfrm>
            <a:off x="1153800" y="2966760"/>
            <a:ext cx="1220040" cy="2422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fr-FR" sz="1000">
                <a:solidFill>
                  <a:srgbClr val="000000"/>
                </a:solidFill>
                <a:latin typeface="Calibri"/>
              </a:rPr>
              <a:t>Page=catalogue</a:t>
            </a:r>
            <a:endParaRPr/>
          </a:p>
        </p:txBody>
      </p:sp>
      <p:sp>
        <p:nvSpPr>
          <p:cNvPr id="193" name="CustomShape 27"/>
          <p:cNvSpPr/>
          <p:nvPr/>
        </p:nvSpPr>
        <p:spPr>
          <a:xfrm>
            <a:off x="2411640" y="3213000"/>
            <a:ext cx="1281960" cy="360"/>
          </a:xfrm>
          <a:prstGeom prst="straightConnector1">
            <a:avLst/>
          </a:prstGeom>
          <a:ln w="25560">
            <a:solidFill>
              <a:srgbClr val="4f81bd"/>
            </a:solidFill>
            <a:round/>
            <a:tailEnd len="med" type="triangle" w="med"/>
          </a:ln>
        </p:spPr>
      </p:sp>
      <p:sp>
        <p:nvSpPr>
          <p:cNvPr id="194" name="CustomShape 28"/>
          <p:cNvSpPr/>
          <p:nvPr/>
        </p:nvSpPr>
        <p:spPr>
          <a:xfrm>
            <a:off x="3905280" y="3254760"/>
            <a:ext cx="907920" cy="2422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fr-FR" sz="1000">
                <a:solidFill>
                  <a:srgbClr val="000000"/>
                </a:solidFill>
                <a:latin typeface="Calibri"/>
              </a:rPr>
              <a:t>as = new ()</a:t>
            </a:r>
            <a:endParaRPr/>
          </a:p>
        </p:txBody>
      </p:sp>
      <p:sp>
        <p:nvSpPr>
          <p:cNvPr id="195" name="CustomShape 29"/>
          <p:cNvSpPr/>
          <p:nvPr/>
        </p:nvSpPr>
        <p:spPr>
          <a:xfrm>
            <a:off x="4821840" y="3285000"/>
            <a:ext cx="619560" cy="2422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fr-FR" sz="1000">
                <a:solidFill>
                  <a:srgbClr val="000000"/>
                </a:solidFill>
                <a:latin typeface="Calibri"/>
              </a:rPr>
              <a:t>listAll()</a:t>
            </a:r>
            <a:endParaRPr/>
          </a:p>
        </p:txBody>
      </p:sp>
      <p:sp>
        <p:nvSpPr>
          <p:cNvPr id="196" name="CustomShape 30"/>
          <p:cNvSpPr/>
          <p:nvPr/>
        </p:nvSpPr>
        <p:spPr>
          <a:xfrm>
            <a:off x="6221880" y="3573000"/>
            <a:ext cx="2598120" cy="16200"/>
          </a:xfrm>
          <a:prstGeom prst="straightConnector1">
            <a:avLst/>
          </a:prstGeom>
          <a:ln w="25560">
            <a:solidFill>
              <a:srgbClr val="7030a0"/>
            </a:solidFill>
            <a:round/>
            <a:tailEnd len="med" type="triangle" w="med"/>
          </a:ln>
        </p:spPr>
      </p:sp>
      <p:sp>
        <p:nvSpPr>
          <p:cNvPr id="197" name="CustomShape 31"/>
          <p:cNvSpPr/>
          <p:nvPr/>
        </p:nvSpPr>
        <p:spPr>
          <a:xfrm>
            <a:off x="6904080" y="3285000"/>
            <a:ext cx="1224720" cy="2422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fr-FR" sz="1000">
                <a:solidFill>
                  <a:srgbClr val="000000"/>
                </a:solidFill>
                <a:latin typeface="Calibri"/>
              </a:rPr>
              <a:t>select ar from …</a:t>
            </a:r>
            <a:endParaRPr/>
          </a:p>
        </p:txBody>
      </p:sp>
      <p:sp>
        <p:nvSpPr>
          <p:cNvPr id="198" name="CustomShape 32"/>
          <p:cNvSpPr/>
          <p:nvPr/>
        </p:nvSpPr>
        <p:spPr>
          <a:xfrm>
            <a:off x="2287800" y="2966760"/>
            <a:ext cx="1502280" cy="2422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fr-FR" sz="1000">
                <a:solidFill>
                  <a:srgbClr val="000000"/>
                </a:solidFill>
                <a:latin typeface="Calibri"/>
              </a:rPr>
              <a:t>Demande  catalogue</a:t>
            </a:r>
            <a:endParaRPr/>
          </a:p>
        </p:txBody>
      </p:sp>
      <p:sp>
        <p:nvSpPr>
          <p:cNvPr id="199" name="CustomShape 33"/>
          <p:cNvSpPr/>
          <p:nvPr/>
        </p:nvSpPr>
        <p:spPr>
          <a:xfrm>
            <a:off x="6748560" y="3573000"/>
            <a:ext cx="1465560" cy="2422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fr-FR" sz="1000">
                <a:solidFill>
                  <a:srgbClr val="000000"/>
                </a:solidFill>
                <a:latin typeface="Calibri"/>
              </a:rPr>
              <a:t>code,nom,prix,stock</a:t>
            </a:r>
            <a:endParaRPr/>
          </a:p>
        </p:txBody>
      </p:sp>
      <p:sp>
        <p:nvSpPr>
          <p:cNvPr id="200" name="CustomShape 34"/>
          <p:cNvSpPr/>
          <p:nvPr/>
        </p:nvSpPr>
        <p:spPr>
          <a:xfrm>
            <a:off x="4979160" y="4911120"/>
            <a:ext cx="1020600" cy="2422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fr-FR" sz="1000">
                <a:solidFill>
                  <a:srgbClr val="000000"/>
                </a:solidFill>
                <a:latin typeface="Calibri"/>
              </a:rPr>
              <a:t>List&lt;Article&gt;</a:t>
            </a:r>
            <a:endParaRPr/>
          </a:p>
        </p:txBody>
      </p:sp>
      <p:sp>
        <p:nvSpPr>
          <p:cNvPr id="201" name="CustomShape 35"/>
          <p:cNvSpPr/>
          <p:nvPr/>
        </p:nvSpPr>
        <p:spPr>
          <a:xfrm>
            <a:off x="4755240" y="3377880"/>
            <a:ext cx="104040" cy="1867680"/>
          </a:xfrm>
          <a:prstGeom prst="rect">
            <a:avLst/>
          </a:prstGeom>
          <a:solidFill>
            <a:srgbClr val="c0504d"/>
          </a:solidFill>
          <a:ln w="25560">
            <a:solidFill>
              <a:srgbClr val="8e3b38"/>
            </a:solidFill>
            <a:round/>
          </a:ln>
        </p:spPr>
      </p:sp>
      <p:sp>
        <p:nvSpPr>
          <p:cNvPr id="202" name="Line 36"/>
          <p:cNvSpPr/>
          <p:nvPr/>
        </p:nvSpPr>
        <p:spPr>
          <a:xfrm>
            <a:off x="7704000" y="4278600"/>
            <a:ext cx="0" cy="131040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203" name="CustomShape 37"/>
          <p:cNvSpPr/>
          <p:nvPr/>
        </p:nvSpPr>
        <p:spPr>
          <a:xfrm>
            <a:off x="7236360" y="4221000"/>
            <a:ext cx="935280" cy="2732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fr-FR" sz="1000">
                <a:solidFill>
                  <a:srgbClr val="ffffff"/>
                </a:solidFill>
                <a:latin typeface="Calibri"/>
              </a:rPr>
              <a:t>ar:Article</a:t>
            </a:r>
            <a:endParaRPr/>
          </a:p>
        </p:txBody>
      </p:sp>
      <p:sp>
        <p:nvSpPr>
          <p:cNvPr id="204" name="CustomShape 38"/>
          <p:cNvSpPr/>
          <p:nvPr/>
        </p:nvSpPr>
        <p:spPr>
          <a:xfrm>
            <a:off x="7654320" y="4817880"/>
            <a:ext cx="108360" cy="3312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205" name="CustomShape 39"/>
          <p:cNvSpPr/>
          <p:nvPr/>
        </p:nvSpPr>
        <p:spPr>
          <a:xfrm>
            <a:off x="5580000" y="2651040"/>
            <a:ext cx="1079280" cy="273240"/>
          </a:xfrm>
          <a:prstGeom prst="rect">
            <a:avLst/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fr-FR" sz="1000">
                <a:solidFill>
                  <a:srgbClr val="ffffff"/>
                </a:solidFill>
                <a:latin typeface="Calibri"/>
              </a:rPr>
              <a:t>:EntityManager</a:t>
            </a:r>
            <a:endParaRPr/>
          </a:p>
        </p:txBody>
      </p:sp>
      <p:sp>
        <p:nvSpPr>
          <p:cNvPr id="206" name="Line 40"/>
          <p:cNvSpPr/>
          <p:nvPr/>
        </p:nvSpPr>
        <p:spPr>
          <a:xfrm>
            <a:off x="6120000" y="2914560"/>
            <a:ext cx="22320" cy="267444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207" name="CustomShape 41"/>
          <p:cNvSpPr/>
          <p:nvPr/>
        </p:nvSpPr>
        <p:spPr>
          <a:xfrm>
            <a:off x="6079680" y="3429000"/>
            <a:ext cx="141480" cy="1871640"/>
          </a:xfrm>
          <a:prstGeom prst="rect">
            <a:avLst/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</p:sp>
      <p:sp>
        <p:nvSpPr>
          <p:cNvPr id="208" name="CustomShape 42"/>
          <p:cNvSpPr/>
          <p:nvPr/>
        </p:nvSpPr>
        <p:spPr>
          <a:xfrm>
            <a:off x="1187640" y="5281560"/>
            <a:ext cx="1256040" cy="8640"/>
          </a:xfrm>
          <a:prstGeom prst="straightConnector1">
            <a:avLst/>
          </a:prstGeom>
          <a:ln cap="rnd" w="22320">
            <a:solidFill>
              <a:srgbClr val="4f81bd"/>
            </a:solidFill>
            <a:custDash>
              <a:ds d="15376000000" sp="11532000000"/>
            </a:custDash>
            <a:round/>
            <a:tailEnd len="med" type="triangle" w="med"/>
          </a:ln>
        </p:spPr>
      </p:sp>
      <p:sp>
        <p:nvSpPr>
          <p:cNvPr id="209" name="CustomShape 43"/>
          <p:cNvSpPr/>
          <p:nvPr/>
        </p:nvSpPr>
        <p:spPr>
          <a:xfrm>
            <a:off x="6221880" y="3819240"/>
            <a:ext cx="2559240" cy="360"/>
          </a:xfrm>
          <a:prstGeom prst="straightConnector1">
            <a:avLst/>
          </a:prstGeom>
          <a:ln cap="rnd" w="25560">
            <a:solidFill>
              <a:srgbClr val="7030a0"/>
            </a:solidFill>
            <a:custDash>
              <a:ds d="20164000000" sp="15123000000"/>
            </a:custDash>
            <a:round/>
            <a:tailEnd len="med" type="triangle" w="med"/>
          </a:ln>
        </p:spPr>
      </p:sp>
      <p:sp>
        <p:nvSpPr>
          <p:cNvPr id="210" name="CustomShape 44"/>
          <p:cNvSpPr/>
          <p:nvPr/>
        </p:nvSpPr>
        <p:spPr>
          <a:xfrm>
            <a:off x="4807800" y="3514320"/>
            <a:ext cx="1271160" cy="360"/>
          </a:xfrm>
          <a:prstGeom prst="straightConnector1">
            <a:avLst/>
          </a:prstGeom>
          <a:ln w="25560">
            <a:solidFill>
              <a:srgbClr val="c00000"/>
            </a:solidFill>
            <a:round/>
            <a:tailEnd len="med" type="triangle" w="med"/>
          </a:ln>
        </p:spPr>
      </p:sp>
      <p:sp>
        <p:nvSpPr>
          <p:cNvPr id="211" name="CustomShape 45"/>
          <p:cNvSpPr/>
          <p:nvPr/>
        </p:nvSpPr>
        <p:spPr>
          <a:xfrm>
            <a:off x="6199920" y="4695120"/>
            <a:ext cx="1522080" cy="2422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fr-FR" sz="1000">
                <a:solidFill>
                  <a:srgbClr val="000000"/>
                </a:solidFill>
                <a:latin typeface="Calibri"/>
              </a:rPr>
              <a:t>ar=new (code,nom,.)</a:t>
            </a:r>
            <a:endParaRPr/>
          </a:p>
        </p:txBody>
      </p:sp>
      <p:sp>
        <p:nvSpPr>
          <p:cNvPr id="212" name="CustomShape 46"/>
          <p:cNvSpPr/>
          <p:nvPr/>
        </p:nvSpPr>
        <p:spPr>
          <a:xfrm>
            <a:off x="3730320" y="3501000"/>
            <a:ext cx="1096200" cy="360"/>
          </a:xfrm>
          <a:prstGeom prst="straightConnector1">
            <a:avLst/>
          </a:prstGeom>
          <a:ln w="25560">
            <a:solidFill>
              <a:srgbClr val="f79646"/>
            </a:solidFill>
            <a:round/>
            <a:tailEnd len="med" type="triangle" w="med"/>
          </a:ln>
        </p:spPr>
      </p:sp>
      <p:sp>
        <p:nvSpPr>
          <p:cNvPr id="213" name="CustomShape 47"/>
          <p:cNvSpPr/>
          <p:nvPr/>
        </p:nvSpPr>
        <p:spPr>
          <a:xfrm>
            <a:off x="3530160" y="4868280"/>
            <a:ext cx="1604160" cy="2422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fr-FR" sz="1000">
                <a:solidFill>
                  <a:srgbClr val="000000"/>
                </a:solidFill>
                <a:latin typeface="Calibri"/>
              </a:rPr>
              <a:t>List&lt;Article&gt; resultlist</a:t>
            </a:r>
            <a:endParaRPr/>
          </a:p>
        </p:txBody>
      </p:sp>
      <p:sp>
        <p:nvSpPr>
          <p:cNvPr id="214" name="CustomShape 48"/>
          <p:cNvSpPr/>
          <p:nvPr/>
        </p:nvSpPr>
        <p:spPr>
          <a:xfrm>
            <a:off x="3743280" y="5157360"/>
            <a:ext cx="1121040" cy="360"/>
          </a:xfrm>
          <a:prstGeom prst="straightConnector1">
            <a:avLst/>
          </a:prstGeom>
          <a:ln cap="rnd" w="25560">
            <a:solidFill>
              <a:srgbClr val="c00000"/>
            </a:solidFill>
            <a:custDash>
              <a:ds d="20164000000" sp="15123000000"/>
            </a:custDash>
            <a:round/>
            <a:tailEnd len="med" type="triangle" w="med"/>
          </a:ln>
        </p:spPr>
      </p:sp>
      <p:sp>
        <p:nvSpPr>
          <p:cNvPr id="215" name="CustomShape 49"/>
          <p:cNvSpPr/>
          <p:nvPr/>
        </p:nvSpPr>
        <p:spPr>
          <a:xfrm>
            <a:off x="6134760" y="4941000"/>
            <a:ext cx="1519200" cy="360"/>
          </a:xfrm>
          <a:prstGeom prst="straightConnector1">
            <a:avLst/>
          </a:prstGeom>
          <a:ln w="25560">
            <a:solidFill>
              <a:srgbClr val="7030a0"/>
            </a:solidFill>
            <a:round/>
            <a:tailEnd len="med" type="triangle" w="med"/>
          </a:ln>
        </p:spPr>
      </p:sp>
      <p:sp>
        <p:nvSpPr>
          <p:cNvPr id="216" name="CustomShape 50"/>
          <p:cNvSpPr/>
          <p:nvPr/>
        </p:nvSpPr>
        <p:spPr>
          <a:xfrm>
            <a:off x="4817160" y="5157360"/>
            <a:ext cx="1312920" cy="360"/>
          </a:xfrm>
          <a:prstGeom prst="straightConnector1">
            <a:avLst/>
          </a:prstGeom>
          <a:ln cap="rnd" w="25560">
            <a:solidFill>
              <a:srgbClr val="7030a0"/>
            </a:solidFill>
            <a:custDash>
              <a:ds d="20164000000" sp="15123000000"/>
            </a:custDash>
            <a:round/>
            <a:tailEnd len="med" type="triangle" w="med"/>
          </a:ln>
        </p:spPr>
      </p:sp>
      <p:sp>
        <p:nvSpPr>
          <p:cNvPr id="217" name="CustomShape 51"/>
          <p:cNvSpPr/>
          <p:nvPr/>
        </p:nvSpPr>
        <p:spPr>
          <a:xfrm>
            <a:off x="6616080" y="4903920"/>
            <a:ext cx="308880" cy="2422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fr-FR" sz="1000">
                <a:solidFill>
                  <a:srgbClr val="000000"/>
                </a:solidFill>
                <a:latin typeface="Calibri"/>
              </a:rPr>
              <a:t>ar</a:t>
            </a:r>
            <a:endParaRPr/>
          </a:p>
        </p:txBody>
      </p:sp>
      <p:sp>
        <p:nvSpPr>
          <p:cNvPr id="218" name="CustomShape 52"/>
          <p:cNvSpPr/>
          <p:nvPr/>
        </p:nvSpPr>
        <p:spPr>
          <a:xfrm>
            <a:off x="6242760" y="5114520"/>
            <a:ext cx="1312920" cy="360"/>
          </a:xfrm>
          <a:prstGeom prst="straightConnector1">
            <a:avLst/>
          </a:prstGeom>
          <a:ln cap="rnd" w="25560">
            <a:solidFill>
              <a:srgbClr val="0070c0"/>
            </a:solidFill>
            <a:custDash>
              <a:ds d="20164000000" sp="15123000000"/>
            </a:custDash>
            <a:round/>
            <a:tailEnd len="med" type="triangle" w="med"/>
          </a:ln>
        </p:spPr>
      </p:sp>
      <p:sp>
        <p:nvSpPr>
          <p:cNvPr id="219" name="CustomShape 53"/>
          <p:cNvSpPr/>
          <p:nvPr/>
        </p:nvSpPr>
        <p:spPr>
          <a:xfrm>
            <a:off x="1144080" y="5055120"/>
            <a:ext cx="1439640" cy="2422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fr-FR" sz="1000">
                <a:solidFill>
                  <a:srgbClr val="000000"/>
                </a:solidFill>
                <a:latin typeface="Calibri"/>
              </a:rPr>
              <a:t>Affichage catalogue</a:t>
            </a:r>
            <a:endParaRPr/>
          </a:p>
        </p:txBody>
      </p:sp>
      <p:sp>
        <p:nvSpPr>
          <p:cNvPr id="220" name="CustomShape 54"/>
          <p:cNvSpPr/>
          <p:nvPr/>
        </p:nvSpPr>
        <p:spPr>
          <a:xfrm>
            <a:off x="3276000" y="2619720"/>
            <a:ext cx="935280" cy="273240"/>
          </a:xfrm>
          <a:prstGeom prst="rect">
            <a:avLst/>
          </a:prstGeom>
          <a:solidFill>
            <a:srgbClr val="f79646"/>
          </a:solidFill>
          <a:ln w="25560">
            <a:solidFill>
              <a:srgbClr val="b66e33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fr-FR" sz="1000">
                <a:solidFill>
                  <a:srgbClr val="ffffff"/>
                </a:solidFill>
                <a:latin typeface="Calibri"/>
              </a:rPr>
              <a:t>(servlet)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000">
                <a:solidFill>
                  <a:srgbClr val="ffffff"/>
                </a:solidFill>
                <a:latin typeface="Calibri"/>
              </a:rPr>
              <a:t>Catalogue</a:t>
            </a:r>
            <a:endParaRPr/>
          </a:p>
        </p:txBody>
      </p:sp>
      <p:sp>
        <p:nvSpPr>
          <p:cNvPr id="221" name="Line 55"/>
          <p:cNvSpPr/>
          <p:nvPr/>
        </p:nvSpPr>
        <p:spPr>
          <a:xfrm flipH="1">
            <a:off x="3694320" y="2893320"/>
            <a:ext cx="13320" cy="312768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222" name="CustomShape 56"/>
          <p:cNvSpPr/>
          <p:nvPr/>
        </p:nvSpPr>
        <p:spPr>
          <a:xfrm>
            <a:off x="3636000" y="3060720"/>
            <a:ext cx="93960" cy="2239560"/>
          </a:xfrm>
          <a:prstGeom prst="rect">
            <a:avLst/>
          </a:prstGeom>
          <a:solidFill>
            <a:srgbClr val="f79646"/>
          </a:solidFill>
          <a:ln w="25560">
            <a:solidFill>
              <a:srgbClr val="b66e33"/>
            </a:solidFill>
            <a:round/>
          </a:ln>
        </p:spPr>
      </p:sp>
      <p:sp>
        <p:nvSpPr>
          <p:cNvPr id="223" name="CustomShape 57"/>
          <p:cNvSpPr/>
          <p:nvPr/>
        </p:nvSpPr>
        <p:spPr>
          <a:xfrm>
            <a:off x="2445120" y="4995360"/>
            <a:ext cx="1230840" cy="2422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fr-FR" sz="1000">
                <a:solidFill>
                  <a:srgbClr val="000000"/>
                </a:solidFill>
                <a:latin typeface="Calibri"/>
              </a:rPr>
              <a:t>page=catalogue</a:t>
            </a:r>
            <a:endParaRPr/>
          </a:p>
        </p:txBody>
      </p:sp>
      <p:sp>
        <p:nvSpPr>
          <p:cNvPr id="224" name="CustomShape 58"/>
          <p:cNvSpPr/>
          <p:nvPr/>
        </p:nvSpPr>
        <p:spPr>
          <a:xfrm>
            <a:off x="2487240" y="5241600"/>
            <a:ext cx="1256040" cy="8640"/>
          </a:xfrm>
          <a:prstGeom prst="straightConnector1">
            <a:avLst/>
          </a:prstGeom>
          <a:ln cap="rnd" w="25560">
            <a:solidFill>
              <a:srgbClr val="f79646"/>
            </a:solidFill>
            <a:custDash>
              <a:ds d="20164000000" sp="15123000000"/>
            </a:custDash>
            <a:round/>
            <a:tailEnd len="med" type="triangle" w="med"/>
          </a:ln>
        </p:spPr>
      </p:sp>
      <p:sp>
        <p:nvSpPr>
          <p:cNvPr id="225" name="CustomShape 59"/>
          <p:cNvSpPr/>
          <p:nvPr/>
        </p:nvSpPr>
        <p:spPr>
          <a:xfrm>
            <a:off x="2381400" y="5098680"/>
            <a:ext cx="125280" cy="38376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685800" y="806760"/>
            <a:ext cx="7771680" cy="146916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fr-FR" sz="4400">
                <a:solidFill>
                  <a:srgbClr val="000000"/>
                </a:solidFill>
                <a:latin typeface="Calibri"/>
              </a:rPr>
              <a:t>Réalisation</a:t>
            </a:r>
            <a:endParaRPr/>
          </a:p>
        </p:txBody>
      </p:sp>
      <p:sp>
        <p:nvSpPr>
          <p:cNvPr id="227" name="CustomShape 2"/>
          <p:cNvSpPr/>
          <p:nvPr/>
        </p:nvSpPr>
        <p:spPr>
          <a:xfrm>
            <a:off x="1187640" y="1772640"/>
            <a:ext cx="6840000" cy="175176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fr-FR" sz="3200">
                <a:solidFill>
                  <a:srgbClr val="000000"/>
                </a:solidFill>
                <a:latin typeface="Calibri"/>
              </a:rPr>
              <a:t>Scenario :Commande d’un article</a:t>
            </a:r>
            <a:endParaRPr/>
          </a:p>
        </p:txBody>
      </p:sp>
      <p:sp>
        <p:nvSpPr>
          <p:cNvPr id="228" name="CustomShape 3"/>
          <p:cNvSpPr/>
          <p:nvPr/>
        </p:nvSpPr>
        <p:spPr>
          <a:xfrm>
            <a:off x="2843640" y="6356520"/>
            <a:ext cx="3455640" cy="3643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Université de Nantes, Licence Professionnelle SIL</a:t>
            </a:r>
            <a:endParaRPr/>
          </a:p>
        </p:txBody>
      </p:sp>
      <p:sp>
        <p:nvSpPr>
          <p:cNvPr id="229" name="CustomShape 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1171A1D1-6131-4161-8101-01C1A16111E1}" type="slidenum">
              <a:rPr lang="fr-FR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pic>
        <p:nvPicPr>
          <p:cNvPr descr="" id="230" name="Image 10"/>
          <p:cNvPicPr/>
          <p:nvPr/>
        </p:nvPicPr>
        <p:blipFill>
          <a:blip r:embed="rId1"/>
          <a:stretch>
            <a:fillRect/>
          </a:stretch>
        </p:blipFill>
        <p:spPr>
          <a:xfrm>
            <a:off x="107640" y="133200"/>
            <a:ext cx="1079280" cy="468720"/>
          </a:xfrm>
          <a:prstGeom prst="rect">
            <a:avLst/>
          </a:prstGeom>
        </p:spPr>
      </p:pic>
      <p:sp>
        <p:nvSpPr>
          <p:cNvPr id="231" name="CustomShape 5"/>
          <p:cNvSpPr/>
          <p:nvPr/>
        </p:nvSpPr>
        <p:spPr>
          <a:xfrm>
            <a:off x="1259640" y="0"/>
            <a:ext cx="7848000" cy="511920"/>
          </a:xfrm>
          <a:prstGeom prst="rect">
            <a:avLst/>
          </a:prstGeom>
          <a:gradFill>
            <a:gsLst>
              <a:gs pos="0">
                <a:srgbClr val="34b3d5"/>
              </a:gs>
              <a:gs pos="50000">
                <a:srgbClr val="2988a1"/>
              </a:gs>
              <a:gs pos="100000">
                <a:srgbClr val="34b3d5"/>
              </a:gs>
            </a:gsLst>
            <a:lin ang="16200000"/>
          </a:gradFill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fr-FR" sz="1200">
                <a:solidFill>
                  <a:srgbClr val="000000"/>
                </a:solidFill>
                <a:latin typeface="Calibri"/>
              </a:rPr>
              <a:t>-Principe de fonctionnement -Architecture -Services de l’application -Diagramme des cas d’utilisation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200">
                <a:solidFill>
                  <a:srgbClr val="000000"/>
                </a:solidFill>
                <a:latin typeface="Calibri"/>
              </a:rPr>
              <a:t>-Matérielle et logiciel </a:t>
            </a:r>
            <a:r>
              <a:rPr lang="fr-FR" sz="1200">
                <a:solidFill>
                  <a:srgbClr val="ffffff"/>
                </a:solidFill>
                <a:latin typeface="Calibri"/>
              </a:rPr>
              <a:t>-Réalisation </a:t>
            </a:r>
            <a:r>
              <a:rPr lang="fr-FR" sz="1200">
                <a:solidFill>
                  <a:srgbClr val="000000"/>
                </a:solidFill>
                <a:latin typeface="Calibri"/>
              </a:rPr>
              <a:t>-Model Vue Contrôleur -Avantages / inconvénients -Améliorations possibles</a:t>
            </a:r>
            <a:endParaRPr/>
          </a:p>
        </p:txBody>
      </p:sp>
      <p:sp>
        <p:nvSpPr>
          <p:cNvPr id="232" name="CustomShape 6"/>
          <p:cNvSpPr/>
          <p:nvPr/>
        </p:nvSpPr>
        <p:spPr>
          <a:xfrm>
            <a:off x="143640" y="1917000"/>
            <a:ext cx="179280" cy="160200"/>
          </a:xfrm>
          <a:prstGeom prst="rect">
            <a:avLst/>
          </a:prstGeom>
          <a:gradFill>
            <a:gsLst>
              <a:gs pos="0">
                <a:srgbClr val="fff1ec"/>
              </a:gs>
              <a:gs pos="50000">
                <a:srgbClr val="ffd2bc"/>
              </a:gs>
              <a:gs pos="100000">
                <a:srgbClr val="fff1ec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</p:sp>
      <p:sp>
        <p:nvSpPr>
          <p:cNvPr id="233" name="Line 7"/>
          <p:cNvSpPr/>
          <p:nvPr/>
        </p:nvSpPr>
        <p:spPr>
          <a:xfrm>
            <a:off x="233280" y="2077560"/>
            <a:ext cx="0" cy="225720"/>
          </a:xfrm>
          <a:prstGeom prst="line">
            <a:avLst/>
          </a:prstGeom>
          <a:ln w="25560">
            <a:solidFill>
              <a:srgbClr val="f79646"/>
            </a:solidFill>
            <a:round/>
          </a:ln>
        </p:spPr>
      </p:sp>
      <p:sp>
        <p:nvSpPr>
          <p:cNvPr id="234" name="Line 8"/>
          <p:cNvSpPr/>
          <p:nvPr/>
        </p:nvSpPr>
        <p:spPr>
          <a:xfrm flipH="1">
            <a:off x="107280" y="2303280"/>
            <a:ext cx="126000" cy="225360"/>
          </a:xfrm>
          <a:prstGeom prst="line">
            <a:avLst/>
          </a:prstGeom>
          <a:ln w="25560">
            <a:solidFill>
              <a:srgbClr val="f79646"/>
            </a:solidFill>
            <a:round/>
          </a:ln>
        </p:spPr>
      </p:sp>
      <p:sp>
        <p:nvSpPr>
          <p:cNvPr id="235" name="Line 9"/>
          <p:cNvSpPr/>
          <p:nvPr/>
        </p:nvSpPr>
        <p:spPr>
          <a:xfrm>
            <a:off x="233280" y="2303280"/>
            <a:ext cx="90000" cy="225360"/>
          </a:xfrm>
          <a:prstGeom prst="line">
            <a:avLst/>
          </a:prstGeom>
          <a:ln w="25560">
            <a:solidFill>
              <a:srgbClr val="f79646"/>
            </a:solidFill>
            <a:round/>
          </a:ln>
        </p:spPr>
      </p:sp>
      <p:sp>
        <p:nvSpPr>
          <p:cNvPr id="236" name="Line 10"/>
          <p:cNvSpPr/>
          <p:nvPr/>
        </p:nvSpPr>
        <p:spPr>
          <a:xfrm>
            <a:off x="107280" y="2180160"/>
            <a:ext cx="288000" cy="0"/>
          </a:xfrm>
          <a:prstGeom prst="line">
            <a:avLst/>
          </a:prstGeom>
          <a:ln w="25560">
            <a:solidFill>
              <a:srgbClr val="f79646"/>
            </a:solidFill>
            <a:round/>
          </a:ln>
        </p:spPr>
      </p:sp>
      <p:sp>
        <p:nvSpPr>
          <p:cNvPr id="237" name="Line 11"/>
          <p:cNvSpPr/>
          <p:nvPr/>
        </p:nvSpPr>
        <p:spPr>
          <a:xfrm>
            <a:off x="233280" y="2636640"/>
            <a:ext cx="0" cy="309636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238" name="CustomShape 12"/>
          <p:cNvSpPr/>
          <p:nvPr/>
        </p:nvSpPr>
        <p:spPr>
          <a:xfrm>
            <a:off x="683640" y="2341440"/>
            <a:ext cx="935280" cy="273240"/>
          </a:xfrm>
          <a:prstGeom prst="rect">
            <a:avLst/>
          </a:prstGeom>
          <a:solidFill>
            <a:srgbClr val="9bbb59"/>
          </a:solidFill>
          <a:ln w="25560">
            <a:solidFill>
              <a:srgbClr val="728a41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fr-FR">
                <a:solidFill>
                  <a:srgbClr val="ffffff"/>
                </a:solidFill>
                <a:latin typeface="Calibri"/>
              </a:rPr>
              <a:t>IHM</a:t>
            </a:r>
            <a:endParaRPr/>
          </a:p>
        </p:txBody>
      </p:sp>
      <p:sp>
        <p:nvSpPr>
          <p:cNvPr id="239" name="Line 13"/>
          <p:cNvSpPr/>
          <p:nvPr/>
        </p:nvSpPr>
        <p:spPr>
          <a:xfrm>
            <a:off x="1142280" y="2636640"/>
            <a:ext cx="0" cy="309636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240" name="Line 14"/>
          <p:cNvSpPr/>
          <p:nvPr/>
        </p:nvSpPr>
        <p:spPr>
          <a:xfrm flipH="1">
            <a:off x="4817160" y="2905560"/>
            <a:ext cx="1080" cy="239544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241" name="Line 15"/>
          <p:cNvSpPr/>
          <p:nvPr/>
        </p:nvSpPr>
        <p:spPr>
          <a:xfrm>
            <a:off x="8775360" y="2659320"/>
            <a:ext cx="45000" cy="357768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pic>
        <p:nvPicPr>
          <p:cNvPr descr="" id="242" name="Image 60"/>
          <p:cNvPicPr/>
          <p:nvPr/>
        </p:nvPicPr>
        <p:blipFill>
          <a:blip r:embed="rId2"/>
          <a:stretch>
            <a:fillRect/>
          </a:stretch>
        </p:blipFill>
        <p:spPr>
          <a:xfrm>
            <a:off x="8526960" y="2244240"/>
            <a:ext cx="508680" cy="490320"/>
          </a:xfrm>
          <a:prstGeom prst="rect">
            <a:avLst/>
          </a:prstGeom>
        </p:spPr>
      </p:pic>
      <p:sp>
        <p:nvSpPr>
          <p:cNvPr id="243" name="CustomShape 16"/>
          <p:cNvSpPr/>
          <p:nvPr/>
        </p:nvSpPr>
        <p:spPr>
          <a:xfrm>
            <a:off x="-78480" y="1700640"/>
            <a:ext cx="820800" cy="2574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fr-FR" sz="1100">
                <a:solidFill>
                  <a:srgbClr val="000000"/>
                </a:solidFill>
                <a:latin typeface="Calibri"/>
              </a:rPr>
              <a:t>Adherent</a:t>
            </a:r>
            <a:endParaRPr/>
          </a:p>
        </p:txBody>
      </p:sp>
      <p:sp>
        <p:nvSpPr>
          <p:cNvPr id="244" name="CustomShape 17"/>
          <p:cNvSpPr/>
          <p:nvPr/>
        </p:nvSpPr>
        <p:spPr>
          <a:xfrm>
            <a:off x="1979640" y="2342160"/>
            <a:ext cx="935280" cy="2732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fr-FR" sz="1000">
                <a:solidFill>
                  <a:srgbClr val="ffffff"/>
                </a:solidFill>
                <a:latin typeface="Calibri"/>
              </a:rPr>
              <a:t>Controleur</a:t>
            </a:r>
            <a:endParaRPr/>
          </a:p>
        </p:txBody>
      </p:sp>
      <p:sp>
        <p:nvSpPr>
          <p:cNvPr id="245" name="Line 18"/>
          <p:cNvSpPr/>
          <p:nvPr/>
        </p:nvSpPr>
        <p:spPr>
          <a:xfrm>
            <a:off x="2424960" y="2615760"/>
            <a:ext cx="0" cy="311724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246" name="CustomShape 19"/>
          <p:cNvSpPr/>
          <p:nvPr/>
        </p:nvSpPr>
        <p:spPr>
          <a:xfrm>
            <a:off x="179640" y="2733480"/>
            <a:ext cx="143280" cy="2927160"/>
          </a:xfrm>
          <a:prstGeom prst="rect">
            <a:avLst/>
          </a:prstGeom>
          <a:solidFill>
            <a:srgbClr val="f79646"/>
          </a:solidFill>
          <a:ln w="25560">
            <a:solidFill>
              <a:srgbClr val="b66e33"/>
            </a:solidFill>
            <a:round/>
          </a:ln>
        </p:spPr>
      </p:sp>
      <p:sp>
        <p:nvSpPr>
          <p:cNvPr id="247" name="CustomShape 20"/>
          <p:cNvSpPr/>
          <p:nvPr/>
        </p:nvSpPr>
        <p:spPr>
          <a:xfrm>
            <a:off x="1061640" y="2733480"/>
            <a:ext cx="125280" cy="2927160"/>
          </a:xfrm>
          <a:prstGeom prst="rect">
            <a:avLst/>
          </a:prstGeom>
          <a:solidFill>
            <a:srgbClr val="9bbb59"/>
          </a:solidFill>
          <a:ln w="25560">
            <a:solidFill>
              <a:srgbClr val="728a41"/>
            </a:solidFill>
            <a:round/>
          </a:ln>
        </p:spPr>
      </p:sp>
      <p:sp>
        <p:nvSpPr>
          <p:cNvPr id="248" name="CustomShape 21"/>
          <p:cNvSpPr/>
          <p:nvPr/>
        </p:nvSpPr>
        <p:spPr>
          <a:xfrm>
            <a:off x="2369160" y="2900520"/>
            <a:ext cx="125280" cy="38376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249" name="CustomShape 22"/>
          <p:cNvSpPr/>
          <p:nvPr/>
        </p:nvSpPr>
        <p:spPr>
          <a:xfrm>
            <a:off x="4359240" y="2637000"/>
            <a:ext cx="935280" cy="273240"/>
          </a:xfrm>
          <a:prstGeom prst="rect">
            <a:avLst/>
          </a:prstGeom>
          <a:solidFill>
            <a:srgbClr val="c0504d"/>
          </a:solidFill>
          <a:ln w="25560">
            <a:solidFill>
              <a:srgbClr val="8e3b38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fr-FR" sz="1000">
                <a:solidFill>
                  <a:srgbClr val="ffffff"/>
                </a:solidFill>
                <a:latin typeface="Calibri"/>
              </a:rPr>
              <a:t>cs:Commande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000">
                <a:solidFill>
                  <a:srgbClr val="ffffff"/>
                </a:solidFill>
                <a:latin typeface="Calibri"/>
              </a:rPr>
              <a:t>Service</a:t>
            </a:r>
            <a:endParaRPr/>
          </a:p>
        </p:txBody>
      </p:sp>
      <p:sp>
        <p:nvSpPr>
          <p:cNvPr id="250" name="CustomShape 23"/>
          <p:cNvSpPr/>
          <p:nvPr/>
        </p:nvSpPr>
        <p:spPr>
          <a:xfrm>
            <a:off x="233640" y="2925000"/>
            <a:ext cx="908280" cy="360"/>
          </a:xfrm>
          <a:prstGeom prst="straightConnector1">
            <a:avLst/>
          </a:prstGeom>
          <a:ln w="25560">
            <a:solidFill>
              <a:srgbClr val="f79646"/>
            </a:solidFill>
            <a:round/>
            <a:tailEnd len="med" type="triangle" w="med"/>
          </a:ln>
        </p:spPr>
      </p:sp>
      <p:sp>
        <p:nvSpPr>
          <p:cNvPr id="251" name="CustomShape 24"/>
          <p:cNvSpPr/>
          <p:nvPr/>
        </p:nvSpPr>
        <p:spPr>
          <a:xfrm>
            <a:off x="189720" y="2637000"/>
            <a:ext cx="909360" cy="2422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fr-FR" sz="1000">
                <a:solidFill>
                  <a:srgbClr val="000000"/>
                </a:solidFill>
                <a:latin typeface="Calibri"/>
              </a:rPr>
              <a:t>Commande</a:t>
            </a:r>
            <a:endParaRPr/>
          </a:p>
        </p:txBody>
      </p:sp>
      <p:sp>
        <p:nvSpPr>
          <p:cNvPr id="252" name="CustomShape 25"/>
          <p:cNvSpPr/>
          <p:nvPr/>
        </p:nvSpPr>
        <p:spPr>
          <a:xfrm>
            <a:off x="1142640" y="3069000"/>
            <a:ext cx="1281960" cy="360"/>
          </a:xfrm>
          <a:prstGeom prst="straightConnector1">
            <a:avLst/>
          </a:prstGeom>
          <a:ln w="25560">
            <a:solidFill>
              <a:srgbClr val="9bbb59"/>
            </a:solidFill>
            <a:round/>
            <a:tailEnd len="med" type="triangle" w="med"/>
          </a:ln>
        </p:spPr>
      </p:sp>
      <p:sp>
        <p:nvSpPr>
          <p:cNvPr id="253" name="CustomShape 26"/>
          <p:cNvSpPr/>
          <p:nvPr/>
        </p:nvSpPr>
        <p:spPr>
          <a:xfrm>
            <a:off x="998640" y="2637000"/>
            <a:ext cx="1482480" cy="3945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fr-FR" sz="1000">
                <a:solidFill>
                  <a:srgbClr val="000000"/>
                </a:solidFill>
                <a:latin typeface="Calibri"/>
              </a:rPr>
              <a:t>Commande?article=</a:t>
            </a:r>
            <a:endParaRPr/>
          </a:p>
          <a:p>
            <a:pPr>
              <a:lnSpc>
                <a:spcPct val="100000"/>
              </a:lnSpc>
            </a:pPr>
            <a:r>
              <a:rPr lang="fr-FR" sz="1000">
                <a:solidFill>
                  <a:srgbClr val="000000"/>
                </a:solidFill>
                <a:latin typeface="Calibri"/>
              </a:rPr>
              <a:t>pomme&amp;quantite=2</a:t>
            </a:r>
            <a:endParaRPr/>
          </a:p>
        </p:txBody>
      </p:sp>
      <p:sp>
        <p:nvSpPr>
          <p:cNvPr id="254" name="CustomShape 27"/>
          <p:cNvSpPr/>
          <p:nvPr/>
        </p:nvSpPr>
        <p:spPr>
          <a:xfrm>
            <a:off x="2411640" y="3069000"/>
            <a:ext cx="1281960" cy="360"/>
          </a:xfrm>
          <a:prstGeom prst="straightConnector1">
            <a:avLst/>
          </a:prstGeom>
          <a:ln w="25560">
            <a:solidFill>
              <a:srgbClr val="4f81bd"/>
            </a:solidFill>
            <a:round/>
            <a:tailEnd len="med" type="triangle" w="med"/>
          </a:ln>
        </p:spPr>
      </p:sp>
      <p:sp>
        <p:nvSpPr>
          <p:cNvPr id="255" name="CustomShape 28"/>
          <p:cNvSpPr/>
          <p:nvPr/>
        </p:nvSpPr>
        <p:spPr>
          <a:xfrm>
            <a:off x="3909240" y="2966760"/>
            <a:ext cx="900000" cy="2422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fr-FR" sz="1000">
                <a:solidFill>
                  <a:srgbClr val="000000"/>
                </a:solidFill>
                <a:latin typeface="Calibri"/>
              </a:rPr>
              <a:t>cs = new ()</a:t>
            </a:r>
            <a:endParaRPr/>
          </a:p>
        </p:txBody>
      </p:sp>
      <p:sp>
        <p:nvSpPr>
          <p:cNvPr id="256" name="CustomShape 29"/>
          <p:cNvSpPr/>
          <p:nvPr/>
        </p:nvSpPr>
        <p:spPr>
          <a:xfrm>
            <a:off x="4821840" y="2997000"/>
            <a:ext cx="619560" cy="2422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fr-FR" sz="1000">
                <a:solidFill>
                  <a:srgbClr val="000000"/>
                </a:solidFill>
                <a:latin typeface="Calibri"/>
              </a:rPr>
              <a:t>listAll()</a:t>
            </a:r>
            <a:endParaRPr/>
          </a:p>
        </p:txBody>
      </p:sp>
      <p:sp>
        <p:nvSpPr>
          <p:cNvPr id="257" name="CustomShape 30"/>
          <p:cNvSpPr/>
          <p:nvPr/>
        </p:nvSpPr>
        <p:spPr>
          <a:xfrm>
            <a:off x="6221880" y="5487120"/>
            <a:ext cx="2598120" cy="16200"/>
          </a:xfrm>
          <a:prstGeom prst="straightConnector1">
            <a:avLst/>
          </a:prstGeom>
          <a:ln w="25560">
            <a:solidFill>
              <a:srgbClr val="7030a0"/>
            </a:solidFill>
            <a:round/>
            <a:tailEnd len="med" type="triangle" w="med"/>
          </a:ln>
        </p:spPr>
      </p:sp>
      <p:sp>
        <p:nvSpPr>
          <p:cNvPr id="258" name="CustomShape 31"/>
          <p:cNvSpPr/>
          <p:nvPr/>
        </p:nvSpPr>
        <p:spPr>
          <a:xfrm>
            <a:off x="6976800" y="5271120"/>
            <a:ext cx="542160" cy="2422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fr-FR" sz="1000">
                <a:solidFill>
                  <a:srgbClr val="000000"/>
                </a:solidFill>
                <a:latin typeface="Calibri"/>
              </a:rPr>
              <a:t>Insert</a:t>
            </a:r>
            <a:endParaRPr/>
          </a:p>
        </p:txBody>
      </p:sp>
      <p:sp>
        <p:nvSpPr>
          <p:cNvPr id="259" name="CustomShape 32"/>
          <p:cNvSpPr/>
          <p:nvPr/>
        </p:nvSpPr>
        <p:spPr>
          <a:xfrm>
            <a:off x="2427120" y="2781000"/>
            <a:ext cx="891000" cy="2422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fr-FR" sz="1000">
                <a:solidFill>
                  <a:srgbClr val="000000"/>
                </a:solidFill>
                <a:latin typeface="Calibri"/>
              </a:rPr>
              <a:t>commande</a:t>
            </a:r>
            <a:endParaRPr/>
          </a:p>
        </p:txBody>
      </p:sp>
      <p:sp>
        <p:nvSpPr>
          <p:cNvPr id="260" name="CustomShape 33"/>
          <p:cNvSpPr/>
          <p:nvPr/>
        </p:nvSpPr>
        <p:spPr>
          <a:xfrm>
            <a:off x="6904800" y="5487120"/>
            <a:ext cx="782640" cy="2422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fr-FR" sz="1000">
                <a:solidFill>
                  <a:srgbClr val="000000"/>
                </a:solidFill>
                <a:latin typeface="Calibri"/>
              </a:rPr>
              <a:t>true/false</a:t>
            </a:r>
            <a:endParaRPr/>
          </a:p>
        </p:txBody>
      </p:sp>
      <p:sp>
        <p:nvSpPr>
          <p:cNvPr id="261" name="CustomShape 34"/>
          <p:cNvSpPr/>
          <p:nvPr/>
        </p:nvSpPr>
        <p:spPr>
          <a:xfrm>
            <a:off x="4755240" y="3089880"/>
            <a:ext cx="104040" cy="325800"/>
          </a:xfrm>
          <a:prstGeom prst="rect">
            <a:avLst/>
          </a:prstGeom>
          <a:solidFill>
            <a:srgbClr val="c0504d"/>
          </a:solidFill>
          <a:ln w="25560">
            <a:solidFill>
              <a:srgbClr val="8e3b38"/>
            </a:solidFill>
            <a:round/>
          </a:ln>
        </p:spPr>
      </p:sp>
      <p:sp>
        <p:nvSpPr>
          <p:cNvPr id="262" name="Line 35"/>
          <p:cNvSpPr/>
          <p:nvPr/>
        </p:nvSpPr>
        <p:spPr>
          <a:xfrm>
            <a:off x="7704000" y="2838600"/>
            <a:ext cx="2520" cy="73440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263" name="CustomShape 36"/>
          <p:cNvSpPr/>
          <p:nvPr/>
        </p:nvSpPr>
        <p:spPr>
          <a:xfrm>
            <a:off x="7236360" y="2781000"/>
            <a:ext cx="935280" cy="2732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fr-FR" sz="1000">
                <a:solidFill>
                  <a:srgbClr val="ffffff"/>
                </a:solidFill>
                <a:latin typeface="Calibri"/>
              </a:rPr>
              <a:t>ar:Article</a:t>
            </a:r>
            <a:endParaRPr/>
          </a:p>
        </p:txBody>
      </p:sp>
      <p:sp>
        <p:nvSpPr>
          <p:cNvPr id="264" name="CustomShape 37"/>
          <p:cNvSpPr/>
          <p:nvPr/>
        </p:nvSpPr>
        <p:spPr>
          <a:xfrm>
            <a:off x="7654320" y="3141000"/>
            <a:ext cx="108360" cy="3312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265" name="CustomShape 38"/>
          <p:cNvSpPr/>
          <p:nvPr/>
        </p:nvSpPr>
        <p:spPr>
          <a:xfrm>
            <a:off x="5580000" y="2363040"/>
            <a:ext cx="1079280" cy="273240"/>
          </a:xfrm>
          <a:prstGeom prst="rect">
            <a:avLst/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fr-FR" sz="1000">
                <a:solidFill>
                  <a:srgbClr val="ffffff"/>
                </a:solidFill>
                <a:latin typeface="Calibri"/>
              </a:rPr>
              <a:t>:EntityManager</a:t>
            </a:r>
            <a:endParaRPr/>
          </a:p>
        </p:txBody>
      </p:sp>
      <p:sp>
        <p:nvSpPr>
          <p:cNvPr id="266" name="Line 39"/>
          <p:cNvSpPr/>
          <p:nvPr/>
        </p:nvSpPr>
        <p:spPr>
          <a:xfrm>
            <a:off x="6120000" y="2626560"/>
            <a:ext cx="36000" cy="332244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267" name="CustomShape 40"/>
          <p:cNvSpPr/>
          <p:nvPr/>
        </p:nvSpPr>
        <p:spPr>
          <a:xfrm>
            <a:off x="6079680" y="3141000"/>
            <a:ext cx="141480" cy="2735640"/>
          </a:xfrm>
          <a:prstGeom prst="rect">
            <a:avLst/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</p:sp>
      <p:sp>
        <p:nvSpPr>
          <p:cNvPr id="268" name="CustomShape 41"/>
          <p:cNvSpPr/>
          <p:nvPr/>
        </p:nvSpPr>
        <p:spPr>
          <a:xfrm>
            <a:off x="6221880" y="5733360"/>
            <a:ext cx="2559240" cy="360"/>
          </a:xfrm>
          <a:prstGeom prst="straightConnector1">
            <a:avLst/>
          </a:prstGeom>
          <a:ln cap="rnd" w="25560">
            <a:solidFill>
              <a:srgbClr val="7030a0"/>
            </a:solidFill>
            <a:custDash>
              <a:ds d="20164000000" sp="15123000000"/>
            </a:custDash>
            <a:round/>
            <a:tailEnd len="med" type="triangle" w="med"/>
          </a:ln>
        </p:spPr>
      </p:sp>
      <p:sp>
        <p:nvSpPr>
          <p:cNvPr id="269" name="CustomShape 42"/>
          <p:cNvSpPr/>
          <p:nvPr/>
        </p:nvSpPr>
        <p:spPr>
          <a:xfrm>
            <a:off x="4807800" y="3226320"/>
            <a:ext cx="1271160" cy="360"/>
          </a:xfrm>
          <a:prstGeom prst="straightConnector1">
            <a:avLst/>
          </a:prstGeom>
          <a:ln w="25560">
            <a:solidFill>
              <a:srgbClr val="c00000"/>
            </a:solidFill>
            <a:round/>
            <a:tailEnd len="med" type="triangle" w="med"/>
          </a:ln>
        </p:spPr>
      </p:sp>
      <p:sp>
        <p:nvSpPr>
          <p:cNvPr id="270" name="CustomShape 43"/>
          <p:cNvSpPr/>
          <p:nvPr/>
        </p:nvSpPr>
        <p:spPr>
          <a:xfrm>
            <a:off x="6199920" y="2997000"/>
            <a:ext cx="1522080" cy="2422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fr-FR" sz="1000">
                <a:solidFill>
                  <a:srgbClr val="000000"/>
                </a:solidFill>
                <a:latin typeface="Calibri"/>
              </a:rPr>
              <a:t>ar=new (code,nom,.)</a:t>
            </a:r>
            <a:endParaRPr/>
          </a:p>
        </p:txBody>
      </p:sp>
      <p:sp>
        <p:nvSpPr>
          <p:cNvPr id="271" name="CustomShape 44"/>
          <p:cNvSpPr/>
          <p:nvPr/>
        </p:nvSpPr>
        <p:spPr>
          <a:xfrm>
            <a:off x="3730320" y="3213000"/>
            <a:ext cx="1096200" cy="360"/>
          </a:xfrm>
          <a:prstGeom prst="straightConnector1">
            <a:avLst/>
          </a:prstGeom>
          <a:ln w="25560">
            <a:solidFill>
              <a:srgbClr val="f79646"/>
            </a:solidFill>
            <a:round/>
            <a:tailEnd len="med" type="triangle" w="med"/>
          </a:ln>
        </p:spPr>
      </p:sp>
      <p:sp>
        <p:nvSpPr>
          <p:cNvPr id="272" name="CustomShape 45"/>
          <p:cNvSpPr/>
          <p:nvPr/>
        </p:nvSpPr>
        <p:spPr>
          <a:xfrm>
            <a:off x="6134760" y="3243240"/>
            <a:ext cx="1519200" cy="360"/>
          </a:xfrm>
          <a:prstGeom prst="straightConnector1">
            <a:avLst/>
          </a:prstGeom>
          <a:ln w="25560">
            <a:solidFill>
              <a:srgbClr val="7030a0"/>
            </a:solidFill>
            <a:round/>
            <a:tailEnd len="med" type="triangle" w="med"/>
          </a:ln>
        </p:spPr>
      </p:sp>
      <p:sp>
        <p:nvSpPr>
          <p:cNvPr id="273" name="CustomShape 46"/>
          <p:cNvSpPr/>
          <p:nvPr/>
        </p:nvSpPr>
        <p:spPr>
          <a:xfrm>
            <a:off x="6616080" y="3206160"/>
            <a:ext cx="308880" cy="2422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fr-FR" sz="1000">
                <a:solidFill>
                  <a:srgbClr val="000000"/>
                </a:solidFill>
                <a:latin typeface="Calibri"/>
              </a:rPr>
              <a:t>ar</a:t>
            </a:r>
            <a:endParaRPr/>
          </a:p>
        </p:txBody>
      </p:sp>
      <p:sp>
        <p:nvSpPr>
          <p:cNvPr id="274" name="CustomShape 47"/>
          <p:cNvSpPr/>
          <p:nvPr/>
        </p:nvSpPr>
        <p:spPr>
          <a:xfrm>
            <a:off x="6242760" y="3416400"/>
            <a:ext cx="1312920" cy="360"/>
          </a:xfrm>
          <a:prstGeom prst="straightConnector1">
            <a:avLst/>
          </a:prstGeom>
          <a:ln cap="rnd" w="25560">
            <a:solidFill>
              <a:srgbClr val="0070c0"/>
            </a:solidFill>
            <a:custDash>
              <a:ds d="20164000000" sp="15123000000"/>
            </a:custDash>
            <a:round/>
            <a:tailEnd len="med" type="triangle" w="med"/>
          </a:ln>
        </p:spPr>
      </p:sp>
      <p:sp>
        <p:nvSpPr>
          <p:cNvPr id="275" name="CustomShape 48"/>
          <p:cNvSpPr/>
          <p:nvPr/>
        </p:nvSpPr>
        <p:spPr>
          <a:xfrm>
            <a:off x="3276000" y="2331360"/>
            <a:ext cx="935280" cy="273240"/>
          </a:xfrm>
          <a:prstGeom prst="rect">
            <a:avLst/>
          </a:prstGeom>
          <a:solidFill>
            <a:srgbClr val="f79646"/>
          </a:solidFill>
          <a:ln w="25560">
            <a:solidFill>
              <a:srgbClr val="b66e33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fr-FR" sz="1000">
                <a:solidFill>
                  <a:srgbClr val="ffffff"/>
                </a:solidFill>
                <a:latin typeface="Calibri"/>
              </a:rPr>
              <a:t>(servlet)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000">
                <a:solidFill>
                  <a:srgbClr val="ffffff"/>
                </a:solidFill>
                <a:latin typeface="Calibri"/>
              </a:rPr>
              <a:t>Commande</a:t>
            </a:r>
            <a:endParaRPr/>
          </a:p>
        </p:txBody>
      </p:sp>
      <p:sp>
        <p:nvSpPr>
          <p:cNvPr id="276" name="Line 49"/>
          <p:cNvSpPr/>
          <p:nvPr/>
        </p:nvSpPr>
        <p:spPr>
          <a:xfrm flipH="1">
            <a:off x="3694320" y="2605320"/>
            <a:ext cx="13320" cy="312768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277" name="CustomShape 50"/>
          <p:cNvSpPr/>
          <p:nvPr/>
        </p:nvSpPr>
        <p:spPr>
          <a:xfrm>
            <a:off x="3636000" y="2772720"/>
            <a:ext cx="93960" cy="555480"/>
          </a:xfrm>
          <a:prstGeom prst="rect">
            <a:avLst/>
          </a:prstGeom>
          <a:solidFill>
            <a:srgbClr val="f79646"/>
          </a:solidFill>
          <a:ln w="25560">
            <a:solidFill>
              <a:srgbClr val="b66e33"/>
            </a:solidFill>
            <a:round/>
          </a:ln>
        </p:spPr>
      </p:sp>
      <p:sp>
        <p:nvSpPr>
          <p:cNvPr id="278" name="Line 51"/>
          <p:cNvSpPr/>
          <p:nvPr/>
        </p:nvSpPr>
        <p:spPr>
          <a:xfrm>
            <a:off x="7708680" y="3800880"/>
            <a:ext cx="14760" cy="63612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279" name="CustomShape 52"/>
          <p:cNvSpPr/>
          <p:nvPr/>
        </p:nvSpPr>
        <p:spPr>
          <a:xfrm>
            <a:off x="7236360" y="3645000"/>
            <a:ext cx="935280" cy="2732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fr-FR" sz="1000">
                <a:solidFill>
                  <a:srgbClr val="ffffff"/>
                </a:solidFill>
                <a:latin typeface="Calibri"/>
              </a:rPr>
              <a:t>adh:Adherent</a:t>
            </a:r>
            <a:endParaRPr/>
          </a:p>
        </p:txBody>
      </p:sp>
      <p:sp>
        <p:nvSpPr>
          <p:cNvPr id="280" name="CustomShape 53"/>
          <p:cNvSpPr/>
          <p:nvPr/>
        </p:nvSpPr>
        <p:spPr>
          <a:xfrm>
            <a:off x="7654320" y="4011840"/>
            <a:ext cx="108360" cy="3312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281" name="CustomShape 54"/>
          <p:cNvSpPr/>
          <p:nvPr/>
        </p:nvSpPr>
        <p:spPr>
          <a:xfrm>
            <a:off x="6017400" y="3888720"/>
            <a:ext cx="1814400" cy="2422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fr-FR" sz="1000">
                <a:solidFill>
                  <a:srgbClr val="000000"/>
                </a:solidFill>
                <a:latin typeface="Calibri"/>
              </a:rPr>
              <a:t>adh=new (nom,prenom,.)</a:t>
            </a:r>
            <a:endParaRPr/>
          </a:p>
        </p:txBody>
      </p:sp>
      <p:sp>
        <p:nvSpPr>
          <p:cNvPr id="282" name="CustomShape 55"/>
          <p:cNvSpPr/>
          <p:nvPr/>
        </p:nvSpPr>
        <p:spPr>
          <a:xfrm>
            <a:off x="6134760" y="4134960"/>
            <a:ext cx="1519200" cy="360"/>
          </a:xfrm>
          <a:prstGeom prst="straightConnector1">
            <a:avLst/>
          </a:prstGeom>
          <a:ln w="25560">
            <a:solidFill>
              <a:srgbClr val="7030a0"/>
            </a:solidFill>
            <a:round/>
            <a:tailEnd len="med" type="triangle" w="med"/>
          </a:ln>
        </p:spPr>
      </p:sp>
      <p:sp>
        <p:nvSpPr>
          <p:cNvPr id="283" name="CustomShape 56"/>
          <p:cNvSpPr/>
          <p:nvPr/>
        </p:nvSpPr>
        <p:spPr>
          <a:xfrm>
            <a:off x="6242760" y="4308120"/>
            <a:ext cx="1312920" cy="360"/>
          </a:xfrm>
          <a:prstGeom prst="straightConnector1">
            <a:avLst/>
          </a:prstGeom>
          <a:ln cap="rnd" w="25560">
            <a:solidFill>
              <a:srgbClr val="0070c0"/>
            </a:solidFill>
            <a:custDash>
              <a:ds d="20164000000" sp="15123000000"/>
            </a:custDash>
            <a:round/>
            <a:tailEnd len="med" type="triangle" w="med"/>
          </a:ln>
        </p:spPr>
      </p:sp>
      <p:sp>
        <p:nvSpPr>
          <p:cNvPr id="284" name="Line 57"/>
          <p:cNvSpPr/>
          <p:nvPr/>
        </p:nvSpPr>
        <p:spPr>
          <a:xfrm flipH="1">
            <a:off x="7721280" y="4665240"/>
            <a:ext cx="2160" cy="70704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285" name="CustomShape 58"/>
          <p:cNvSpPr/>
          <p:nvPr/>
        </p:nvSpPr>
        <p:spPr>
          <a:xfrm>
            <a:off x="7251120" y="4509000"/>
            <a:ext cx="935280" cy="2732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fr-FR" sz="1000">
                <a:solidFill>
                  <a:srgbClr val="ffffff"/>
                </a:solidFill>
                <a:latin typeface="Calibri"/>
              </a:rPr>
              <a:t>co:Commande</a:t>
            </a:r>
            <a:endParaRPr/>
          </a:p>
        </p:txBody>
      </p:sp>
      <p:sp>
        <p:nvSpPr>
          <p:cNvPr id="286" name="CustomShape 59"/>
          <p:cNvSpPr/>
          <p:nvPr/>
        </p:nvSpPr>
        <p:spPr>
          <a:xfrm>
            <a:off x="7669080" y="4875840"/>
            <a:ext cx="108360" cy="3312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287" name="CustomShape 60"/>
          <p:cNvSpPr/>
          <p:nvPr/>
        </p:nvSpPr>
        <p:spPr>
          <a:xfrm>
            <a:off x="6007680" y="4752720"/>
            <a:ext cx="1591920" cy="2422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fr-FR" sz="1000">
                <a:solidFill>
                  <a:srgbClr val="000000"/>
                </a:solidFill>
                <a:latin typeface="Calibri"/>
              </a:rPr>
              <a:t>co=new (1,ad,adh,12)</a:t>
            </a:r>
            <a:endParaRPr/>
          </a:p>
        </p:txBody>
      </p:sp>
      <p:sp>
        <p:nvSpPr>
          <p:cNvPr id="288" name="CustomShape 61"/>
          <p:cNvSpPr/>
          <p:nvPr/>
        </p:nvSpPr>
        <p:spPr>
          <a:xfrm>
            <a:off x="6149160" y="5013000"/>
            <a:ext cx="1519200" cy="360"/>
          </a:xfrm>
          <a:prstGeom prst="straightConnector1">
            <a:avLst/>
          </a:prstGeom>
          <a:ln w="25560">
            <a:solidFill>
              <a:srgbClr val="7030a0"/>
            </a:solidFill>
            <a:round/>
            <a:tailEnd len="med" type="triangle" w="med"/>
          </a:ln>
        </p:spPr>
      </p:sp>
      <p:sp>
        <p:nvSpPr>
          <p:cNvPr id="289" name="CustomShape 62"/>
          <p:cNvSpPr/>
          <p:nvPr/>
        </p:nvSpPr>
        <p:spPr>
          <a:xfrm>
            <a:off x="6257520" y="5157360"/>
            <a:ext cx="1312920" cy="360"/>
          </a:xfrm>
          <a:prstGeom prst="straightConnector1">
            <a:avLst/>
          </a:prstGeom>
          <a:ln cap="rnd" w="25560">
            <a:solidFill>
              <a:srgbClr val="0070c0"/>
            </a:solidFill>
            <a:custDash>
              <a:ds d="20164000000" sp="15123000000"/>
            </a:custDash>
            <a:round/>
            <a:tailEnd len="med" type="triangle" w="med"/>
          </a:ln>
        </p:spPr>
      </p:sp>
      <p:sp>
        <p:nvSpPr>
          <p:cNvPr id="290" name="CustomShape 63"/>
          <p:cNvSpPr/>
          <p:nvPr/>
        </p:nvSpPr>
        <p:spPr>
          <a:xfrm>
            <a:off x="6640920" y="4046760"/>
            <a:ext cx="418680" cy="2422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fr-FR" sz="1000">
                <a:solidFill>
                  <a:srgbClr val="000000"/>
                </a:solidFill>
                <a:latin typeface="Calibri"/>
              </a:rPr>
              <a:t>adh</a:t>
            </a:r>
            <a:endParaRPr/>
          </a:p>
        </p:txBody>
      </p:sp>
      <p:sp>
        <p:nvSpPr>
          <p:cNvPr id="291" name="CustomShape 64"/>
          <p:cNvSpPr/>
          <p:nvPr/>
        </p:nvSpPr>
        <p:spPr>
          <a:xfrm>
            <a:off x="6647760" y="4993200"/>
            <a:ext cx="327240" cy="2422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fr-FR" sz="1000">
                <a:solidFill>
                  <a:srgbClr val="000000"/>
                </a:solidFill>
                <a:latin typeface="Calibri"/>
              </a:rPr>
              <a:t>co</a:t>
            </a: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685800" y="806760"/>
            <a:ext cx="7771680" cy="146916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fr-FR" sz="4400">
                <a:solidFill>
                  <a:srgbClr val="000000"/>
                </a:solidFill>
                <a:latin typeface="Calibri"/>
              </a:rPr>
              <a:t>Model Vue Contrôleur</a:t>
            </a:r>
            <a:endParaRPr/>
          </a:p>
        </p:txBody>
      </p:sp>
      <p:sp>
        <p:nvSpPr>
          <p:cNvPr id="293" name="CustomShape 2"/>
          <p:cNvSpPr/>
          <p:nvPr/>
        </p:nvSpPr>
        <p:spPr>
          <a:xfrm>
            <a:off x="2843640" y="6356520"/>
            <a:ext cx="3455640" cy="3643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Université de Nantes, Licence Professionnelle SIL</a:t>
            </a:r>
            <a:endParaRPr/>
          </a:p>
        </p:txBody>
      </p:sp>
      <p:sp>
        <p:nvSpPr>
          <p:cNvPr id="294" name="CustomShape 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1121B121-6131-41B1-91B1-51C121E16131}" type="slidenum">
              <a:rPr lang="fr-FR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pic>
        <p:nvPicPr>
          <p:cNvPr descr="" id="295" name="Image 10"/>
          <p:cNvPicPr/>
          <p:nvPr/>
        </p:nvPicPr>
        <p:blipFill>
          <a:blip r:embed="rId1"/>
          <a:stretch>
            <a:fillRect/>
          </a:stretch>
        </p:blipFill>
        <p:spPr>
          <a:xfrm>
            <a:off x="107640" y="133200"/>
            <a:ext cx="1079280" cy="468720"/>
          </a:xfrm>
          <a:prstGeom prst="rect">
            <a:avLst/>
          </a:prstGeom>
        </p:spPr>
      </p:pic>
      <p:sp>
        <p:nvSpPr>
          <p:cNvPr id="296" name="CustomShape 4"/>
          <p:cNvSpPr/>
          <p:nvPr/>
        </p:nvSpPr>
        <p:spPr>
          <a:xfrm>
            <a:off x="1259640" y="0"/>
            <a:ext cx="7848000" cy="511920"/>
          </a:xfrm>
          <a:prstGeom prst="rect">
            <a:avLst/>
          </a:prstGeom>
          <a:gradFill>
            <a:gsLst>
              <a:gs pos="0">
                <a:srgbClr val="34b3d5"/>
              </a:gs>
              <a:gs pos="50000">
                <a:srgbClr val="2988a1"/>
              </a:gs>
              <a:gs pos="100000">
                <a:srgbClr val="34b3d5"/>
              </a:gs>
            </a:gsLst>
            <a:lin ang="16200000"/>
          </a:gradFill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fr-FR" sz="1200">
                <a:solidFill>
                  <a:srgbClr val="000000"/>
                </a:solidFill>
                <a:latin typeface="Calibri"/>
              </a:rPr>
              <a:t>-Principe de fonctionnement -Architecture -Services de l’application -Diagramme des cas d’utilisation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200">
                <a:solidFill>
                  <a:srgbClr val="000000"/>
                </a:solidFill>
                <a:latin typeface="Calibri"/>
              </a:rPr>
              <a:t>-Matérielle et logiciel -Réalisation </a:t>
            </a:r>
            <a:r>
              <a:rPr lang="fr-FR" sz="1200">
                <a:solidFill>
                  <a:srgbClr val="ffffff"/>
                </a:solidFill>
                <a:latin typeface="Calibri"/>
              </a:rPr>
              <a:t>-Model Vue Contrôleur </a:t>
            </a:r>
            <a:r>
              <a:rPr lang="fr-FR" sz="1200">
                <a:solidFill>
                  <a:srgbClr val="000000"/>
                </a:solidFill>
                <a:latin typeface="Calibri"/>
              </a:rPr>
              <a:t>-Avantages / inconvénients -Améliorations possibles</a:t>
            </a:r>
            <a:endParaRPr/>
          </a:p>
        </p:txBody>
      </p:sp>
      <p:sp>
        <p:nvSpPr>
          <p:cNvPr id="297" name="CustomShape 5"/>
          <p:cNvSpPr/>
          <p:nvPr/>
        </p:nvSpPr>
        <p:spPr>
          <a:xfrm>
            <a:off x="647640" y="2565000"/>
            <a:ext cx="1907640" cy="23756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fr-FR">
                <a:solidFill>
                  <a:srgbClr val="ffffff"/>
                </a:solidFill>
                <a:latin typeface="Calibri"/>
              </a:rPr>
              <a:t>Model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298" name="CustomShape 6"/>
          <p:cNvSpPr/>
          <p:nvPr/>
        </p:nvSpPr>
        <p:spPr>
          <a:xfrm>
            <a:off x="3420000" y="2565000"/>
            <a:ext cx="1907640" cy="23756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fr-FR">
                <a:solidFill>
                  <a:srgbClr val="ffffff"/>
                </a:solidFill>
                <a:latin typeface="Calibri"/>
              </a:rPr>
              <a:t>Contrôleur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299" name="CustomShape 7"/>
          <p:cNvSpPr/>
          <p:nvPr/>
        </p:nvSpPr>
        <p:spPr>
          <a:xfrm>
            <a:off x="6372360" y="2565000"/>
            <a:ext cx="1907640" cy="23756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fr-FR">
                <a:solidFill>
                  <a:srgbClr val="ffffff"/>
                </a:solidFill>
                <a:latin typeface="Calibri"/>
              </a:rPr>
              <a:t>Vue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>
                <a:solidFill>
                  <a:srgbClr val="ffffff"/>
                </a:solidFill>
                <a:latin typeface="Calibri"/>
              </a:rPr>
              <a:t>TomCat7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fr-FR">
                <a:solidFill>
                  <a:srgbClr val="ffffff"/>
                </a:solidFill>
                <a:latin typeface="Calibri"/>
              </a:rPr>
              <a:t>IHM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300" name="CustomShape 8"/>
          <p:cNvSpPr/>
          <p:nvPr/>
        </p:nvSpPr>
        <p:spPr>
          <a:xfrm>
            <a:off x="827640" y="2997000"/>
            <a:ext cx="1583280" cy="359280"/>
          </a:xfrm>
          <a:prstGeom prst="rect">
            <a:avLst/>
          </a:prstGeom>
          <a:solidFill>
            <a:srgbClr val="4f81bd"/>
          </a:solidFill>
          <a:ln w="38160">
            <a:solidFill>
              <a:srgbClr val="ffffff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fr-FR">
                <a:solidFill>
                  <a:srgbClr val="ffffff"/>
                </a:solidFill>
                <a:latin typeface="Calibri"/>
              </a:rPr>
              <a:t>Adherent</a:t>
            </a:r>
            <a:endParaRPr/>
          </a:p>
        </p:txBody>
      </p:sp>
      <p:sp>
        <p:nvSpPr>
          <p:cNvPr id="301" name="CustomShape 9"/>
          <p:cNvSpPr/>
          <p:nvPr/>
        </p:nvSpPr>
        <p:spPr>
          <a:xfrm>
            <a:off x="827640" y="3509280"/>
            <a:ext cx="1583280" cy="359280"/>
          </a:xfrm>
          <a:prstGeom prst="rect">
            <a:avLst/>
          </a:prstGeom>
          <a:solidFill>
            <a:srgbClr val="4f81bd"/>
          </a:solidFill>
          <a:ln w="38160">
            <a:solidFill>
              <a:srgbClr val="ffffff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fr-FR">
                <a:solidFill>
                  <a:srgbClr val="ffffff"/>
                </a:solidFill>
                <a:latin typeface="Calibri"/>
              </a:rPr>
              <a:t>Article</a:t>
            </a:r>
            <a:endParaRPr/>
          </a:p>
        </p:txBody>
      </p:sp>
      <p:sp>
        <p:nvSpPr>
          <p:cNvPr id="302" name="CustomShape 10"/>
          <p:cNvSpPr/>
          <p:nvPr/>
        </p:nvSpPr>
        <p:spPr>
          <a:xfrm>
            <a:off x="827640" y="4005000"/>
            <a:ext cx="1583280" cy="359280"/>
          </a:xfrm>
          <a:prstGeom prst="rect">
            <a:avLst/>
          </a:prstGeom>
          <a:solidFill>
            <a:srgbClr val="4f81bd"/>
          </a:solidFill>
          <a:ln w="38160">
            <a:solidFill>
              <a:srgbClr val="ffffff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fr-FR">
                <a:solidFill>
                  <a:srgbClr val="ffffff"/>
                </a:solidFill>
                <a:latin typeface="Calibri"/>
              </a:rPr>
              <a:t>Commande</a:t>
            </a:r>
            <a:endParaRPr/>
          </a:p>
        </p:txBody>
      </p:sp>
      <p:sp>
        <p:nvSpPr>
          <p:cNvPr id="303" name="CustomShape 11"/>
          <p:cNvSpPr/>
          <p:nvPr/>
        </p:nvSpPr>
        <p:spPr>
          <a:xfrm>
            <a:off x="3600000" y="2997000"/>
            <a:ext cx="1583280" cy="359280"/>
          </a:xfrm>
          <a:prstGeom prst="rect">
            <a:avLst/>
          </a:prstGeom>
          <a:solidFill>
            <a:srgbClr val="4f81bd"/>
          </a:solidFill>
          <a:ln w="38160">
            <a:solidFill>
              <a:srgbClr val="ffffff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fr-FR" sz="1400">
                <a:solidFill>
                  <a:srgbClr val="ffffff"/>
                </a:solidFill>
                <a:latin typeface="Calibri"/>
              </a:rPr>
              <a:t>AdherentService</a:t>
            </a:r>
            <a:endParaRPr/>
          </a:p>
        </p:txBody>
      </p:sp>
      <p:sp>
        <p:nvSpPr>
          <p:cNvPr id="304" name="CustomShape 12"/>
          <p:cNvSpPr/>
          <p:nvPr/>
        </p:nvSpPr>
        <p:spPr>
          <a:xfrm>
            <a:off x="3600000" y="3508920"/>
            <a:ext cx="1583280" cy="359280"/>
          </a:xfrm>
          <a:prstGeom prst="rect">
            <a:avLst/>
          </a:prstGeom>
          <a:solidFill>
            <a:srgbClr val="4f81bd"/>
          </a:solidFill>
          <a:ln w="38160">
            <a:solidFill>
              <a:srgbClr val="ffffff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fr-FR" sz="1400">
                <a:solidFill>
                  <a:srgbClr val="ffffff"/>
                </a:solidFill>
                <a:latin typeface="Calibri"/>
              </a:rPr>
              <a:t>ArticleService</a:t>
            </a:r>
            <a:endParaRPr/>
          </a:p>
        </p:txBody>
      </p:sp>
      <p:sp>
        <p:nvSpPr>
          <p:cNvPr id="305" name="CustomShape 13"/>
          <p:cNvSpPr/>
          <p:nvPr/>
        </p:nvSpPr>
        <p:spPr>
          <a:xfrm>
            <a:off x="3600000" y="4005000"/>
            <a:ext cx="1583280" cy="359280"/>
          </a:xfrm>
          <a:prstGeom prst="rect">
            <a:avLst/>
          </a:prstGeom>
          <a:solidFill>
            <a:srgbClr val="4f81bd"/>
          </a:solidFill>
          <a:ln w="38160">
            <a:solidFill>
              <a:srgbClr val="ffffff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fr-FR" sz="1400">
                <a:solidFill>
                  <a:srgbClr val="ffffff"/>
                </a:solidFill>
                <a:latin typeface="Calibri"/>
              </a:rPr>
              <a:t>CommandeService</a:t>
            </a:r>
            <a:endParaRPr/>
          </a:p>
        </p:txBody>
      </p:sp>
      <p:pic>
        <p:nvPicPr>
          <p:cNvPr descr="" id="306" name="Image 19"/>
          <p:cNvPicPr/>
          <p:nvPr/>
        </p:nvPicPr>
        <p:blipFill>
          <a:blip r:embed="rId2"/>
          <a:stretch>
            <a:fillRect/>
          </a:stretch>
        </p:blipFill>
        <p:spPr>
          <a:xfrm>
            <a:off x="1083240" y="5445360"/>
            <a:ext cx="896040" cy="863280"/>
          </a:xfrm>
          <a:prstGeom prst="rect">
            <a:avLst/>
          </a:prstGeom>
        </p:spPr>
      </p:pic>
      <p:sp>
        <p:nvSpPr>
          <p:cNvPr id="307" name="CustomShape 14"/>
          <p:cNvSpPr/>
          <p:nvPr/>
        </p:nvSpPr>
        <p:spPr>
          <a:xfrm>
            <a:off x="1591920" y="4940280"/>
            <a:ext cx="17280" cy="647280"/>
          </a:xfrm>
          <a:prstGeom prst="straightConnector1">
            <a:avLst/>
          </a:prstGeom>
          <a:ln w="2556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</p:sp>
      <p:sp>
        <p:nvSpPr>
          <p:cNvPr id="308" name="CustomShape 15"/>
          <p:cNvSpPr/>
          <p:nvPr/>
        </p:nvSpPr>
        <p:spPr>
          <a:xfrm>
            <a:off x="2411640" y="3177000"/>
            <a:ext cx="1187280" cy="360"/>
          </a:xfrm>
          <a:prstGeom prst="straightConnector1">
            <a:avLst/>
          </a:prstGeom>
          <a:ln w="2556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</p:sp>
      <p:sp>
        <p:nvSpPr>
          <p:cNvPr id="309" name="CustomShape 16"/>
          <p:cNvSpPr/>
          <p:nvPr/>
        </p:nvSpPr>
        <p:spPr>
          <a:xfrm>
            <a:off x="2411640" y="3689280"/>
            <a:ext cx="1187280" cy="360"/>
          </a:xfrm>
          <a:prstGeom prst="straightConnector1">
            <a:avLst/>
          </a:prstGeom>
          <a:ln w="2556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</p:sp>
      <p:sp>
        <p:nvSpPr>
          <p:cNvPr id="310" name="CustomShape 17"/>
          <p:cNvSpPr/>
          <p:nvPr/>
        </p:nvSpPr>
        <p:spPr>
          <a:xfrm>
            <a:off x="2415240" y="4185000"/>
            <a:ext cx="1187280" cy="360"/>
          </a:xfrm>
          <a:prstGeom prst="straightConnector1">
            <a:avLst/>
          </a:prstGeom>
          <a:ln w="2556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</p:sp>
      <p:sp>
        <p:nvSpPr>
          <p:cNvPr id="311" name="CustomShape 18"/>
          <p:cNvSpPr/>
          <p:nvPr/>
        </p:nvSpPr>
        <p:spPr>
          <a:xfrm>
            <a:off x="5328000" y="3753000"/>
            <a:ext cx="1043280" cy="360"/>
          </a:xfrm>
          <a:prstGeom prst="straightConnector1">
            <a:avLst/>
          </a:prstGeom>
          <a:ln w="2556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</p:sp>
      <p:sp>
        <p:nvSpPr>
          <p:cNvPr id="312" name="CustomShape 19"/>
          <p:cNvSpPr/>
          <p:nvPr/>
        </p:nvSpPr>
        <p:spPr>
          <a:xfrm>
            <a:off x="6660360" y="3357000"/>
            <a:ext cx="1295280" cy="1223280"/>
          </a:xfrm>
          <a:prstGeom prst="rect">
            <a:avLst/>
          </a:prstGeom>
          <a:gradFill>
            <a:gsLst>
              <a:gs pos="0">
                <a:srgbClr val="e5efff"/>
              </a:gs>
              <a:gs pos="50000">
                <a:srgbClr val="a4c1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IHM</a:t>
            </a:r>
            <a:endParaRPr/>
          </a:p>
        </p:txBody>
      </p:sp>
      <p:sp>
        <p:nvSpPr>
          <p:cNvPr id="313" name="Line 20"/>
          <p:cNvSpPr/>
          <p:nvPr/>
        </p:nvSpPr>
        <p:spPr>
          <a:xfrm flipH="1">
            <a:off x="1592640" y="2204640"/>
            <a:ext cx="5745960" cy="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314" name="CustomShape 21"/>
          <p:cNvSpPr/>
          <p:nvPr/>
        </p:nvSpPr>
        <p:spPr>
          <a:xfrm>
            <a:off x="1592640" y="2205000"/>
            <a:ext cx="8280" cy="359280"/>
          </a:xfrm>
          <a:prstGeom prst="straightConnector1">
            <a:avLst/>
          </a:prstGeom>
          <a:ln w="255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15" name="CustomShape 22"/>
          <p:cNvSpPr/>
          <p:nvPr/>
        </p:nvSpPr>
        <p:spPr>
          <a:xfrm>
            <a:off x="7329960" y="2216160"/>
            <a:ext cx="8280" cy="359280"/>
          </a:xfrm>
          <a:prstGeom prst="straightConnector1">
            <a:avLst/>
          </a:prstGeom>
          <a:ln w="25560">
            <a:solidFill>
              <a:srgbClr val="000000"/>
            </a:solidFill>
            <a:round/>
            <a:tailEnd len="med" type="triangle" w="med"/>
          </a:ln>
        </p:spPr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685800" y="806760"/>
            <a:ext cx="7771680" cy="146916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fr-FR" sz="4400">
                <a:solidFill>
                  <a:srgbClr val="000000"/>
                </a:solidFill>
                <a:latin typeface="Calibri"/>
              </a:rPr>
              <a:t>Avantages / Inconvénients</a:t>
            </a:r>
            <a:endParaRPr/>
          </a:p>
        </p:txBody>
      </p:sp>
      <p:sp>
        <p:nvSpPr>
          <p:cNvPr id="317" name="CustomShape 2"/>
          <p:cNvSpPr/>
          <p:nvPr/>
        </p:nvSpPr>
        <p:spPr>
          <a:xfrm>
            <a:off x="1371600" y="2277000"/>
            <a:ext cx="6400080" cy="336132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fr-FR" sz="3200">
                <a:solidFill>
                  <a:srgbClr val="000000"/>
                </a:solidFill>
                <a:latin typeface="Calibri"/>
              </a:rPr>
              <a:t>Structurée, facilement modifiable et testable.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3200">
                <a:solidFill>
                  <a:srgbClr val="000000"/>
                </a:solidFill>
                <a:latin typeface="Calibri"/>
              </a:rPr>
              <a:t>Ne permet pas la multi-connexion à la base de donnée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3200">
                <a:solidFill>
                  <a:srgbClr val="000000"/>
                </a:solidFill>
                <a:latin typeface="Calibri"/>
              </a:rPr>
              <a:t>Supporte peut de clients</a:t>
            </a:r>
            <a:endParaRPr/>
          </a:p>
        </p:txBody>
      </p:sp>
      <p:sp>
        <p:nvSpPr>
          <p:cNvPr id="318" name="CustomShape 3"/>
          <p:cNvSpPr/>
          <p:nvPr/>
        </p:nvSpPr>
        <p:spPr>
          <a:xfrm>
            <a:off x="2843640" y="6356520"/>
            <a:ext cx="3455640" cy="3643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Université de Nantes, Licence Professionnelle SIL</a:t>
            </a:r>
            <a:endParaRPr/>
          </a:p>
        </p:txBody>
      </p:sp>
      <p:sp>
        <p:nvSpPr>
          <p:cNvPr id="319" name="CustomShape 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81C15161-B1B1-41E1-81C1-21E1B10141E1}" type="slidenum">
              <a:rPr lang="fr-FR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pic>
        <p:nvPicPr>
          <p:cNvPr descr="" id="320" name="Image 10"/>
          <p:cNvPicPr/>
          <p:nvPr/>
        </p:nvPicPr>
        <p:blipFill>
          <a:blip r:embed="rId1"/>
          <a:stretch>
            <a:fillRect/>
          </a:stretch>
        </p:blipFill>
        <p:spPr>
          <a:xfrm>
            <a:off x="107640" y="133200"/>
            <a:ext cx="1079280" cy="468720"/>
          </a:xfrm>
          <a:prstGeom prst="rect">
            <a:avLst/>
          </a:prstGeom>
        </p:spPr>
      </p:pic>
      <p:sp>
        <p:nvSpPr>
          <p:cNvPr id="321" name="CustomShape 5"/>
          <p:cNvSpPr/>
          <p:nvPr/>
        </p:nvSpPr>
        <p:spPr>
          <a:xfrm>
            <a:off x="1259640" y="0"/>
            <a:ext cx="7848000" cy="511920"/>
          </a:xfrm>
          <a:prstGeom prst="rect">
            <a:avLst/>
          </a:prstGeom>
          <a:gradFill>
            <a:gsLst>
              <a:gs pos="0">
                <a:srgbClr val="34b3d5"/>
              </a:gs>
              <a:gs pos="50000">
                <a:srgbClr val="2988a1"/>
              </a:gs>
              <a:gs pos="100000">
                <a:srgbClr val="34b3d5"/>
              </a:gs>
            </a:gsLst>
            <a:lin ang="16200000"/>
          </a:gradFill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fr-FR" sz="1200">
                <a:solidFill>
                  <a:srgbClr val="000000"/>
                </a:solidFill>
                <a:latin typeface="Calibri"/>
              </a:rPr>
              <a:t>-Principe de fonctionnement -Architecture -Services de l’application -Diagramme des cas d’utilisation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200">
                <a:solidFill>
                  <a:srgbClr val="000000"/>
                </a:solidFill>
                <a:latin typeface="Calibri"/>
              </a:rPr>
              <a:t>-Matérielle et logiciel -Réalisation -Model Vue Contrôleur </a:t>
            </a:r>
            <a:r>
              <a:rPr lang="fr-FR" sz="1200">
                <a:solidFill>
                  <a:srgbClr val="ffffff"/>
                </a:solidFill>
                <a:latin typeface="Calibri"/>
              </a:rPr>
              <a:t>-Avantages / inconvénients </a:t>
            </a:r>
            <a:r>
              <a:rPr lang="fr-FR" sz="1200">
                <a:solidFill>
                  <a:srgbClr val="000000"/>
                </a:solidFill>
                <a:latin typeface="Calibri"/>
              </a:rPr>
              <a:t>-Améliorations possibles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685800" y="836640"/>
            <a:ext cx="7771680" cy="146916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fr-FR" sz="4400">
                <a:solidFill>
                  <a:srgbClr val="000000"/>
                </a:solidFill>
                <a:latin typeface="Calibri"/>
              </a:rPr>
              <a:t>Introduction</a:t>
            </a:r>
            <a:endParaRPr/>
          </a:p>
        </p:txBody>
      </p:sp>
      <p:sp>
        <p:nvSpPr>
          <p:cNvPr id="46" name="CustomShape 2"/>
          <p:cNvSpPr/>
          <p:nvPr/>
        </p:nvSpPr>
        <p:spPr>
          <a:xfrm>
            <a:off x="1371600" y="3094200"/>
            <a:ext cx="6400080" cy="148644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fr-FR" sz="3200">
                <a:solidFill>
                  <a:srgbClr val="000000"/>
                </a:solidFill>
                <a:latin typeface="Calibri"/>
              </a:rPr>
              <a:t>Le projet consiste à réaliser le site web d’une association.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3200">
                <a:solidFill>
                  <a:srgbClr val="000000"/>
                </a:solidFill>
                <a:latin typeface="Calibri"/>
              </a:rPr>
              <a:t>Ce site permet aux clients d’adhérer à l’association en remplissant un formulaire 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3200">
                <a:solidFill>
                  <a:srgbClr val="000000"/>
                </a:solidFill>
                <a:latin typeface="Calibri"/>
              </a:rPr>
              <a:t>Avec leurs login et mot de passe les clients peuvent se connecter 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3200">
                <a:solidFill>
                  <a:srgbClr val="000000"/>
                </a:solidFill>
                <a:latin typeface="Calibri"/>
              </a:rPr>
              <a:t>et commander des articles qui sont proposés par l’association.</a:t>
            </a:r>
            <a:endParaRPr/>
          </a:p>
        </p:txBody>
      </p:sp>
      <p:sp>
        <p:nvSpPr>
          <p:cNvPr id="47" name="CustomShape 3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7181F111-91B1-4101-B1F1-019171619141}" type="slidenum">
              <a:rPr lang="fr-FR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8" name="CustomShape 4"/>
          <p:cNvSpPr/>
          <p:nvPr/>
        </p:nvSpPr>
        <p:spPr>
          <a:xfrm>
            <a:off x="2843640" y="6356520"/>
            <a:ext cx="3455640" cy="3643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Université de Nantes, Licence Professionnelle SIL</a:t>
            </a:r>
            <a:endParaRPr/>
          </a:p>
        </p:txBody>
      </p:sp>
      <p:pic>
        <p:nvPicPr>
          <p:cNvPr descr="" id="49" name="Image 11"/>
          <p:cNvPicPr/>
          <p:nvPr/>
        </p:nvPicPr>
        <p:blipFill>
          <a:blip r:embed="rId1"/>
          <a:stretch>
            <a:fillRect/>
          </a:stretch>
        </p:blipFill>
        <p:spPr>
          <a:xfrm>
            <a:off x="107640" y="133200"/>
            <a:ext cx="1079280" cy="468720"/>
          </a:xfrm>
          <a:prstGeom prst="rect">
            <a:avLst/>
          </a:prstGeom>
        </p:spPr>
      </p:pic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685800" y="806760"/>
            <a:ext cx="7771680" cy="146916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fr-FR" sz="4400">
                <a:solidFill>
                  <a:srgbClr val="000000"/>
                </a:solidFill>
                <a:latin typeface="Calibri"/>
              </a:rPr>
              <a:t>Améliorations possibles</a:t>
            </a:r>
            <a:endParaRPr/>
          </a:p>
        </p:txBody>
      </p:sp>
      <p:sp>
        <p:nvSpPr>
          <p:cNvPr id="323" name="CustomShape 2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fr-FR" sz="3200">
                <a:solidFill>
                  <a:srgbClr val="000000"/>
                </a:solidFill>
                <a:latin typeface="Calibri"/>
              </a:rPr>
              <a:t>Externaliser la partie Contrôleur/model en services wso2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3200">
                <a:solidFill>
                  <a:srgbClr val="000000"/>
                </a:solidFill>
                <a:latin typeface="Calibri"/>
              </a:rPr>
              <a:t>Utiliser Mysql comme SGBD.</a:t>
            </a:r>
            <a:endParaRPr/>
          </a:p>
        </p:txBody>
      </p:sp>
      <p:sp>
        <p:nvSpPr>
          <p:cNvPr id="324" name="CustomShape 3"/>
          <p:cNvSpPr/>
          <p:nvPr/>
        </p:nvSpPr>
        <p:spPr>
          <a:xfrm>
            <a:off x="2843640" y="6356520"/>
            <a:ext cx="3455640" cy="3643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Université de Nantes, Licence Professionnelle SIL</a:t>
            </a:r>
            <a:endParaRPr/>
          </a:p>
        </p:txBody>
      </p:sp>
      <p:sp>
        <p:nvSpPr>
          <p:cNvPr id="325" name="CustomShape 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91112111-0191-4100-A181-01A181A161A1}" type="slidenum">
              <a:rPr lang="fr-FR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pic>
        <p:nvPicPr>
          <p:cNvPr descr="" id="326" name="Image 10"/>
          <p:cNvPicPr/>
          <p:nvPr/>
        </p:nvPicPr>
        <p:blipFill>
          <a:blip r:embed="rId1"/>
          <a:stretch>
            <a:fillRect/>
          </a:stretch>
        </p:blipFill>
        <p:spPr>
          <a:xfrm>
            <a:off x="107640" y="133200"/>
            <a:ext cx="1079280" cy="468720"/>
          </a:xfrm>
          <a:prstGeom prst="rect">
            <a:avLst/>
          </a:prstGeom>
        </p:spPr>
      </p:pic>
      <p:sp>
        <p:nvSpPr>
          <p:cNvPr id="327" name="CustomShape 5"/>
          <p:cNvSpPr/>
          <p:nvPr/>
        </p:nvSpPr>
        <p:spPr>
          <a:xfrm>
            <a:off x="1259640" y="0"/>
            <a:ext cx="7848000" cy="511920"/>
          </a:xfrm>
          <a:prstGeom prst="rect">
            <a:avLst/>
          </a:prstGeom>
          <a:gradFill>
            <a:gsLst>
              <a:gs pos="0">
                <a:srgbClr val="34b3d5"/>
              </a:gs>
              <a:gs pos="50000">
                <a:srgbClr val="2988a1"/>
              </a:gs>
              <a:gs pos="100000">
                <a:srgbClr val="34b3d5"/>
              </a:gs>
            </a:gsLst>
            <a:lin ang="16200000"/>
          </a:gradFill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fr-FR" sz="1200">
                <a:solidFill>
                  <a:srgbClr val="000000"/>
                </a:solidFill>
                <a:latin typeface="Calibri"/>
              </a:rPr>
              <a:t>-Principe de fonctionnement -Architecture -Services de l’application -Diagramme des cas d’utilisation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200">
                <a:solidFill>
                  <a:srgbClr val="000000"/>
                </a:solidFill>
                <a:latin typeface="Calibri"/>
              </a:rPr>
              <a:t>-Matérielle et logiciel -Réalisation -Model Vue Contrôleur -Avantages / inconvénients </a:t>
            </a:r>
            <a:r>
              <a:rPr lang="fr-FR" sz="1200">
                <a:solidFill>
                  <a:srgbClr val="ffffff"/>
                </a:solidFill>
                <a:latin typeface="Calibri"/>
              </a:rPr>
              <a:t>-Améliorations possibles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685800" y="836640"/>
            <a:ext cx="7771680" cy="146916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fr-FR" sz="4400">
                <a:solidFill>
                  <a:srgbClr val="000000"/>
                </a:solidFill>
                <a:latin typeface="Calibri"/>
              </a:rPr>
              <a:t>Sommaire</a:t>
            </a:r>
            <a:endParaRPr/>
          </a:p>
        </p:txBody>
      </p:sp>
      <p:sp>
        <p:nvSpPr>
          <p:cNvPr id="51" name="CustomShape 2"/>
          <p:cNvSpPr/>
          <p:nvPr/>
        </p:nvSpPr>
        <p:spPr>
          <a:xfrm>
            <a:off x="2235600" y="2493000"/>
            <a:ext cx="5216040" cy="35996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Calibri"/>
              <a:buAutoNum type="arabicParenR"/>
            </a:pPr>
            <a:r>
              <a:rPr lang="fr-FR" sz="3200">
                <a:solidFill>
                  <a:srgbClr val="000000"/>
                </a:solidFill>
                <a:latin typeface="Calibri"/>
              </a:rPr>
              <a:t>Principe de fonctionnement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arenR"/>
            </a:pPr>
            <a:r>
              <a:rPr lang="fr-FR" sz="3200">
                <a:solidFill>
                  <a:srgbClr val="000000"/>
                </a:solidFill>
                <a:latin typeface="Calibri"/>
              </a:rPr>
              <a:t>Architecture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arenR"/>
            </a:pPr>
            <a:r>
              <a:rPr lang="fr-FR" sz="3200">
                <a:solidFill>
                  <a:srgbClr val="000000"/>
                </a:solidFill>
                <a:latin typeface="Calibri"/>
              </a:rPr>
              <a:t>Services de l’application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arenR"/>
            </a:pPr>
            <a:r>
              <a:rPr lang="fr-FR" sz="3200">
                <a:solidFill>
                  <a:srgbClr val="000000"/>
                </a:solidFill>
                <a:latin typeface="Calibri"/>
              </a:rPr>
              <a:t>Diagramme des cas d’utilisation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arenR"/>
            </a:pPr>
            <a:r>
              <a:rPr lang="fr-FR" sz="3200">
                <a:solidFill>
                  <a:srgbClr val="000000"/>
                </a:solidFill>
                <a:latin typeface="Calibri"/>
              </a:rPr>
              <a:t>Matérielle et logiciel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arenR"/>
            </a:pPr>
            <a:r>
              <a:rPr lang="fr-FR" sz="3200">
                <a:solidFill>
                  <a:srgbClr val="000000"/>
                </a:solidFill>
                <a:latin typeface="Calibri"/>
              </a:rPr>
              <a:t>Réalisation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arenR"/>
            </a:pPr>
            <a:r>
              <a:rPr lang="fr-FR" sz="3200">
                <a:solidFill>
                  <a:srgbClr val="000000"/>
                </a:solidFill>
                <a:latin typeface="Calibri"/>
              </a:rPr>
              <a:t>Model Vue Contrôleur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arenR"/>
            </a:pPr>
            <a:r>
              <a:rPr lang="fr-FR" sz="3200">
                <a:solidFill>
                  <a:srgbClr val="000000"/>
                </a:solidFill>
                <a:latin typeface="Calibri"/>
              </a:rPr>
              <a:t>Avantages / Inconvénients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arenR"/>
            </a:pPr>
            <a:r>
              <a:rPr lang="fr-FR" sz="3200">
                <a:solidFill>
                  <a:srgbClr val="000000"/>
                </a:solidFill>
                <a:latin typeface="Calibri"/>
              </a:rPr>
              <a:t>Améliorations possibles</a:t>
            </a:r>
            <a:endParaRPr/>
          </a:p>
        </p:txBody>
      </p:sp>
      <p:sp>
        <p:nvSpPr>
          <p:cNvPr id="52" name="CustomShape 3"/>
          <p:cNvSpPr/>
          <p:nvPr/>
        </p:nvSpPr>
        <p:spPr>
          <a:xfrm>
            <a:off x="2843640" y="6356520"/>
            <a:ext cx="3455640" cy="3643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Université de Nantes, Licence Professionnelle SIL</a:t>
            </a:r>
            <a:endParaRPr/>
          </a:p>
        </p:txBody>
      </p:sp>
      <p:sp>
        <p:nvSpPr>
          <p:cNvPr id="53" name="CustomShape 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31B1F191-0161-4171-8141-31F17141B151}" type="slidenum">
              <a:rPr lang="fr-FR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pic>
        <p:nvPicPr>
          <p:cNvPr descr="" id="54" name="Image 13"/>
          <p:cNvPicPr/>
          <p:nvPr/>
        </p:nvPicPr>
        <p:blipFill>
          <a:blip r:embed="rId1"/>
          <a:stretch>
            <a:fillRect/>
          </a:stretch>
        </p:blipFill>
        <p:spPr>
          <a:xfrm>
            <a:off x="107640" y="133200"/>
            <a:ext cx="1079280" cy="468720"/>
          </a:xfrm>
          <a:prstGeom prst="rect">
            <a:avLst/>
          </a:prstGeom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685800" y="836640"/>
            <a:ext cx="7771680" cy="146916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fr-FR" sz="4400">
                <a:solidFill>
                  <a:srgbClr val="000000"/>
                </a:solidFill>
                <a:latin typeface="Calibri"/>
              </a:rPr>
              <a:t>Principe de fonctionnement</a:t>
            </a:r>
            <a:endParaRPr/>
          </a:p>
        </p:txBody>
      </p:sp>
      <p:sp>
        <p:nvSpPr>
          <p:cNvPr id="56" name="CustomShape 2"/>
          <p:cNvSpPr/>
          <p:nvPr/>
        </p:nvSpPr>
        <p:spPr>
          <a:xfrm>
            <a:off x="1371600" y="2709000"/>
            <a:ext cx="6400080" cy="25916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fr-FR" sz="2800">
                <a:solidFill>
                  <a:srgbClr val="000000"/>
                </a:solidFill>
                <a:latin typeface="Calibri"/>
              </a:rPr>
              <a:t>Rediriger automatiquement vers la page d’authentification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fr-FR" sz="2800">
                <a:solidFill>
                  <a:srgbClr val="000000"/>
                </a:solidFill>
                <a:latin typeface="Calibri"/>
              </a:rPr>
              <a:t>Création d’un compte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fr-FR" sz="2800">
                <a:solidFill>
                  <a:srgbClr val="000000"/>
                </a:solidFill>
                <a:latin typeface="Calibri"/>
              </a:rPr>
              <a:t>Commander des articles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fr-FR" sz="2800">
                <a:solidFill>
                  <a:srgbClr val="000000"/>
                </a:solidFill>
                <a:latin typeface="Calibri"/>
              </a:rPr>
              <a:t>Voir le suivis de sa commande</a:t>
            </a:r>
            <a:endParaRPr/>
          </a:p>
        </p:txBody>
      </p:sp>
      <p:sp>
        <p:nvSpPr>
          <p:cNvPr id="57" name="CustomShape 3"/>
          <p:cNvSpPr/>
          <p:nvPr/>
        </p:nvSpPr>
        <p:spPr>
          <a:xfrm>
            <a:off x="2843640" y="6356520"/>
            <a:ext cx="3455640" cy="3643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Université de Nantes, Licence Professionnelle SIL</a:t>
            </a:r>
            <a:endParaRPr/>
          </a:p>
        </p:txBody>
      </p:sp>
      <p:sp>
        <p:nvSpPr>
          <p:cNvPr id="58" name="CustomShape 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B1413111-0121-4111-A1E1-B13101416121}" type="slidenum">
              <a:rPr lang="fr-FR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pic>
        <p:nvPicPr>
          <p:cNvPr descr="" id="59" name="Image 12"/>
          <p:cNvPicPr/>
          <p:nvPr/>
        </p:nvPicPr>
        <p:blipFill>
          <a:blip r:embed="rId1"/>
          <a:stretch>
            <a:fillRect/>
          </a:stretch>
        </p:blipFill>
        <p:spPr>
          <a:xfrm>
            <a:off x="107640" y="133200"/>
            <a:ext cx="1079280" cy="468720"/>
          </a:xfrm>
          <a:prstGeom prst="rect">
            <a:avLst/>
          </a:prstGeom>
        </p:spPr>
      </p:pic>
      <p:sp>
        <p:nvSpPr>
          <p:cNvPr id="60" name="CustomShape 5"/>
          <p:cNvSpPr/>
          <p:nvPr/>
        </p:nvSpPr>
        <p:spPr>
          <a:xfrm>
            <a:off x="1259640" y="0"/>
            <a:ext cx="7848000" cy="511920"/>
          </a:xfrm>
          <a:prstGeom prst="rect">
            <a:avLst/>
          </a:prstGeom>
          <a:gradFill>
            <a:gsLst>
              <a:gs pos="0">
                <a:srgbClr val="34b3d5"/>
              </a:gs>
              <a:gs pos="50000">
                <a:srgbClr val="2988a1"/>
              </a:gs>
              <a:gs pos="100000">
                <a:srgbClr val="34b3d5"/>
              </a:gs>
            </a:gsLst>
            <a:lin ang="16200000"/>
          </a:gradFill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fr-FR" sz="1200">
                <a:solidFill>
                  <a:srgbClr val="ffffff"/>
                </a:solidFill>
                <a:latin typeface="Calibri"/>
              </a:rPr>
              <a:t>-Principe de fonctionnement </a:t>
            </a:r>
            <a:r>
              <a:rPr lang="fr-FR" sz="1200">
                <a:solidFill>
                  <a:srgbClr val="000000"/>
                </a:solidFill>
                <a:latin typeface="Calibri"/>
              </a:rPr>
              <a:t>-Architecture -Services de l’application -Diagramme des cas d’utilisation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200">
                <a:solidFill>
                  <a:srgbClr val="000000"/>
                </a:solidFill>
                <a:latin typeface="Calibri"/>
              </a:rPr>
              <a:t>-Matérielle et logiciel -Réalisation -Model Vue Contrôleur -Avantages / inconvénients -Améliorations possibles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3604320" y="2421000"/>
            <a:ext cx="4824720" cy="2879640"/>
          </a:xfrm>
          <a:prstGeom prst="rect">
            <a:avLst/>
          </a:prstGeom>
          <a:solidFill>
            <a:srgbClr val="c0504d"/>
          </a:solidFill>
          <a:ln w="38160">
            <a:solidFill>
              <a:srgbClr val="ffffff"/>
            </a:solidFill>
            <a:round/>
          </a:ln>
        </p:spPr>
      </p:sp>
      <p:sp>
        <p:nvSpPr>
          <p:cNvPr id="62" name="CustomShape 2"/>
          <p:cNvSpPr/>
          <p:nvPr/>
        </p:nvSpPr>
        <p:spPr>
          <a:xfrm>
            <a:off x="685800" y="836640"/>
            <a:ext cx="7771680" cy="146916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fr-FR" sz="4400">
                <a:solidFill>
                  <a:srgbClr val="000000"/>
                </a:solidFill>
                <a:latin typeface="Calibri"/>
              </a:rPr>
              <a:t>Architecture</a:t>
            </a:r>
            <a:endParaRPr/>
          </a:p>
        </p:txBody>
      </p:sp>
      <p:pic>
        <p:nvPicPr>
          <p:cNvPr descr="" id="63" name="Image 5"/>
          <p:cNvPicPr/>
          <p:nvPr/>
        </p:nvPicPr>
        <p:blipFill>
          <a:blip r:embed="rId1"/>
          <a:stretch>
            <a:fillRect/>
          </a:stretch>
        </p:blipFill>
        <p:spPr>
          <a:xfrm>
            <a:off x="6300360" y="2997000"/>
            <a:ext cx="1984680" cy="1912680"/>
          </a:xfrm>
          <a:prstGeom prst="rect">
            <a:avLst/>
          </a:prstGeom>
        </p:spPr>
      </p:pic>
      <p:sp>
        <p:nvSpPr>
          <p:cNvPr id="64" name="CustomShape 3"/>
          <p:cNvSpPr/>
          <p:nvPr/>
        </p:nvSpPr>
        <p:spPr>
          <a:xfrm>
            <a:off x="2843640" y="6356520"/>
            <a:ext cx="3455640" cy="3643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Université de Nantes, Licence Professionnelle SIL</a:t>
            </a:r>
            <a:endParaRPr/>
          </a:p>
        </p:txBody>
      </p:sp>
      <p:sp>
        <p:nvSpPr>
          <p:cNvPr id="65" name="CustomShape 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71A1B141-F1B1-4141-A181-3111F121C171}" type="slidenum">
              <a:rPr lang="fr-FR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pic>
        <p:nvPicPr>
          <p:cNvPr descr="" id="66" name="Imag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107640" y="133200"/>
            <a:ext cx="1079280" cy="468720"/>
          </a:xfrm>
          <a:prstGeom prst="rect">
            <a:avLst/>
          </a:prstGeom>
        </p:spPr>
      </p:pic>
      <p:sp>
        <p:nvSpPr>
          <p:cNvPr id="67" name="CustomShape 5"/>
          <p:cNvSpPr/>
          <p:nvPr/>
        </p:nvSpPr>
        <p:spPr>
          <a:xfrm>
            <a:off x="1259640" y="0"/>
            <a:ext cx="7848000" cy="511920"/>
          </a:xfrm>
          <a:prstGeom prst="rect">
            <a:avLst/>
          </a:prstGeom>
          <a:gradFill>
            <a:gsLst>
              <a:gs pos="0">
                <a:srgbClr val="34b3d5"/>
              </a:gs>
              <a:gs pos="50000">
                <a:srgbClr val="2988a1"/>
              </a:gs>
              <a:gs pos="100000">
                <a:srgbClr val="34b3d5"/>
              </a:gs>
            </a:gsLst>
            <a:lin ang="16200000"/>
          </a:gradFill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fr-FR" sz="1200">
                <a:solidFill>
                  <a:srgbClr val="000000"/>
                </a:solidFill>
                <a:latin typeface="Calibri"/>
              </a:rPr>
              <a:t>-Principe de fonctionnement </a:t>
            </a:r>
            <a:r>
              <a:rPr lang="fr-FR" sz="1200">
                <a:solidFill>
                  <a:srgbClr val="ffffff"/>
                </a:solidFill>
                <a:latin typeface="Calibri"/>
              </a:rPr>
              <a:t>-Architecture </a:t>
            </a:r>
            <a:r>
              <a:rPr lang="fr-FR" sz="1200">
                <a:solidFill>
                  <a:srgbClr val="000000"/>
                </a:solidFill>
                <a:latin typeface="Calibri"/>
              </a:rPr>
              <a:t>-Services de l’application -Diagramme des cas d’utilisation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200">
                <a:solidFill>
                  <a:srgbClr val="000000"/>
                </a:solidFill>
                <a:latin typeface="Calibri"/>
              </a:rPr>
              <a:t>-Matérielle et logiciel -Réalisation -Model Vue Contrôleur -Avantages / inconvénients -Améliorations possibles</a:t>
            </a:r>
            <a:endParaRPr/>
          </a:p>
        </p:txBody>
      </p:sp>
      <p:sp>
        <p:nvSpPr>
          <p:cNvPr id="68" name="CustomShape 6"/>
          <p:cNvSpPr/>
          <p:nvPr/>
        </p:nvSpPr>
        <p:spPr>
          <a:xfrm>
            <a:off x="6562800" y="2613240"/>
            <a:ext cx="1265760" cy="3643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Localhost</a:t>
            </a:r>
            <a:endParaRPr/>
          </a:p>
        </p:txBody>
      </p:sp>
      <p:sp>
        <p:nvSpPr>
          <p:cNvPr id="69" name="CustomShape 7"/>
          <p:cNvSpPr/>
          <p:nvPr/>
        </p:nvSpPr>
        <p:spPr>
          <a:xfrm>
            <a:off x="3059280" y="5301360"/>
            <a:ext cx="2879640" cy="543600"/>
          </a:xfrm>
          <a:prstGeom prst="rect">
            <a:avLst/>
          </a:prstGeom>
          <a:solidFill>
            <a:srgbClr val="c0504d"/>
          </a:solidFill>
          <a:ln w="25560">
            <a:solidFill>
              <a:srgbClr val="8e3b38"/>
            </a:solidFill>
            <a:round/>
          </a:ln>
        </p:spPr>
      </p:sp>
      <p:pic>
        <p:nvPicPr>
          <p:cNvPr descr="" id="70" name="Imag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107640" y="2613240"/>
            <a:ext cx="3173760" cy="2576880"/>
          </a:xfrm>
          <a:prstGeom prst="rect">
            <a:avLst/>
          </a:prstGeom>
        </p:spPr>
      </p:pic>
      <p:sp>
        <p:nvSpPr>
          <p:cNvPr id="71" name="CustomShape 8"/>
          <p:cNvSpPr/>
          <p:nvPr/>
        </p:nvSpPr>
        <p:spPr>
          <a:xfrm>
            <a:off x="3840840" y="2613240"/>
            <a:ext cx="2308320" cy="2523960"/>
          </a:xfrm>
          <a:prstGeom prst="rect">
            <a:avLst/>
          </a:prstGeom>
          <a:solidFill>
            <a:srgbClr val="c0504d"/>
          </a:solidFill>
          <a:ln w="38160">
            <a:solidFill>
              <a:srgbClr val="ffffff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fr-FR">
                <a:solidFill>
                  <a:srgbClr val="ffffff"/>
                </a:solidFill>
                <a:latin typeface="Calibri"/>
              </a:rPr>
              <a:t>Application java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72" name="CustomShape 9"/>
          <p:cNvSpPr/>
          <p:nvPr/>
        </p:nvSpPr>
        <p:spPr>
          <a:xfrm>
            <a:off x="4140000" y="4149000"/>
            <a:ext cx="1727640" cy="760680"/>
          </a:xfrm>
          <a:prstGeom prst="rect">
            <a:avLst/>
          </a:prstGeom>
          <a:solidFill>
            <a:srgbClr val="f79646"/>
          </a:solidFill>
          <a:ln w="25560">
            <a:solidFill>
              <a:srgbClr val="b66e33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fr-FR" sz="1400">
                <a:solidFill>
                  <a:srgbClr val="ffffff"/>
                </a:solidFill>
                <a:latin typeface="Calibri"/>
              </a:rPr>
              <a:t>Persistance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400">
                <a:solidFill>
                  <a:srgbClr val="ffffff"/>
                </a:solidFill>
                <a:latin typeface="Calibri"/>
              </a:rPr>
              <a:t>(Model+Contrôleur)</a:t>
            </a:r>
            <a:endParaRPr/>
          </a:p>
        </p:txBody>
      </p:sp>
      <p:sp>
        <p:nvSpPr>
          <p:cNvPr id="73" name="CustomShape 10"/>
          <p:cNvSpPr/>
          <p:nvPr/>
        </p:nvSpPr>
        <p:spPr>
          <a:xfrm>
            <a:off x="4347360" y="3254040"/>
            <a:ext cx="1295280" cy="647280"/>
          </a:xfrm>
          <a:prstGeom prst="rect">
            <a:avLst/>
          </a:prstGeom>
          <a:solidFill>
            <a:srgbClr val="f79646"/>
          </a:solidFill>
          <a:ln w="25560">
            <a:solidFill>
              <a:srgbClr val="b66e33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fr-FR" sz="1400">
                <a:solidFill>
                  <a:srgbClr val="ffffff"/>
                </a:solidFill>
                <a:latin typeface="Calibri"/>
              </a:rPr>
              <a:t>Presentation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400">
                <a:solidFill>
                  <a:srgbClr val="ffffff"/>
                </a:solidFill>
                <a:latin typeface="Calibri"/>
              </a:rPr>
              <a:t>(vue)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685800" y="836640"/>
            <a:ext cx="7771680" cy="146916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fr-FR" sz="4400">
                <a:solidFill>
                  <a:srgbClr val="000000"/>
                </a:solidFill>
                <a:latin typeface="Calibri"/>
              </a:rPr>
              <a:t>Services de l’application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2843640" y="6356520"/>
            <a:ext cx="3455640" cy="3643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Université de Nantes, Licence Professionnelle SIL</a:t>
            </a:r>
            <a:endParaRPr/>
          </a:p>
        </p:txBody>
      </p:sp>
      <p:sp>
        <p:nvSpPr>
          <p:cNvPr id="76" name="CustomShape 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C12111F1-C1E1-4111-B1D1-214161E101B1}" type="slidenum">
              <a:rPr lang="fr-FR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pic>
        <p:nvPicPr>
          <p:cNvPr descr="" id="77" name="Image 10"/>
          <p:cNvPicPr/>
          <p:nvPr/>
        </p:nvPicPr>
        <p:blipFill>
          <a:blip r:embed="rId1"/>
          <a:stretch>
            <a:fillRect/>
          </a:stretch>
        </p:blipFill>
        <p:spPr>
          <a:xfrm>
            <a:off x="107640" y="133200"/>
            <a:ext cx="1079280" cy="468720"/>
          </a:xfrm>
          <a:prstGeom prst="rect">
            <a:avLst/>
          </a:prstGeom>
        </p:spPr>
      </p:pic>
      <p:sp>
        <p:nvSpPr>
          <p:cNvPr id="78" name="CustomShape 4"/>
          <p:cNvSpPr/>
          <p:nvPr/>
        </p:nvSpPr>
        <p:spPr>
          <a:xfrm>
            <a:off x="1259640" y="0"/>
            <a:ext cx="7848000" cy="511920"/>
          </a:xfrm>
          <a:prstGeom prst="rect">
            <a:avLst/>
          </a:prstGeom>
          <a:gradFill>
            <a:gsLst>
              <a:gs pos="0">
                <a:srgbClr val="34b3d5"/>
              </a:gs>
              <a:gs pos="50000">
                <a:srgbClr val="2988a1"/>
              </a:gs>
              <a:gs pos="100000">
                <a:srgbClr val="34b3d5"/>
              </a:gs>
            </a:gsLst>
            <a:lin ang="16200000"/>
          </a:gradFill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fr-FR" sz="1200">
                <a:solidFill>
                  <a:srgbClr val="000000"/>
                </a:solidFill>
                <a:latin typeface="Calibri"/>
              </a:rPr>
              <a:t>-Principe de fonctionnement -Architecture </a:t>
            </a:r>
            <a:r>
              <a:rPr lang="fr-FR" sz="1200">
                <a:solidFill>
                  <a:srgbClr val="ffffff"/>
                </a:solidFill>
                <a:latin typeface="Calibri"/>
              </a:rPr>
              <a:t>-Services de l’application </a:t>
            </a:r>
            <a:r>
              <a:rPr lang="fr-FR" sz="1200">
                <a:solidFill>
                  <a:srgbClr val="000000"/>
                </a:solidFill>
                <a:latin typeface="Calibri"/>
              </a:rPr>
              <a:t>-Diagramme des cas d’utilisation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200">
                <a:solidFill>
                  <a:srgbClr val="000000"/>
                </a:solidFill>
                <a:latin typeface="Calibri"/>
              </a:rPr>
              <a:t>-Matérielle et logiciel -Réalisation -Model Vue Contrôleur -Avantages / inconvénients -Améliorations possibles</a:t>
            </a:r>
            <a:endParaRPr/>
          </a:p>
        </p:txBody>
      </p:sp>
      <p:graphicFrame>
        <p:nvGraphicFramePr>
          <p:cNvPr id="79" name="Table 5"/>
          <p:cNvGraphicFramePr/>
          <p:nvPr/>
        </p:nvGraphicFramePr>
        <p:xfrm>
          <a:off x="251640" y="2277000"/>
          <a:ext cx="8712360" cy="3748320"/>
        </p:xfrm>
        <a:graphic>
          <a:graphicData uri="http://schemas.openxmlformats.org/drawingml/2006/table">
            <a:tbl>
              <a:tblPr/>
              <a:tblGrid>
                <a:gridCol w="4356360"/>
                <a:gridCol w="4356000"/>
              </a:tblGrid>
              <a:tr h="8877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>
                          <a:solidFill>
                            <a:srgbClr val="000000"/>
                          </a:solidFill>
                          <a:latin typeface="Calibri"/>
                        </a:rPr>
                        <a:t>Inscription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>
                          <a:solidFill>
                            <a:srgbClr val="000000"/>
                          </a:solidFill>
                          <a:latin typeface="Calibri"/>
                        </a:rPr>
                        <a:t>Si un adhérent n’a pas de compte il doit obligatoirement s’inscrire en remplissant un formulaire</a:t>
                      </a:r>
                      <a:endParaRPr/>
                    </a:p>
                  </a:txBody>
                  <a:tcPr/>
                </a:tc>
              </a:tr>
              <a:tr h="115308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>
                          <a:solidFill>
                            <a:srgbClr val="000000"/>
                          </a:solidFill>
                          <a:latin typeface="Calibri"/>
                        </a:rPr>
                        <a:t>Authentification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>
                          <a:solidFill>
                            <a:srgbClr val="000000"/>
                          </a:solidFill>
                          <a:latin typeface="Calibri"/>
                        </a:rPr>
                        <a:t>Pour se connecter l’adhérent doit rentrer son login et mot de passe. C’est la seule façon d’accéder aux services d’achat.</a:t>
                      </a:r>
                      <a:endParaRPr/>
                    </a:p>
                  </a:txBody>
                  <a:tcPr/>
                </a:tc>
              </a:tr>
              <a:tr h="8877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>
                          <a:solidFill>
                            <a:srgbClr val="000000"/>
                          </a:solidFill>
                          <a:latin typeface="Calibri"/>
                        </a:rPr>
                        <a:t>Affichage des articles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>
                          <a:solidFill>
                            <a:srgbClr val="000000"/>
                          </a:solidFill>
                          <a:latin typeface="Calibri"/>
                        </a:rPr>
                        <a:t>Liste tout les articles contenus dans la base, avec leur nom, prix et leurs stocks.</a:t>
                      </a:r>
                      <a:endParaRPr/>
                    </a:p>
                  </a:txBody>
                  <a:tcPr/>
                </a:tc>
              </a:tr>
              <a:tr h="8877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>
                          <a:solidFill>
                            <a:srgbClr val="000000"/>
                          </a:solidFill>
                          <a:latin typeface="Calibri"/>
                        </a:rPr>
                        <a:t>Achat d’un ou plusieurs articles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>
                          <a:solidFill>
                            <a:srgbClr val="000000"/>
                          </a:solidFill>
                          <a:latin typeface="Calibri"/>
                        </a:rPr>
                        <a:t>Créer une commande à la date courante en fonction des articles sélectionnés.</a:t>
                      </a:r>
                      <a:endParaRPr/>
                    </a:p>
                  </a:txBody>
                  <a:tcPr/>
                </a:tc>
              </a:tr>
              <a:tr h="62244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>
                          <a:solidFill>
                            <a:srgbClr val="000000"/>
                          </a:solidFill>
                          <a:latin typeface="Calibri"/>
                        </a:rPr>
                        <a:t>Suivis des commandes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>
                          <a:solidFill>
                            <a:srgbClr val="000000"/>
                          </a:solidFill>
                          <a:latin typeface="Calibri"/>
                        </a:rPr>
                        <a:t>Affichage de toute les commandes de l’adhérent.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85800" y="836640"/>
            <a:ext cx="7771680" cy="146916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fr-FR" sz="4400">
                <a:solidFill>
                  <a:srgbClr val="000000"/>
                </a:solidFill>
                <a:latin typeface="Calibri"/>
              </a:rPr>
              <a:t>Diagramme des cas d’utilisation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2843640" y="6048000"/>
            <a:ext cx="3455640" cy="3643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Université de Nantes, Licence Professionnelle SIL</a:t>
            </a:r>
            <a:endParaRPr/>
          </a:p>
        </p:txBody>
      </p:sp>
      <p:sp>
        <p:nvSpPr>
          <p:cNvPr id="82" name="CustomShape 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61F12111-3181-4111-8171-017141B1E101}" type="slidenum">
              <a:rPr lang="fr-FR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pic>
        <p:nvPicPr>
          <p:cNvPr descr="" id="83" name="Image 10"/>
          <p:cNvPicPr/>
          <p:nvPr/>
        </p:nvPicPr>
        <p:blipFill>
          <a:blip r:embed="rId1"/>
          <a:stretch>
            <a:fillRect/>
          </a:stretch>
        </p:blipFill>
        <p:spPr>
          <a:xfrm>
            <a:off x="107640" y="133200"/>
            <a:ext cx="1079280" cy="468720"/>
          </a:xfrm>
          <a:prstGeom prst="rect">
            <a:avLst/>
          </a:prstGeom>
        </p:spPr>
      </p:pic>
      <p:sp>
        <p:nvSpPr>
          <p:cNvPr id="84" name="CustomShape 4"/>
          <p:cNvSpPr/>
          <p:nvPr/>
        </p:nvSpPr>
        <p:spPr>
          <a:xfrm>
            <a:off x="1259640" y="0"/>
            <a:ext cx="7848000" cy="511920"/>
          </a:xfrm>
          <a:prstGeom prst="rect">
            <a:avLst/>
          </a:prstGeom>
          <a:gradFill>
            <a:gsLst>
              <a:gs pos="0">
                <a:srgbClr val="34b3d5"/>
              </a:gs>
              <a:gs pos="50000">
                <a:srgbClr val="2988a1"/>
              </a:gs>
              <a:gs pos="100000">
                <a:srgbClr val="34b3d5"/>
              </a:gs>
            </a:gsLst>
            <a:lin ang="16200000"/>
          </a:gradFill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fr-FR" sz="1200">
                <a:solidFill>
                  <a:srgbClr val="000000"/>
                </a:solidFill>
                <a:latin typeface="Calibri"/>
              </a:rPr>
              <a:t>-Principe de fonctionnement -Architecture -Services de l’application </a:t>
            </a:r>
            <a:r>
              <a:rPr lang="fr-FR" sz="1200">
                <a:solidFill>
                  <a:srgbClr val="ffffff"/>
                </a:solidFill>
                <a:latin typeface="Calibri"/>
              </a:rPr>
              <a:t>-Diagramme des cas d’utilisation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200">
                <a:solidFill>
                  <a:srgbClr val="000000"/>
                </a:solidFill>
                <a:latin typeface="Calibri"/>
              </a:rPr>
              <a:t>-Matérielle et logiciel -Réalisation -Model Vue Contrôleur -Avantages / inconvénients -Améliorations possibles</a:t>
            </a:r>
            <a:endParaRPr/>
          </a:p>
        </p:txBody>
      </p:sp>
      <p:pic>
        <p:nvPicPr>
          <p:cNvPr descr="" id="85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290160" y="2304000"/>
            <a:ext cx="8565840" cy="3600000"/>
          </a:xfrm>
          <a:prstGeom prst="rect">
            <a:avLst/>
          </a:prstGeom>
        </p:spPr>
      </p:pic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685800" y="806760"/>
            <a:ext cx="7771680" cy="146916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fr-FR" sz="4400">
                <a:solidFill>
                  <a:srgbClr val="000000"/>
                </a:solidFill>
                <a:latin typeface="Calibri"/>
              </a:rPr>
              <a:t>Matérielle et logiciel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1371600" y="2349000"/>
            <a:ext cx="6400080" cy="328932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fr-FR" sz="3200">
                <a:solidFill>
                  <a:srgbClr val="000000"/>
                </a:solidFill>
                <a:latin typeface="Calibri"/>
              </a:rPr>
              <a:t>Une machine serveur/client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fr-FR" sz="3200">
                <a:solidFill>
                  <a:srgbClr val="000000"/>
                </a:solidFill>
                <a:latin typeface="Calibri"/>
              </a:rPr>
              <a:t>Eclipse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fr-FR" sz="3200">
                <a:solidFill>
                  <a:srgbClr val="000000"/>
                </a:solidFill>
                <a:latin typeface="Calibri"/>
              </a:rPr>
              <a:t>Base Derby</a:t>
            </a:r>
            <a:endParaRPr/>
          </a:p>
        </p:txBody>
      </p:sp>
      <p:sp>
        <p:nvSpPr>
          <p:cNvPr id="88" name="CustomShape 3"/>
          <p:cNvSpPr/>
          <p:nvPr/>
        </p:nvSpPr>
        <p:spPr>
          <a:xfrm>
            <a:off x="2843640" y="6356520"/>
            <a:ext cx="3455640" cy="3643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Université de Nantes, Licence Professionnelle SIL</a:t>
            </a:r>
            <a:endParaRPr/>
          </a:p>
        </p:txBody>
      </p:sp>
      <p:sp>
        <p:nvSpPr>
          <p:cNvPr id="89" name="CustomShape 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81511151-C181-4121-91E1-2131E1D11131}" type="slidenum">
              <a:rPr lang="fr-FR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pic>
        <p:nvPicPr>
          <p:cNvPr descr="" id="90" name="Image 10"/>
          <p:cNvPicPr/>
          <p:nvPr/>
        </p:nvPicPr>
        <p:blipFill>
          <a:blip r:embed="rId1"/>
          <a:stretch>
            <a:fillRect/>
          </a:stretch>
        </p:blipFill>
        <p:spPr>
          <a:xfrm>
            <a:off x="107640" y="133200"/>
            <a:ext cx="1079280" cy="468720"/>
          </a:xfrm>
          <a:prstGeom prst="rect">
            <a:avLst/>
          </a:prstGeom>
        </p:spPr>
      </p:pic>
      <p:sp>
        <p:nvSpPr>
          <p:cNvPr id="91" name="CustomShape 5"/>
          <p:cNvSpPr/>
          <p:nvPr/>
        </p:nvSpPr>
        <p:spPr>
          <a:xfrm>
            <a:off x="1259640" y="0"/>
            <a:ext cx="7848000" cy="511920"/>
          </a:xfrm>
          <a:prstGeom prst="rect">
            <a:avLst/>
          </a:prstGeom>
          <a:gradFill>
            <a:gsLst>
              <a:gs pos="0">
                <a:srgbClr val="34b3d5"/>
              </a:gs>
              <a:gs pos="50000">
                <a:srgbClr val="2988a1"/>
              </a:gs>
              <a:gs pos="100000">
                <a:srgbClr val="34b3d5"/>
              </a:gs>
            </a:gsLst>
            <a:lin ang="16200000"/>
          </a:gradFill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fr-FR" sz="1200">
                <a:solidFill>
                  <a:srgbClr val="000000"/>
                </a:solidFill>
                <a:latin typeface="Calibri"/>
              </a:rPr>
              <a:t>-Principe de fonctionnement -Architecture -Services de l’application -Diagramme des cas d’utilisation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200">
                <a:solidFill>
                  <a:srgbClr val="ffffff"/>
                </a:solidFill>
                <a:latin typeface="Calibri"/>
              </a:rPr>
              <a:t>-Matérielle et logiciel </a:t>
            </a:r>
            <a:r>
              <a:rPr lang="fr-FR" sz="1200">
                <a:solidFill>
                  <a:srgbClr val="000000"/>
                </a:solidFill>
                <a:latin typeface="Calibri"/>
              </a:rPr>
              <a:t>-Réalisation -Model Vue Contrôleur -Avantages / inconvénients -Améliorations possibles</a:t>
            </a:r>
            <a:endParaRPr/>
          </a:p>
        </p:txBody>
      </p:sp>
      <p:pic>
        <p:nvPicPr>
          <p:cNvPr descr="" id="92" name="Image 7"/>
          <p:cNvPicPr/>
          <p:nvPr/>
        </p:nvPicPr>
        <p:blipFill>
          <a:blip r:embed="rId2"/>
          <a:stretch>
            <a:fillRect/>
          </a:stretch>
        </p:blipFill>
        <p:spPr>
          <a:xfrm>
            <a:off x="7092360" y="4640400"/>
            <a:ext cx="896040" cy="863280"/>
          </a:xfrm>
          <a:prstGeom prst="rect">
            <a:avLst/>
          </a:prstGeom>
        </p:spPr>
      </p:pic>
      <p:pic>
        <p:nvPicPr>
          <p:cNvPr descr="" id="93" name="Image 3"/>
          <p:cNvPicPr/>
          <p:nvPr/>
        </p:nvPicPr>
        <p:blipFill>
          <a:blip r:embed="rId3"/>
          <a:stretch>
            <a:fillRect/>
          </a:stretch>
        </p:blipFill>
        <p:spPr>
          <a:xfrm>
            <a:off x="7092360" y="3386160"/>
            <a:ext cx="873720" cy="873720"/>
          </a:xfrm>
          <a:prstGeom prst="rect">
            <a:avLst/>
          </a:prstGeom>
        </p:spPr>
      </p:pic>
      <p:pic>
        <p:nvPicPr>
          <p:cNvPr descr="" id="94" name="Image 12"/>
          <p:cNvPicPr/>
          <p:nvPr/>
        </p:nvPicPr>
        <p:blipFill>
          <a:blip r:embed="rId4"/>
          <a:stretch>
            <a:fillRect/>
          </a:stretch>
        </p:blipFill>
        <p:spPr>
          <a:xfrm>
            <a:off x="6953400" y="2205000"/>
            <a:ext cx="1151280" cy="934920"/>
          </a:xfrm>
          <a:prstGeom prst="rect">
            <a:avLst/>
          </a:prstGeom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685800" y="806760"/>
            <a:ext cx="7771680" cy="146916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fr-FR" sz="4400">
                <a:solidFill>
                  <a:srgbClr val="000000"/>
                </a:solidFill>
                <a:latin typeface="Calibri"/>
              </a:rPr>
              <a:t>Réalisation</a:t>
            </a:r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1371600" y="1772640"/>
            <a:ext cx="6400080" cy="175176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fr-FR" sz="3200">
                <a:solidFill>
                  <a:srgbClr val="000000"/>
                </a:solidFill>
                <a:latin typeface="Calibri"/>
              </a:rPr>
              <a:t>La base Derby Assoc</a:t>
            </a:r>
            <a:endParaRPr/>
          </a:p>
        </p:txBody>
      </p:sp>
      <p:sp>
        <p:nvSpPr>
          <p:cNvPr id="97" name="CustomShape 3"/>
          <p:cNvSpPr/>
          <p:nvPr/>
        </p:nvSpPr>
        <p:spPr>
          <a:xfrm>
            <a:off x="2843640" y="6356520"/>
            <a:ext cx="3455640" cy="3643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Université de Nantes, Licence Professionnelle SIL</a:t>
            </a:r>
            <a:endParaRPr/>
          </a:p>
        </p:txBody>
      </p:sp>
      <p:sp>
        <p:nvSpPr>
          <p:cNvPr id="98" name="CustomShape 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11B12141-7171-41F1-A171-E14121713111}" type="slidenum">
              <a:rPr lang="fr-FR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pic>
        <p:nvPicPr>
          <p:cNvPr descr="" id="99" name="Image 10"/>
          <p:cNvPicPr/>
          <p:nvPr/>
        </p:nvPicPr>
        <p:blipFill>
          <a:blip r:embed="rId1"/>
          <a:stretch>
            <a:fillRect/>
          </a:stretch>
        </p:blipFill>
        <p:spPr>
          <a:xfrm>
            <a:off x="107640" y="133200"/>
            <a:ext cx="1079280" cy="468720"/>
          </a:xfrm>
          <a:prstGeom prst="rect">
            <a:avLst/>
          </a:prstGeom>
        </p:spPr>
      </p:pic>
      <p:sp>
        <p:nvSpPr>
          <p:cNvPr id="100" name="CustomShape 5"/>
          <p:cNvSpPr/>
          <p:nvPr/>
        </p:nvSpPr>
        <p:spPr>
          <a:xfrm>
            <a:off x="1259640" y="0"/>
            <a:ext cx="7848000" cy="511920"/>
          </a:xfrm>
          <a:prstGeom prst="rect">
            <a:avLst/>
          </a:prstGeom>
          <a:gradFill>
            <a:gsLst>
              <a:gs pos="0">
                <a:srgbClr val="34b3d5"/>
              </a:gs>
              <a:gs pos="50000">
                <a:srgbClr val="2988a1"/>
              </a:gs>
              <a:gs pos="100000">
                <a:srgbClr val="34b3d5"/>
              </a:gs>
            </a:gsLst>
            <a:lin ang="16200000"/>
          </a:gradFill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fr-FR" sz="1200">
                <a:solidFill>
                  <a:srgbClr val="000000"/>
                </a:solidFill>
                <a:latin typeface="Calibri"/>
              </a:rPr>
              <a:t>-Principe de fonctionnement -Architecture -Services de l’application -Diagramme des cas d’utilisation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200">
                <a:solidFill>
                  <a:srgbClr val="000000"/>
                </a:solidFill>
                <a:latin typeface="Calibri"/>
              </a:rPr>
              <a:t>-Matérielle et logiciel </a:t>
            </a:r>
            <a:r>
              <a:rPr lang="fr-FR" sz="1200">
                <a:solidFill>
                  <a:srgbClr val="ffffff"/>
                </a:solidFill>
                <a:latin typeface="Calibri"/>
              </a:rPr>
              <a:t>-Réalisation </a:t>
            </a:r>
            <a:r>
              <a:rPr lang="fr-FR" sz="1200">
                <a:solidFill>
                  <a:srgbClr val="000000"/>
                </a:solidFill>
                <a:latin typeface="Calibri"/>
              </a:rPr>
              <a:t>-Model Vue Contrôleur -Avantages / inconvénients -Améliorations possibles</a:t>
            </a:r>
            <a:endParaRPr/>
          </a:p>
        </p:txBody>
      </p:sp>
      <p:graphicFrame>
        <p:nvGraphicFramePr>
          <p:cNvPr id="101" name="Table 6"/>
          <p:cNvGraphicFramePr/>
          <p:nvPr/>
        </p:nvGraphicFramePr>
        <p:xfrm>
          <a:off x="102960" y="2565000"/>
          <a:ext cx="2519640" cy="2951640"/>
        </p:xfrm>
        <a:graphic>
          <a:graphicData uri="http://schemas.openxmlformats.org/drawingml/2006/table">
            <a:tbl>
              <a:tblPr/>
              <a:tblGrid>
                <a:gridCol w="867600"/>
                <a:gridCol w="1652040"/>
              </a:tblGrid>
              <a:tr h="8877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>
                          <a:solidFill>
                            <a:srgbClr val="ffffff"/>
                          </a:solidFill>
                          <a:latin typeface="Calibri"/>
                        </a:rPr>
                        <a:t>ADHERENT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4489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>
                          <a:solidFill>
                            <a:srgbClr val="000000"/>
                          </a:solidFill>
                          <a:latin typeface="Calibri"/>
                        </a:rPr>
                        <a:t>ID_ADH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>
                          <a:solidFill>
                            <a:srgbClr val="000000"/>
                          </a:solidFill>
                          <a:latin typeface="Calibri"/>
                        </a:rPr>
                        <a:t>CHAR(20) NOT NULL PK</a:t>
                      </a:r>
                      <a:endParaRPr/>
                    </a:p>
                  </a:txBody>
                  <a:tcPr/>
                </a:tc>
              </a:tr>
              <a:tr h="4489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>
                          <a:solidFill>
                            <a:srgbClr val="000000"/>
                          </a:solidFill>
                          <a:latin typeface="Calibri"/>
                        </a:rPr>
                        <a:t>MDP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>
                          <a:solidFill>
                            <a:srgbClr val="000000"/>
                          </a:solidFill>
                          <a:latin typeface="Calibri"/>
                        </a:rPr>
                        <a:t>CHAR(20) NOT NULL</a:t>
                      </a:r>
                      <a:endParaRPr/>
                    </a:p>
                  </a:txBody>
                  <a:tcPr/>
                </a:tc>
              </a:tr>
              <a:tr h="4489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>
                          <a:solidFill>
                            <a:srgbClr val="000000"/>
                          </a:solidFill>
                          <a:latin typeface="Calibri"/>
                        </a:rPr>
                        <a:t>NOM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>
                          <a:solidFill>
                            <a:srgbClr val="000000"/>
                          </a:solidFill>
                          <a:latin typeface="Calibri"/>
                        </a:rPr>
                        <a:t>CHAR(20) NOT NULL</a:t>
                      </a:r>
                      <a:endParaRPr/>
                    </a:p>
                  </a:txBody>
                  <a:tcPr/>
                </a:tc>
              </a:tr>
              <a:tr h="4489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>
                          <a:solidFill>
                            <a:srgbClr val="000000"/>
                          </a:solidFill>
                          <a:latin typeface="Calibri"/>
                        </a:rPr>
                        <a:t>PRENOM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>
                          <a:solidFill>
                            <a:srgbClr val="000000"/>
                          </a:solidFill>
                          <a:latin typeface="Calibri"/>
                        </a:rPr>
                        <a:t>CHAR(20) NOT NULL</a:t>
                      </a:r>
                      <a:endParaRPr/>
                    </a:p>
                  </a:txBody>
                  <a:tcPr/>
                </a:tc>
              </a:tr>
              <a:tr h="4489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>
                          <a:solidFill>
                            <a:srgbClr val="000000"/>
                          </a:solidFill>
                          <a:latin typeface="Calibri"/>
                        </a:rPr>
                        <a:t>ADRESSE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>
                          <a:solidFill>
                            <a:srgbClr val="000000"/>
                          </a:solidFill>
                          <a:latin typeface="Calibri"/>
                        </a:rPr>
                        <a:t>CHAR(20) NOT NULL</a:t>
                      </a:r>
                      <a:endParaRPr/>
                    </a:p>
                  </a:txBody>
                  <a:tcPr/>
                </a:tc>
              </a:tr>
              <a:tr h="4489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>
                          <a:solidFill>
                            <a:srgbClr val="000000"/>
                          </a:solidFill>
                          <a:latin typeface="Calibri"/>
                        </a:rPr>
                        <a:t>CP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>
                          <a:solidFill>
                            <a:srgbClr val="000000"/>
                          </a:solidFill>
                          <a:latin typeface="Calibri"/>
                        </a:rPr>
                        <a:t>CHAR(20) NOT NULL</a:t>
                      </a:r>
                      <a:endParaRPr/>
                    </a:p>
                  </a:txBody>
                  <a:tcPr/>
                </a:tc>
              </a:tr>
              <a:tr h="4489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>
                          <a:solidFill>
                            <a:srgbClr val="000000"/>
                          </a:solidFill>
                          <a:latin typeface="Calibri"/>
                        </a:rPr>
                        <a:t>VILLE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>
                          <a:solidFill>
                            <a:srgbClr val="000000"/>
                          </a:solidFill>
                          <a:latin typeface="Calibri"/>
                        </a:rPr>
                        <a:t>CHAR(20) NOT NULL</a:t>
                      </a:r>
                      <a:endParaRPr/>
                    </a:p>
                  </a:txBody>
                  <a:tcPr/>
                </a:tc>
              </a:tr>
              <a:tr h="4489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>
                          <a:solidFill>
                            <a:srgbClr val="000000"/>
                          </a:solidFill>
                          <a:latin typeface="Calibri"/>
                        </a:rPr>
                        <a:t>PAYS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>
                          <a:solidFill>
                            <a:srgbClr val="000000"/>
                          </a:solidFill>
                          <a:latin typeface="Calibri"/>
                        </a:rPr>
                        <a:t>CHAR(20) NOT NULL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2" name="Table 7"/>
          <p:cNvGraphicFramePr/>
          <p:nvPr/>
        </p:nvGraphicFramePr>
        <p:xfrm>
          <a:off x="6660360" y="2565000"/>
          <a:ext cx="2375640" cy="1789200"/>
        </p:xfrm>
        <a:graphic>
          <a:graphicData uri="http://schemas.openxmlformats.org/drawingml/2006/table">
            <a:tbl>
              <a:tblPr/>
              <a:tblGrid>
                <a:gridCol w="867600"/>
                <a:gridCol w="1508040"/>
              </a:tblGrid>
              <a:tr h="8877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>
                          <a:solidFill>
                            <a:srgbClr val="ffffff"/>
                          </a:solidFill>
                          <a:latin typeface="Calibri"/>
                        </a:rPr>
                        <a:t>CATALOGUE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62748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>
                          <a:solidFill>
                            <a:srgbClr val="000000"/>
                          </a:solidFill>
                          <a:latin typeface="Calibri"/>
                        </a:rPr>
                        <a:t>CODE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>
                          <a:solidFill>
                            <a:srgbClr val="000000"/>
                          </a:solidFill>
                          <a:latin typeface="Calibri"/>
                        </a:rPr>
                        <a:t>INTEGER NOT NULL PK Auto Generated</a:t>
                      </a:r>
                      <a:endParaRPr/>
                    </a:p>
                  </a:txBody>
                  <a:tcPr/>
                </a:tc>
              </a:tr>
              <a:tr h="4489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>
                          <a:solidFill>
                            <a:srgbClr val="000000"/>
                          </a:solidFill>
                          <a:latin typeface="Calibri"/>
                        </a:rPr>
                        <a:t>NOM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>
                          <a:solidFill>
                            <a:srgbClr val="000000"/>
                          </a:solidFill>
                          <a:latin typeface="Calibri"/>
                        </a:rPr>
                        <a:t>CHAR(20) NOT NULL</a:t>
                      </a:r>
                      <a:endParaRPr/>
                    </a:p>
                  </a:txBody>
                  <a:tcPr/>
                </a:tc>
              </a:tr>
              <a:tr h="4489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>
                          <a:solidFill>
                            <a:srgbClr val="000000"/>
                          </a:solidFill>
                          <a:latin typeface="Calibri"/>
                        </a:rPr>
                        <a:t>PRIX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>
                          <a:solidFill>
                            <a:srgbClr val="000000"/>
                          </a:solidFill>
                          <a:latin typeface="Calibri"/>
                        </a:rPr>
                        <a:t>DOUBLE NOT NULL</a:t>
                      </a:r>
                      <a:endParaRPr/>
                    </a:p>
                  </a:txBody>
                  <a:tcPr/>
                </a:tc>
              </a:tr>
              <a:tr h="4489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>
                          <a:solidFill>
                            <a:srgbClr val="000000"/>
                          </a:solidFill>
                          <a:latin typeface="Calibri"/>
                        </a:rPr>
                        <a:t>STOCK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>
                          <a:solidFill>
                            <a:srgbClr val="000000"/>
                          </a:solidFill>
                          <a:latin typeface="Calibri"/>
                        </a:rPr>
                        <a:t>INTEGERNOT NULL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3" name="Table 8"/>
          <p:cNvGraphicFramePr/>
          <p:nvPr/>
        </p:nvGraphicFramePr>
        <p:xfrm>
          <a:off x="3204000" y="2565000"/>
          <a:ext cx="2951640" cy="2764080"/>
        </p:xfrm>
        <a:graphic>
          <a:graphicData uri="http://schemas.openxmlformats.org/drawingml/2006/table">
            <a:tbl>
              <a:tblPr/>
              <a:tblGrid>
                <a:gridCol w="1440000"/>
                <a:gridCol w="1511640"/>
              </a:tblGrid>
              <a:tr h="62244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>
                          <a:solidFill>
                            <a:srgbClr val="ffffff"/>
                          </a:solidFill>
                          <a:latin typeface="Calibri"/>
                        </a:rPr>
                        <a:t>COMMANDE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80604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>
                          <a:solidFill>
                            <a:srgbClr val="000000"/>
                          </a:solidFill>
                          <a:latin typeface="Calibri"/>
                        </a:rPr>
                        <a:t>CHAR(20) NOT NULL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>
                          <a:solidFill>
                            <a:srgbClr val="000000"/>
                          </a:solidFill>
                          <a:latin typeface="Calibri"/>
                        </a:rPr>
                        <a:t>PK Auto Generated</a:t>
                      </a:r>
                      <a:endParaRPr/>
                    </a:p>
                  </a:txBody>
                  <a:tcPr/>
                </a:tc>
              </a:tr>
              <a:tr h="4489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>
                          <a:solidFill>
                            <a:srgbClr val="000000"/>
                          </a:solidFill>
                          <a:latin typeface="Calibri"/>
                        </a:rPr>
                        <a:t>CODE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>
                          <a:solidFill>
                            <a:srgbClr val="000000"/>
                          </a:solidFill>
                          <a:latin typeface="Calibri"/>
                        </a:rPr>
                        <a:t>INTEGER NOT NULL</a:t>
                      </a:r>
                      <a:endParaRPr/>
                    </a:p>
                  </a:txBody>
                  <a:tcPr/>
                </a:tc>
              </a:tr>
              <a:tr h="4489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>
                          <a:solidFill>
                            <a:srgbClr val="000000"/>
                          </a:solidFill>
                          <a:latin typeface="Calibri"/>
                        </a:rPr>
                        <a:t>ID_ADH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>
                          <a:solidFill>
                            <a:srgbClr val="000000"/>
                          </a:solidFill>
                          <a:latin typeface="Calibri"/>
                        </a:rPr>
                        <a:t>CHAR(20) NOT NULL</a:t>
                      </a:r>
                      <a:endParaRPr/>
                    </a:p>
                  </a:txBody>
                  <a:tcPr/>
                </a:tc>
              </a:tr>
              <a:tr h="4489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>
                          <a:solidFill>
                            <a:srgbClr val="000000"/>
                          </a:solidFill>
                          <a:latin typeface="Calibri"/>
                        </a:rPr>
                        <a:t>QUANTITE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>
                          <a:solidFill>
                            <a:srgbClr val="000000"/>
                          </a:solidFill>
                          <a:latin typeface="Calibri"/>
                        </a:rPr>
                        <a:t>INTEGER NOT NULL</a:t>
                      </a:r>
                      <a:endParaRPr/>
                    </a:p>
                  </a:txBody>
                  <a:tcPr/>
                </a:tc>
              </a:tr>
              <a:tr h="4489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>
                          <a:solidFill>
                            <a:srgbClr val="000000"/>
                          </a:solidFill>
                          <a:latin typeface="Calibri"/>
                        </a:rPr>
                        <a:t>DATE_COMMANDE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>
                          <a:solidFill>
                            <a:srgbClr val="000000"/>
                          </a:solidFill>
                          <a:latin typeface="Calibri"/>
                        </a:rPr>
                        <a:t>DATENOT NULL</a:t>
                      </a:r>
                      <a:endParaRPr/>
                    </a:p>
                  </a:txBody>
                  <a:tcPr/>
                </a:tc>
              </a:tr>
              <a:tr h="2703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>
                          <a:solidFill>
                            <a:srgbClr val="000000"/>
                          </a:solidFill>
                          <a:latin typeface="Calibri"/>
                        </a:rPr>
                        <a:t>ID_ADH_FK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>
                          <a:solidFill>
                            <a:srgbClr val="000000"/>
                          </a:solidFill>
                          <a:latin typeface="Calibri"/>
                        </a:rPr>
                        <a:t>FOREIGN KEY</a:t>
                      </a:r>
                      <a:endParaRPr/>
                    </a:p>
                  </a:txBody>
                  <a:tcPr/>
                </a:tc>
              </a:tr>
              <a:tr h="2703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>
                          <a:solidFill>
                            <a:srgbClr val="000000"/>
                          </a:solidFill>
                          <a:latin typeface="Calibri"/>
                        </a:rPr>
                        <a:t>CODE_FK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>
                          <a:solidFill>
                            <a:srgbClr val="000000"/>
                          </a:solidFill>
                          <a:latin typeface="Calibri"/>
                        </a:rPr>
                        <a:t>FOREIGN KEY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4" name="CustomShape 9"/>
          <p:cNvSpPr/>
          <p:nvPr/>
        </p:nvSpPr>
        <p:spPr>
          <a:xfrm>
            <a:off x="2626920" y="3069000"/>
            <a:ext cx="575280" cy="1799640"/>
          </a:xfrm>
          <a:prstGeom prst="straightConnector1">
            <a:avLst/>
          </a:prstGeom>
          <a:ln w="38160">
            <a:solidFill>
              <a:srgbClr val="c0504d"/>
            </a:solidFill>
            <a:round/>
            <a:tailEnd len="med" type="triangle" w="med"/>
          </a:ln>
        </p:spPr>
      </p:sp>
      <p:sp>
        <p:nvSpPr>
          <p:cNvPr id="105" name="CustomShape 10"/>
          <p:cNvSpPr/>
          <p:nvPr/>
        </p:nvSpPr>
        <p:spPr>
          <a:xfrm>
            <a:off x="6156000" y="3069000"/>
            <a:ext cx="503280" cy="2087640"/>
          </a:xfrm>
          <a:prstGeom prst="straightConnector1">
            <a:avLst/>
          </a:prstGeom>
          <a:ln w="38160">
            <a:solidFill>
              <a:srgbClr val="c0504d"/>
            </a:solidFill>
            <a:round/>
            <a:tailEnd len="med" type="triangle" w="med"/>
          </a:ln>
        </p:spPr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