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4660"/>
  </p:normalViewPr>
  <p:slideViewPr>
    <p:cSldViewPr>
      <p:cViewPr varScale="1">
        <p:scale>
          <a:sx n="87" d="100"/>
          <a:sy n="87" d="100"/>
        </p:scale>
        <p:origin x="-14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AB086-9098-4FF0-889C-4660684A76AF}" type="datetimeFigureOut">
              <a:rPr lang="fr-FR" smtClean="0"/>
              <a:t>14/02/2014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58C09-018D-4EA1-A56F-F4CD3A506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7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58C09-018D-4EA1-A56F-F4CD3A5065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3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2D5-3413-48DE-8ECE-1C9F6F60C7B6}" type="datetime1">
              <a:rPr lang="fr-FR" smtClean="0"/>
              <a:t>14/02/2014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2D7-94FE-419D-BC9A-92D04AC65958}" type="datetime1">
              <a:rPr lang="fr-FR" smtClean="0"/>
              <a:t>14/02/2014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D57-6320-420E-BC0B-FB96B1240827}" type="datetime1">
              <a:rPr lang="fr-FR" smtClean="0"/>
              <a:t>14/02/2014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68EF-5B02-43D3-99A2-8E755C9E955B}" type="datetime1">
              <a:rPr lang="fr-FR" smtClean="0"/>
              <a:t>14/02/2014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4D8A-A9F9-4825-A4DC-9BEC228D81F1}" type="datetime1">
              <a:rPr lang="fr-FR" smtClean="0"/>
              <a:t>14/02/2014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CAAA-F27E-4521-B17A-E23914568578}" type="datetime1">
              <a:rPr lang="fr-FR" smtClean="0"/>
              <a:t>14/02/2014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A12D-4B2C-451E-B245-5BBAB23B1D8E}" type="datetime1">
              <a:rPr lang="fr-FR" smtClean="0"/>
              <a:t>14/02/2014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8EC-7FA5-48A1-AC31-27C0B68E5FC1}" type="datetime1">
              <a:rPr lang="fr-FR" smtClean="0"/>
              <a:t>14/02/2014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7DC9-B261-4760-859C-335352DA4003}" type="datetime1">
              <a:rPr lang="fr-FR" smtClean="0"/>
              <a:t>14/02/2014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F826-0647-479B-95C0-75DA0751992E}" type="datetime1">
              <a:rPr lang="fr-FR" smtClean="0"/>
              <a:t>14/02/2014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EA-B5CD-4FB2-B3EB-3F67E8EEAEDA}" type="datetime1">
              <a:rPr lang="fr-FR" smtClean="0"/>
              <a:t>14/02/2014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4000"/>
                    </a14:imgEffect>
                    <a14:imgEffect>
                      <a14:colorTemperature colorTemp="11500"/>
                    </a14:imgEffect>
                    <a14:imgEffect>
                      <a14:saturation sat="18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2C3B-D3D9-43B7-9A8A-C03EC265FE24}" type="datetime1">
              <a:rPr lang="fr-FR" smtClean="0"/>
              <a:t>14/02/2014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Projet Association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25463"/>
            <a:ext cx="5907682" cy="19716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</a:t>
            </a:fld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Une table =&gt; un 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10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90287"/>
              </p:ext>
            </p:extLst>
          </p:nvPr>
        </p:nvGraphicFramePr>
        <p:xfrm>
          <a:off x="1619672" y="2564904"/>
          <a:ext cx="252028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652642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ADHERENT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 PK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MDP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VILLE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72528"/>
            <a:ext cx="2048161" cy="2600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Double flèche horizontale 7"/>
          <p:cNvSpPr/>
          <p:nvPr/>
        </p:nvSpPr>
        <p:spPr>
          <a:xfrm>
            <a:off x="4139952" y="3861048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8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Une table =&gt; un 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11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12226"/>
              </p:ext>
            </p:extLst>
          </p:nvPr>
        </p:nvGraphicFramePr>
        <p:xfrm>
          <a:off x="1187624" y="2608382"/>
          <a:ext cx="2952328" cy="27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12168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 smtClean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QUANTITE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DATE_COMMANDE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DATENOT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/>
                        <a:t>ID_ADH_FK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CODE_FK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74" y="3056076"/>
            <a:ext cx="3572374" cy="2029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Double flèche horizontale 14"/>
          <p:cNvSpPr/>
          <p:nvPr/>
        </p:nvSpPr>
        <p:spPr>
          <a:xfrm>
            <a:off x="4139952" y="3861048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Une table =&gt; un 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12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80390"/>
              </p:ext>
            </p:extLst>
          </p:nvPr>
        </p:nvGraphicFramePr>
        <p:xfrm>
          <a:off x="1691680" y="3079156"/>
          <a:ext cx="2376264" cy="179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508626"/>
              </a:tblGrid>
              <a:tr h="301538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CATALOGUE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 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PRIX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DOUBLE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INTEGERNOT NULL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27" y="3212976"/>
            <a:ext cx="3553321" cy="1781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Double flèche horizontale 14"/>
          <p:cNvSpPr/>
          <p:nvPr/>
        </p:nvSpPr>
        <p:spPr>
          <a:xfrm>
            <a:off x="4139952" y="3861048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Chaque model à son </a:t>
            </a:r>
            <a:r>
              <a:rPr lang="fr-FR" dirty="0" smtClean="0">
                <a:solidFill>
                  <a:schemeClr val="tx1"/>
                </a:solidFill>
              </a:rPr>
              <a:t>service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=&gt; contrôleur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2048161" cy="2600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35167"/>
              </p:ext>
            </p:extLst>
          </p:nvPr>
        </p:nvGraphicFramePr>
        <p:xfrm>
          <a:off x="4067944" y="2947814"/>
          <a:ext cx="3984104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8410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id);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id);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update(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closeConnection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List&lt;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listAll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…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necteur droit avec flèche 6"/>
          <p:cNvCxnSpPr>
            <a:stCxn id="14" idx="3"/>
          </p:cNvCxnSpPr>
          <p:nvPr/>
        </p:nvCxnSpPr>
        <p:spPr>
          <a:xfrm>
            <a:off x="3091769" y="4441312"/>
            <a:ext cx="976175" cy="9319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091768" y="4441312"/>
            <a:ext cx="976176" cy="571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074984" y="4441312"/>
            <a:ext cx="992960" cy="211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99781" y="4293096"/>
            <a:ext cx="976175" cy="1482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3"/>
          </p:cNvCxnSpPr>
          <p:nvPr/>
        </p:nvCxnSpPr>
        <p:spPr>
          <a:xfrm flipV="1">
            <a:off x="3091769" y="3861048"/>
            <a:ext cx="976175" cy="580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3083376" y="3501008"/>
            <a:ext cx="992580" cy="9403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3099781" y="3140968"/>
            <a:ext cx="976175" cy="13003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074984" y="4480734"/>
            <a:ext cx="1000972" cy="1260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Les données </a:t>
            </a:r>
            <a:r>
              <a:rPr lang="fr-FR" dirty="0" smtClean="0">
                <a:solidFill>
                  <a:schemeClr val="tx1"/>
                </a:solidFill>
              </a:rPr>
              <a:t>sont affichées sur les pages web =&gt; </a:t>
            </a:r>
            <a:r>
              <a:rPr lang="fr-FR" dirty="0" smtClean="0">
                <a:solidFill>
                  <a:schemeClr val="tx1"/>
                </a:solidFill>
              </a:rPr>
              <a:t>La </a:t>
            </a:r>
            <a:r>
              <a:rPr lang="fr-FR" dirty="0" smtClean="0">
                <a:solidFill>
                  <a:schemeClr val="tx1"/>
                </a:solidFill>
              </a:rPr>
              <a:t>vue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84984"/>
            <a:ext cx="5474963" cy="22243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ZoneTexte 4"/>
          <p:cNvSpPr txBox="1"/>
          <p:nvPr/>
        </p:nvSpPr>
        <p:spPr>
          <a:xfrm>
            <a:off x="174846" y="4212516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nouvelAdherent.jsp</a:t>
            </a:r>
            <a:endParaRPr lang="fr-FR" b="1" dirty="0"/>
          </a:p>
        </p:txBody>
      </p:sp>
      <p:sp>
        <p:nvSpPr>
          <p:cNvPr id="13" name="Double flèche horizontale 12"/>
          <p:cNvSpPr/>
          <p:nvPr/>
        </p:nvSpPr>
        <p:spPr>
          <a:xfrm>
            <a:off x="2112420" y="4218331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Model Vue Contrôleur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15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</a:t>
            </a:r>
            <a:r>
              <a:rPr lang="fr-FR" sz="1200" dirty="0" smtClean="0">
                <a:solidFill>
                  <a:schemeClr val="bg1"/>
                </a:solidFill>
              </a:rPr>
              <a:t>-Model Vue Contrôleur </a:t>
            </a:r>
            <a:r>
              <a:rPr lang="fr-FR" sz="1200" dirty="0" smtClean="0">
                <a:solidFill>
                  <a:schemeClr val="tx1"/>
                </a:solidFill>
              </a:rPr>
              <a:t>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564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419872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72200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</a:p>
          <a:p>
            <a:pPr algn="ctr"/>
            <a:r>
              <a:rPr lang="fr-FR" dirty="0" smtClean="0"/>
              <a:t>TomCat7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IHM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27584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Adherent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827584" y="350939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827584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599892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AdherentService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599892" y="350882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ArticleService</a:t>
            </a:r>
            <a:endParaRPr lang="fr-FR" sz="14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599892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CommandeService</a:t>
            </a:r>
            <a:endParaRPr lang="fr-FR" sz="14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97" y="5445224"/>
            <a:ext cx="896615" cy="864096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1592669" y="4941168"/>
            <a:ext cx="18002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3"/>
            <a:endCxn id="17" idx="1"/>
          </p:cNvCxnSpPr>
          <p:nvPr/>
        </p:nvCxnSpPr>
        <p:spPr>
          <a:xfrm>
            <a:off x="2411760" y="317697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411760" y="368941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415306" y="4185084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3" idx="3"/>
            <a:endCxn id="14" idx="1"/>
          </p:cNvCxnSpPr>
          <p:nvPr/>
        </p:nvCxnSpPr>
        <p:spPr>
          <a:xfrm>
            <a:off x="5328084" y="3753036"/>
            <a:ext cx="10441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6660232" y="3356992"/>
            <a:ext cx="1296144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  <p:grpSp>
        <p:nvGrpSpPr>
          <p:cNvPr id="34" name="Groupe 33"/>
          <p:cNvGrpSpPr/>
          <p:nvPr/>
        </p:nvGrpSpPr>
        <p:grpSpPr>
          <a:xfrm>
            <a:off x="1592669" y="2204864"/>
            <a:ext cx="5746205" cy="371294"/>
            <a:chOff x="1592669" y="2204864"/>
            <a:chExt cx="5746205" cy="371294"/>
          </a:xfrm>
        </p:grpSpPr>
        <p:cxnSp>
          <p:nvCxnSpPr>
            <p:cNvPr id="6" name="Connecteur droit 5"/>
            <p:cNvCxnSpPr/>
            <p:nvPr/>
          </p:nvCxnSpPr>
          <p:spPr>
            <a:xfrm flipH="1">
              <a:off x="1592670" y="2204864"/>
              <a:ext cx="57462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endCxn id="4" idx="0"/>
            </p:cNvCxnSpPr>
            <p:nvPr/>
          </p:nvCxnSpPr>
          <p:spPr>
            <a:xfrm>
              <a:off x="1592669" y="2204864"/>
              <a:ext cx="9001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7329873" y="2216118"/>
              <a:ext cx="9001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Structurée, facilement modifiable et testable.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Ne permet pas la multi-connexion à la base de donnée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Supporte peut de clients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16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</a:t>
            </a:r>
            <a:r>
              <a:rPr lang="fr-FR" sz="1200" dirty="0" smtClean="0">
                <a:solidFill>
                  <a:schemeClr val="bg1"/>
                </a:solidFill>
              </a:rPr>
              <a:t>-Avantages / inconvénients </a:t>
            </a:r>
            <a:r>
              <a:rPr lang="fr-FR" sz="1200" dirty="0" smtClean="0">
                <a:solidFill>
                  <a:schemeClr val="tx1"/>
                </a:solidFill>
              </a:rPr>
              <a:t>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Externaliser la partie Contrôleur/model en services wso2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Utiliser </a:t>
            </a:r>
            <a:r>
              <a:rPr lang="fr-FR" dirty="0" err="1" smtClean="0">
                <a:solidFill>
                  <a:schemeClr val="tx1"/>
                </a:solidFill>
              </a:rPr>
              <a:t>Mysql</a:t>
            </a:r>
            <a:r>
              <a:rPr lang="fr-FR" dirty="0" smtClean="0">
                <a:solidFill>
                  <a:schemeClr val="tx1"/>
                </a:solidFill>
              </a:rPr>
              <a:t> comme SGBD.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17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</a:t>
            </a:r>
            <a:r>
              <a:rPr lang="fr-FR" sz="1200" dirty="0" smtClean="0">
                <a:solidFill>
                  <a:schemeClr val="bg1"/>
                </a:solidFill>
              </a:rPr>
              <a:t>-Améliorations possibles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4112"/>
            <a:ext cx="6400800" cy="1487016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 projet consiste à réaliser le site </a:t>
            </a:r>
            <a:r>
              <a:rPr lang="fr-FR" dirty="0">
                <a:solidFill>
                  <a:schemeClr val="tx1"/>
                </a:solidFill>
              </a:rPr>
              <a:t>web d’une </a:t>
            </a:r>
            <a:r>
              <a:rPr lang="fr-FR" dirty="0" smtClean="0">
                <a:solidFill>
                  <a:schemeClr val="tx1"/>
                </a:solidFill>
              </a:rPr>
              <a:t>association.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Ce site permet aux clients d’adhérer </a:t>
            </a:r>
            <a:r>
              <a:rPr lang="fr-FR" dirty="0">
                <a:solidFill>
                  <a:schemeClr val="tx1"/>
                </a:solidFill>
              </a:rPr>
              <a:t>à l’association en remplissant un formulaire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Avec leurs login et mot </a:t>
            </a:r>
            <a:r>
              <a:rPr lang="fr-FR" dirty="0">
                <a:solidFill>
                  <a:schemeClr val="tx1"/>
                </a:solidFill>
              </a:rPr>
              <a:t>de passe </a:t>
            </a: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>
                <a:solidFill>
                  <a:schemeClr val="tx1"/>
                </a:solidFill>
              </a:rPr>
              <a:t>clients peuvent </a:t>
            </a:r>
            <a:r>
              <a:rPr lang="fr-FR" dirty="0" smtClean="0">
                <a:solidFill>
                  <a:schemeClr val="tx1"/>
                </a:solidFill>
              </a:rPr>
              <a:t>se connecter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et commander </a:t>
            </a:r>
            <a:r>
              <a:rPr lang="fr-FR" dirty="0">
                <a:solidFill>
                  <a:schemeClr val="tx1"/>
                </a:solidFill>
              </a:rPr>
              <a:t>des </a:t>
            </a:r>
            <a:r>
              <a:rPr lang="fr-FR" dirty="0" smtClean="0">
                <a:solidFill>
                  <a:schemeClr val="tx1"/>
                </a:solidFill>
              </a:rPr>
              <a:t>articles qui sont </a:t>
            </a:r>
            <a:r>
              <a:rPr lang="fr-FR" dirty="0">
                <a:solidFill>
                  <a:schemeClr val="tx1"/>
                </a:solidFill>
              </a:rPr>
              <a:t>proposés par </a:t>
            </a:r>
            <a:r>
              <a:rPr lang="fr-FR" dirty="0" smtClean="0">
                <a:solidFill>
                  <a:schemeClr val="tx1"/>
                </a:solidFill>
              </a:rPr>
              <a:t>l’association.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2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35696" y="2492896"/>
            <a:ext cx="5216624" cy="36004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Principe de fonctionnement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Architecture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Services de l’application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Diagramme des cas d’utilisation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Matérielle et logiciel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FR" dirty="0" smtClean="0">
                <a:solidFill>
                  <a:schemeClr val="tx1"/>
                </a:solidFill>
              </a:rPr>
              <a:t>éalisation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Model Vue Contrôleur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Avantages 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/ Inconvénients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Améliorations possibles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5922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Rediriger automatiquement vers la page d’authentification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Création d’un compte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>
                <a:solidFill>
                  <a:schemeClr val="tx1"/>
                </a:solidFill>
              </a:rPr>
              <a:t>C</a:t>
            </a:r>
            <a:r>
              <a:rPr lang="fr-FR" sz="2800" dirty="0" smtClean="0">
                <a:solidFill>
                  <a:schemeClr val="tx1"/>
                </a:solidFill>
              </a:rPr>
              <a:t>ommander des articles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Voir le suivis de sa commande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4" name="Rogner un rectangle avec un coin diagonal 13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tx1"/>
                </a:solidFill>
              </a:rPr>
              <a:t>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4230" y="2420889"/>
            <a:ext cx="4825415" cy="2880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996952"/>
            <a:ext cx="1985437" cy="1913429"/>
          </a:xfrm>
          <a:prstGeom prst="rect">
            <a:avLst/>
          </a:prstGeom>
        </p:spPr>
      </p:pic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5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5" name="Rogner un rectangle avec un coin diagonal 14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bg1"/>
                </a:solidFill>
              </a:rPr>
              <a:t>-Architecture </a:t>
            </a:r>
            <a:r>
              <a:rPr lang="fr-FR" sz="1200" dirty="0" smtClean="0">
                <a:solidFill>
                  <a:schemeClr val="tx1"/>
                </a:solidFill>
              </a:rPr>
              <a:t>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660232" y="2613379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Localhost</a:t>
            </a:r>
            <a:endParaRPr lang="fr-FR" dirty="0"/>
          </a:p>
        </p:txBody>
      </p:sp>
      <p:sp>
        <p:nvSpPr>
          <p:cNvPr id="4" name="Trapèze 3"/>
          <p:cNvSpPr/>
          <p:nvPr/>
        </p:nvSpPr>
        <p:spPr>
          <a:xfrm rot="16200000" flipH="1">
            <a:off x="1891871" y="3588851"/>
            <a:ext cx="2880320" cy="544397"/>
          </a:xfrm>
          <a:prstGeom prst="trapezoid">
            <a:avLst>
              <a:gd name="adj" fmla="val 2083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13379"/>
            <a:ext cx="3174603" cy="25777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40858" y="2613379"/>
            <a:ext cx="2309033" cy="25247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java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0" name="Organigramme : Document 9"/>
          <p:cNvSpPr/>
          <p:nvPr/>
        </p:nvSpPr>
        <p:spPr>
          <a:xfrm>
            <a:off x="4139952" y="4149080"/>
            <a:ext cx="1728192" cy="76130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Percesistance</a:t>
            </a:r>
            <a:endParaRPr lang="fr-FR" sz="1400" dirty="0" smtClean="0"/>
          </a:p>
          <a:p>
            <a:pPr algn="ctr"/>
            <a:r>
              <a:rPr lang="fr-FR" sz="1400" dirty="0" smtClean="0"/>
              <a:t>(</a:t>
            </a:r>
            <a:r>
              <a:rPr lang="fr-FR" sz="1400" dirty="0" err="1" smtClean="0"/>
              <a:t>Model+Contrôleur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6" name="Organigramme : Document 15"/>
          <p:cNvSpPr/>
          <p:nvPr/>
        </p:nvSpPr>
        <p:spPr>
          <a:xfrm>
            <a:off x="4347302" y="3254195"/>
            <a:ext cx="1296144" cy="64807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Presentation</a:t>
            </a:r>
            <a:endParaRPr lang="fr-FR" sz="1400" dirty="0" smtClean="0"/>
          </a:p>
          <a:p>
            <a:pPr algn="ctr"/>
            <a:r>
              <a:rPr lang="fr-FR" sz="1400" dirty="0" smtClean="0"/>
              <a:t>(vue)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68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Services de l’application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6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</a:t>
            </a:r>
            <a:r>
              <a:rPr lang="fr-FR" sz="1200" dirty="0" smtClean="0">
                <a:solidFill>
                  <a:schemeClr val="bg1"/>
                </a:solidFill>
              </a:rPr>
              <a:t>-Services de l’application </a:t>
            </a:r>
            <a:r>
              <a:rPr lang="fr-FR" sz="1200" dirty="0" smtClean="0">
                <a:solidFill>
                  <a:schemeClr val="tx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58860"/>
              </p:ext>
            </p:extLst>
          </p:nvPr>
        </p:nvGraphicFramePr>
        <p:xfrm>
          <a:off x="251520" y="2276872"/>
          <a:ext cx="8712968" cy="3749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56484"/>
                <a:gridCol w="435648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Inscription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Si</a:t>
                      </a:r>
                      <a:r>
                        <a:rPr lang="fr-FR" b="0" baseline="0" dirty="0" smtClean="0"/>
                        <a:t> un adhérent n’a pas de compte il doit obligatoirement s’inscrire en remplissant un formulaire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Authentification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 se connecter l’adhérent doit rentrer son login et mot de passe. C’est la seul façon d’accéder aux</a:t>
                      </a:r>
                      <a:r>
                        <a:rPr lang="fr-FR" baseline="0" dirty="0" smtClean="0"/>
                        <a:t> services d’achat.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Liste tout les articles contenues dans la base, avec leur nom,</a:t>
                      </a:r>
                      <a:r>
                        <a:rPr lang="fr-FR" baseline="0" dirty="0" smtClean="0"/>
                        <a:t> prix et le nombre disponible.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Achat d’un</a:t>
                      </a:r>
                      <a:r>
                        <a:rPr lang="fr-FR" baseline="0" dirty="0" smtClean="0"/>
                        <a:t> ou plusieurs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une commande</a:t>
                      </a:r>
                      <a:r>
                        <a:rPr lang="fr-FR" baseline="0" dirty="0" smtClean="0"/>
                        <a:t> à la date courante en fonction des articles sélectionnés.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Suivis</a:t>
                      </a:r>
                      <a:r>
                        <a:rPr lang="fr-FR" baseline="0" dirty="0" smtClean="0"/>
                        <a:t> des commandes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 toute les commandes de l’adhérent.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555776" y="4104893"/>
            <a:ext cx="5104184" cy="2245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Diagramme des cas d’utilisation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7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</a:t>
            </a:r>
            <a:r>
              <a:rPr lang="fr-FR" sz="1200" dirty="0" smtClean="0">
                <a:solidFill>
                  <a:schemeClr val="bg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1028232" y="2665482"/>
            <a:ext cx="576064" cy="1368152"/>
            <a:chOff x="395536" y="2492896"/>
            <a:chExt cx="576064" cy="1368152"/>
          </a:xfrm>
        </p:grpSpPr>
        <p:sp>
          <p:nvSpPr>
            <p:cNvPr id="4" name="Émoticône 3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>
              <a:stCxn id="4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Rectangle à coins arrondis 18"/>
          <p:cNvSpPr/>
          <p:nvPr/>
        </p:nvSpPr>
        <p:spPr>
          <a:xfrm>
            <a:off x="2339752" y="3025522"/>
            <a:ext cx="165618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5724128" y="245296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2735707" y="566124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Visualiser ses commandes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599181" y="5061952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Acheter un ou plusieurs articles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751702" y="422108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Afficher les Article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17276" y="2335664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992228" y="4725144"/>
            <a:ext cx="576064" cy="1368152"/>
            <a:chOff x="395536" y="2492896"/>
            <a:chExt cx="576064" cy="1368152"/>
          </a:xfrm>
        </p:grpSpPr>
        <p:sp>
          <p:nvSpPr>
            <p:cNvPr id="27" name="Émoticône 26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>
              <a:stCxn id="27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697691" y="6165304"/>
            <a:ext cx="106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Adhérent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1244256" y="4077072"/>
            <a:ext cx="15376" cy="549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riangle isocèle 34"/>
          <p:cNvSpPr/>
          <p:nvPr/>
        </p:nvSpPr>
        <p:spPr>
          <a:xfrm>
            <a:off x="1115616" y="3988698"/>
            <a:ext cx="270030" cy="2323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>
            <a:endCxn id="19" idx="1"/>
          </p:cNvCxnSpPr>
          <p:nvPr/>
        </p:nvCxnSpPr>
        <p:spPr>
          <a:xfrm>
            <a:off x="1643244" y="3277550"/>
            <a:ext cx="696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604296" y="5337212"/>
            <a:ext cx="1147406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4" idx="3"/>
          </p:cNvCxnSpPr>
          <p:nvPr/>
        </p:nvCxnSpPr>
        <p:spPr>
          <a:xfrm>
            <a:off x="4687534" y="4473116"/>
            <a:ext cx="892578" cy="8408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5" idx="0"/>
          </p:cNvCxnSpPr>
          <p:nvPr/>
        </p:nvCxnSpPr>
        <p:spPr>
          <a:xfrm flipV="1">
            <a:off x="5107868" y="2978558"/>
            <a:ext cx="1647603" cy="11263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912177" y="4486069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extend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5107868" y="321018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include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2339752" y="1988840"/>
            <a:ext cx="1863824" cy="856662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client devient alors un adhérent.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1643244" y="4748232"/>
            <a:ext cx="1108458" cy="58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Matérielle et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Une machine serveur/client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Eclipse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Base Derby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8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tx1"/>
                </a:solidFill>
              </a:rPr>
              <a:t>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40540"/>
            <a:ext cx="896615" cy="8640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386205"/>
            <a:ext cx="874530" cy="8745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81" y="2204864"/>
            <a:ext cx="1152128" cy="9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La base Derby </a:t>
            </a:r>
            <a:r>
              <a:rPr lang="fr-FR" dirty="0" err="1" smtClean="0">
                <a:solidFill>
                  <a:schemeClr val="tx1"/>
                </a:solidFill>
              </a:rPr>
              <a:t>Assoc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9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66806"/>
              </p:ext>
            </p:extLst>
          </p:nvPr>
        </p:nvGraphicFramePr>
        <p:xfrm>
          <a:off x="102970" y="2564904"/>
          <a:ext cx="252028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652642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ADHERENT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 PK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MDP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VILLE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90485"/>
              </p:ext>
            </p:extLst>
          </p:nvPr>
        </p:nvGraphicFramePr>
        <p:xfrm>
          <a:off x="6660232" y="2564904"/>
          <a:ext cx="2376264" cy="179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508626"/>
              </a:tblGrid>
              <a:tr h="301538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CATALOGUE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 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PRIX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DOUBLE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39632"/>
              </p:ext>
            </p:extLst>
          </p:nvPr>
        </p:nvGraphicFramePr>
        <p:xfrm>
          <a:off x="3203848" y="2564904"/>
          <a:ext cx="2952328" cy="27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12168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 smtClean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QUANTITE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DATE_COMMANDE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DATENOT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/>
                        <a:t>ID_ADH_FK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CODE_FK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8" name="Connecteur droit avec flèche 27"/>
          <p:cNvCxnSpPr/>
          <p:nvPr/>
        </p:nvCxnSpPr>
        <p:spPr>
          <a:xfrm flipH="1" flipV="1">
            <a:off x="2627784" y="3068960"/>
            <a:ext cx="576064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156176" y="3068960"/>
            <a:ext cx="504056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1138</Words>
  <Application>Microsoft Office PowerPoint</Application>
  <PresentationFormat>Affichage à l'écran (4:3)</PresentationFormat>
  <Paragraphs>263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Projet Association</vt:lpstr>
      <vt:lpstr>Introduction</vt:lpstr>
      <vt:lpstr>Sommaire</vt:lpstr>
      <vt:lpstr>Principe de fonctionnement</vt:lpstr>
      <vt:lpstr>Architecture</vt:lpstr>
      <vt:lpstr>Services de l’application</vt:lpstr>
      <vt:lpstr>Diagramme des cas d’utilisation</vt:lpstr>
      <vt:lpstr>Matérielle et logiciel</vt:lpstr>
      <vt:lpstr>Réalisation</vt:lpstr>
      <vt:lpstr>Réalisation</vt:lpstr>
      <vt:lpstr>Réalisation</vt:lpstr>
      <vt:lpstr>Réalisation</vt:lpstr>
      <vt:lpstr>Réalisation</vt:lpstr>
      <vt:lpstr>Réalisation</vt:lpstr>
      <vt:lpstr>Model Vue Contrôleur</vt:lpstr>
      <vt:lpstr>Avantages / Inconvénients</vt:lpstr>
      <vt:lpstr>Améliorations possibles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Gildas</dc:creator>
  <cp:lastModifiedBy>Gildas</cp:lastModifiedBy>
  <cp:revision>52</cp:revision>
  <dcterms:created xsi:type="dcterms:W3CDTF">2014-02-11T17:59:27Z</dcterms:created>
  <dcterms:modified xsi:type="dcterms:W3CDTF">2014-02-14T14:30:43Z</dcterms:modified>
</cp:coreProperties>
</file>