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71" r:id="rId8"/>
    <p:sldId id="272" r:id="rId9"/>
    <p:sldId id="282" r:id="rId10"/>
    <p:sldId id="261" r:id="rId11"/>
    <p:sldId id="265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7" r:id="rId24"/>
    <p:sldId id="264" r:id="rId25"/>
    <p:sldId id="267" r:id="rId26"/>
    <p:sldId id="284" r:id="rId27"/>
    <p:sldId id="285" r:id="rId28"/>
    <p:sldId id="283" r:id="rId29"/>
    <p:sldId id="263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409" autoAdjust="0"/>
  </p:normalViewPr>
  <p:slideViewPr>
    <p:cSldViewPr snapToGrid="0">
      <p:cViewPr varScale="1">
        <p:scale>
          <a:sx n="62" d="100"/>
          <a:sy n="62" d="100"/>
        </p:scale>
        <p:origin x="78" y="402"/>
      </p:cViewPr>
      <p:guideLst/>
    </p:cSldViewPr>
  </p:slideViewPr>
  <p:outlineViewPr>
    <p:cViewPr>
      <p:scale>
        <a:sx n="33" d="100"/>
        <a:sy n="33" d="100"/>
      </p:scale>
      <p:origin x="0" y="-250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C7A1-7A15-4042-B84B-C5A2F3D9F76B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298E-C30C-4AFA-8CB1-5C63453A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C7A1-7A15-4042-B84B-C5A2F3D9F76B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298E-C30C-4AFA-8CB1-5C63453A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8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C7A1-7A15-4042-B84B-C5A2F3D9F76B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298E-C30C-4AFA-8CB1-5C63453A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C7A1-7A15-4042-B84B-C5A2F3D9F76B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298E-C30C-4AFA-8CB1-5C63453A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C7A1-7A15-4042-B84B-C5A2F3D9F76B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298E-C30C-4AFA-8CB1-5C63453A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C7A1-7A15-4042-B84B-C5A2F3D9F76B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298E-C30C-4AFA-8CB1-5C63453A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C7A1-7A15-4042-B84B-C5A2F3D9F76B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298E-C30C-4AFA-8CB1-5C63453A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C7A1-7A15-4042-B84B-C5A2F3D9F76B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298E-C30C-4AFA-8CB1-5C63453A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C7A1-7A15-4042-B84B-C5A2F3D9F76B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298E-C30C-4AFA-8CB1-5C63453A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0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C7A1-7A15-4042-B84B-C5A2F3D9F76B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298E-C30C-4AFA-8CB1-5C63453A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C7A1-7A15-4042-B84B-C5A2F3D9F76B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298E-C30C-4AFA-8CB1-5C63453A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9C7A1-7A15-4042-B84B-C5A2F3D9F76B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298E-C30C-4AFA-8CB1-5C63453A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hernoff_fa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Prototype Hand Geometry-based Verification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347" y="3602037"/>
            <a:ext cx="11373853" cy="2750637"/>
          </a:xfrm>
        </p:spPr>
        <p:txBody>
          <a:bodyPr>
            <a:normAutofit/>
          </a:bodyPr>
          <a:lstStyle/>
          <a:p>
            <a:r>
              <a:rPr lang="en-US" dirty="0" smtClean="0"/>
              <a:t>Anil K. Jain &amp; </a:t>
            </a:r>
            <a:r>
              <a:rPr lang="en-US" dirty="0" err="1" smtClean="0"/>
              <a:t>Arun</a:t>
            </a:r>
            <a:r>
              <a:rPr lang="en-US" dirty="0" smtClean="0"/>
              <a:t> Ross		Michigan State University</a:t>
            </a:r>
          </a:p>
          <a:p>
            <a:r>
              <a:rPr lang="en-US" dirty="0" err="1" smtClean="0"/>
              <a:t>Sharath</a:t>
            </a:r>
            <a:r>
              <a:rPr lang="en-US" dirty="0" smtClean="0"/>
              <a:t> </a:t>
            </a:r>
            <a:r>
              <a:rPr lang="en-US" dirty="0" err="1" smtClean="0"/>
              <a:t>Pankanti</a:t>
            </a:r>
            <a:r>
              <a:rPr lang="en-US" dirty="0" smtClean="0"/>
              <a:t>		IBM T.J. Watson Research Center</a:t>
            </a:r>
          </a:p>
          <a:p>
            <a:endParaRPr lang="en-US" dirty="0" smtClean="0"/>
          </a:p>
          <a:p>
            <a:r>
              <a:rPr lang="en-US" dirty="0" smtClean="0"/>
              <a:t>Presented By: Terence Henriod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4519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8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859589"/>
            <a:ext cx="7806205" cy="5780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054" y="416259"/>
            <a:ext cx="7878607" cy="443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400" y="1854200"/>
            <a:ext cx="2501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Various thicknesses and widths of fingers and the palm were used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35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Chernoff</a:t>
            </a:r>
            <a:r>
              <a:rPr lang="en-US" dirty="0" smtClean="0"/>
              <a:t> 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2959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A quick aside: A way to graphically represent multi-dimensional data</a:t>
            </a:r>
          </a:p>
          <a:p>
            <a:endParaRPr lang="en-US" sz="3000" dirty="0" smtClean="0"/>
          </a:p>
          <a:p>
            <a:r>
              <a:rPr lang="en-US" sz="3000" dirty="0" smtClean="0"/>
              <a:t>Invented by Herman </a:t>
            </a:r>
            <a:r>
              <a:rPr lang="en-US" sz="3000" dirty="0" err="1" smtClean="0"/>
              <a:t>Chernoff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Cartoon faces are used on the premise that humans can easily recognize differences in human faces</a:t>
            </a:r>
          </a:p>
          <a:p>
            <a:endParaRPr lang="en-US" sz="3000" dirty="0" smtClean="0"/>
          </a:p>
          <a:p>
            <a:r>
              <a:rPr lang="en-US" sz="3000" dirty="0" smtClean="0"/>
              <a:t>Different features of the face correspond to measurements of different features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Eye size and eyebrow slant have been found to carry significant weight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Mapping of experiment features to face </a:t>
            </a:r>
            <a:r>
              <a:rPr lang="en-US" sz="2600" dirty="0" err="1" smtClean="0"/>
              <a:t>fetures</a:t>
            </a:r>
            <a:r>
              <a:rPr lang="en-US" sz="2600" dirty="0" smtClean="0"/>
              <a:t> should be done with care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Source: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en.wikipedia.org/wiki/Chernoff_face</a:t>
            </a:r>
          </a:p>
        </p:txBody>
      </p:sp>
    </p:spTree>
    <p:extLst>
      <p:ext uri="{BB962C8B-B14F-4D97-AF65-F5344CB8AC3E}">
        <p14:creationId xmlns:p14="http://schemas.microsoft.com/office/powerpoint/2010/main" val="179669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9699" y="1246192"/>
            <a:ext cx="2908301" cy="1471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20 of the 50 users enrolled in the study’s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13067"/>
            <a:ext cx="7810500" cy="66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366934"/>
              </p:ext>
            </p:extLst>
          </p:nvPr>
        </p:nvGraphicFramePr>
        <p:xfrm>
          <a:off x="3822700" y="1516167"/>
          <a:ext cx="8089900" cy="3705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  <a:gridCol w="2286000"/>
                <a:gridCol w="1460500"/>
                <a:gridCol w="3060700"/>
              </a:tblGrid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Experiment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Face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Experiment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Face Feature</a:t>
                      </a:r>
                      <a:endParaRPr lang="en-US" dirty="0"/>
                    </a:p>
                  </a:txBody>
                  <a:tcPr/>
                </a:tc>
              </a:tr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 of 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Angle of Eyes</a:t>
                      </a:r>
                      <a:endParaRPr lang="en-US" dirty="0"/>
                    </a:p>
                  </a:txBody>
                  <a:tcPr/>
                </a:tc>
              </a:tr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 of 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 of Eyes</a:t>
                      </a:r>
                      <a:endParaRPr lang="en-US" dirty="0"/>
                    </a:p>
                  </a:txBody>
                  <a:tcPr/>
                </a:tc>
              </a:tr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 of Nose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Width of Eyes</a:t>
                      </a:r>
                      <a:endParaRPr lang="en-US" dirty="0"/>
                    </a:p>
                  </a:txBody>
                  <a:tcPr/>
                </a:tc>
              </a:tr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of Mouth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r>
                        <a:rPr lang="en-US" baseline="0" dirty="0" smtClean="0"/>
                        <a:t> and Width of Pupil</a:t>
                      </a:r>
                      <a:endParaRPr lang="en-US" dirty="0"/>
                    </a:p>
                  </a:txBody>
                  <a:tcPr/>
                </a:tc>
              </a:tr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Curve of smile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of Eyebrows</a:t>
                      </a:r>
                      <a:endParaRPr lang="en-US" dirty="0"/>
                    </a:p>
                  </a:txBody>
                  <a:tcPr/>
                </a:tc>
              </a:tr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Width of Mouth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Angle of Eyebrows</a:t>
                      </a:r>
                      <a:endParaRPr lang="en-US" dirty="0"/>
                    </a:p>
                  </a:txBody>
                  <a:tcPr/>
                </a:tc>
              </a:tr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 of Eyes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Width of Eyebrows</a:t>
                      </a:r>
                      <a:endParaRPr lang="en-US" dirty="0"/>
                    </a:p>
                  </a:txBody>
                  <a:tcPr/>
                </a:tc>
              </a:tr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Separation of Eyes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Included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3692454" cy="273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5" y="4864100"/>
            <a:ext cx="3387644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r>
              <a:rPr lang="en-US" baseline="0" dirty="0" smtClean="0"/>
              <a:t>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245100"/>
          </a:xfrm>
        </p:spPr>
        <p:txBody>
          <a:bodyPr/>
          <a:lstStyle/>
          <a:p>
            <a:r>
              <a:rPr lang="en-US" dirty="0" smtClean="0"/>
              <a:t>This is where more advanced math came into play</a:t>
            </a:r>
          </a:p>
          <a:p>
            <a:endParaRPr lang="en-US" dirty="0"/>
          </a:p>
          <a:p>
            <a:r>
              <a:rPr lang="en-US" dirty="0" smtClean="0"/>
              <a:t>A sort of edge detection strategy was used to measure the dimensions</a:t>
            </a:r>
          </a:p>
          <a:p>
            <a:endParaRPr lang="en-US" dirty="0"/>
          </a:p>
          <a:p>
            <a:r>
              <a:rPr lang="en-US" dirty="0" smtClean="0"/>
              <a:t>Starting with a fixed length axis in the image, the gray values of the pixels were used to determine the desired biometric measurement</a:t>
            </a:r>
          </a:p>
        </p:txBody>
      </p:sp>
    </p:spTree>
    <p:extLst>
      <p:ext uri="{BB962C8B-B14F-4D97-AF65-F5344CB8AC3E}">
        <p14:creationId xmlns:p14="http://schemas.microsoft.com/office/powerpoint/2010/main" val="404856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4700" y="939800"/>
                <a:ext cx="10515600" cy="53466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set of features, not the ones used for verification, were estimated in order to detect the widths of the biometric features: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600" dirty="0" smtClean="0"/>
                  <a:t>: the first endpoint of a target object along a feature axis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600" dirty="0" smtClean="0"/>
                  <a:t>: the second endpoint of a target object along a feature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600" b="0" dirty="0" smtClean="0"/>
                  <a:t>: the [mean] grayscale values of pixels that come before the hand on the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600" dirty="0"/>
                  <a:t>: the </a:t>
                </a:r>
                <a:r>
                  <a:rPr lang="en-US" sz="2600" dirty="0" smtClean="0"/>
                  <a:t>[mean] grayscale </a:t>
                </a:r>
                <a:r>
                  <a:rPr lang="en-US" sz="2600" dirty="0"/>
                  <a:t>values of pixels that come </a:t>
                </a:r>
                <a:r>
                  <a:rPr lang="en-US" sz="2600" dirty="0" smtClean="0"/>
                  <a:t>after </a:t>
                </a:r>
                <a:r>
                  <a:rPr lang="en-US" sz="2600" dirty="0"/>
                  <a:t>the hand on the </a:t>
                </a:r>
                <a:r>
                  <a:rPr lang="en-US" sz="2600" dirty="0" smtClean="0"/>
                  <a:t>axis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00" b="0" dirty="0" smtClean="0"/>
                  <a:t>: the [mean] grayscale value of the hand itself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 smtClean="0"/>
                  <a:t>: the variance of the pixel values along the axis interval [1,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/>
                  <a:t>: the variance of the pixel values along the axis interval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𝐿𝑒𝑛</m:t>
                    </m:r>
                  </m:oMath>
                </a14:m>
                <a:r>
                  <a:rPr lang="en-US" sz="2600" dirty="0" smtClean="0"/>
                  <a:t>]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/>
                  <a:t>: the variance of the pixel values along the axis interval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 smtClean="0"/>
                  <a:t>However, the pixel values are not uniform and assumed to have noise that follows a Gaussian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700" y="939800"/>
                <a:ext cx="10515600" cy="5346699"/>
              </a:xfrm>
              <a:blipFill rotWithShape="0">
                <a:blip r:embed="rId2"/>
                <a:stretch>
                  <a:fillRect l="-1043" t="-2509" r="-1855" b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68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470" y="365125"/>
            <a:ext cx="7647059" cy="6230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67700" y="3898900"/>
            <a:ext cx="95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Len</a:t>
            </a:r>
            <a:endParaRPr lang="en-US" sz="4000" i="1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975600" y="4252843"/>
            <a:ext cx="292100" cy="598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7886700" y="1612900"/>
            <a:ext cx="381000" cy="2639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6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700" y="455417"/>
            <a:ext cx="6764710" cy="6110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1588" y="121406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A2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909952" y="1287354"/>
            <a:ext cx="518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42462" y="28633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7964" y="527409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015809" y="5274099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427055" y="5274101"/>
            <a:ext cx="491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Pe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303522" y="5274100"/>
            <a:ext cx="672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Len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51018" y="1625998"/>
            <a:ext cx="866502" cy="497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45199" y="3094166"/>
            <a:ext cx="129200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48132" y="1444893"/>
            <a:ext cx="875957" cy="127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28043" y="4724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56942" y="4724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72603" y="4724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24089" y="4724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/>
          <a:lstStyle/>
          <a:p>
            <a:r>
              <a:rPr lang="en-US" dirty="0" smtClean="0"/>
              <a:t>Hand colored pixels can then be assumed to be of the distribution: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Pixels can reasonably be assumed to be independent due to the lack of shadows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047874"/>
            <a:ext cx="6438781" cy="20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8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5694363"/>
          </a:xfrm>
        </p:spPr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gives the pdf:</a:t>
            </a:r>
          </a:p>
          <a:p>
            <a:endParaRPr lang="en-US" dirty="0"/>
          </a:p>
          <a:p>
            <a:endParaRPr lang="en-US" baseline="0" dirty="0" smtClean="0"/>
          </a:p>
          <a:p>
            <a:endParaRPr lang="en-US" dirty="0"/>
          </a:p>
          <a:p>
            <a:endParaRPr lang="en-US" baseline="0" dirty="0" smtClean="0"/>
          </a:p>
          <a:p>
            <a:endParaRPr lang="en-US" dirty="0"/>
          </a:p>
          <a:p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dirty="0" smtClean="0"/>
              <a:t>Reminder: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175544"/>
            <a:ext cx="6400800" cy="31623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425700" y="5232400"/>
            <a:ext cx="782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5049044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3000" y="5025232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48900" y="5106988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5049044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54802" y="602887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A2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38027" y="5959276"/>
            <a:ext cx="518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279771" y="60259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68321" y="53919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735142" y="5370272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7831768" y="5368279"/>
            <a:ext cx="491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Pe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9912467" y="5333404"/>
            <a:ext cx="672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Len</a:t>
            </a:r>
            <a:endParaRPr lang="en-US" sz="2400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6397430" y="4591561"/>
            <a:ext cx="230832" cy="26378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9023350" y="5072559"/>
            <a:ext cx="241300" cy="15621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16200000">
            <a:off x="3551162" y="4820469"/>
            <a:ext cx="241300" cy="21266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9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441"/>
            <a:ext cx="10515600" cy="523588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Goal: </a:t>
            </a:r>
            <a:r>
              <a:rPr lang="en-US" dirty="0" smtClean="0"/>
              <a:t>Identify individuals using hand geometries in a simple way</a:t>
            </a:r>
          </a:p>
          <a:p>
            <a:pPr lvl="1"/>
            <a:r>
              <a:rPr lang="en-US" dirty="0" smtClean="0"/>
              <a:t>Sub-goal: increase discussion of hand geometry related pattern recognition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Verification </a:t>
            </a:r>
            <a:r>
              <a:rPr lang="en-US" dirty="0" smtClean="0"/>
              <a:t>vs. Identification</a:t>
            </a:r>
          </a:p>
          <a:p>
            <a:pPr lvl="1"/>
            <a:r>
              <a:rPr lang="en-US" dirty="0" smtClean="0"/>
              <a:t>Verification: the problem of confirming</a:t>
            </a:r>
            <a:r>
              <a:rPr lang="en-US" baseline="0" dirty="0" smtClean="0"/>
              <a:t> a person’s claimed identity (authorization)</a:t>
            </a:r>
          </a:p>
          <a:p>
            <a:pPr lvl="1"/>
            <a:r>
              <a:rPr lang="en-US" baseline="0" dirty="0" smtClean="0"/>
              <a:t>Identification: the problem of establishing a person’s identity</a:t>
            </a:r>
          </a:p>
          <a:p>
            <a:endParaRPr lang="en-US" dirty="0"/>
          </a:p>
          <a:p>
            <a:r>
              <a:rPr lang="en-US" baseline="0" dirty="0" smtClean="0"/>
              <a:t>Biometric approaches</a:t>
            </a:r>
            <a:r>
              <a:rPr lang="en-US" dirty="0" smtClean="0"/>
              <a:t> are a popular approach to solving these problems</a:t>
            </a:r>
          </a:p>
          <a:p>
            <a:endParaRPr lang="en-US" dirty="0"/>
          </a:p>
          <a:p>
            <a:r>
              <a:rPr lang="en-US" dirty="0" smtClean="0"/>
              <a:t>Motivation: There is relatively little literature on the use of hand geometry approaches to the Verification/Identification problem</a:t>
            </a:r>
          </a:p>
          <a:p>
            <a:pPr lvl="1"/>
            <a:endParaRPr lang="en-US" baseline="0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</p:spPr>
            <p:txBody>
              <a:bodyPr>
                <a:normAutofit/>
              </a:bodyPr>
              <a:lstStyle/>
              <a:p>
                <a:r>
                  <a:rPr lang="en-US" baseline="0" dirty="0" smtClean="0"/>
                  <a:t>An Iterative </a:t>
                </a:r>
                <a:r>
                  <a:rPr lang="en-US" baseline="0" dirty="0" err="1" smtClean="0"/>
                  <a:t>MLE</a:t>
                </a:r>
                <a:r>
                  <a:rPr lang="en-US" baseline="0" dirty="0" smtClean="0"/>
                  <a:t> approach was applied in order to estimate the parameters</a:t>
                </a:r>
              </a:p>
              <a:p>
                <a:pPr lvl="1"/>
                <a:r>
                  <a:rPr lang="en-US" dirty="0" smtClean="0"/>
                  <a:t>Initial values were constants, set using system fixed pixel offsets,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aseline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baseline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b="0" dirty="0" smtClean="0"/>
              </a:p>
              <a:p>
                <a:pPr lvl="1"/>
                <a:endParaRPr lang="en-US" b="0" dirty="0" smtClean="0"/>
              </a:p>
              <a:p>
                <a:pPr lvl="1"/>
                <a:r>
                  <a:rPr lang="en-US" baseline="0" dirty="0" smtClean="0"/>
                  <a:t>So the</a:t>
                </a:r>
                <a:r>
                  <a:rPr lang="en-US" dirty="0" smtClean="0"/>
                  <a:t> initial estimates are found by estimating the parameters using the following intervals/locations of pixels: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: these are set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: these are estimated along the intervals [1,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] and [Len-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Len]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these are estimated using the interval of pixels on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]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  <a:blipFill rotWithShape="0">
                <a:blip r:embed="rId2"/>
                <a:stretch>
                  <a:fillRect l="-1043" t="-1706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866900" y="5359400"/>
            <a:ext cx="782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79600" y="5176044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94200" y="5152232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90100" y="5233988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272968" y="5191920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46903" y="632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194463" y="6446687"/>
            <a:ext cx="518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A1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635139" y="635491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9521" y="55189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5027" y="617696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027420" y="6176963"/>
            <a:ext cx="491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Pe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9353667" y="5460404"/>
            <a:ext cx="672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Len</a:t>
            </a:r>
            <a:endParaRPr lang="en-US" sz="24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5664357" y="5440383"/>
            <a:ext cx="292942" cy="15621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8938515" y="5480558"/>
            <a:ext cx="293987" cy="137901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2293871" y="5593092"/>
            <a:ext cx="283219" cy="114884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009900" y="5177632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10828" y="5191920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396002" y="5191920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74468" y="5173068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12368" y="5171480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72968" y="5157192"/>
            <a:ext cx="0" cy="366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59431" y="5530653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NA1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8052798" y="5505747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NA2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5327221" y="5569471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Len/2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695221" y="5573468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44093" y="555769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NB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 flipV="1">
            <a:off x="5094168" y="5779143"/>
            <a:ext cx="233053" cy="2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1"/>
          </p:cNvCxnSpPr>
          <p:nvPr/>
        </p:nvCxnSpPr>
        <p:spPr>
          <a:xfrm flipV="1">
            <a:off x="6114460" y="5742363"/>
            <a:ext cx="229633" cy="36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477034" y="5942800"/>
            <a:ext cx="794184" cy="9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287639" y="5892336"/>
            <a:ext cx="794184" cy="9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161513" y="567346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68734" y="570767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550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/>
          <a:lstStyle/>
          <a:p>
            <a:r>
              <a:rPr lang="en-US" dirty="0" smtClean="0"/>
              <a:t>For completeness, the log-likelihood step: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49" y="1946274"/>
            <a:ext cx="7825880" cy="30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1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6273800"/>
          </a:xfrm>
        </p:spPr>
        <p:txBody>
          <a:bodyPr>
            <a:normAutofit/>
          </a:bodyPr>
          <a:lstStyle/>
          <a:p>
            <a:r>
              <a:rPr lang="en-US" dirty="0" smtClean="0"/>
              <a:t>Finally, we have the equations for finding the (k+1)</a:t>
            </a:r>
            <a:r>
              <a:rPr lang="en-US" dirty="0" err="1" smtClean="0"/>
              <a:t>st</a:t>
            </a:r>
            <a:r>
              <a:rPr lang="en-US" dirty="0" smtClean="0"/>
              <a:t> estimate of each parameter given some observation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paper doesn’t specify, but as with most iterative methods, it can be reasonably assumed that iterations halt when little to no improvement is gained by continuing </a:t>
            </a:r>
            <a:r>
              <a:rPr lang="en-US" dirty="0" smtClean="0"/>
              <a:t>iterations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14" y="1301750"/>
            <a:ext cx="5322171" cy="391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30275"/>
            <a:ext cx="24003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301749"/>
            <a:ext cx="5144372" cy="39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76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71" y="0"/>
            <a:ext cx="8755333" cy="66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32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50 users, 10 images each</a:t>
            </a:r>
          </a:p>
          <a:p>
            <a:pPr lvl="1"/>
            <a:r>
              <a:rPr lang="en-US" dirty="0" smtClean="0"/>
              <a:t>2, 5 image sessions with different background lighting in each session, as described in the enrollment phase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Only 360 images were kept due to faulty usage of the apparatus</a:t>
            </a:r>
          </a:p>
          <a:p>
            <a:pPr lvl="1"/>
            <a:r>
              <a:rPr lang="en-US" dirty="0" smtClean="0"/>
              <a:t>See next slide</a:t>
            </a:r>
          </a:p>
          <a:p>
            <a:endParaRPr lang="en-US" dirty="0" smtClean="0"/>
          </a:p>
          <a:p>
            <a:r>
              <a:rPr lang="en-US" dirty="0" smtClean="0"/>
              <a:t>The best performance was achieved using weighted Euclidean distance (and accompanying threshold values)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213202"/>
            <a:ext cx="6959600" cy="65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61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990600"/>
            <a:ext cx="10515600" cy="4305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Entries in the database were compared against all other entries for testing purposes</a:t>
            </a:r>
          </a:p>
          <a:p>
            <a:endParaRPr lang="en-US" dirty="0" smtClean="0"/>
          </a:p>
          <a:p>
            <a:r>
              <a:rPr lang="en-US" dirty="0" smtClean="0"/>
              <a:t>Hit: The minimum distance between the test vector and any database entry for that individual is below the exclusion threshold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False Acceptance: The minimum distance between a test vector and a data base entry for a non-matching individual is the impostor score. If the impostor score is below the exclusion threshold, then this is a false acceptance</a:t>
            </a:r>
          </a:p>
        </p:txBody>
      </p:sp>
    </p:spTree>
    <p:extLst>
      <p:ext uri="{BB962C8B-B14F-4D97-AF65-F5344CB8AC3E}">
        <p14:creationId xmlns:p14="http://schemas.microsoft.com/office/powerpoint/2010/main" val="531356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37" y="1196181"/>
            <a:ext cx="2654300" cy="4351338"/>
          </a:xfrm>
        </p:spPr>
        <p:txBody>
          <a:bodyPr/>
          <a:lstStyle/>
          <a:p>
            <a:r>
              <a:rPr lang="en-US" dirty="0" smtClean="0"/>
              <a:t>Thresholds used were not mentioned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37" y="0"/>
            <a:ext cx="7019463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38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537"/>
            <a:ext cx="10515600" cy="1325563"/>
          </a:xfrm>
        </p:spPr>
        <p:txBody>
          <a:bodyPr/>
          <a:lstStyle/>
          <a:p>
            <a:r>
              <a:rPr lang="en-US" dirty="0" smtClean="0"/>
              <a:t>Future</a:t>
            </a:r>
            <a:r>
              <a:rPr lang="en-US" baseline="0" dirty="0" smtClean="0"/>
              <a:t> Work/System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5245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 user interface (to prevent bad hand placements)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other features, such as skin color</a:t>
            </a:r>
          </a:p>
          <a:p>
            <a:pPr lvl="1"/>
            <a:r>
              <a:rPr lang="en-US" dirty="0" smtClean="0"/>
              <a:t>The paper claims it is unknown if anyone has attempted this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using non-visible spectrum light</a:t>
            </a:r>
          </a:p>
          <a:p>
            <a:endParaRPr lang="en-US" dirty="0" smtClean="0"/>
          </a:p>
          <a:p>
            <a:r>
              <a:rPr lang="en-US" dirty="0" smtClean="0"/>
              <a:t>Add 2-D hand features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Integrate with other biometrics</a:t>
            </a:r>
          </a:p>
          <a:p>
            <a:endParaRPr lang="en-US" dirty="0" smtClean="0"/>
          </a:p>
          <a:p>
            <a:r>
              <a:rPr lang="en-US" dirty="0" smtClean="0"/>
              <a:t>Expand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06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232400"/>
          </a:xfrm>
        </p:spPr>
        <p:txBody>
          <a:bodyPr>
            <a:normAutofit/>
          </a:bodyPr>
          <a:lstStyle/>
          <a:p>
            <a:r>
              <a:rPr lang="en-US" dirty="0" smtClean="0"/>
              <a:t>Not particularly “ground breaking”</a:t>
            </a:r>
          </a:p>
          <a:p>
            <a:endParaRPr lang="en-US" dirty="0"/>
          </a:p>
          <a:p>
            <a:r>
              <a:rPr lang="en-US" dirty="0" smtClean="0"/>
              <a:t>Verification is rather limiting when compared with the power of identification</a:t>
            </a:r>
          </a:p>
          <a:p>
            <a:endParaRPr lang="en-US" dirty="0" smtClean="0"/>
          </a:p>
          <a:p>
            <a:r>
              <a:rPr lang="en-US" dirty="0" smtClean="0"/>
              <a:t>Requiring</a:t>
            </a:r>
            <a:r>
              <a:rPr lang="en-US" baseline="0" dirty="0" smtClean="0"/>
              <a:t> two images is not very convenient, and thus less likely to be “acceptable” to users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Paper did not clearly state many results or compare explored methods thoroughly</a:t>
            </a:r>
          </a:p>
          <a:p>
            <a:pPr lvl="1"/>
            <a:r>
              <a:rPr lang="en-US" dirty="0" smtClean="0"/>
              <a:t>Was this more of a “toy?”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5219700"/>
          </a:xfrm>
        </p:spPr>
        <p:txBody>
          <a:bodyPr>
            <a:normAutofit/>
          </a:bodyPr>
          <a:lstStyle/>
          <a:p>
            <a:r>
              <a:rPr lang="en-US" dirty="0" smtClean="0"/>
              <a:t>Biometrics: Physiological (anatomical) or behavioral traits</a:t>
            </a:r>
          </a:p>
          <a:p>
            <a:endParaRPr lang="en-US" dirty="0" smtClean="0"/>
          </a:p>
          <a:p>
            <a:r>
              <a:rPr lang="en-US" dirty="0" smtClean="0"/>
              <a:t>Good for use in </a:t>
            </a:r>
            <a:r>
              <a:rPr lang="en-US" dirty="0" smtClean="0"/>
              <a:t>person identification – </a:t>
            </a:r>
            <a:r>
              <a:rPr lang="en-US" dirty="0" smtClean="0"/>
              <a:t>biometric features are always with them</a:t>
            </a:r>
          </a:p>
          <a:p>
            <a:endParaRPr lang="en-US" dirty="0" smtClean="0"/>
          </a:p>
          <a:p>
            <a:r>
              <a:rPr lang="en-US" dirty="0" smtClean="0"/>
              <a:t>Commonly used biometrics for identification are fingerprints and iris/retinal patterns</a:t>
            </a:r>
          </a:p>
          <a:p>
            <a:endParaRPr lang="en-US" dirty="0"/>
          </a:p>
          <a:p>
            <a:r>
              <a:rPr lang="en-US" dirty="0" smtClean="0"/>
              <a:t>Different measures have their strengths and limitations</a:t>
            </a:r>
          </a:p>
          <a:p>
            <a:pPr lvl="1"/>
            <a:r>
              <a:rPr lang="en-US" dirty="0" smtClean="0"/>
              <a:t>Distinctiveness, user acceptability, technological cost/simplicity</a:t>
            </a:r>
          </a:p>
        </p:txBody>
      </p:sp>
    </p:spTree>
    <p:extLst>
      <p:ext uri="{BB962C8B-B14F-4D97-AF65-F5344CB8AC3E}">
        <p14:creationId xmlns:p14="http://schemas.microsoft.com/office/powerpoint/2010/main" val="15662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1"/>
            <a:ext cx="10515600" cy="4076700"/>
          </a:xfrm>
        </p:spPr>
        <p:txBody>
          <a:bodyPr/>
          <a:lstStyle/>
          <a:p>
            <a:r>
              <a:rPr lang="en-US" dirty="0" smtClean="0"/>
              <a:t>Idea was simple, if it could be implemented with better features/performance, this could be a good thing</a:t>
            </a:r>
          </a:p>
          <a:p>
            <a:endParaRPr lang="en-US" dirty="0" smtClean="0"/>
          </a:p>
          <a:p>
            <a:r>
              <a:rPr lang="en-US" dirty="0" smtClean="0"/>
              <a:t>The paper demonstrated an interesting approach for measuring objects in images</a:t>
            </a:r>
          </a:p>
          <a:p>
            <a:endParaRPr lang="en-US" dirty="0" smtClean="0"/>
          </a:p>
          <a:p>
            <a:r>
              <a:rPr lang="en-US" dirty="0" smtClean="0"/>
              <a:t>(Relatively) Simple mathematical methods made for an easy read, simple implementation concept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2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 smtClean="0"/>
              <a:t>Hand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35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Intuitively, the physical shape/dimensions of the hand</a:t>
            </a:r>
          </a:p>
          <a:p>
            <a:pPr lvl="1"/>
            <a:r>
              <a:rPr lang="en-US" dirty="0" smtClean="0"/>
              <a:t>Various widths and thicknesses of fingers and palms were used</a:t>
            </a:r>
          </a:p>
          <a:p>
            <a:endParaRPr lang="en-US" dirty="0"/>
          </a:p>
          <a:p>
            <a:r>
              <a:rPr lang="en-US" dirty="0" smtClean="0"/>
              <a:t>Simple to implement such a system</a:t>
            </a:r>
          </a:p>
          <a:p>
            <a:pPr lvl="1"/>
            <a:r>
              <a:rPr lang="en-US" dirty="0" smtClean="0"/>
              <a:t>Low cost – a camera is the most expensive part</a:t>
            </a:r>
          </a:p>
          <a:p>
            <a:pPr lvl="1"/>
            <a:r>
              <a:rPr lang="en-US" dirty="0" smtClean="0"/>
              <a:t>Low technology components</a:t>
            </a:r>
          </a:p>
          <a:p>
            <a:endParaRPr lang="en-US" dirty="0"/>
          </a:p>
          <a:p>
            <a:r>
              <a:rPr lang="en-US" dirty="0" smtClean="0"/>
              <a:t>Convenient for users</a:t>
            </a:r>
          </a:p>
          <a:p>
            <a:pPr lvl="1"/>
            <a:r>
              <a:rPr lang="en-US" dirty="0" smtClean="0"/>
              <a:t>Most people have hands that can easily be placed in/on a device</a:t>
            </a:r>
          </a:p>
          <a:p>
            <a:pPr lvl="1"/>
            <a:r>
              <a:rPr lang="en-US" dirty="0" smtClean="0"/>
              <a:t>No need for frictional skin that fingerprint readers require</a:t>
            </a:r>
          </a:p>
          <a:p>
            <a:endParaRPr lang="en-US" dirty="0"/>
          </a:p>
          <a:p>
            <a:r>
              <a:rPr lang="en-US" dirty="0" smtClean="0"/>
              <a:t>Easily integrated with other biometrics</a:t>
            </a:r>
          </a:p>
          <a:p>
            <a:pPr lvl="1"/>
            <a:r>
              <a:rPr lang="en-US" dirty="0" smtClean="0"/>
              <a:t>Fingerprint reading, 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245100"/>
          </a:xfrm>
        </p:spPr>
        <p:txBody>
          <a:bodyPr/>
          <a:lstStyle/>
          <a:p>
            <a:r>
              <a:rPr lang="en-US" dirty="0" smtClean="0"/>
              <a:t>Hand Geometry system are not new – dating back to the ’70s</a:t>
            </a:r>
          </a:p>
          <a:p>
            <a:pPr lvl="1"/>
            <a:r>
              <a:rPr lang="en-US" dirty="0" smtClean="0"/>
              <a:t>That being said, it is a neglected topic</a:t>
            </a:r>
          </a:p>
          <a:p>
            <a:endParaRPr lang="en-US" dirty="0"/>
          </a:p>
          <a:p>
            <a:r>
              <a:rPr lang="en-US" dirty="0" smtClean="0"/>
              <a:t>Hand Geometry systems are non-invasive, simple to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Most people have hands</a:t>
            </a:r>
            <a:endParaRPr lang="en-US" dirty="0" smtClean="0"/>
          </a:p>
          <a:p>
            <a:pPr lvl="1"/>
            <a:r>
              <a:rPr lang="en-US" dirty="0" smtClean="0"/>
              <a:t>Detailed features such as palm wrinkles need not be extracted</a:t>
            </a:r>
          </a:p>
          <a:p>
            <a:pPr lvl="1"/>
            <a:endParaRPr lang="en-US" dirty="0"/>
          </a:p>
          <a:p>
            <a:r>
              <a:rPr lang="en-US" dirty="0" smtClean="0"/>
              <a:t>The features considered themselves are not particularly descriptive, but devising robust identification methods that use the features combined is a challenging and important pattern recognition problem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9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156200"/>
          </a:xfrm>
        </p:spPr>
        <p:txBody>
          <a:bodyPr/>
          <a:lstStyle/>
          <a:p>
            <a:r>
              <a:rPr lang="en-US" dirty="0" smtClean="0"/>
              <a:t>A simple board with some pegs to guide hand placement</a:t>
            </a:r>
          </a:p>
          <a:p>
            <a:endParaRPr lang="en-US" dirty="0"/>
          </a:p>
          <a:p>
            <a:r>
              <a:rPr lang="en-US" dirty="0" smtClean="0"/>
              <a:t>A light source</a:t>
            </a:r>
          </a:p>
          <a:p>
            <a:endParaRPr lang="en-US" dirty="0"/>
          </a:p>
          <a:p>
            <a:r>
              <a:rPr lang="en-US" dirty="0" smtClean="0"/>
              <a:t>A mirror</a:t>
            </a:r>
          </a:p>
          <a:p>
            <a:endParaRPr lang="en-US" dirty="0"/>
          </a:p>
          <a:p>
            <a:r>
              <a:rPr lang="en-US" dirty="0" smtClean="0"/>
              <a:t>A camera for taking grayscale imaged</a:t>
            </a:r>
          </a:p>
          <a:p>
            <a:pPr lvl="1"/>
            <a:r>
              <a:rPr lang="en-US" dirty="0" smtClean="0"/>
              <a:t>640 x 480 8-bit grayscale images</a:t>
            </a:r>
          </a:p>
          <a:p>
            <a:endParaRPr lang="en-US" dirty="0"/>
          </a:p>
          <a:p>
            <a:r>
              <a:rPr lang="en-US" dirty="0" smtClean="0"/>
              <a:t>A GUI was used in experiments</a:t>
            </a:r>
          </a:p>
        </p:txBody>
      </p:sp>
    </p:spTree>
    <p:extLst>
      <p:ext uri="{BB962C8B-B14F-4D97-AF65-F5344CB8AC3E}">
        <p14:creationId xmlns:p14="http://schemas.microsoft.com/office/powerpoint/2010/main" val="38839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600" y="16361"/>
            <a:ext cx="6743700" cy="6841639"/>
          </a:xfrm>
          <a:prstGeom prst="rect">
            <a:avLst/>
          </a:prstGeom>
        </p:spPr>
      </p:pic>
      <p:sp>
        <p:nvSpPr>
          <p:cNvPr id="7" name="Double Brace 6"/>
          <p:cNvSpPr/>
          <p:nvPr/>
        </p:nvSpPr>
        <p:spPr>
          <a:xfrm>
            <a:off x="2349500" y="266700"/>
            <a:ext cx="2247900" cy="4813300"/>
          </a:xfrm>
          <a:prstGeom prst="bracePair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19250" y="2667000"/>
            <a:ext cx="590550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9400" y="2349500"/>
            <a:ext cx="127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Mirror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15600" y="63500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Pegs</a:t>
            </a:r>
            <a:endParaRPr lang="en-US" sz="3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394700" y="1281331"/>
            <a:ext cx="2120900" cy="1220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6696075" y="958166"/>
            <a:ext cx="3819525" cy="933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8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397500"/>
          </a:xfrm>
        </p:spPr>
        <p:txBody>
          <a:bodyPr/>
          <a:lstStyle/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</a:rPr>
              <a:t>Enrollment Phase</a:t>
            </a:r>
            <a:endParaRPr lang="en-US" sz="3200" dirty="0" smtClean="0">
              <a:effectLst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</a:rPr>
              <a:t>5 photos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</a:rPr>
              <a:t> were taken, the hand was removed from the apparatus and then replaced between photos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kern="1200" baseline="0" dirty="0" smtClean="0">
                <a:solidFill>
                  <a:schemeClr val="tx1"/>
                </a:solidFill>
                <a:effectLst/>
              </a:rPr>
              <a:t>Feature Values were simply averaged and the average feature vector was associated with the individual</a:t>
            </a:r>
          </a:p>
          <a:p>
            <a:pPr marL="457200" lvl="1" indent="0">
              <a:buNone/>
            </a:pP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</a:rPr>
              <a:t>Verification Phase</a:t>
            </a:r>
            <a:endParaRPr lang="en-US" sz="3200" dirty="0" smtClean="0">
              <a:effectLst/>
            </a:endParaRPr>
          </a:p>
          <a:p>
            <a:pPr lvl="1"/>
            <a:r>
              <a:rPr lang="en-US" sz="2800" kern="1200" baseline="0" dirty="0" smtClean="0">
                <a:solidFill>
                  <a:schemeClr val="tx1"/>
                </a:solidFill>
                <a:effectLst/>
              </a:rPr>
              <a:t>Two images are taken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kern="1200" baseline="0" dirty="0" smtClean="0">
                <a:solidFill>
                  <a:schemeClr val="tx1"/>
                </a:solidFill>
                <a:effectLst/>
              </a:rPr>
              <a:t>Average feature vector is used for testing</a:t>
            </a:r>
            <a:endParaRPr lang="en-US" sz="2800" dirty="0" smtClean="0">
              <a:effectLst/>
            </a:endParaRPr>
          </a:p>
          <a:p>
            <a:pPr lvl="1"/>
            <a:r>
              <a:rPr lang="en-US" sz="2800" kern="1200" baseline="0" dirty="0" smtClean="0">
                <a:solidFill>
                  <a:schemeClr val="tx1"/>
                </a:solidFill>
                <a:effectLst/>
              </a:rPr>
              <a:t>Distance between test vector and target vector is </a:t>
            </a:r>
            <a:r>
              <a:rPr lang="en-US" sz="2800" kern="1200" baseline="0" dirty="0" err="1" smtClean="0">
                <a:solidFill>
                  <a:schemeClr val="tx1"/>
                </a:solidFill>
                <a:effectLst/>
              </a:rPr>
              <a:t>thresholded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</a:rPr>
              <a:t> to verify identity</a:t>
            </a:r>
          </a:p>
        </p:txBody>
      </p:sp>
    </p:spTree>
    <p:extLst>
      <p:ext uri="{BB962C8B-B14F-4D97-AF65-F5344CB8AC3E}">
        <p14:creationId xmlns:p14="http://schemas.microsoft.com/office/powerpoint/2010/main" val="364307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2" y="352424"/>
            <a:ext cx="10515600" cy="62388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four distance metrics used: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(1) Absolute Distance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(2) Weighted Absolute distance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(3) Euclidean Distance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(4) Weighted Euclidean Distance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Variance of features was used for weighting (large variance reduces the effect of larger distance); threshold values were not specified in the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37" y="530224"/>
            <a:ext cx="5597824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1102</Words>
  <Application>Microsoft Office PowerPoint</Application>
  <PresentationFormat>Widescreen</PresentationFormat>
  <Paragraphs>259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A Prototype Hand Geometry-based Verification System</vt:lpstr>
      <vt:lpstr>Introduction</vt:lpstr>
      <vt:lpstr>Biometric Measurements</vt:lpstr>
      <vt:lpstr>Hand Geometry</vt:lpstr>
      <vt:lpstr>Background</vt:lpstr>
      <vt:lpstr>Apparatus</vt:lpstr>
      <vt:lpstr>PowerPoint Presentation</vt:lpstr>
      <vt:lpstr>Procedure</vt:lpstr>
      <vt:lpstr>PowerPoint Presentation</vt:lpstr>
      <vt:lpstr>Features Used</vt:lpstr>
      <vt:lpstr>Chernoff Faces</vt:lpstr>
      <vt:lpstr>PowerPoint Presentation</vt:lpstr>
      <vt:lpstr>PowerPoint Presentation</vt:lpstr>
      <vt:lpstr>Feature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Results</vt:lpstr>
      <vt:lpstr>PowerPoint Presentation</vt:lpstr>
      <vt:lpstr>PowerPoint Presentation</vt:lpstr>
      <vt:lpstr>PowerPoint Presentation</vt:lpstr>
      <vt:lpstr>Future Work/System Improvements</vt:lpstr>
      <vt:lpstr>My 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Prototype Hand Geometry-based Verification System</dc:title>
  <dc:creator>Terence</dc:creator>
  <cp:lastModifiedBy>Terence</cp:lastModifiedBy>
  <cp:revision>36</cp:revision>
  <dcterms:created xsi:type="dcterms:W3CDTF">2014-05-06T20:14:14Z</dcterms:created>
  <dcterms:modified xsi:type="dcterms:W3CDTF">2014-05-14T17:12:18Z</dcterms:modified>
</cp:coreProperties>
</file>