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9" r:id="rId5"/>
    <p:sldId id="270" r:id="rId6"/>
    <p:sldId id="271" r:id="rId7"/>
    <p:sldId id="259" r:id="rId8"/>
    <p:sldId id="264" r:id="rId9"/>
    <p:sldId id="272" r:id="rId10"/>
    <p:sldId id="277" r:id="rId11"/>
    <p:sldId id="263" r:id="rId12"/>
    <p:sldId id="267" r:id="rId13"/>
    <p:sldId id="273" r:id="rId14"/>
    <p:sldId id="274" r:id="rId15"/>
    <p:sldId id="266" r:id="rId16"/>
    <p:sldId id="262" r:id="rId17"/>
    <p:sldId id="275" r:id="rId18"/>
    <p:sldId id="276" r:id="rId19"/>
    <p:sldId id="280" r:id="rId20"/>
    <p:sldId id="260" r:id="rId21"/>
    <p:sldId id="279" r:id="rId22"/>
    <p:sldId id="268"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6409" autoAdjust="0"/>
  </p:normalViewPr>
  <p:slideViewPr>
    <p:cSldViewPr snapToGrid="0">
      <p:cViewPr varScale="1">
        <p:scale>
          <a:sx n="86" d="100"/>
          <a:sy n="86" d="100"/>
        </p:scale>
        <p:origin x="114" y="252"/>
      </p:cViewPr>
      <p:guideLst/>
    </p:cSldViewPr>
  </p:slideViewPr>
  <p:outlineViewPr>
    <p:cViewPr>
      <p:scale>
        <a:sx n="33" d="100"/>
        <a:sy n="33" d="100"/>
      </p:scale>
      <p:origin x="0" y="-4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CC7A7-6EF8-4317-A933-E709AE51A8F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277137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C7A7-6EF8-4317-A933-E709AE51A8F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66993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C7A7-6EF8-4317-A933-E709AE51A8F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215428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C7A7-6EF8-4317-A933-E709AE51A8F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76778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CC7A7-6EF8-4317-A933-E709AE51A8F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147823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CC7A7-6EF8-4317-A933-E709AE51A8F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406742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CC7A7-6EF8-4317-A933-E709AE51A8F4}" type="datetimeFigureOut">
              <a:rPr lang="en-US" smtClean="0"/>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1733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CC7A7-6EF8-4317-A933-E709AE51A8F4}" type="datetimeFigureOut">
              <a:rPr lang="en-US" smtClean="0"/>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4319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CC7A7-6EF8-4317-A933-E709AE51A8F4}" type="datetimeFigureOut">
              <a:rPr lang="en-US" smtClean="0"/>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136390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C7A7-6EF8-4317-A933-E709AE51A8F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129391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C7A7-6EF8-4317-A933-E709AE51A8F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0DF7-DCD5-40D6-8987-7FF1477275B7}" type="slidenum">
              <a:rPr lang="en-US" smtClean="0"/>
              <a:t>‹#›</a:t>
            </a:fld>
            <a:endParaRPr lang="en-US"/>
          </a:p>
        </p:txBody>
      </p:sp>
    </p:spTree>
    <p:extLst>
      <p:ext uri="{BB962C8B-B14F-4D97-AF65-F5344CB8AC3E}">
        <p14:creationId xmlns:p14="http://schemas.microsoft.com/office/powerpoint/2010/main" val="168894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chemeClr val="accent1">
                <a:lumMod val="20000"/>
                <a:lumOff val="80000"/>
              </a:schemeClr>
            </a:gs>
            <a:gs pos="0">
              <a:schemeClr val="accent1">
                <a:lumMod val="45000"/>
                <a:lumOff val="55000"/>
              </a:schemeClr>
            </a:gs>
            <a:gs pos="98000">
              <a:schemeClr val="accent1">
                <a:lumMod val="45000"/>
                <a:lumOff val="55000"/>
              </a:schemeClr>
            </a:gs>
            <a:gs pos="83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CC7A7-6EF8-4317-A933-E709AE51A8F4}" type="datetimeFigureOut">
              <a:rPr lang="en-US" smtClean="0"/>
              <a:t>2/26/2014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70DF7-DCD5-40D6-8987-7FF1477275B7}" type="slidenum">
              <a:rPr lang="en-US" smtClean="0"/>
              <a:t>‹#›</a:t>
            </a:fld>
            <a:endParaRPr lang="en-US"/>
          </a:p>
        </p:txBody>
      </p:sp>
    </p:spTree>
    <p:extLst>
      <p:ext uri="{BB962C8B-B14F-4D97-AF65-F5344CB8AC3E}">
        <p14:creationId xmlns:p14="http://schemas.microsoft.com/office/powerpoint/2010/main" val="130826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x.doi.org/10.1109/2.54661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x.doi.org/10.1109/2.546611" TargetMode="External"/><Relationship Id="rId2" Type="http://schemas.openxmlformats.org/officeDocument/2006/relationships/hyperlink" Target="http://en.wikipedia.org/wiki/Cache_coherence" TargetMode="External"/><Relationship Id="rId1" Type="http://schemas.openxmlformats.org/officeDocument/2006/relationships/slideLayout" Target="../slideLayouts/slideLayout2.xml"/><Relationship Id="rId4" Type="http://schemas.openxmlformats.org/officeDocument/2006/relationships/hyperlink" Target="http://xiongz-hft.blogspot.com/2012/01/improve-cache-performance-with-high.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6187"/>
            <a:ext cx="9144000" cy="2387600"/>
          </a:xfrm>
        </p:spPr>
        <p:txBody>
          <a:bodyPr/>
          <a:lstStyle/>
          <a:p>
            <a:r>
              <a:rPr lang="en-US" dirty="0" smtClean="0"/>
              <a:t>Shared Memory Consistency Models: A Tutorial</a:t>
            </a:r>
            <a:endParaRPr lang="en-US" dirty="0"/>
          </a:p>
        </p:txBody>
      </p:sp>
      <p:sp>
        <p:nvSpPr>
          <p:cNvPr id="3" name="Subtitle 2"/>
          <p:cNvSpPr>
            <a:spLocks noGrp="1"/>
          </p:cNvSpPr>
          <p:nvPr>
            <p:ph type="subTitle" idx="1"/>
          </p:nvPr>
        </p:nvSpPr>
        <p:spPr>
          <a:xfrm>
            <a:off x="1524000" y="2863787"/>
            <a:ext cx="9144000" cy="3008827"/>
          </a:xfrm>
        </p:spPr>
        <p:txBody>
          <a:bodyPr>
            <a:normAutofit lnSpcReduction="10000"/>
          </a:bodyPr>
          <a:lstStyle/>
          <a:p>
            <a:r>
              <a:rPr lang="en-US" dirty="0" err="1" smtClean="0"/>
              <a:t>Sarita</a:t>
            </a:r>
            <a:r>
              <a:rPr lang="en-US" dirty="0" smtClean="0"/>
              <a:t> V. </a:t>
            </a:r>
            <a:r>
              <a:rPr lang="en-US" dirty="0" err="1" smtClean="0"/>
              <a:t>Adve</a:t>
            </a:r>
            <a:endParaRPr lang="en-US" dirty="0" smtClean="0"/>
          </a:p>
          <a:p>
            <a:r>
              <a:rPr lang="en-US" i="1" dirty="0" smtClean="0"/>
              <a:t>Rice University</a:t>
            </a:r>
          </a:p>
          <a:p>
            <a:r>
              <a:rPr lang="en-US" dirty="0" err="1" smtClean="0"/>
              <a:t>Kourosh</a:t>
            </a:r>
            <a:r>
              <a:rPr lang="en-US" dirty="0" smtClean="0"/>
              <a:t> </a:t>
            </a:r>
            <a:r>
              <a:rPr lang="en-US" dirty="0" err="1" smtClean="0"/>
              <a:t>Gharachorloo</a:t>
            </a:r>
            <a:endParaRPr lang="en-US" dirty="0" smtClean="0"/>
          </a:p>
          <a:p>
            <a:r>
              <a:rPr lang="en-US" i="1" dirty="0" smtClean="0"/>
              <a:t>Digital Equipment Corporation</a:t>
            </a:r>
          </a:p>
          <a:p>
            <a:r>
              <a:rPr lang="en-US" dirty="0" smtClean="0"/>
              <a:t>Published In: Computer (Volume: 29, Issue 12)</a:t>
            </a:r>
          </a:p>
          <a:p>
            <a:r>
              <a:rPr lang="en-US" dirty="0" smtClean="0"/>
              <a:t>Digital Object identifier: </a:t>
            </a:r>
            <a:r>
              <a:rPr lang="en-US" dirty="0">
                <a:hlinkClick r:id="rId2"/>
              </a:rPr>
              <a:t>10.1109/2.546611</a:t>
            </a:r>
            <a:endParaRPr lang="en-US" dirty="0" smtClean="0"/>
          </a:p>
          <a:p>
            <a:r>
              <a:rPr lang="en-US" dirty="0" smtClean="0"/>
              <a:t>Presented By: Terence Henriod</a:t>
            </a:r>
          </a:p>
          <a:p>
            <a:endParaRPr lang="en-US" dirty="0" smtClean="0"/>
          </a:p>
        </p:txBody>
      </p:sp>
    </p:spTree>
    <p:extLst>
      <p:ext uri="{BB962C8B-B14F-4D97-AF65-F5344CB8AC3E}">
        <p14:creationId xmlns:p14="http://schemas.microsoft.com/office/powerpoint/2010/main" val="60389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65125"/>
            <a:ext cx="10515600" cy="4351338"/>
          </a:xfrm>
        </p:spPr>
        <p:txBody>
          <a:bodyPr/>
          <a:lstStyle/>
          <a:p>
            <a:r>
              <a:rPr lang="en-US" dirty="0" smtClean="0"/>
              <a:t>To illustrate memory operation atomicity:</a:t>
            </a:r>
            <a:endParaRPr lang="en-US" dirty="0"/>
          </a:p>
        </p:txBody>
      </p:sp>
      <p:pic>
        <p:nvPicPr>
          <p:cNvPr id="6" name="Picture 5"/>
          <p:cNvPicPr>
            <a:picLocks noChangeAspect="1"/>
          </p:cNvPicPr>
          <p:nvPr/>
        </p:nvPicPr>
        <p:blipFill>
          <a:blip r:embed="rId2"/>
          <a:stretch>
            <a:fillRect/>
          </a:stretch>
        </p:blipFill>
        <p:spPr>
          <a:xfrm>
            <a:off x="1332469" y="884409"/>
            <a:ext cx="8169877" cy="5319498"/>
          </a:xfrm>
          <a:prstGeom prst="rect">
            <a:avLst/>
          </a:prstGeom>
        </p:spPr>
      </p:pic>
    </p:spTree>
    <p:extLst>
      <p:ext uri="{BB962C8B-B14F-4D97-AF65-F5344CB8AC3E}">
        <p14:creationId xmlns:p14="http://schemas.microsoft.com/office/powerpoint/2010/main" val="54678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5157"/>
            <a:ext cx="10515600" cy="1325563"/>
          </a:xfrm>
        </p:spPr>
        <p:txBody>
          <a:bodyPr/>
          <a:lstStyle/>
          <a:p>
            <a:r>
              <a:rPr lang="en-US" dirty="0" smtClean="0"/>
              <a:t>Implementing Sequential</a:t>
            </a:r>
            <a:r>
              <a:rPr lang="en-US" baseline="0" dirty="0" smtClean="0"/>
              <a:t> Consistency</a:t>
            </a:r>
            <a:endParaRPr lang="en-US" dirty="0"/>
          </a:p>
        </p:txBody>
      </p:sp>
    </p:spTree>
    <p:extLst>
      <p:ext uri="{BB962C8B-B14F-4D97-AF65-F5344CB8AC3E}">
        <p14:creationId xmlns:p14="http://schemas.microsoft.com/office/powerpoint/2010/main" val="213589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r>
              <a:rPr lang="en-US" baseline="0" dirty="0" smtClean="0"/>
              <a:t> Coherence Protocol</a:t>
            </a:r>
            <a:endParaRPr lang="en-US" dirty="0"/>
          </a:p>
        </p:txBody>
      </p:sp>
      <p:sp>
        <p:nvSpPr>
          <p:cNvPr id="3" name="Content Placeholder 2"/>
          <p:cNvSpPr>
            <a:spLocks noGrp="1"/>
          </p:cNvSpPr>
          <p:nvPr>
            <p:ph idx="1"/>
          </p:nvPr>
        </p:nvSpPr>
        <p:spPr/>
        <p:txBody>
          <a:bodyPr/>
          <a:lstStyle/>
          <a:p>
            <a:r>
              <a:rPr lang="en-US" dirty="0" smtClean="0"/>
              <a:t>Synonym: Cache Consistency</a:t>
            </a:r>
          </a:p>
          <a:p>
            <a:endParaRPr lang="en-US" dirty="0" smtClean="0"/>
          </a:p>
          <a:p>
            <a:r>
              <a:rPr lang="en-US" dirty="0" smtClean="0"/>
              <a:t>A</a:t>
            </a:r>
            <a:r>
              <a:rPr lang="en-US" baseline="0" dirty="0" smtClean="0"/>
              <a:t> procedure to</a:t>
            </a:r>
            <a:r>
              <a:rPr lang="en-US" dirty="0" smtClean="0"/>
              <a:t> propagate</a:t>
            </a:r>
            <a:r>
              <a:rPr lang="en-US" baseline="0" dirty="0" smtClean="0"/>
              <a:t> new data</a:t>
            </a:r>
            <a:endParaRPr lang="en-US" dirty="0" smtClean="0"/>
          </a:p>
          <a:p>
            <a:endParaRPr lang="en-US" dirty="0"/>
          </a:p>
          <a:p>
            <a:r>
              <a:rPr lang="en-US" dirty="0" smtClean="0"/>
              <a:t>Two methods:</a:t>
            </a:r>
            <a:endParaRPr lang="en-US" dirty="0"/>
          </a:p>
          <a:p>
            <a:pPr lvl="1"/>
            <a:r>
              <a:rPr lang="en-US" dirty="0" smtClean="0"/>
              <a:t>Data invalidation (more common)</a:t>
            </a:r>
          </a:p>
          <a:p>
            <a:pPr marL="457200" lvl="1" indent="0">
              <a:buNone/>
            </a:pPr>
            <a:endParaRPr lang="en-US" dirty="0"/>
          </a:p>
          <a:p>
            <a:pPr lvl="1"/>
            <a:r>
              <a:rPr lang="en-US" dirty="0" smtClean="0"/>
              <a:t>Update policy</a:t>
            </a:r>
          </a:p>
        </p:txBody>
      </p:sp>
      <p:pic>
        <p:nvPicPr>
          <p:cNvPr id="4" name="Picture 3"/>
          <p:cNvPicPr>
            <a:picLocks noChangeAspect="1"/>
          </p:cNvPicPr>
          <p:nvPr/>
        </p:nvPicPr>
        <p:blipFill>
          <a:blip r:embed="rId2"/>
          <a:stretch>
            <a:fillRect/>
          </a:stretch>
        </p:blipFill>
        <p:spPr>
          <a:xfrm>
            <a:off x="7143750" y="1690688"/>
            <a:ext cx="4210050" cy="4267200"/>
          </a:xfrm>
          <a:prstGeom prst="rect">
            <a:avLst/>
          </a:prstGeom>
        </p:spPr>
      </p:pic>
      <p:sp>
        <p:nvSpPr>
          <p:cNvPr id="5" name="Rectangle 4"/>
          <p:cNvSpPr/>
          <p:nvPr/>
        </p:nvSpPr>
        <p:spPr>
          <a:xfrm>
            <a:off x="6096000" y="6092825"/>
            <a:ext cx="6096000" cy="646331"/>
          </a:xfrm>
          <a:prstGeom prst="rect">
            <a:avLst/>
          </a:prstGeom>
        </p:spPr>
        <p:txBody>
          <a:bodyPr>
            <a:spAutoFit/>
          </a:bodyPr>
          <a:lstStyle/>
          <a:p>
            <a:r>
              <a:rPr lang="en-US" dirty="0"/>
              <a:t>http://xiongz-hft.blogspot.com/2012/01/improve-cache-performance-with-high.html</a:t>
            </a:r>
          </a:p>
        </p:txBody>
      </p:sp>
    </p:spTree>
    <p:extLst>
      <p:ext uri="{BB962C8B-B14F-4D97-AF65-F5344CB8AC3E}">
        <p14:creationId xmlns:p14="http://schemas.microsoft.com/office/powerpoint/2010/main" val="158484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63" y="599903"/>
            <a:ext cx="11652420" cy="5887394"/>
          </a:xfrm>
        </p:spPr>
        <p:txBody>
          <a:bodyPr>
            <a:normAutofit/>
          </a:bodyPr>
          <a:lstStyle/>
          <a:p>
            <a:r>
              <a:rPr lang="en-US" dirty="0" smtClean="0"/>
              <a:t>Detecting Write Completion</a:t>
            </a:r>
          </a:p>
          <a:p>
            <a:pPr lvl="1"/>
            <a:r>
              <a:rPr lang="en-US" dirty="0" smtClean="0"/>
              <a:t>In  non-cache systems, it’s acceptable to move on  after</a:t>
            </a:r>
            <a:r>
              <a:rPr lang="en-US" baseline="0" dirty="0" smtClean="0"/>
              <a:t> completion of a write</a:t>
            </a:r>
            <a:endParaRPr lang="en-US" dirty="0" smtClean="0"/>
          </a:p>
          <a:p>
            <a:pPr lvl="1"/>
            <a:r>
              <a:rPr lang="en-US" dirty="0" smtClean="0"/>
              <a:t>This would be too early in a caching system</a:t>
            </a:r>
          </a:p>
          <a:p>
            <a:pPr lvl="2"/>
            <a:r>
              <a:rPr lang="en-US" dirty="0" smtClean="0"/>
              <a:t>Writes</a:t>
            </a:r>
            <a:r>
              <a:rPr lang="en-US" baseline="0" dirty="0" smtClean="0"/>
              <a:t> must be seen at ALL locations by ALL processors</a:t>
            </a:r>
          </a:p>
          <a:p>
            <a:pPr lvl="2"/>
            <a:r>
              <a:rPr lang="en-US" dirty="0" smtClean="0"/>
              <a:t>Requires the writing processor to receive acknowledgement by all other processors</a:t>
            </a:r>
          </a:p>
          <a:p>
            <a:pPr marL="0" indent="0">
              <a:buNone/>
            </a:pPr>
            <a:endParaRPr lang="en-US" dirty="0"/>
          </a:p>
          <a:p>
            <a:r>
              <a:rPr lang="en-US" dirty="0" smtClean="0"/>
              <a:t>Maintaining</a:t>
            </a:r>
            <a:r>
              <a:rPr lang="en-US" baseline="0" dirty="0" smtClean="0"/>
              <a:t> Write Atomicity</a:t>
            </a:r>
          </a:p>
          <a:p>
            <a:pPr lvl="1"/>
            <a:r>
              <a:rPr lang="en-US" dirty="0" smtClean="0"/>
              <a:t>Enforce writes to the same memory location to be serial</a:t>
            </a:r>
          </a:p>
          <a:p>
            <a:pPr lvl="2"/>
            <a:r>
              <a:rPr lang="en-US" dirty="0" smtClean="0"/>
              <a:t>Directory based monitoring is a good way to handle this because invalidations come from a single, immediate source</a:t>
            </a:r>
          </a:p>
          <a:p>
            <a:pPr lvl="1"/>
            <a:r>
              <a:rPr lang="en-US" dirty="0" smtClean="0"/>
              <a:t>Disallow reads from a memory location until all processors have acknowledged a previous write</a:t>
            </a:r>
          </a:p>
        </p:txBody>
      </p:sp>
    </p:spTree>
    <p:extLst>
      <p:ext uri="{BB962C8B-B14F-4D97-AF65-F5344CB8AC3E}">
        <p14:creationId xmlns:p14="http://schemas.microsoft.com/office/powerpoint/2010/main" val="402689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Optimizations</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Generally</a:t>
            </a:r>
            <a:r>
              <a:rPr lang="en-US" baseline="0" dirty="0" smtClean="0"/>
              <a:t> have to be disallowed</a:t>
            </a:r>
          </a:p>
          <a:p>
            <a:pPr lvl="1"/>
            <a:r>
              <a:rPr lang="en-US" dirty="0" smtClean="0"/>
              <a:t>Code re-ordering</a:t>
            </a:r>
          </a:p>
          <a:p>
            <a:pPr lvl="1"/>
            <a:r>
              <a:rPr lang="en-US" dirty="0" smtClean="0"/>
              <a:t>Register</a:t>
            </a:r>
            <a:r>
              <a:rPr lang="en-US" baseline="0" dirty="0" smtClean="0"/>
              <a:t> allocation</a:t>
            </a:r>
          </a:p>
          <a:p>
            <a:pPr lvl="1"/>
            <a:r>
              <a:rPr lang="en-US" dirty="0" smtClean="0"/>
              <a:t>Pipelining, loop-blocking</a:t>
            </a:r>
          </a:p>
          <a:p>
            <a:endParaRPr lang="en-US" dirty="0" smtClean="0"/>
          </a:p>
          <a:p>
            <a:r>
              <a:rPr lang="en-US" dirty="0" smtClean="0"/>
              <a:t>Left to the programmer to disable</a:t>
            </a:r>
          </a:p>
          <a:p>
            <a:pPr lvl="1"/>
            <a:r>
              <a:rPr lang="en-US" dirty="0" smtClean="0"/>
              <a:t>ex.: </a:t>
            </a:r>
            <a:r>
              <a:rPr lang="en-US" dirty="0" smtClean="0">
                <a:latin typeface="Courier New" panose="02070309020205020404" pitchFamily="49" charset="0"/>
                <a:cs typeface="Courier New" panose="02070309020205020404" pitchFamily="49" charset="0"/>
              </a:rPr>
              <a:t>volatile</a:t>
            </a:r>
          </a:p>
          <a:p>
            <a:endParaRPr lang="en-US" dirty="0" smtClean="0"/>
          </a:p>
          <a:p>
            <a:r>
              <a:rPr lang="en-US" dirty="0" smtClean="0"/>
              <a:t>This applies to parallel code, compilers can appropriately handle sequential code</a:t>
            </a:r>
            <a:endParaRPr lang="en-US" dirty="0"/>
          </a:p>
        </p:txBody>
      </p:sp>
    </p:spTree>
    <p:extLst>
      <p:ext uri="{BB962C8B-B14F-4D97-AF65-F5344CB8AC3E}">
        <p14:creationId xmlns:p14="http://schemas.microsoft.com/office/powerpoint/2010/main" val="148025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Sequential Consistency Optimization Techniques</a:t>
            </a:r>
            <a:endParaRPr lang="en-US" dirty="0"/>
          </a:p>
        </p:txBody>
      </p:sp>
      <p:sp>
        <p:nvSpPr>
          <p:cNvPr id="3" name="Content Placeholder 2"/>
          <p:cNvSpPr>
            <a:spLocks noGrp="1"/>
          </p:cNvSpPr>
          <p:nvPr>
            <p:ph idx="1"/>
          </p:nvPr>
        </p:nvSpPr>
        <p:spPr/>
        <p:txBody>
          <a:bodyPr/>
          <a:lstStyle/>
          <a:p>
            <a:r>
              <a:rPr lang="en-US" dirty="0" smtClean="0"/>
              <a:t>Hardware techniques</a:t>
            </a:r>
          </a:p>
          <a:p>
            <a:pPr lvl="1"/>
            <a:r>
              <a:rPr lang="en-US" dirty="0" smtClean="0"/>
              <a:t>1. Write</a:t>
            </a:r>
            <a:r>
              <a:rPr lang="en-US" baseline="0" dirty="0" smtClean="0"/>
              <a:t> ownership prefetching</a:t>
            </a:r>
          </a:p>
          <a:p>
            <a:pPr lvl="1"/>
            <a:r>
              <a:rPr lang="en-US" baseline="0" dirty="0" smtClean="0"/>
              <a:t>2. “Read rollback”</a:t>
            </a:r>
          </a:p>
          <a:p>
            <a:pPr lvl="1"/>
            <a:r>
              <a:rPr lang="en-US" baseline="0" dirty="0" smtClean="0"/>
              <a:t>Dramatically improve performance of sequential consistency</a:t>
            </a:r>
          </a:p>
          <a:p>
            <a:pPr lvl="0"/>
            <a:endParaRPr lang="en-US" baseline="0" dirty="0" smtClean="0"/>
          </a:p>
          <a:p>
            <a:pPr lvl="0"/>
            <a:r>
              <a:rPr lang="en-US" baseline="0" dirty="0" smtClean="0"/>
              <a:t>Compiler Techniques</a:t>
            </a:r>
          </a:p>
          <a:p>
            <a:pPr lvl="1"/>
            <a:r>
              <a:rPr lang="en-US" baseline="0" dirty="0" smtClean="0"/>
              <a:t>Detect when re-ordering is OK</a:t>
            </a:r>
          </a:p>
          <a:p>
            <a:pPr lvl="1"/>
            <a:r>
              <a:rPr lang="en-US" baseline="0" dirty="0" smtClean="0"/>
              <a:t>Algorithm is exponential; a polynomial one has been proposed</a:t>
            </a:r>
          </a:p>
          <a:p>
            <a:pPr lvl="1"/>
            <a:endParaRPr lang="en-US" dirty="0"/>
          </a:p>
        </p:txBody>
      </p:sp>
    </p:spTree>
    <p:extLst>
      <p:ext uri="{BB962C8B-B14F-4D97-AF65-F5344CB8AC3E}">
        <p14:creationId xmlns:p14="http://schemas.microsoft.com/office/powerpoint/2010/main" val="292224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Relaxed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Can be described in two ways:</a:t>
            </a:r>
          </a:p>
          <a:p>
            <a:pPr lvl="1"/>
            <a:endParaRPr lang="en-US" dirty="0" smtClean="0"/>
          </a:p>
          <a:p>
            <a:pPr lvl="1"/>
            <a:r>
              <a:rPr lang="en-US" dirty="0" smtClean="0"/>
              <a:t>“How they relax</a:t>
            </a:r>
            <a:r>
              <a:rPr lang="en-US" baseline="0" dirty="0" smtClean="0"/>
              <a:t> the program order requirement.</a:t>
            </a:r>
            <a:r>
              <a:rPr lang="en-US" dirty="0" smtClean="0"/>
              <a:t>”</a:t>
            </a:r>
          </a:p>
          <a:p>
            <a:pPr lvl="2"/>
            <a:r>
              <a:rPr lang="en-US" dirty="0" smtClean="0"/>
              <a:t>This allows write operations to occur concurrently as long as the addresses written to are different (similar to sequential consistency optimizations for non-caching systems)</a:t>
            </a:r>
          </a:p>
          <a:p>
            <a:pPr lvl="1"/>
            <a:endParaRPr lang="en-US" dirty="0" smtClean="0"/>
          </a:p>
          <a:p>
            <a:pPr lvl="1"/>
            <a:r>
              <a:rPr lang="en-US" dirty="0" smtClean="0"/>
              <a:t>“How they relax the write atomicity</a:t>
            </a:r>
            <a:r>
              <a:rPr lang="en-US" baseline="0" dirty="0" smtClean="0"/>
              <a:t> requirement.</a:t>
            </a:r>
            <a:r>
              <a:rPr lang="en-US" dirty="0" smtClean="0"/>
              <a:t>”</a:t>
            </a:r>
          </a:p>
          <a:p>
            <a:pPr lvl="2"/>
            <a:r>
              <a:rPr lang="en-US" dirty="0" smtClean="0"/>
              <a:t>This allows one processor to read what another processor has written (only used in caching systems)</a:t>
            </a:r>
          </a:p>
          <a:p>
            <a:pPr lvl="0"/>
            <a:endParaRPr lang="en-US" dirty="0" smtClean="0"/>
          </a:p>
          <a:p>
            <a:pPr lvl="0"/>
            <a:r>
              <a:rPr lang="en-US" dirty="0" smtClean="0"/>
              <a:t>Typically</a:t>
            </a:r>
            <a:r>
              <a:rPr lang="en-US" baseline="0" dirty="0" smtClean="0"/>
              <a:t> offer memory fencing/barrier instructions to override relaxations</a:t>
            </a:r>
            <a:endParaRPr lang="en-US" dirty="0" smtClean="0"/>
          </a:p>
        </p:txBody>
      </p:sp>
    </p:spTree>
    <p:extLst>
      <p:ext uri="{BB962C8B-B14F-4D97-AF65-F5344CB8AC3E}">
        <p14:creationId xmlns:p14="http://schemas.microsoft.com/office/powerpoint/2010/main" val="95960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Ways to Relax</a:t>
            </a: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smtClean="0">
                <a:sym typeface="Wingdings" panose="05000000000000000000" pitchFamily="2" charset="2"/>
              </a:rPr>
              <a:t> Read order</a:t>
            </a:r>
          </a:p>
          <a:p>
            <a:r>
              <a:rPr lang="en-US" dirty="0" smtClean="0">
                <a:sym typeface="Wingdings" panose="05000000000000000000" pitchFamily="2" charset="2"/>
              </a:rPr>
              <a:t>Write  Write order</a:t>
            </a:r>
          </a:p>
          <a:p>
            <a:r>
              <a:rPr lang="en-US" dirty="0" smtClean="0">
                <a:sym typeface="Wingdings" panose="05000000000000000000" pitchFamily="2" charset="2"/>
              </a:rPr>
              <a:t>Read  Read or Write order</a:t>
            </a:r>
          </a:p>
          <a:p>
            <a:r>
              <a:rPr lang="en-US" dirty="0" smtClean="0">
                <a:sym typeface="Wingdings" panose="05000000000000000000" pitchFamily="2" charset="2"/>
              </a:rPr>
              <a:t>Read other processors’ writes early</a:t>
            </a:r>
          </a:p>
          <a:p>
            <a:r>
              <a:rPr lang="en-US" dirty="0" smtClean="0">
                <a:sym typeface="Wingdings" panose="05000000000000000000" pitchFamily="2" charset="2"/>
              </a:rPr>
              <a:t>Read own write early</a:t>
            </a:r>
          </a:p>
          <a:p>
            <a:r>
              <a:rPr lang="en-US" dirty="0" smtClean="0">
                <a:sym typeface="Wingdings" panose="05000000000000000000" pitchFamily="2" charset="2"/>
              </a:rPr>
              <a:t>Safety Nets (allow us to un-relax)</a:t>
            </a:r>
          </a:p>
          <a:p>
            <a:pPr marL="0" indent="0">
              <a:buNone/>
            </a:pPr>
            <a:endParaRPr lang="en-US" dirty="0" smtClean="0">
              <a:sym typeface="Wingdings" panose="05000000000000000000" pitchFamily="2" charset="2"/>
            </a:endParaRPr>
          </a:p>
        </p:txBody>
      </p:sp>
    </p:spTree>
    <p:extLst>
      <p:ext uri="{BB962C8B-B14F-4D97-AF65-F5344CB8AC3E}">
        <p14:creationId xmlns:p14="http://schemas.microsoft.com/office/powerpoint/2010/main" val="168555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baseline="0"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533525" y="-33338"/>
            <a:ext cx="9124950" cy="6924675"/>
          </a:xfrm>
          <a:prstGeom prst="rect">
            <a:avLst/>
          </a:prstGeom>
        </p:spPr>
      </p:pic>
    </p:spTree>
    <p:extLst>
      <p:ext uri="{BB962C8B-B14F-4D97-AF65-F5344CB8AC3E}">
        <p14:creationId xmlns:p14="http://schemas.microsoft.com/office/powerpoint/2010/main" val="103054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341"/>
            <a:ext cx="10515600" cy="5645622"/>
          </a:xfrm>
        </p:spPr>
        <p:txBody>
          <a:bodyPr/>
          <a:lstStyle/>
          <a:p>
            <a:r>
              <a:rPr lang="en-US" dirty="0" smtClean="0"/>
              <a:t>Weak Ordering</a:t>
            </a:r>
          </a:p>
          <a:p>
            <a:pPr lvl="1"/>
            <a:r>
              <a:rPr lang="en-US" dirty="0" smtClean="0"/>
              <a:t>Memory operations between synchronization operations are allowed to be re-ordered</a:t>
            </a:r>
          </a:p>
          <a:p>
            <a:endParaRPr lang="en-US" dirty="0" smtClean="0"/>
          </a:p>
          <a:p>
            <a:r>
              <a:rPr lang="en-US" dirty="0" smtClean="0"/>
              <a:t>Release Consistency</a:t>
            </a:r>
          </a:p>
          <a:p>
            <a:pPr lvl="1"/>
            <a:r>
              <a:rPr lang="en-US" dirty="0" smtClean="0"/>
              <a:t>Like WO, but with more types of synchronization operations that are either </a:t>
            </a:r>
            <a:r>
              <a:rPr lang="en-US" u="sng" dirty="0" smtClean="0"/>
              <a:t>acquire</a:t>
            </a:r>
            <a:r>
              <a:rPr lang="en-US" dirty="0" smtClean="0"/>
              <a:t> or </a:t>
            </a:r>
            <a:r>
              <a:rPr lang="en-US" u="sng" dirty="0" smtClean="0"/>
              <a:t>release</a:t>
            </a:r>
            <a:r>
              <a:rPr lang="en-US" dirty="0" smtClean="0"/>
              <a:t> operations</a:t>
            </a:r>
          </a:p>
          <a:p>
            <a:endParaRPr lang="en-US" dirty="0" smtClean="0"/>
          </a:p>
          <a:p>
            <a:r>
              <a:rPr lang="en-US" dirty="0" smtClean="0"/>
              <a:t>Alpha, </a:t>
            </a:r>
            <a:r>
              <a:rPr lang="en-US" dirty="0" err="1" smtClean="0"/>
              <a:t>RMO</a:t>
            </a:r>
            <a:r>
              <a:rPr lang="en-US" dirty="0" smtClean="0"/>
              <a:t>, PowerPC</a:t>
            </a:r>
          </a:p>
          <a:p>
            <a:pPr lvl="1"/>
            <a:r>
              <a:rPr lang="en-US" dirty="0" smtClean="0"/>
              <a:t>Use fence instructions to produce synchronization and maintain program order</a:t>
            </a:r>
            <a:endParaRPr lang="en-US" dirty="0"/>
          </a:p>
        </p:txBody>
      </p:sp>
    </p:spTree>
    <p:extLst>
      <p:ext uri="{BB962C8B-B14F-4D97-AF65-F5344CB8AC3E}">
        <p14:creationId xmlns:p14="http://schemas.microsoft.com/office/powerpoint/2010/main" val="356942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Shared Memory</a:t>
            </a:r>
            <a:r>
              <a:rPr lang="en-US" baseline="0" dirty="0" smtClean="0"/>
              <a:t>?</a:t>
            </a:r>
            <a:endParaRPr lang="en-US" dirty="0"/>
          </a:p>
        </p:txBody>
      </p:sp>
      <p:sp>
        <p:nvSpPr>
          <p:cNvPr id="3" name="Content Placeholder 2"/>
          <p:cNvSpPr>
            <a:spLocks noGrp="1"/>
          </p:cNvSpPr>
          <p:nvPr>
            <p:ph idx="1"/>
          </p:nvPr>
        </p:nvSpPr>
        <p:spPr/>
        <p:txBody>
          <a:bodyPr/>
          <a:lstStyle/>
          <a:p>
            <a:r>
              <a:rPr lang="en-US" dirty="0" smtClean="0"/>
              <a:t>Memory that can be accessed by multiple processors/programs</a:t>
            </a:r>
          </a:p>
          <a:p>
            <a:r>
              <a:rPr lang="en-US" dirty="0" smtClean="0"/>
              <a:t>Intent is to provide inter-process communication or a reduction in duplication of data</a:t>
            </a:r>
            <a:endParaRPr lang="en-US" dirty="0"/>
          </a:p>
        </p:txBody>
      </p:sp>
      <p:pic>
        <p:nvPicPr>
          <p:cNvPr id="4" name="Picture 3"/>
          <p:cNvPicPr>
            <a:picLocks noChangeAspect="1"/>
          </p:cNvPicPr>
          <p:nvPr/>
        </p:nvPicPr>
        <p:blipFill>
          <a:blip r:embed="rId2"/>
          <a:stretch>
            <a:fillRect/>
          </a:stretch>
        </p:blipFill>
        <p:spPr>
          <a:xfrm>
            <a:off x="2419921" y="3303460"/>
            <a:ext cx="6181725" cy="2543175"/>
          </a:xfrm>
          <a:prstGeom prst="rect">
            <a:avLst/>
          </a:prstGeom>
        </p:spPr>
      </p:pic>
      <p:sp>
        <p:nvSpPr>
          <p:cNvPr id="5" name="Rectangle 4"/>
          <p:cNvSpPr/>
          <p:nvPr/>
        </p:nvSpPr>
        <p:spPr>
          <a:xfrm>
            <a:off x="2902825" y="5972795"/>
            <a:ext cx="5215915" cy="369332"/>
          </a:xfrm>
          <a:prstGeom prst="rect">
            <a:avLst/>
          </a:prstGeom>
        </p:spPr>
        <p:txBody>
          <a:bodyPr wrap="none">
            <a:spAutoFit/>
          </a:bodyPr>
          <a:lstStyle/>
          <a:p>
            <a:r>
              <a:rPr lang="en-US" dirty="0"/>
              <a:t>http://en.wikipedia.org/wiki/File:Shared_memory.svg</a:t>
            </a:r>
          </a:p>
        </p:txBody>
      </p:sp>
    </p:spTree>
    <p:extLst>
      <p:ext uri="{BB962C8B-B14F-4D97-AF65-F5344CB8AC3E}">
        <p14:creationId xmlns:p14="http://schemas.microsoft.com/office/powerpoint/2010/main" val="309059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Programmer-Centric</a:t>
            </a:r>
            <a:r>
              <a:rPr lang="en-US" baseline="0" dirty="0" smtClean="0"/>
              <a:t> Models</a:t>
            </a:r>
            <a:endParaRPr lang="en-US" dirty="0"/>
          </a:p>
        </p:txBody>
      </p:sp>
      <p:sp>
        <p:nvSpPr>
          <p:cNvPr id="3" name="Content Placeholder 2"/>
          <p:cNvSpPr>
            <a:spLocks noGrp="1"/>
          </p:cNvSpPr>
          <p:nvPr>
            <p:ph idx="1"/>
          </p:nvPr>
        </p:nvSpPr>
        <p:spPr/>
        <p:txBody>
          <a:bodyPr/>
          <a:lstStyle/>
          <a:p>
            <a:r>
              <a:rPr lang="en-US" dirty="0" smtClean="0"/>
              <a:t>Provide a higher level of abstraction to ease the burden of the programmer, perhaps at the cost of performance</a:t>
            </a:r>
          </a:p>
          <a:p>
            <a:pPr lvl="1"/>
            <a:r>
              <a:rPr lang="en-US" dirty="0" smtClean="0"/>
              <a:t>This helps with issues such as forcing the programmer to know the system specific semantics and portability</a:t>
            </a:r>
          </a:p>
        </p:txBody>
      </p:sp>
    </p:spTree>
    <p:extLst>
      <p:ext uri="{BB962C8B-B14F-4D97-AF65-F5344CB8AC3E}">
        <p14:creationId xmlns:p14="http://schemas.microsoft.com/office/powerpoint/2010/main" val="782621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512276" cy="4351338"/>
          </a:xfrm>
        </p:spPr>
        <p:txBody>
          <a:bodyPr/>
          <a:lstStyle/>
          <a:p>
            <a:r>
              <a:rPr lang="en-US" dirty="0" smtClean="0"/>
              <a:t>Model should provid</a:t>
            </a:r>
            <a:r>
              <a:rPr lang="en-US" baseline="0" dirty="0" smtClean="0"/>
              <a:t>e a mechanism to allow the programmer to identify which operations involve data that</a:t>
            </a:r>
            <a:r>
              <a:rPr lang="en-US" dirty="0" smtClean="0"/>
              <a:t> will not result in races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5585125" y="1469375"/>
            <a:ext cx="5915025" cy="5063838"/>
          </a:xfrm>
          <a:prstGeom prst="rect">
            <a:avLst/>
          </a:prstGeom>
        </p:spPr>
      </p:pic>
    </p:spTree>
    <p:extLst>
      <p:ext uri="{BB962C8B-B14F-4D97-AF65-F5344CB8AC3E}">
        <p14:creationId xmlns:p14="http://schemas.microsoft.com/office/powerpoint/2010/main" val="39582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Distinguishing</a:t>
            </a:r>
            <a:r>
              <a:rPr lang="en-US" baseline="0" dirty="0" smtClean="0"/>
              <a:t> memory operations:</a:t>
            </a:r>
            <a:endParaRPr lang="en-US" dirty="0" smtClean="0"/>
          </a:p>
          <a:p>
            <a:pPr lvl="1"/>
            <a:r>
              <a:rPr lang="en-US" dirty="0" smtClean="0"/>
              <a:t>Language level</a:t>
            </a:r>
          </a:p>
          <a:p>
            <a:pPr lvl="2"/>
            <a:r>
              <a:rPr lang="en-US" dirty="0" err="1" smtClean="0">
                <a:latin typeface="Courier New" panose="02070309020205020404" pitchFamily="49" charset="0"/>
                <a:cs typeface="Courier New" panose="02070309020205020404" pitchFamily="49" charset="0"/>
              </a:rPr>
              <a:t>doall</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loops</a:t>
            </a:r>
          </a:p>
          <a:p>
            <a:pPr lvl="2"/>
            <a:endParaRPr lang="en-US" dirty="0" smtClean="0">
              <a:cs typeface="Courier New" panose="02070309020205020404" pitchFamily="49" charset="0"/>
            </a:endParaRPr>
          </a:p>
          <a:p>
            <a:pPr lvl="2"/>
            <a:r>
              <a:rPr lang="en-US" dirty="0" smtClean="0">
                <a:cs typeface="Courier New" panose="02070309020205020404" pitchFamily="49" charset="0"/>
              </a:rPr>
              <a:t>Special constructs that designate blocks of a program as “synchronization”</a:t>
            </a:r>
          </a:p>
          <a:p>
            <a:pPr lvl="1"/>
            <a:endParaRPr lang="en-US" dirty="0" smtClean="0"/>
          </a:p>
          <a:p>
            <a:pPr lvl="1"/>
            <a:r>
              <a:rPr lang="en-US" dirty="0" smtClean="0"/>
              <a:t>Hardware level</a:t>
            </a:r>
          </a:p>
          <a:p>
            <a:pPr lvl="2"/>
            <a:r>
              <a:rPr lang="en-US" dirty="0" smtClean="0"/>
              <a:t>Use unused </a:t>
            </a:r>
            <a:r>
              <a:rPr lang="en-US" dirty="0" err="1" smtClean="0"/>
              <a:t>opcode</a:t>
            </a:r>
            <a:r>
              <a:rPr lang="en-US" dirty="0" smtClean="0"/>
              <a:t> bits to create special </a:t>
            </a:r>
            <a:r>
              <a:rPr lang="en-US" dirty="0" err="1" smtClean="0"/>
              <a:t>intructions</a:t>
            </a:r>
            <a:endParaRPr lang="en-US" dirty="0" smtClean="0"/>
          </a:p>
          <a:p>
            <a:pPr lvl="2"/>
            <a:endParaRPr lang="en-US" dirty="0"/>
          </a:p>
          <a:p>
            <a:pPr lvl="2"/>
            <a:r>
              <a:rPr lang="en-US" dirty="0" smtClean="0"/>
              <a:t>Distinguish different memory pages, virtual or physical, to create synchronization</a:t>
            </a:r>
          </a:p>
          <a:p>
            <a:pPr lvl="1"/>
            <a:endParaRPr lang="en-US" dirty="0" smtClean="0"/>
          </a:p>
        </p:txBody>
      </p:sp>
    </p:spTree>
    <p:extLst>
      <p:ext uri="{BB962C8B-B14F-4D97-AF65-F5344CB8AC3E}">
        <p14:creationId xmlns:p14="http://schemas.microsoft.com/office/powerpoint/2010/main" val="242314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Information (just links)</a:t>
            </a:r>
            <a:endParaRPr lang="en-US" dirty="0" smtClean="0">
              <a:hlinkClick r:id="rId2"/>
            </a:endParaRPr>
          </a:p>
          <a:p>
            <a:pPr lvl="1"/>
            <a:r>
              <a:rPr lang="en-US" dirty="0" smtClean="0">
                <a:hlinkClick r:id="rId3"/>
              </a:rPr>
              <a:t>10.1109/2.546611</a:t>
            </a:r>
            <a:r>
              <a:rPr lang="en-US" dirty="0" smtClean="0"/>
              <a:t> (The article discussed)</a:t>
            </a:r>
            <a:endParaRPr lang="en-US" dirty="0" smtClean="0">
              <a:hlinkClick r:id="rId2"/>
            </a:endParaRPr>
          </a:p>
          <a:p>
            <a:pPr lvl="1"/>
            <a:r>
              <a:rPr lang="en-US" dirty="0" smtClean="0">
                <a:hlinkClick r:id="rId2"/>
              </a:rPr>
              <a:t>http://en.wikipedia.org/wiki/Cache_coherence</a:t>
            </a:r>
            <a:endParaRPr lang="en-US" dirty="0" smtClean="0"/>
          </a:p>
          <a:p>
            <a:endParaRPr lang="en-US" dirty="0" smtClean="0"/>
          </a:p>
          <a:p>
            <a:r>
              <a:rPr lang="en-US" dirty="0" smtClean="0"/>
              <a:t>Images (again, just links)</a:t>
            </a:r>
          </a:p>
          <a:p>
            <a:pPr lvl="1"/>
            <a:r>
              <a:rPr lang="en-US" dirty="0"/>
              <a:t>http://</a:t>
            </a:r>
            <a:r>
              <a:rPr lang="en-US" dirty="0" smtClean="0"/>
              <a:t>en.wikipedia.org/wiki/File:Shared_memory.svg</a:t>
            </a:r>
          </a:p>
          <a:p>
            <a:pPr lvl="1"/>
            <a:r>
              <a:rPr lang="en-US" dirty="0" smtClean="0">
                <a:hlinkClick r:id="rId4"/>
              </a:rPr>
              <a:t>http</a:t>
            </a:r>
            <a:r>
              <a:rPr lang="en-US" dirty="0">
                <a:hlinkClick r:id="rId4"/>
              </a:rPr>
              <a:t>://</a:t>
            </a:r>
            <a:r>
              <a:rPr lang="en-US" dirty="0" smtClean="0">
                <a:hlinkClick r:id="rId4"/>
              </a:rPr>
              <a:t>xiongz-hft.blogspot.com/2012/01/improve-cache-performance-with-high.html</a:t>
            </a:r>
            <a:endParaRPr lang="en-US" dirty="0" smtClean="0"/>
          </a:p>
          <a:p>
            <a:pPr lvl="1"/>
            <a:r>
              <a:rPr lang="en-US" dirty="0" smtClean="0"/>
              <a:t>All grayscale images came from the article</a:t>
            </a:r>
            <a:endParaRPr lang="en-US" dirty="0"/>
          </a:p>
          <a:p>
            <a:pPr lvl="1"/>
            <a:endParaRPr lang="en-US" dirty="0" smtClean="0"/>
          </a:p>
          <a:p>
            <a:pPr lvl="1"/>
            <a:endParaRPr lang="en-US" dirty="0"/>
          </a:p>
        </p:txBody>
      </p:sp>
    </p:spTree>
    <p:extLst>
      <p:ext uri="{BB962C8B-B14F-4D97-AF65-F5344CB8AC3E}">
        <p14:creationId xmlns:p14="http://schemas.microsoft.com/office/powerpoint/2010/main" val="233910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a:t>
            </a:r>
            <a:r>
              <a:rPr lang="en-US" baseline="0" dirty="0" smtClean="0"/>
              <a:t> Problem?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Things</a:t>
            </a:r>
            <a:r>
              <a:rPr lang="en-US" baseline="0" dirty="0" smtClean="0"/>
              <a:t> like caches, buffers, multiple readers and writers, optimizations etc.</a:t>
            </a:r>
          </a:p>
          <a:p>
            <a:endParaRPr lang="en-US" baseline="0" dirty="0" smtClean="0"/>
          </a:p>
          <a:p>
            <a:r>
              <a:rPr lang="en-US" baseline="0" dirty="0" smtClean="0"/>
              <a:t> </a:t>
            </a:r>
            <a:r>
              <a:rPr lang="en-US" dirty="0" smtClean="0"/>
              <a:t>These c</a:t>
            </a:r>
            <a:r>
              <a:rPr lang="en-US" baseline="0" dirty="0" smtClean="0"/>
              <a:t>an result in the use of invalid data in a program, disrupting proper execution if </a:t>
            </a:r>
            <a:r>
              <a:rPr lang="en-US" dirty="0" smtClean="0"/>
              <a:t>left unhandled</a:t>
            </a:r>
            <a:endParaRPr lang="en-US" dirty="0"/>
          </a:p>
        </p:txBody>
      </p:sp>
    </p:spTree>
    <p:extLst>
      <p:ext uri="{BB962C8B-B14F-4D97-AF65-F5344CB8AC3E}">
        <p14:creationId xmlns:p14="http://schemas.microsoft.com/office/powerpoint/2010/main" val="349913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7906"/>
            <a:ext cx="10515600" cy="4351338"/>
          </a:xfrm>
        </p:spPr>
        <p:txBody>
          <a:bodyPr/>
          <a:lstStyle/>
          <a:p>
            <a:r>
              <a:rPr lang="en-US" dirty="0" smtClean="0"/>
              <a:t>Case:</a:t>
            </a:r>
            <a:r>
              <a:rPr lang="en-US" baseline="0" dirty="0" smtClean="0"/>
              <a:t> Reads bypassing writes</a:t>
            </a:r>
          </a:p>
          <a:p>
            <a:pPr lvl="1"/>
            <a:r>
              <a:rPr lang="en-US" dirty="0" smtClean="0"/>
              <a:t>Because the writes are put in a buffer so that the process can move on to other instructions, if a read instruction occurs shortly after the write did, bad data will be read</a:t>
            </a:r>
            <a:endParaRPr lang="en-US" baseline="0"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249870" y="2560320"/>
            <a:ext cx="9564434" cy="4062232"/>
          </a:xfrm>
          <a:prstGeom prst="rect">
            <a:avLst/>
          </a:prstGeom>
        </p:spPr>
      </p:pic>
    </p:spTree>
    <p:extLst>
      <p:ext uri="{BB962C8B-B14F-4D97-AF65-F5344CB8AC3E}">
        <p14:creationId xmlns:p14="http://schemas.microsoft.com/office/powerpoint/2010/main" val="206625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21"/>
            <a:ext cx="10515600" cy="4351338"/>
          </a:xfrm>
        </p:spPr>
        <p:txBody>
          <a:bodyPr/>
          <a:lstStyle/>
          <a:p>
            <a:r>
              <a:rPr lang="en-US" dirty="0" smtClean="0"/>
              <a:t>Case: Overlapping writes</a:t>
            </a:r>
          </a:p>
          <a:p>
            <a:pPr lvl="1"/>
            <a:r>
              <a:rPr lang="en-US" dirty="0" smtClean="0"/>
              <a:t>Assume the figure depicts a non-bus network. Thus, a write to the Head variable may traverse the network faster than the write to Data, even though the write to Data instruction occurred first. If this occurs, P2 will think it is reading a current value for Data, when there is no such guarantee without a memory consistency model.</a:t>
            </a:r>
          </a:p>
          <a:p>
            <a:pPr lvl="1"/>
            <a:endParaRPr lang="en-US"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777313" y="2668044"/>
            <a:ext cx="7700319" cy="3843858"/>
          </a:xfrm>
          <a:prstGeom prst="rect">
            <a:avLst/>
          </a:prstGeom>
        </p:spPr>
      </p:pic>
    </p:spTree>
    <p:extLst>
      <p:ext uri="{BB962C8B-B14F-4D97-AF65-F5344CB8AC3E}">
        <p14:creationId xmlns:p14="http://schemas.microsoft.com/office/powerpoint/2010/main" val="2848310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lstStyle/>
          <a:p>
            <a:r>
              <a:rPr lang="en-US" dirty="0" smtClean="0"/>
              <a:t>Case: Non-blocking reads</a:t>
            </a:r>
          </a:p>
          <a:p>
            <a:pPr lvl="1"/>
            <a:r>
              <a:rPr lang="en-US" dirty="0" smtClean="0"/>
              <a:t>Again,</a:t>
            </a:r>
            <a:r>
              <a:rPr lang="en-US" baseline="0" dirty="0" smtClean="0"/>
              <a:t> this is a non-bus system. A different temporal order is depicted, but the ideal sequence of actions might be:</a:t>
            </a:r>
          </a:p>
          <a:p>
            <a:pPr marL="457200" lvl="1" indent="0">
              <a:buNone/>
            </a:pPr>
            <a:r>
              <a:rPr lang="en-US" baseline="0" dirty="0" smtClean="0"/>
              <a:t>P1: </a:t>
            </a:r>
            <a:r>
              <a:rPr lang="en-US" dirty="0" smtClean="0"/>
              <a:t>Data</a:t>
            </a:r>
            <a:r>
              <a:rPr lang="en-US" baseline="0" dirty="0" smtClean="0"/>
              <a:t> = 2000 -&gt; P1: </a:t>
            </a:r>
            <a:r>
              <a:rPr lang="en-US" dirty="0" smtClean="0"/>
              <a:t>Head = 1</a:t>
            </a:r>
            <a:r>
              <a:rPr lang="en-US" baseline="0" dirty="0" smtClean="0"/>
              <a:t> -&gt; P2: read Head -&gt; P2: read Data</a:t>
            </a:r>
          </a:p>
          <a:p>
            <a:pPr marL="457200" lvl="1" indent="0">
              <a:buNone/>
            </a:pPr>
            <a:r>
              <a:rPr lang="en-US" baseline="0" dirty="0" smtClean="0"/>
              <a:t>In this example, P1 is writing to Head in order to prevent P2 from reading Data. However, since the reads are non-blocking, P2 moves on (BAD).</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184189" y="2631989"/>
            <a:ext cx="7445718" cy="4092680"/>
          </a:xfrm>
          <a:prstGeom prst="rect">
            <a:avLst/>
          </a:prstGeom>
        </p:spPr>
      </p:pic>
    </p:spTree>
    <p:extLst>
      <p:ext uri="{BB962C8B-B14F-4D97-AF65-F5344CB8AC3E}">
        <p14:creationId xmlns:p14="http://schemas.microsoft.com/office/powerpoint/2010/main" val="111287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a:t>
            </a:r>
            <a:r>
              <a:rPr lang="en-US" baseline="0" dirty="0" smtClean="0"/>
              <a:t> Consistency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most commonly assumed</a:t>
            </a:r>
            <a:r>
              <a:rPr lang="en-US" baseline="0" dirty="0" smtClean="0"/>
              <a:t> model in multiprocessor systems</a:t>
            </a:r>
          </a:p>
          <a:p>
            <a:endParaRPr lang="en-US" baseline="0" dirty="0" smtClean="0"/>
          </a:p>
          <a:p>
            <a:r>
              <a:rPr lang="en-US" dirty="0" smtClean="0"/>
              <a:t>Maintain program order among operations on a single processor</a:t>
            </a:r>
          </a:p>
          <a:p>
            <a:endParaRPr lang="en-US" dirty="0" smtClean="0"/>
          </a:p>
          <a:p>
            <a:r>
              <a:rPr lang="en-US" dirty="0" smtClean="0"/>
              <a:t>Maintain a single</a:t>
            </a:r>
            <a:r>
              <a:rPr lang="en-US" baseline="0" dirty="0" smtClean="0"/>
              <a:t> sequential order among all operations</a:t>
            </a:r>
          </a:p>
          <a:p>
            <a:endParaRPr lang="en-US" dirty="0"/>
          </a:p>
          <a:p>
            <a:r>
              <a:rPr lang="en-US" dirty="0" smtClean="0"/>
              <a:t>…“if the </a:t>
            </a:r>
            <a:r>
              <a:rPr lang="en-US" dirty="0"/>
              <a:t>result of any execution is the </a:t>
            </a:r>
            <a:r>
              <a:rPr lang="en-US" dirty="0" smtClean="0"/>
              <a:t>same </a:t>
            </a:r>
            <a:r>
              <a:rPr lang="en-US" dirty="0"/>
              <a:t>as if the </a:t>
            </a:r>
            <a:r>
              <a:rPr lang="en-US" dirty="0" smtClean="0"/>
              <a:t>operations of </a:t>
            </a:r>
            <a:r>
              <a:rPr lang="en-US" dirty="0"/>
              <a:t>all the processors were executed in some sequential </a:t>
            </a:r>
            <a:r>
              <a:rPr lang="en-US" dirty="0" smtClean="0"/>
              <a:t>order, and </a:t>
            </a:r>
            <a:r>
              <a:rPr lang="en-US" dirty="0"/>
              <a:t>the operations of each individual processor appear </a:t>
            </a:r>
            <a:r>
              <a:rPr lang="en-US" dirty="0" smtClean="0"/>
              <a:t>in this </a:t>
            </a:r>
            <a:r>
              <a:rPr lang="en-US" dirty="0"/>
              <a:t>sequence in the order specified by its program.”</a:t>
            </a:r>
            <a:endParaRPr lang="en-US" baseline="0" dirty="0" smtClean="0"/>
          </a:p>
        </p:txBody>
      </p:sp>
    </p:spTree>
    <p:extLst>
      <p:ext uri="{BB962C8B-B14F-4D97-AF65-F5344CB8AC3E}">
        <p14:creationId xmlns:p14="http://schemas.microsoft.com/office/powerpoint/2010/main" val="330350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Memory</a:t>
            </a:r>
            <a:r>
              <a:rPr lang="en-US" baseline="0" dirty="0" smtClean="0"/>
              <a:t> consistency models have the potential to affect performance, programmability, and portability</a:t>
            </a:r>
          </a:p>
          <a:p>
            <a:endParaRPr lang="en-US" baseline="0" dirty="0" smtClean="0"/>
          </a:p>
          <a:p>
            <a:pPr lvl="0"/>
            <a:r>
              <a:rPr lang="en-US" dirty="0" smtClean="0"/>
              <a:t>Because</a:t>
            </a:r>
            <a:r>
              <a:rPr lang="en-US" baseline="0" dirty="0" smtClean="0"/>
              <a:t> a strict memory consistency model would disallow many uniprocessor hardware and compiler optimizations, relaxed consistency models have also been created</a:t>
            </a:r>
          </a:p>
          <a:p>
            <a:pPr lvl="1"/>
            <a:r>
              <a:rPr lang="en-US" dirty="0" smtClean="0"/>
              <a:t>Note: we are discussing sequential consistency vs. relaxed sequential consistency, not the actual model of strict consistency.</a:t>
            </a:r>
            <a:endParaRPr lang="en-US" baseline="0" dirty="0" smtClean="0"/>
          </a:p>
        </p:txBody>
      </p:sp>
    </p:spTree>
    <p:extLst>
      <p:ext uri="{BB962C8B-B14F-4D97-AF65-F5344CB8AC3E}">
        <p14:creationId xmlns:p14="http://schemas.microsoft.com/office/powerpoint/2010/main" val="53125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lstStyle/>
          <a:p>
            <a:r>
              <a:rPr lang="en-US" dirty="0" smtClean="0"/>
              <a:t>Dekker’s Algorithm (to illustrate program order):</a:t>
            </a:r>
          </a:p>
        </p:txBody>
      </p:sp>
      <p:pic>
        <p:nvPicPr>
          <p:cNvPr id="6" name="Picture 5"/>
          <p:cNvPicPr>
            <a:picLocks noChangeAspect="1"/>
          </p:cNvPicPr>
          <p:nvPr/>
        </p:nvPicPr>
        <p:blipFill>
          <a:blip r:embed="rId2"/>
          <a:stretch>
            <a:fillRect/>
          </a:stretch>
        </p:blipFill>
        <p:spPr>
          <a:xfrm>
            <a:off x="2036804" y="900370"/>
            <a:ext cx="5550243" cy="5517466"/>
          </a:xfrm>
          <a:prstGeom prst="rect">
            <a:avLst/>
          </a:prstGeom>
        </p:spPr>
      </p:pic>
    </p:spTree>
    <p:extLst>
      <p:ext uri="{BB962C8B-B14F-4D97-AF65-F5344CB8AC3E}">
        <p14:creationId xmlns:p14="http://schemas.microsoft.com/office/powerpoint/2010/main" val="664056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936</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Office Theme</vt:lpstr>
      <vt:lpstr>Shared Memory Consistency Models: A Tutorial</vt:lpstr>
      <vt:lpstr>What is Shared Memory?</vt:lpstr>
      <vt:lpstr>What’s the Problem?</vt:lpstr>
      <vt:lpstr>PowerPoint Presentation</vt:lpstr>
      <vt:lpstr>PowerPoint Presentation</vt:lpstr>
      <vt:lpstr>PowerPoint Presentation</vt:lpstr>
      <vt:lpstr>Sequential Consistency</vt:lpstr>
      <vt:lpstr>PowerPoint Presentation</vt:lpstr>
      <vt:lpstr>PowerPoint Presentation</vt:lpstr>
      <vt:lpstr>PowerPoint Presentation</vt:lpstr>
      <vt:lpstr>Implementing Sequential Consistency</vt:lpstr>
      <vt:lpstr>Cache Coherence Protocol</vt:lpstr>
      <vt:lpstr>PowerPoint Presentation</vt:lpstr>
      <vt:lpstr>Compiler Optimizations</vt:lpstr>
      <vt:lpstr>Proposed Sequential Consistency Optimization Techniques</vt:lpstr>
      <vt:lpstr>Relaxed Models</vt:lpstr>
      <vt:lpstr> Ways to Relax</vt:lpstr>
      <vt:lpstr>PowerPoint Presentation</vt:lpstr>
      <vt:lpstr>PowerPoint Presentation</vt:lpstr>
      <vt:lpstr>Programmer-Centric Models</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Terence</dc:creator>
  <cp:lastModifiedBy>Terence</cp:lastModifiedBy>
  <cp:revision>61</cp:revision>
  <dcterms:created xsi:type="dcterms:W3CDTF">2014-02-21T17:16:15Z</dcterms:created>
  <dcterms:modified xsi:type="dcterms:W3CDTF">2014-02-26T21:03:02Z</dcterms:modified>
</cp:coreProperties>
</file>