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9" r:id="rId7"/>
    <p:sldId id="262" r:id="rId8"/>
    <p:sldId id="266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33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EF16-4C29-4E8A-AE33-7FBAB51343D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564E-72C7-445E-A10B-D111A1899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MDCs Shouldn’t Fund LDCs (or at least fund in a more reserved manner)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It is obvious that to successfully address environmental issues, MDCs need to enable LDCs</a:t>
            </a:r>
          </a:p>
          <a:p>
            <a:pPr lvl="1"/>
            <a:r>
              <a:rPr lang="en-US" dirty="0" smtClean="0"/>
              <a:t>Even if it</a:t>
            </a:r>
            <a:r>
              <a:rPr lang="en-US" baseline="0" dirty="0" smtClean="0"/>
              <a:t> i</a:t>
            </a:r>
            <a:r>
              <a:rPr lang="en-US" dirty="0" smtClean="0"/>
              <a:t>s a bad idea, we’ll do it anyway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Perhaps</a:t>
            </a:r>
            <a:r>
              <a:rPr lang="en-US" baseline="0" dirty="0" smtClean="0"/>
              <a:t> </a:t>
            </a:r>
            <a:r>
              <a:rPr lang="en-US" baseline="0" dirty="0" smtClean="0"/>
              <a:t>we should consider delaying or restricting </a:t>
            </a:r>
            <a:r>
              <a:rPr lang="en-US" dirty="0" smtClean="0"/>
              <a:t>funding</a:t>
            </a:r>
            <a:endParaRPr lang="en-US" baseline="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Gerasimchuk</a:t>
            </a:r>
            <a:r>
              <a:rPr lang="en-US" dirty="0"/>
              <a:t>, I. (2010). Rethinking Green Versus Conventional Investment Flows in. </a:t>
            </a:r>
            <a:r>
              <a:rPr lang="en-US" i="1" dirty="0"/>
              <a:t>Journal of Environmental Investing</a:t>
            </a:r>
            <a:r>
              <a:rPr lang="en-US" dirty="0"/>
              <a:t> </a:t>
            </a:r>
            <a:r>
              <a:rPr lang="en-US" i="1" dirty="0"/>
              <a:t>, 1</a:t>
            </a:r>
            <a:r>
              <a:rPr lang="en-US" dirty="0"/>
              <a:t> (2), 39-65.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Wunder</a:t>
            </a:r>
            <a:r>
              <a:rPr lang="en-US" dirty="0"/>
              <a:t>, S., Engel, S., &amp; </a:t>
            </a:r>
            <a:r>
              <a:rPr lang="en-US" dirty="0" err="1"/>
              <a:t>Pagiola</a:t>
            </a:r>
            <a:r>
              <a:rPr lang="en-US" dirty="0"/>
              <a:t>, S. (2008). Taking stock: A comparative analysis of payments for environmental services programs in developed and developing countries. </a:t>
            </a:r>
            <a:r>
              <a:rPr lang="en-US" i="1" dirty="0"/>
              <a:t>Ecological Economics</a:t>
            </a:r>
            <a:r>
              <a:rPr lang="en-US" dirty="0"/>
              <a:t> </a:t>
            </a:r>
            <a:r>
              <a:rPr lang="en-US" i="1" dirty="0"/>
              <a:t>, 65</a:t>
            </a:r>
            <a:r>
              <a:rPr lang="en-US" dirty="0"/>
              <a:t> (4), 834-852.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Zenghelis</a:t>
            </a:r>
            <a:r>
              <a:rPr lang="en-US" dirty="0"/>
              <a:t>, D. (2010). Copenhagen Discord: Bottom-Up Investing in a Global. </a:t>
            </a:r>
            <a:r>
              <a:rPr lang="en-US" i="1" dirty="0"/>
              <a:t>Journal of Environmental Investing</a:t>
            </a:r>
            <a:r>
              <a:rPr lang="en-US" dirty="0"/>
              <a:t> </a:t>
            </a:r>
            <a:r>
              <a:rPr lang="en-US" i="1" dirty="0"/>
              <a:t>, 1</a:t>
            </a:r>
            <a:r>
              <a:rPr lang="en-US" dirty="0"/>
              <a:t> (1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Cooperation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Diana Dorman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United Nations Framework Convention on Climate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1979-First World Climate Conference</a:t>
            </a:r>
          </a:p>
          <a:p>
            <a:r>
              <a:rPr lang="en-US" dirty="0" smtClean="0"/>
              <a:t>1988-Intergovernmental Panel on Climate Change is formed</a:t>
            </a:r>
          </a:p>
          <a:p>
            <a:r>
              <a:rPr lang="en-US" dirty="0" smtClean="0"/>
              <a:t>1992- Earth Summit in Rio de Janeiro where the UNFCCC is formed</a:t>
            </a:r>
          </a:p>
          <a:p>
            <a:r>
              <a:rPr lang="en-US" dirty="0" smtClean="0"/>
              <a:t>1994-UNFCCC comes into action</a:t>
            </a:r>
          </a:p>
          <a:p>
            <a:r>
              <a:rPr lang="en-US" dirty="0" smtClean="0"/>
              <a:t>1997- Kyoto Protocol is drafted and signed</a:t>
            </a:r>
          </a:p>
          <a:p>
            <a:r>
              <a:rPr lang="en-US" dirty="0" smtClean="0"/>
              <a:t>2005- Kyoto Protocol comes in effect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5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Copenhagen Accord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2007- AR4 of the IPCC presented research that Climate Change is occurring and faster than previously predicted</a:t>
            </a:r>
          </a:p>
          <a:p>
            <a:r>
              <a:rPr lang="en-US" sz="2400" dirty="0" smtClean="0"/>
              <a:t>2009- Climate Conference in Copenhagen and COP17 recognized a global effort is necessary</a:t>
            </a:r>
          </a:p>
          <a:p>
            <a:r>
              <a:rPr lang="en-US" sz="2400" dirty="0" smtClean="0"/>
              <a:t>“We </a:t>
            </a:r>
            <a:r>
              <a:rPr lang="en-US" sz="2400" dirty="0"/>
              <a:t>should cooperate in achieving the peaking </a:t>
            </a:r>
            <a:r>
              <a:rPr lang="en-US" sz="2400" dirty="0" smtClean="0"/>
              <a:t>of global </a:t>
            </a:r>
            <a:r>
              <a:rPr lang="en-US" sz="2400" dirty="0"/>
              <a:t>and national emissions as soon as possible, recognizing that the time </a:t>
            </a:r>
            <a:r>
              <a:rPr lang="en-US" sz="2400" dirty="0" smtClean="0"/>
              <a:t>frame </a:t>
            </a:r>
            <a:r>
              <a:rPr lang="en-US" sz="2400" dirty="0"/>
              <a:t>for peaking will </a:t>
            </a:r>
            <a:r>
              <a:rPr lang="en-US" sz="2400" dirty="0" smtClean="0"/>
              <a:t>be longer </a:t>
            </a:r>
            <a:r>
              <a:rPr lang="en-US" sz="2400" dirty="0"/>
              <a:t>in developing </a:t>
            </a:r>
            <a:r>
              <a:rPr lang="en-US" sz="2400" dirty="0" smtClean="0"/>
              <a:t>countries…</a:t>
            </a:r>
            <a:r>
              <a:rPr lang="en-US" sz="2400" dirty="0"/>
              <a:t>and that a </a:t>
            </a:r>
            <a:r>
              <a:rPr lang="en-US" sz="2400" dirty="0" smtClean="0"/>
              <a:t>low-emission development </a:t>
            </a:r>
            <a:r>
              <a:rPr lang="en-US" sz="2400" dirty="0"/>
              <a:t>strategy is indispensable to sustainable development.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3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Cancun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2010- Climate Conference in Cancun, Mexico</a:t>
            </a:r>
          </a:p>
          <a:p>
            <a:r>
              <a:rPr lang="en-US" dirty="0" smtClean="0"/>
              <a:t>Most </a:t>
            </a:r>
            <a:r>
              <a:rPr lang="en-US" dirty="0"/>
              <a:t>p</a:t>
            </a:r>
            <a:r>
              <a:rPr lang="en-US" dirty="0" smtClean="0"/>
              <a:t>rogressive Conference in forming mechanisms to help developing countries</a:t>
            </a:r>
          </a:p>
          <a:p>
            <a:pPr lvl="1"/>
            <a:r>
              <a:rPr lang="en-US" b="1" dirty="0" smtClean="0"/>
              <a:t>Green Climate Fund</a:t>
            </a:r>
          </a:p>
          <a:p>
            <a:pPr lvl="1"/>
            <a:r>
              <a:rPr lang="en-US" b="1" dirty="0" smtClean="0"/>
              <a:t>Technology Mechanism</a:t>
            </a:r>
          </a:p>
          <a:p>
            <a:pPr lvl="1"/>
            <a:r>
              <a:rPr lang="en-US" dirty="0" smtClean="0"/>
              <a:t>Cancun Adaptation Framework</a:t>
            </a:r>
          </a:p>
          <a:p>
            <a:pPr lvl="1"/>
            <a:r>
              <a:rPr lang="en-US" b="1" dirty="0" smtClean="0"/>
              <a:t>Fast Start Finance Program</a:t>
            </a:r>
          </a:p>
          <a:p>
            <a:pPr lvl="1"/>
            <a:r>
              <a:rPr lang="en-US" dirty="0" smtClean="0"/>
              <a:t>Forest Management Reference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Climate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member countries</a:t>
            </a:r>
          </a:p>
          <a:p>
            <a:r>
              <a:rPr lang="en-US" dirty="0" smtClean="0"/>
              <a:t>Funds are allocated by a Trustee</a:t>
            </a:r>
          </a:p>
          <a:p>
            <a:r>
              <a:rPr lang="en-US" dirty="0" smtClean="0"/>
              <a:t>World Bank is the interim Trustee</a:t>
            </a:r>
          </a:p>
          <a:p>
            <a:r>
              <a:rPr lang="en-US" dirty="0" smtClean="0"/>
              <a:t>Mechanism and boards will be solidified by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2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Technology Executive Committee</a:t>
            </a:r>
          </a:p>
          <a:p>
            <a:pPr lvl="1"/>
            <a:r>
              <a:rPr lang="en-US" dirty="0" smtClean="0"/>
              <a:t>20 elected reps from each category of affected location</a:t>
            </a:r>
          </a:p>
          <a:p>
            <a:pPr lvl="1"/>
            <a:r>
              <a:rPr lang="en-US" dirty="0" smtClean="0"/>
              <a:t>Recommend and facilitate actions the breakdown barriers to technology transfer</a:t>
            </a:r>
          </a:p>
          <a:p>
            <a:r>
              <a:rPr lang="en-US" dirty="0" smtClean="0"/>
              <a:t>Climate Technology Centre and Network</a:t>
            </a:r>
          </a:p>
          <a:p>
            <a:pPr lvl="1"/>
            <a:r>
              <a:rPr lang="en-US" dirty="0" smtClean="0"/>
              <a:t>Linking Developing Countries directly to information and resources in order to facilitate access to clean tech</a:t>
            </a:r>
          </a:p>
          <a:p>
            <a:pPr lvl="1"/>
            <a:r>
              <a:rPr lang="en-US" dirty="0" smtClean="0"/>
              <a:t>And the with the implementation and upkeep of such technologies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1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Fast-start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2009- Developed countries pledged $30 billion to be raised between 2010-2012</a:t>
            </a:r>
          </a:p>
          <a:p>
            <a:r>
              <a:rPr lang="en-US" dirty="0" smtClean="0"/>
              <a:t>Funds are prioritized to go to the most “at risk” nations</a:t>
            </a:r>
          </a:p>
          <a:p>
            <a:pPr lvl="1"/>
            <a:r>
              <a:rPr lang="en-US" dirty="0" smtClean="0"/>
              <a:t>Least developed countries, small island nations, and Africa</a:t>
            </a:r>
          </a:p>
        </p:txBody>
      </p:sp>
    </p:spTree>
    <p:extLst>
      <p:ext uri="{BB962C8B-B14F-4D97-AF65-F5344CB8AC3E}">
        <p14:creationId xmlns:p14="http://schemas.microsoft.com/office/powerpoint/2010/main" val="168314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2011- Climate Conference in Durban, South Africa</a:t>
            </a:r>
          </a:p>
          <a:p>
            <a:r>
              <a:rPr lang="en-US" dirty="0" smtClean="0"/>
              <a:t>Universal Action Plan is recognized and drafted</a:t>
            </a:r>
          </a:p>
          <a:p>
            <a:r>
              <a:rPr lang="en-US" dirty="0" smtClean="0"/>
              <a:t>Least Developed Countries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1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&amp;</a:t>
            </a:r>
            <a:r>
              <a:rPr lang="en-US" baseline="0" dirty="0" smtClean="0"/>
              <a:t> Issues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MDCs </a:t>
            </a:r>
            <a:r>
              <a:rPr lang="en-US" i="1" baseline="0" dirty="0" smtClean="0"/>
              <a:t>owe</a:t>
            </a:r>
            <a:r>
              <a:rPr lang="en-US" i="0" baseline="0" dirty="0" smtClean="0"/>
              <a:t> LDCs anything?</a:t>
            </a:r>
          </a:p>
          <a:p>
            <a:r>
              <a:rPr lang="en-US" i="0" baseline="0" dirty="0" smtClean="0"/>
              <a:t>MDCs have more room for improvement</a:t>
            </a:r>
          </a:p>
          <a:p>
            <a:r>
              <a:rPr lang="en-US" i="0" baseline="0" dirty="0" smtClean="0"/>
              <a:t>Who qualifies as developing?</a:t>
            </a:r>
          </a:p>
          <a:p>
            <a:r>
              <a:rPr lang="en-US" i="0" baseline="0" dirty="0" smtClean="0"/>
              <a:t>Is the money effectively spent?</a:t>
            </a:r>
          </a:p>
          <a:p>
            <a:r>
              <a:rPr lang="en-US" dirty="0" smtClean="0"/>
              <a:t>Aren’t</a:t>
            </a:r>
            <a:r>
              <a:rPr lang="en-US" baseline="0" dirty="0" smtClean="0"/>
              <a:t> we holding LDCs down by coercing them into environmental protection agreements?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Grameen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Microfinancing</a:t>
            </a:r>
            <a:r>
              <a:rPr lang="en-US" dirty="0" smtClean="0"/>
              <a:t> Investments to the poorest countries in the world</a:t>
            </a:r>
          </a:p>
          <a:p>
            <a:r>
              <a:rPr lang="en-US" dirty="0" smtClean="0"/>
              <a:t>Micro-loans to help develop business, education and residential scale renewable energy</a:t>
            </a:r>
          </a:p>
          <a:p>
            <a:pPr lvl="1"/>
            <a:r>
              <a:rPr lang="en-US" dirty="0" smtClean="0"/>
              <a:t>Solar panels, biomass burners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MDCs</a:t>
            </a:r>
            <a:r>
              <a:rPr lang="en-US" baseline="0" dirty="0" smtClean="0"/>
              <a:t> Don’t owe LDCs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It’s our money, we can spend it how we</a:t>
            </a:r>
            <a:r>
              <a:rPr lang="en-US" baseline="0" dirty="0" smtClean="0"/>
              <a:t> want</a:t>
            </a:r>
          </a:p>
          <a:p>
            <a:pPr lvl="1"/>
            <a:r>
              <a:rPr lang="en-US" dirty="0" smtClean="0"/>
              <a:t>Some</a:t>
            </a:r>
            <a:r>
              <a:rPr lang="en-US" baseline="0" dirty="0" smtClean="0"/>
              <a:t> people/corporations may have money to give, not necessarily</a:t>
            </a:r>
            <a:r>
              <a:rPr lang="en-US" dirty="0" smtClean="0"/>
              <a:t> </a:t>
            </a:r>
            <a:r>
              <a:rPr lang="en-US" baseline="0" dirty="0" smtClean="0"/>
              <a:t>the case for government budgets </a:t>
            </a:r>
          </a:p>
          <a:p>
            <a:r>
              <a:rPr lang="en-US" dirty="0" smtClean="0"/>
              <a:t>Sometimes </a:t>
            </a:r>
            <a:r>
              <a:rPr lang="en-US" dirty="0" smtClean="0"/>
              <a:t>sufficient</a:t>
            </a:r>
            <a:r>
              <a:rPr lang="en-US" baseline="0" dirty="0" smtClean="0"/>
              <a:t> funding for LDC improvements is hard to find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BRIC+ countries, except for Russia, investment in greening efforts from domestic sources are more significant than international ones anyway (1)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MDCs Have</a:t>
            </a:r>
            <a:r>
              <a:rPr lang="en-US" baseline="0" dirty="0" smtClean="0"/>
              <a:t> 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countries like China and India have higher total carbon emissions, but they have more people</a:t>
            </a:r>
          </a:p>
          <a:p>
            <a:pPr lvl="1"/>
            <a:r>
              <a:rPr lang="en-US" dirty="0" smtClean="0"/>
              <a:t>The U.S., Australia and</a:t>
            </a:r>
            <a:r>
              <a:rPr lang="en-US" baseline="0" dirty="0" smtClean="0"/>
              <a:t> Canada have the highest per capita carbon emissions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97140"/>
              </p:ext>
            </p:extLst>
          </p:nvPr>
        </p:nvGraphicFramePr>
        <p:xfrm>
          <a:off x="0" y="76198"/>
          <a:ext cx="9067801" cy="6347549"/>
        </p:xfrm>
        <a:graphic>
          <a:graphicData uri="http://schemas.openxmlformats.org/drawingml/2006/table">
            <a:tbl>
              <a:tblPr/>
              <a:tblGrid>
                <a:gridCol w="420483"/>
                <a:gridCol w="2760560"/>
                <a:gridCol w="2084131"/>
                <a:gridCol w="2029287"/>
                <a:gridCol w="1773340"/>
              </a:tblGrid>
              <a:tr h="3580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25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National Carbon Emissions (tons of Carbon*)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National Carbon Emissions (tons of Carbon*)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Emissions per Person (tons of Carbon*)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34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CHINA (MAINLAND)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1,922,687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1,664,589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6559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UNITED STATES OF AMERICA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1,547,460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1,568,806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INDIA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479,039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411,914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7161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RUSSIAN FEDERATION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435,126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426,728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JAPAN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357,534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352,748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CANADA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153,659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148,549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MEXICO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124,450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118,950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120,520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351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BRAZIL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110,833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5805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AUSTRALIA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96,168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101,458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71610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* Carbon is measured as carbon, not CO2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Source: (1)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853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Who Qualifies</a:t>
            </a:r>
            <a:r>
              <a:rPr lang="en-US" baseline="0" dirty="0" smtClean="0"/>
              <a:t> as an LDC?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“development status” is based on GNP/GDP and other like measures</a:t>
            </a:r>
          </a:p>
          <a:p>
            <a:pPr lvl="0"/>
            <a:r>
              <a:rPr lang="en-US" dirty="0" smtClean="0"/>
              <a:t>China</a:t>
            </a:r>
            <a:r>
              <a:rPr lang="en-US" baseline="0" dirty="0" smtClean="0"/>
              <a:t> Presents a Conundrum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“…China is the world’s absolute</a:t>
            </a:r>
            <a:r>
              <a:rPr lang="en-US" baseline="0" dirty="0" smtClean="0"/>
              <a:t> </a:t>
            </a:r>
            <a:r>
              <a:rPr lang="en-US" dirty="0" smtClean="0"/>
              <a:t>leader by the size of its green stimulus, which amounts to $216.4 billion” (1)</a:t>
            </a:r>
          </a:p>
          <a:p>
            <a:r>
              <a:rPr lang="en-US" dirty="0" smtClean="0"/>
              <a:t>Side-note: China has even been known to give loans for “environmentally and socially controversial” projects (1)</a:t>
            </a:r>
            <a:endParaRPr lang="en-US" baseline="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effective Spending?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“…User-financed programs show greater adherence to a pure PES definition…”</a:t>
            </a:r>
            <a:r>
              <a:rPr lang="en-US" sz="3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pPr rtl="0" eaLnBrk="1" latinLnBrk="0" hangingPunct="1"/>
            <a:endParaRPr lang="en-US" dirty="0" smtClean="0"/>
          </a:p>
          <a:p>
            <a:pPr lvl="0"/>
            <a:endParaRPr lang="en-US" baseline="30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funding should, and probably will, play a much more significant role in funding than will government sources</a:t>
            </a:r>
            <a:endParaRPr lang="en-US" sz="3200" dirty="0" smtClean="0"/>
          </a:p>
          <a:p>
            <a:pPr lvl="1" rtl="0" eaLnBrk="1" latinLnBrk="0" hangingPunct="1"/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Government financing likely less effective as it tends to be less conditional</a:t>
            </a:r>
            <a:r>
              <a:rPr lang="en-US" sz="24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</a:t>
            </a:r>
            <a:r>
              <a:rPr lang="en-US" baseline="0" dirty="0" smtClean="0"/>
              <a:t> we holding LDCs 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It should be noted: countries like China and the U.S. were able</a:t>
            </a:r>
            <a:r>
              <a:rPr lang="en-US" dirty="0" smtClean="0"/>
              <a:t> to become what they are through what are considered unsustainable practices (3).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current state of things, by coercing LDCs into environmental agreements, we are undermining their potential for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892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Why MDCs Shouldn’t Fund LDCs (or at least fund in a more reserved manner)</vt:lpstr>
      <vt:lpstr>Concerns &amp; Issues of Interest</vt:lpstr>
      <vt:lpstr>MDCs Don’t owe LDCs</vt:lpstr>
      <vt:lpstr>MDCs Have Room for Improvement</vt:lpstr>
      <vt:lpstr>PowerPoint Presentation</vt:lpstr>
      <vt:lpstr>Who Qualifies as an LDC?</vt:lpstr>
      <vt:lpstr>Is it effective Spending?</vt:lpstr>
      <vt:lpstr>PowerPoint Presentation</vt:lpstr>
      <vt:lpstr>Are we holding LDCs down?</vt:lpstr>
      <vt:lpstr>References</vt:lpstr>
      <vt:lpstr>PowerPoint Presentation</vt:lpstr>
      <vt:lpstr>International Cooperation </vt:lpstr>
      <vt:lpstr>United Nations Framework Convention on Climate Change</vt:lpstr>
      <vt:lpstr>Copenhagen Accord</vt:lpstr>
      <vt:lpstr>Cancun Agreements</vt:lpstr>
      <vt:lpstr>Green Climate Fund</vt:lpstr>
      <vt:lpstr>Technology Mechanism</vt:lpstr>
      <vt:lpstr>Fast-start Finance</vt:lpstr>
      <vt:lpstr>Universal Action Plan</vt:lpstr>
      <vt:lpstr>The Grameen Foundation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Terence</dc:creator>
  <cp:lastModifiedBy>Owner</cp:lastModifiedBy>
  <cp:revision>42</cp:revision>
  <dcterms:created xsi:type="dcterms:W3CDTF">2012-04-28T19:50:19Z</dcterms:created>
  <dcterms:modified xsi:type="dcterms:W3CDTF">2012-04-29T20:34:10Z</dcterms:modified>
</cp:coreProperties>
</file>