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83" r:id="rId7"/>
    <p:sldId id="282" r:id="rId8"/>
    <p:sldId id="285" r:id="rId9"/>
    <p:sldId id="284" r:id="rId10"/>
    <p:sldId id="268" r:id="rId11"/>
    <p:sldId id="276" r:id="rId12"/>
    <p:sldId id="277" r:id="rId13"/>
    <p:sldId id="278" r:id="rId14"/>
    <p:sldId id="279" r:id="rId15"/>
    <p:sldId id="262" r:id="rId16"/>
    <p:sldId id="263" r:id="rId17"/>
    <p:sldId id="272" r:id="rId18"/>
    <p:sldId id="270" r:id="rId19"/>
    <p:sldId id="273" r:id="rId20"/>
    <p:sldId id="264" r:id="rId21"/>
    <p:sldId id="265" r:id="rId22"/>
    <p:sldId id="274" r:id="rId23"/>
    <p:sldId id="271" r:id="rId24"/>
    <p:sldId id="275" r:id="rId25"/>
    <p:sldId id="266" r:id="rId26"/>
    <p:sldId id="26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9" autoAdjust="0"/>
    <p:restoredTop sz="86387" autoAdjust="0"/>
  </p:normalViewPr>
  <p:slideViewPr>
    <p:cSldViewPr>
      <p:cViewPr varScale="1">
        <p:scale>
          <a:sx n="63" d="100"/>
          <a:sy n="63" d="100"/>
        </p:scale>
        <p:origin x="-99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9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6080-23FB-4735-88F1-20C70E351C05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B5009-7712-4D74-BC0D-BB09A9921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97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6080-23FB-4735-88F1-20C70E351C05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B5009-7712-4D74-BC0D-BB09A9921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55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6080-23FB-4735-88F1-20C70E351C05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B5009-7712-4D74-BC0D-BB09A9921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57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6080-23FB-4735-88F1-20C70E351C05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B5009-7712-4D74-BC0D-BB09A9921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97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6080-23FB-4735-88F1-20C70E351C05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B5009-7712-4D74-BC0D-BB09A9921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7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6080-23FB-4735-88F1-20C70E351C05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B5009-7712-4D74-BC0D-BB09A9921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049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6080-23FB-4735-88F1-20C70E351C05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B5009-7712-4D74-BC0D-BB09A9921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0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6080-23FB-4735-88F1-20C70E351C05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B5009-7712-4D74-BC0D-BB09A9921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64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6080-23FB-4735-88F1-20C70E351C05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B5009-7712-4D74-BC0D-BB09A9921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59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6080-23FB-4735-88F1-20C70E351C05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B5009-7712-4D74-BC0D-BB09A9921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243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6080-23FB-4735-88F1-20C70E351C05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B5009-7712-4D74-BC0D-BB09A9921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14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F6080-23FB-4735-88F1-20C70E351C05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B5009-7712-4D74-BC0D-BB09A9921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20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Wild Horse and Burro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William </a:t>
            </a:r>
            <a:r>
              <a:rPr lang="en-US" dirty="0" err="1" smtClean="0">
                <a:solidFill>
                  <a:schemeClr val="tx1"/>
                </a:solidFill>
              </a:rPr>
              <a:t>Dorough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Terence Henriod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3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6729772"/>
              </p:ext>
            </p:extLst>
          </p:nvPr>
        </p:nvGraphicFramePr>
        <p:xfrm>
          <a:off x="0" y="381000"/>
          <a:ext cx="9144004" cy="6096003"/>
        </p:xfrm>
        <a:graphic>
          <a:graphicData uri="http://schemas.openxmlformats.org/drawingml/2006/table">
            <a:tbl>
              <a:tblPr/>
              <a:tblGrid>
                <a:gridCol w="1870364"/>
                <a:gridCol w="997528"/>
                <a:gridCol w="997528"/>
                <a:gridCol w="997528"/>
                <a:gridCol w="997528"/>
                <a:gridCol w="997528"/>
                <a:gridCol w="997528"/>
                <a:gridCol w="1288472"/>
              </a:tblGrid>
              <a:tr h="556533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Non-NV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71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Years Since Last Gather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Number of Areas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AML Success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Number of Areas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AML Success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Number of Areas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AML Success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Proportion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8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8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8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8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8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8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8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8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8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8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8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8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8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8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8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8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7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50*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8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00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143942"/>
              </p:ext>
            </p:extLst>
          </p:nvPr>
        </p:nvGraphicFramePr>
        <p:xfrm>
          <a:off x="-2" y="-2"/>
          <a:ext cx="9144001" cy="6858000"/>
        </p:xfrm>
        <a:graphic>
          <a:graphicData uri="http://schemas.openxmlformats.org/drawingml/2006/table">
            <a:tbl>
              <a:tblPr firstRow="1" firstCol="1" bandRow="1"/>
              <a:tblGrid>
                <a:gridCol w="2152783"/>
                <a:gridCol w="2152783"/>
                <a:gridCol w="1555973"/>
                <a:gridCol w="1641231"/>
                <a:gridCol w="1641231"/>
              </a:tblGrid>
              <a:tr h="1714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Successful Management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Unsuccessful Management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Proportion Successful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725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Nevada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Recently Gather (4-6 years since)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13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20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0.394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72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Non- Recent ( &gt;6 years since)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14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22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0.389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725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Other Western States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Recently Gather (4-6 years since)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26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23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0.531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72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Non- Recent ( &gt;6 years since)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9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34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0.209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725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Total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Recently Gather (4-6 years since)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39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43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0.476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72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Non- Recent ( &gt;6 years since)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23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56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0.291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3716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78"/>
          <a:stretch/>
        </p:blipFill>
        <p:spPr bwMode="auto">
          <a:xfrm>
            <a:off x="1143000" y="-76200"/>
            <a:ext cx="6934200" cy="69342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65644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dirty="0" smtClean="0"/>
              <a:t>Tests for Independence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63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Chi-squared Test of Time since gather vs. success </a:t>
            </a:r>
          </a:p>
          <a:p>
            <a:r>
              <a:rPr lang="en-US" dirty="0" smtClean="0"/>
              <a:t>-&gt; Data are likely dependent (95% Confidence)</a:t>
            </a:r>
          </a:p>
          <a:p>
            <a:endParaRPr lang="en-US" dirty="0"/>
          </a:p>
          <a:p>
            <a:r>
              <a:rPr lang="en-US" dirty="0" smtClean="0"/>
              <a:t>Fisher Exact Test of Success vs. State </a:t>
            </a:r>
          </a:p>
          <a:p>
            <a:r>
              <a:rPr lang="en-US" dirty="0" smtClean="0"/>
              <a:t>-&gt; Data are likely independent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(P-Value = 0.635)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578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33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Model 1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685800" y="304800"/>
            <a:ext cx="7772400" cy="65532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1924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logit</a:t>
            </a:r>
            <a:r>
              <a:rPr lang="en-US" dirty="0" smtClean="0"/>
              <a:t>(</a:t>
            </a:r>
            <a:r>
              <a:rPr lang="el-GR" dirty="0"/>
              <a:t>π(</a:t>
            </a:r>
            <a:r>
              <a:rPr lang="en-US" dirty="0"/>
              <a:t>x</a:t>
            </a:r>
            <a:r>
              <a:rPr lang="en-US" dirty="0" smtClean="0"/>
              <a:t>)) = </a:t>
            </a:r>
            <a:r>
              <a:rPr lang="el-GR" dirty="0" smtClean="0"/>
              <a:t>α+β</a:t>
            </a:r>
            <a:r>
              <a:rPr lang="en-US" dirty="0"/>
              <a:t>X</a:t>
            </a:r>
          </a:p>
          <a:p>
            <a:pPr marL="0" indent="0">
              <a:buNone/>
            </a:pPr>
            <a:r>
              <a:rPr lang="en-US" dirty="0" smtClean="0"/>
              <a:t>                     = </a:t>
            </a:r>
            <a:r>
              <a:rPr lang="en-US" dirty="0"/>
              <a:t>-0.42665+(-.01457)X</a:t>
            </a:r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7909"/>
              </p:ext>
            </p:extLst>
          </p:nvPr>
        </p:nvGraphicFramePr>
        <p:xfrm>
          <a:off x="914398" y="3428999"/>
          <a:ext cx="7315204" cy="2269998"/>
        </p:xfrm>
        <a:graphic>
          <a:graphicData uri="http://schemas.openxmlformats.org/drawingml/2006/table">
            <a:tbl>
              <a:tblPr firstRow="1" firstCol="1" bandRow="1"/>
              <a:tblGrid>
                <a:gridCol w="1828801"/>
                <a:gridCol w="1828801"/>
                <a:gridCol w="1828801"/>
                <a:gridCol w="1828801"/>
              </a:tblGrid>
              <a:tr h="4762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Parameter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Value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Std. Error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P-Value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α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-.42665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.29077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.155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β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-.01457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.02224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.518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AIC: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89.30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Model </a:t>
                      </a:r>
                      <a:endParaRPr lang="en-US" sz="2400" dirty="0" smtClean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P-Value</a:t>
                      </a:r>
                      <a:r>
                        <a:rPr lang="en-US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: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0.8904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309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Model 2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609600" y="152400"/>
            <a:ext cx="7848600" cy="67056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6854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Nevada </a:t>
            </a:r>
            <a:r>
              <a:rPr lang="en-US" dirty="0"/>
              <a:t>Areas: </a:t>
            </a:r>
            <a:r>
              <a:rPr lang="en-US" dirty="0" smtClean="0"/>
              <a:t> </a:t>
            </a:r>
            <a:r>
              <a:rPr lang="en-US" dirty="0" err="1"/>
              <a:t>logit</a:t>
            </a:r>
            <a:r>
              <a:rPr lang="en-US" dirty="0"/>
              <a:t>(π(x</a:t>
            </a:r>
            <a:r>
              <a:rPr lang="en-US" dirty="0" smtClean="0"/>
              <a:t>)) = α                                                             	                                         = -</a:t>
            </a:r>
            <a:r>
              <a:rPr lang="en-US" dirty="0"/>
              <a:t>0.6554 </a:t>
            </a:r>
          </a:p>
          <a:p>
            <a:r>
              <a:rPr lang="en-US" dirty="0" smtClean="0"/>
              <a:t>Other State Areas:  </a:t>
            </a:r>
            <a:r>
              <a:rPr lang="en-US" dirty="0" err="1" smtClean="0"/>
              <a:t>logit</a:t>
            </a:r>
            <a:r>
              <a:rPr lang="en-US" dirty="0" smtClean="0"/>
              <a:t>(π(x)) = α + γ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      = </a:t>
            </a:r>
            <a:r>
              <a:rPr lang="en-US" dirty="0"/>
              <a:t>-</a:t>
            </a:r>
            <a:r>
              <a:rPr lang="en-US" dirty="0" smtClean="0"/>
              <a:t>0.6554+0.1667 = -</a:t>
            </a:r>
            <a:r>
              <a:rPr lang="en-US" dirty="0"/>
              <a:t>0.4887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61536"/>
              </p:ext>
            </p:extLst>
          </p:nvPr>
        </p:nvGraphicFramePr>
        <p:xfrm>
          <a:off x="914400" y="3429000"/>
          <a:ext cx="7315200" cy="2269998"/>
        </p:xfrm>
        <a:graphic>
          <a:graphicData uri="http://schemas.openxmlformats.org/drawingml/2006/table">
            <a:tbl>
              <a:tblPr firstRow="1" firstCol="1" bandRow="1"/>
              <a:tblGrid>
                <a:gridCol w="1828800"/>
                <a:gridCol w="1828800"/>
                <a:gridCol w="1828800"/>
                <a:gridCol w="1828800"/>
              </a:tblGrid>
              <a:tr h="4762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Parameter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Value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Std. Error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P-Value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α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-.6554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.3050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.042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α</a:t>
                      </a:r>
                      <a:r>
                        <a:rPr lang="en-US" sz="1800" kern="1200" baseline="-250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OtherState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(γ)</a:t>
                      </a:r>
                      <a:endParaRPr lang="en-US" sz="24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.1667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.4115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.687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AIC: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89.81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Model </a:t>
                      </a:r>
                      <a:endParaRPr lang="en-US" sz="2400" dirty="0" smtClean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P-Value</a:t>
                      </a:r>
                      <a:r>
                        <a:rPr lang="en-US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: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0.9259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595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257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“… </a:t>
            </a:r>
            <a:r>
              <a:rPr lang="en-US" i="1" dirty="0"/>
              <a:t>Congress finds and declares that wild free-roaming horses and burros are living symbols of the historic and pioneer spirit of the West; that they contribute to the diversity of life forms within the Nation and enrich the lives of the American people; and that these horses and burros are fast disappearing from the American scene.</a:t>
            </a:r>
            <a:r>
              <a:rPr lang="en-US" dirty="0"/>
              <a:t> It is the policy of Congress that wild free-roaming horses and burros shall be protected from capture, branding, harassment, or death; and to accomplish this they are to be considered in the area where presently found, as an integral part of the natural system of the public lands</a:t>
            </a:r>
            <a:r>
              <a:rPr lang="en-US" dirty="0" smtClean="0"/>
              <a:t>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- The Wild Free Roaming Horses and Burros Act of 1971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59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/>
          <a:lstStyle/>
          <a:p>
            <a:r>
              <a:rPr lang="en-US" dirty="0" smtClean="0"/>
              <a:t>Multiple Logistic</a:t>
            </a:r>
            <a:r>
              <a:rPr lang="en-US" baseline="0" dirty="0" smtClean="0"/>
              <a:t>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7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Model 3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609600" y="76200"/>
            <a:ext cx="8001000" cy="67818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9512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28600"/>
                <a:ext cx="8229600" cy="5897563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r>
                  <a:rPr lang="en-US" sz="3600" dirty="0"/>
                  <a:t>Nevada:        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/>
                      </a:rPr>
                      <m:t>𝑙𝑜𝑔𝑖𝑡</m:t>
                    </m:r>
                    <m:d>
                      <m:dPr>
                        <m:ctrlPr>
                          <a:rPr lang="en-US" sz="3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/>
                          </a:rPr>
                          <m:t>𝜋</m:t>
                        </m:r>
                        <m:d>
                          <m:dPr>
                            <m:ctrlPr>
                              <a:rPr lang="en-US" sz="3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6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3600" i="1">
                        <a:latin typeface="Cambria Math"/>
                      </a:rPr>
                      <m:t>=</m:t>
                    </m:r>
                    <m:r>
                      <a:rPr lang="en-US" sz="3600" i="1">
                        <a:latin typeface="Cambria Math"/>
                      </a:rPr>
                      <m:t>𝛼</m:t>
                    </m:r>
                    <m:r>
                      <a:rPr lang="en-US" sz="3600" i="1">
                        <a:latin typeface="Cambria Math"/>
                      </a:rPr>
                      <m:t>+</m:t>
                    </m:r>
                    <m:r>
                      <a:rPr lang="en-US" sz="3600" i="1">
                        <a:latin typeface="Cambria Math"/>
                      </a:rPr>
                      <m:t>𝛽</m:t>
                    </m:r>
                    <m:r>
                      <a:rPr lang="en-US" sz="3600" i="1">
                        <a:latin typeface="Cambria Math"/>
                      </a:rPr>
                      <m:t>𝑋</m:t>
                    </m:r>
                  </m:oMath>
                </a14:m>
                <a:r>
                  <a:rPr lang="en-US" sz="3600" dirty="0" smtClean="0"/>
                  <a:t>                                       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/>
                      </a:rPr>
                      <m:t>−0.43638+(−0.01929)</m:t>
                    </m:r>
                    <m:r>
                      <a:rPr lang="en-US" sz="3600" i="1">
                        <a:latin typeface="Cambria Math"/>
                      </a:rPr>
                      <m:t>𝑋</m:t>
                    </m:r>
                  </m:oMath>
                </a14:m>
                <a:endParaRPr lang="en-US" sz="3600" dirty="0"/>
              </a:p>
              <a:p>
                <a:endParaRPr lang="en-US" sz="3600" dirty="0" smtClean="0"/>
              </a:p>
              <a:p>
                <a:r>
                  <a:rPr lang="en-US" sz="3600" dirty="0"/>
                  <a:t>Other States: 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/>
                      </a:rPr>
                      <m:t>𝑙𝑜𝑔𝑖𝑡</m:t>
                    </m:r>
                    <m:d>
                      <m:dPr>
                        <m:ctrlPr>
                          <a:rPr lang="en-US" sz="3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/>
                          </a:rPr>
                          <m:t>𝜋</m:t>
                        </m:r>
                        <m:d>
                          <m:dPr>
                            <m:ctrlPr>
                              <a:rPr lang="en-US" sz="3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6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3600" i="1">
                        <a:latin typeface="Cambria Math"/>
                      </a:rPr>
                      <m:t>=</m:t>
                    </m:r>
                    <m:r>
                      <a:rPr lang="en-US" sz="3600" i="1">
                        <a:latin typeface="Cambria Math"/>
                      </a:rPr>
                      <m:t>𝛼</m:t>
                    </m:r>
                    <m:r>
                      <a:rPr lang="en-US" sz="3600" i="1">
                        <a:latin typeface="Cambria Math"/>
                      </a:rPr>
                      <m:t>+</m:t>
                    </m:r>
                    <m:r>
                      <a:rPr lang="en-US" sz="3600" i="1">
                        <a:latin typeface="Cambria Math"/>
                      </a:rPr>
                      <m:t>𝛾</m:t>
                    </m:r>
                    <m:r>
                      <a:rPr lang="en-US" sz="36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3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/>
                          </a:rPr>
                          <m:t>(</m:t>
                        </m:r>
                        <m:r>
                          <a:rPr lang="en-US" sz="3600" i="1">
                            <a:latin typeface="Cambria Math"/>
                          </a:rPr>
                          <m:t>𝛽</m:t>
                        </m:r>
                        <m:r>
                          <a:rPr lang="en-US" sz="3600" i="1">
                            <a:latin typeface="Cambria Math"/>
                          </a:rPr>
                          <m:t>+</m:t>
                        </m:r>
                        <m:r>
                          <a:rPr lang="en-US" sz="3600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sz="3600" i="1">
                            <a:latin typeface="Cambria Math"/>
                          </a:rPr>
                          <m:t>𝑂𝑡h𝑒𝑟</m:t>
                        </m:r>
                        <m:r>
                          <a:rPr lang="en-US" sz="3600" i="1">
                            <a:latin typeface="Cambria Math"/>
                          </a:rPr>
                          <m:t> </m:t>
                        </m:r>
                        <m:r>
                          <a:rPr lang="en-US" sz="3600" i="1">
                            <a:latin typeface="Cambria Math"/>
                          </a:rPr>
                          <m:t>𝑆𝑡𝑎𝑡𝑒𝑠</m:t>
                        </m:r>
                      </m:sub>
                    </m:sSub>
                    <m:r>
                      <a:rPr lang="en-US" sz="3600" i="1">
                        <a:latin typeface="Cambria Math"/>
                      </a:rPr>
                      <m:t>)</m:t>
                    </m:r>
                    <m:r>
                      <a:rPr lang="en-US" sz="3600" i="1">
                        <a:latin typeface="Cambria Math"/>
                      </a:rPr>
                      <m:t>𝑋</m:t>
                    </m:r>
                  </m:oMath>
                </a14:m>
                <a:r>
                  <a:rPr lang="en-US" sz="3600" dirty="0"/>
                  <a:t> </a:t>
                </a:r>
                <a:endParaRPr lang="en-US" sz="36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/>
                        </a:rPr>
                        <m:t>=−0.43638−0.9960+</m:t>
                      </m:r>
                      <m:d>
                        <m:dPr>
                          <m:ctrlPr>
                            <a:rPr lang="en-US" sz="3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/>
                            </a:rPr>
                            <m:t>0.01929+0.02552</m:t>
                          </m:r>
                        </m:e>
                      </m:d>
                      <m:r>
                        <a:rPr lang="en-US" sz="3600" i="1">
                          <a:latin typeface="Cambria Math"/>
                        </a:rPr>
                        <m:t>𝑋</m:t>
                      </m:r>
                      <m:r>
                        <a:rPr lang="en-US" sz="360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3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/>
                        </a:rPr>
                        <m:t>=−1.4324+</m:t>
                      </m:r>
                      <m:d>
                        <m:dPr>
                          <m:ctrlPr>
                            <a:rPr lang="en-US" sz="36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/>
                            </a:rPr>
                            <m:t>0.04481</m:t>
                          </m:r>
                        </m:e>
                      </m:d>
                      <m:r>
                        <a:rPr lang="en-US" sz="3600" i="1">
                          <a:latin typeface="Cambria Math"/>
                        </a:rPr>
                        <m:t>𝑋</m:t>
                      </m:r>
                      <m:r>
                        <a:rPr lang="en-US" sz="3600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36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28600"/>
                <a:ext cx="8229600" cy="5897563"/>
              </a:xfrm>
              <a:blipFill rotWithShape="1">
                <a:blip r:embed="rId2"/>
                <a:stretch>
                  <a:fillRect l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075147"/>
              </p:ext>
            </p:extLst>
          </p:nvPr>
        </p:nvGraphicFramePr>
        <p:xfrm>
          <a:off x="914398" y="3232240"/>
          <a:ext cx="7315204" cy="3291213"/>
        </p:xfrm>
        <a:graphic>
          <a:graphicData uri="http://schemas.openxmlformats.org/drawingml/2006/table">
            <a:tbl>
              <a:tblPr firstRow="1" firstCol="1" bandRow="1"/>
              <a:tblGrid>
                <a:gridCol w="1828801"/>
                <a:gridCol w="1828801"/>
                <a:gridCol w="1828801"/>
                <a:gridCol w="1828801"/>
              </a:tblGrid>
              <a:tr h="4899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Parameter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Estimate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Std. Error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P-Value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99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α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-0.43638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.43221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.324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99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α</a:t>
                      </a:r>
                      <a:r>
                        <a:rPr lang="en-US" sz="2400" baseline="-250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OtherState</a:t>
                      </a:r>
                      <a:r>
                        <a:rPr lang="en-US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(γ)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-0.09960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.63501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.877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99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β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-0.01929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.02745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.490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99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β</a:t>
                      </a:r>
                      <a:r>
                        <a:rPr lang="en-US" sz="2400" baseline="-250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OtherState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0.02552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.05464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.645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99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AIC: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92.80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Model </a:t>
                      </a:r>
                      <a:endParaRPr lang="en-US" sz="2400" dirty="0" smtClean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P-Value</a:t>
                      </a:r>
                      <a:r>
                        <a:rPr lang="en-US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: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0.9988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830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“Hypothetical”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685800" y="0"/>
            <a:ext cx="7772400" cy="6858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3577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28600"/>
                <a:ext cx="8229600" cy="5897563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sz="2800" dirty="0" smtClean="0"/>
                  <a:t>Nevada</a:t>
                </a:r>
                <a:r>
                  <a:rPr lang="en-US" sz="2800" dirty="0"/>
                  <a:t>:  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𝑙𝑜𝑔𝑖𝑡</m:t>
                    </m:r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𝜋</m:t>
                        </m:r>
                        <m:d>
                          <m:d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800" i="1">
                        <a:latin typeface="Cambria Math"/>
                      </a:rPr>
                      <m:t>=</m:t>
                    </m:r>
                    <m:r>
                      <a:rPr lang="en-US" sz="2800" i="1">
                        <a:latin typeface="Cambria Math"/>
                      </a:rPr>
                      <m:t>𝛼</m:t>
                    </m:r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latin typeface="Cambria Math"/>
                      </a:rPr>
                      <m:t>𝛽</m:t>
                    </m:r>
                    <m:r>
                      <a:rPr lang="en-US" sz="2800" i="1">
                        <a:latin typeface="Cambria Math"/>
                      </a:rPr>
                      <m:t>𝑋</m:t>
                    </m:r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 </a:t>
                </a:r>
                <a:r>
                  <a:rPr lang="en-US" sz="2800" dirty="0" smtClean="0"/>
                  <a:t>       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−0.457+(−0.02736)</m:t>
                    </m:r>
                    <m:r>
                      <a:rPr lang="en-US" sz="2800" i="1">
                        <a:latin typeface="Cambria Math"/>
                      </a:rPr>
                      <m:t>𝑋</m:t>
                    </m:r>
                  </m:oMath>
                </a14:m>
                <a:endParaRPr lang="en-US" sz="2800" dirty="0" smtClean="0"/>
              </a:p>
              <a:p>
                <a:pPr marL="0" indent="0">
                  <a:buNone/>
                </a:pPr>
                <a:endParaRPr lang="en-US" sz="2800" dirty="0"/>
              </a:p>
              <a:p>
                <a:r>
                  <a:rPr lang="en-US" sz="2800" dirty="0"/>
                  <a:t>Other States: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𝑙𝑜𝑔𝑖𝑡</m:t>
                    </m:r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𝜋</m:t>
                        </m:r>
                        <m:d>
                          <m:d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800" i="1">
                        <a:latin typeface="Cambria Math"/>
                      </a:rPr>
                      <m:t>=</m:t>
                    </m:r>
                    <m:r>
                      <a:rPr lang="en-US" sz="2800" i="1">
                        <a:latin typeface="Cambria Math"/>
                      </a:rPr>
                      <m:t>𝛼</m:t>
                    </m:r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latin typeface="Cambria Math"/>
                      </a:rPr>
                      <m:t>𝛾</m:t>
                    </m:r>
                    <m:r>
                      <a:rPr lang="en-US" sz="28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(</m:t>
                        </m:r>
                        <m:r>
                          <a:rPr lang="en-US" sz="2800" i="1">
                            <a:latin typeface="Cambria Math"/>
                          </a:rPr>
                          <m:t>𝛽</m:t>
                        </m:r>
                        <m:r>
                          <a:rPr lang="en-US" sz="2800" i="1">
                            <a:latin typeface="Cambria Math"/>
                          </a:rPr>
                          <m:t>+</m:t>
                        </m:r>
                        <m:r>
                          <a:rPr lang="en-US" sz="2800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𝑂𝑡h𝑒𝑟</m:t>
                        </m:r>
                        <m:r>
                          <a:rPr lang="en-US" sz="2800" i="1">
                            <a:latin typeface="Cambria Math"/>
                          </a:rPr>
                          <m:t> </m:t>
                        </m:r>
                        <m:r>
                          <a:rPr lang="en-US" sz="2800" i="1">
                            <a:latin typeface="Cambria Math"/>
                          </a:rPr>
                          <m:t>𝑆𝑡𝑎𝑡𝑒𝑠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)</m:t>
                    </m:r>
                    <m:r>
                      <a:rPr lang="en-US" sz="2800" i="1">
                        <a:latin typeface="Cambria Math"/>
                      </a:rPr>
                      <m:t>𝑋</m:t>
                    </m:r>
                  </m:oMath>
                </a14:m>
                <a:r>
                  <a:rPr lang="en-US" sz="2800" dirty="0"/>
                  <a:t>  </a:t>
                </a:r>
                <a:r>
                  <a:rPr lang="en-US" sz="2800" dirty="0" smtClean="0"/>
                  <a:t>                    </a:t>
                </a:r>
                <a:endParaRPr lang="en-US" sz="280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=−0.457+3.4035+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−0.02736−0.54483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𝑋</m:t>
                      </m:r>
                      <m:r>
                        <a:rPr lang="en-US" sz="280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=2.9465+(−0.5729)</m:t>
                      </m:r>
                      <m:r>
                        <a:rPr lang="en-US" sz="2800" i="1">
                          <a:latin typeface="Cambria Math"/>
                        </a:rPr>
                        <m:t>𝑋</m:t>
                      </m:r>
                      <m:r>
                        <a:rPr lang="en-US" sz="2800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28600"/>
                <a:ext cx="8229600" cy="5897563"/>
              </a:xfrm>
              <a:blipFill rotWithShape="1">
                <a:blip r:embed="rId2"/>
                <a:stretch>
                  <a:fillRect l="-1111" t="-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253393"/>
              </p:ext>
            </p:extLst>
          </p:nvPr>
        </p:nvGraphicFramePr>
        <p:xfrm>
          <a:off x="914400" y="3733800"/>
          <a:ext cx="7315200" cy="2944368"/>
        </p:xfrm>
        <a:graphic>
          <a:graphicData uri="http://schemas.openxmlformats.org/drawingml/2006/table">
            <a:tbl>
              <a:tblPr firstRow="1" firstCol="1" bandRow="1"/>
              <a:tblGrid>
                <a:gridCol w="1828800"/>
                <a:gridCol w="1828800"/>
                <a:gridCol w="1828800"/>
                <a:gridCol w="1828800"/>
              </a:tblGrid>
              <a:tr h="3557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Parameter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Value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Std. Error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P-Value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7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α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-0.45700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0.33688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0.175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7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α</a:t>
                      </a:r>
                      <a:r>
                        <a:rPr lang="en-US" sz="2400" baseline="-250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OtherState</a:t>
                      </a:r>
                      <a:r>
                        <a:rPr lang="en-US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(γ)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3.4035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1.06943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1.46e-03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7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β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-0.02736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0.02374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0.249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7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β</a:t>
                      </a:r>
                      <a:r>
                        <a:rPr lang="en-US" sz="2400" baseline="-250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OtherState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-0.54483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0.16903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1.27e-03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56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AIC: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63.621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Residual Deviance: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20.135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225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results are meaningless and were for practice only</a:t>
            </a:r>
          </a:p>
          <a:p>
            <a:endParaRPr lang="en-US" dirty="0" smtClean="0"/>
          </a:p>
          <a:p>
            <a:r>
              <a:rPr lang="en-US" dirty="0" smtClean="0"/>
              <a:t>More frequent gathering seems to increase likelihood of success</a:t>
            </a:r>
          </a:p>
          <a:p>
            <a:endParaRPr lang="en-US" dirty="0" smtClean="0"/>
          </a:p>
          <a:p>
            <a:r>
              <a:rPr lang="en-US" dirty="0" smtClean="0"/>
              <a:t>Nevada seems to perform more poorly than other states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45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regular gathering = increased success</a:t>
            </a:r>
          </a:p>
          <a:p>
            <a:endParaRPr lang="en-US" dirty="0" smtClean="0"/>
          </a:p>
          <a:p>
            <a:r>
              <a:rPr lang="en-US" dirty="0" smtClean="0"/>
              <a:t>Nevada should look to its neighbors</a:t>
            </a:r>
          </a:p>
          <a:p>
            <a:endParaRPr lang="en-US" dirty="0" smtClean="0"/>
          </a:p>
          <a:p>
            <a:r>
              <a:rPr lang="en-US" dirty="0" smtClean="0"/>
              <a:t>Looking at more area specific factors may provide better predictions</a:t>
            </a:r>
          </a:p>
          <a:p>
            <a:pPr lvl="1"/>
            <a:r>
              <a:rPr lang="en-US" dirty="0" smtClean="0"/>
              <a:t>Specifically gathering practices or environmental factors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36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Case: An area managed by the BLM where a    	 herd of wild horses or burros resides.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Success: Defined as an area being inhabited by 	      fewer animals than the Appropriate 	      Management Level, an upper limit 	   	      estimate defined by the BLM.	</a:t>
            </a:r>
          </a:p>
          <a:p>
            <a:pPr marL="0" indent="0">
              <a:buNone/>
            </a:pPr>
            <a:r>
              <a:rPr lang="en-US" dirty="0" smtClean="0"/>
              <a:t>X: Number of years since the most recent gather operation in an area		</a:t>
            </a:r>
          </a:p>
        </p:txBody>
      </p:sp>
    </p:spTree>
    <p:extLst>
      <p:ext uri="{BB962C8B-B14F-4D97-AF65-F5344CB8AC3E}">
        <p14:creationId xmlns:p14="http://schemas.microsoft.com/office/powerpoint/2010/main" val="305171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Predictors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Years since the last gathering of animals in an area</a:t>
            </a:r>
          </a:p>
          <a:p>
            <a:r>
              <a:rPr lang="en-US" dirty="0" smtClean="0"/>
              <a:t>The state that the area is managed by</a:t>
            </a:r>
          </a:p>
          <a:p>
            <a:r>
              <a:rPr lang="en-US" dirty="0" smtClean="0"/>
              <a:t>The gross acreage that a state is responsible for</a:t>
            </a:r>
          </a:p>
          <a:p>
            <a:r>
              <a:rPr lang="en-US" dirty="0" smtClean="0"/>
              <a:t>The average number of animals per acre in a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90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For Independence (Not Shown)</a:t>
            </a:r>
          </a:p>
          <a:p>
            <a:r>
              <a:rPr lang="en-US" dirty="0" smtClean="0"/>
              <a:t>Conditional Odds Ratio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</a:t>
            </a:r>
            <a:r>
              <a:rPr lang="en-US" dirty="0" smtClean="0"/>
              <a:t>Not </a:t>
            </a:r>
            <a:r>
              <a:rPr lang="en-US" dirty="0" smtClean="0"/>
              <a:t>Shown or discussed)</a:t>
            </a:r>
            <a:endParaRPr lang="en-US" dirty="0" smtClean="0"/>
          </a:p>
          <a:p>
            <a:r>
              <a:rPr lang="en-US" dirty="0" smtClean="0"/>
              <a:t>Logistic Regression</a:t>
            </a:r>
          </a:p>
          <a:p>
            <a:r>
              <a:rPr lang="en-US" dirty="0" smtClean="0"/>
              <a:t>Multiple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224842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244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81000" y="1447800"/>
            <a:ext cx="83820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395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155149"/>
              </p:ext>
            </p:extLst>
          </p:nvPr>
        </p:nvGraphicFramePr>
        <p:xfrm>
          <a:off x="761999" y="2362200"/>
          <a:ext cx="7467600" cy="2667001"/>
        </p:xfrm>
        <a:graphic>
          <a:graphicData uri="http://schemas.openxmlformats.org/drawingml/2006/table">
            <a:tbl>
              <a:tblPr firstRow="1" firstCol="1" bandRow="1"/>
              <a:tblGrid>
                <a:gridCol w="664746"/>
                <a:gridCol w="2775530"/>
                <a:gridCol w="2469056"/>
                <a:gridCol w="1558268"/>
              </a:tblGrid>
              <a:tr h="13335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Estimated Value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effectLst/>
                          <a:latin typeface="Calibri"/>
                          <a:ea typeface="Calibri"/>
                          <a:cs typeface="Times New Roman"/>
                        </a:rPr>
                        <a:t>Standard error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effectLst/>
                          <a:latin typeface="Calibri"/>
                          <a:ea typeface="Calibri"/>
                          <a:cs typeface="Times New Roman"/>
                        </a:rPr>
                        <a:t>Z-value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effectLst/>
                          <a:latin typeface="Calibri"/>
                          <a:ea typeface="Calibri"/>
                          <a:cs typeface="Times New Roman"/>
                        </a:rPr>
                        <a:t>α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-.423224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0.261351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effectLst/>
                          <a:latin typeface="Calibri"/>
                          <a:ea typeface="Calibri"/>
                          <a:cs typeface="Times New Roman"/>
                        </a:rPr>
                        <a:t>-1.619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effectLst/>
                          <a:latin typeface="Calibri"/>
                          <a:ea typeface="Calibri"/>
                          <a:cs typeface="Times New Roman"/>
                        </a:rPr>
                        <a:t>β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0.001408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0.001930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0.729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895600" y="838200"/>
            <a:ext cx="335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Model: α+βx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407688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81000"/>
            <a:ext cx="88392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048000" y="304800"/>
            <a:ext cx="335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Model: α+βx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32122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276</TotalTime>
  <Words>780</Words>
  <Application>Microsoft Office PowerPoint</Application>
  <PresentationFormat>On-screen Show (4:3)</PresentationFormat>
  <Paragraphs>354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Wild Horse and Burro Management</vt:lpstr>
      <vt:lpstr>Introduction</vt:lpstr>
      <vt:lpstr>Definitions</vt:lpstr>
      <vt:lpstr>Predictors Used</vt:lpstr>
      <vt:lpstr>Methods</vt:lpstr>
      <vt:lpstr>The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Tests for Independence</vt:lpstr>
      <vt:lpstr>PowerPoint Presentation</vt:lpstr>
      <vt:lpstr>Logistic Regression</vt:lpstr>
      <vt:lpstr>Model 1</vt:lpstr>
      <vt:lpstr>PowerPoint Presentation</vt:lpstr>
      <vt:lpstr>Model 2</vt:lpstr>
      <vt:lpstr>PowerPoint Presentation</vt:lpstr>
      <vt:lpstr>Multiple Logistic Regression</vt:lpstr>
      <vt:lpstr>Model 3</vt:lpstr>
      <vt:lpstr>PowerPoint Presentation</vt:lpstr>
      <vt:lpstr>“Hypothetical” Model</vt:lpstr>
      <vt:lpstr>PowerPoint Presentation</vt:lpstr>
      <vt:lpstr>Conclusions</vt:lpstr>
      <vt:lpstr>Recommendations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William Dorough</cp:lastModifiedBy>
  <cp:revision>13</cp:revision>
  <dcterms:created xsi:type="dcterms:W3CDTF">2012-12-02T15:09:09Z</dcterms:created>
  <dcterms:modified xsi:type="dcterms:W3CDTF">2012-12-10T22:07:03Z</dcterms:modified>
</cp:coreProperties>
</file>