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LNzIoPLreeKqm7cGdP8IhDnd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7282F8-01A9-449A-9CCD-4A764571F09D}">
  <a:tblStyle styleId="{2B7282F8-01A9-449A-9CCD-4A764571F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9B937D-7D49-4954-8DAD-81ECF2D23DE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93d47634e_0_46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893d47634e_0_46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93d47634e_0_52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3893d47634e_0_52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93d47634e_0_58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3893d47634e_0_58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93d47634e_0_7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893d47634e_0_7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82027f1039_0_14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382027f1039_0_14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893d47634e_0_14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g3893d47634e_0_14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f17771b76_0_65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37f17771b76_0_65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893d47634e_0_21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3893d47634e_0_21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1a8714ad9_0_42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381a8714ad9_0_42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1a8714ad9_0_154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381a8714ad9_0_154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81a8714ad9_0_147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381a8714ad9_0_147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893d47634e_0_153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3893d47634e_0_153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6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5c3ab86d_0_0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38a5c3ab86d_0_0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93d47634e_0_35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893d47634e_0_35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93d47634e_0_28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893d47634e_0_28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a3c966cd3_0_0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7a3c966cd3_0_0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93d47634e_0_83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893d47634e_0_83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93d47634e_0_0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3893d47634e_0_0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d099bf360_0_2:notes"/>
          <p:cNvSpPr txBox="1"/>
          <p:nvPr>
            <p:ph idx="1" type="body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38d099bf360_0_2:notes"/>
          <p:cNvSpPr/>
          <p:nvPr>
            <p:ph idx="2" type="sldImg"/>
          </p:nvPr>
        </p:nvSpPr>
        <p:spPr>
          <a:xfrm>
            <a:off x="719138" y="1163638"/>
            <a:ext cx="5584800" cy="31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1.png"/><Relationship Id="rId13" Type="http://schemas.openxmlformats.org/officeDocument/2006/relationships/image" Target="../media/image2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19.png"/><Relationship Id="rId17" Type="http://schemas.openxmlformats.org/officeDocument/2006/relationships/image" Target="../media/image55.png"/><Relationship Id="rId16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20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46.png"/><Relationship Id="rId10" Type="http://schemas.openxmlformats.org/officeDocument/2006/relationships/image" Target="../media/image43.png"/><Relationship Id="rId13" Type="http://schemas.openxmlformats.org/officeDocument/2006/relationships/image" Target="../media/image53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42.png"/><Relationship Id="rId15" Type="http://schemas.openxmlformats.org/officeDocument/2006/relationships/image" Target="../media/image52.png"/><Relationship Id="rId14" Type="http://schemas.openxmlformats.org/officeDocument/2006/relationships/image" Target="../media/image38.png"/><Relationship Id="rId17" Type="http://schemas.openxmlformats.org/officeDocument/2006/relationships/image" Target="../media/image50.png"/><Relationship Id="rId16" Type="http://schemas.openxmlformats.org/officeDocument/2006/relationships/image" Target="../media/image49.png"/><Relationship Id="rId5" Type="http://schemas.openxmlformats.org/officeDocument/2006/relationships/image" Target="../media/image39.png"/><Relationship Id="rId19" Type="http://schemas.openxmlformats.org/officeDocument/2006/relationships/image" Target="../media/image48.png"/><Relationship Id="rId6" Type="http://schemas.openxmlformats.org/officeDocument/2006/relationships/image" Target="../media/image40.png"/><Relationship Id="rId18" Type="http://schemas.openxmlformats.org/officeDocument/2006/relationships/image" Target="../media/image58.png"/><Relationship Id="rId7" Type="http://schemas.openxmlformats.org/officeDocument/2006/relationships/image" Target="../media/image41.png"/><Relationship Id="rId8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8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62.png"/><Relationship Id="rId13" Type="http://schemas.openxmlformats.org/officeDocument/2006/relationships/image" Target="../media/image67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Relationship Id="rId5" Type="http://schemas.openxmlformats.org/officeDocument/2006/relationships/image" Target="../media/image59.png"/><Relationship Id="rId6" Type="http://schemas.openxmlformats.org/officeDocument/2006/relationships/image" Target="../media/image61.png"/><Relationship Id="rId7" Type="http://schemas.openxmlformats.org/officeDocument/2006/relationships/image" Target="../media/image64.png"/><Relationship Id="rId8" Type="http://schemas.openxmlformats.org/officeDocument/2006/relationships/image" Target="../media/image6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7.png"/><Relationship Id="rId13" Type="http://schemas.openxmlformats.org/officeDocument/2006/relationships/image" Target="../media/image3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5" Type="http://schemas.openxmlformats.org/officeDocument/2006/relationships/image" Target="../media/image9.png"/><Relationship Id="rId14" Type="http://schemas.openxmlformats.org/officeDocument/2006/relationships/image" Target="../media/image2.png"/><Relationship Id="rId17" Type="http://schemas.openxmlformats.org/officeDocument/2006/relationships/image" Target="../media/image14.png"/><Relationship Id="rId16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18" Type="http://schemas.openxmlformats.org/officeDocument/2006/relationships/image" Target="../media/image15.png"/><Relationship Id="rId7" Type="http://schemas.openxmlformats.org/officeDocument/2006/relationships/image" Target="../media/image28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s-PE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 b="1" i="1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893d47634e_0_46"/>
          <p:cNvSpPr txBox="1"/>
          <p:nvPr/>
        </p:nvSpPr>
        <p:spPr>
          <a:xfrm>
            <a:off x="3244000" y="349888"/>
            <a:ext cx="827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Latencia, escalabilidad y costo-rendimiento (PI2)</a:t>
            </a:r>
            <a:endParaRPr b="0" i="0" sz="2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2" name="Google Shape;222;g3893d47634e_0_46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3" name="Google Shape;223;g3893d47634e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g3893d47634e_0_46"/>
          <p:cNvGraphicFramePr/>
          <p:nvPr/>
        </p:nvGraphicFramePr>
        <p:xfrm>
          <a:off x="880100" y="423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{169B937D-7D49-4954-8DAD-81ECF2D23DE3}</a:tableStyleId>
              </a:tblPr>
              <a:tblGrid>
                <a:gridCol w="1661250"/>
                <a:gridCol w="1647275"/>
                <a:gridCol w="2104150"/>
                <a:gridCol w="1473850"/>
                <a:gridCol w="1909225"/>
                <a:gridCol w="1636050"/>
              </a:tblGrid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Enfoque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Métrica o Indicador Clave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Impacto en Latencia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Impacto en Escalabilidad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Implicaciones de Costo-Rendimiento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Nivel de Validación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 y tolerancia a fallos ([2], [12])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 respuesta, disponibilidad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latencia en operaciones locales; sin prueba en cargas analíticas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evaluada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Costos ocultos por complejidad y mantenimiento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Simulación / prototipo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Analítica y OLAP avanzado ([6], [17], [22], [25], [26])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 consulta, throughput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Latencia 10–47× menor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escalabilidad horizontal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Ahorro por eficiencia algorítmica y uso de open-source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/ empírico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financiera (FinOps) ([5], [14])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CapEx-OpEx, precisión predictiva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aplica directamente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 económica por modelo OpEx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Reducción de costos operativos y previsión de precios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Conceptual / caso de uso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 organizacional y SSBIA ([9], [10], [11], [13])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Agilidad, throughput de experimentos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Latencia percibida baja para usuarios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 funcional (autonomía de usuarios)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Costos asociados a gobernanza y datos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Cualitativo / estudio de caso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g3893d47634e_0_46"/>
          <p:cNvSpPr txBox="1"/>
          <p:nvPr/>
        </p:nvSpPr>
        <p:spPr>
          <a:xfrm>
            <a:off x="3346350" y="3822975"/>
            <a:ext cx="549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Hallazgos Sobre Latencia, Escalabilidad Y Costo-Rendimiento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3893d47634e_0_46"/>
          <p:cNvSpPr txBox="1"/>
          <p:nvPr/>
        </p:nvSpPr>
        <p:spPr>
          <a:xfrm>
            <a:off x="766000" y="1158063"/>
            <a:ext cx="887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Equilibrio entre latencia, escalabilidad y costo-rendimiento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3893d47634e_0_46"/>
          <p:cNvSpPr txBox="1"/>
          <p:nvPr/>
        </p:nvSpPr>
        <p:spPr>
          <a:xfrm>
            <a:off x="766000" y="1573563"/>
            <a:ext cx="10748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Estas tres dimensiones actúan de forma interdependiente: mejorar una puede afectar a las otras.</a:t>
            </a:r>
            <a:b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estudios revisados muestran que las soluciones más recientes buscan optimizar simultáneamente las tres mediante: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Arquitecturas híbridas (OLAP + lakehouse + contenedores).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elásticos y automatización (Kubernetes, FinOps).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Gobernanza y trazabilidad de datos como soporte para escalabilidad sostenible.</a:t>
            </a:r>
            <a:b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conjunto, el desempeño integral depende del equilibrio entre eficiencia técnica, elasticidad y sostenibilidad económica.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g3893d47634e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5850" y="1573575"/>
            <a:ext cx="1589725" cy="1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93d47634e_0_52"/>
          <p:cNvSpPr txBox="1"/>
          <p:nvPr/>
        </p:nvSpPr>
        <p:spPr>
          <a:xfrm>
            <a:off x="5429450" y="188175"/>
            <a:ext cx="60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Relación entre Desempeño Técnico y Valor Organizacional del BI (PI3)</a:t>
            </a:r>
            <a:endParaRPr b="0" i="0" sz="2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g3893d47634e_0_5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5" name="Google Shape;235;g3893d47634e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893d47634e_0_52"/>
          <p:cNvSpPr/>
          <p:nvPr/>
        </p:nvSpPr>
        <p:spPr>
          <a:xfrm>
            <a:off x="4353050" y="2546588"/>
            <a:ext cx="3568200" cy="1301400"/>
          </a:xfrm>
          <a:prstGeom prst="homePlate">
            <a:avLst>
              <a:gd fmla="val 50000" name="adj"/>
            </a:avLst>
          </a:prstGeom>
          <a:solidFill>
            <a:srgbClr val="9FC5E8"/>
          </a:solidFill>
          <a:ln cap="flat" cmpd="sng" w="22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7825" lIns="107825" spcFirstLastPara="1" rIns="107825" wrap="square" tIns="10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3893d47634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496" y="2860143"/>
            <a:ext cx="721087" cy="74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893d47634e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188" y="2823674"/>
            <a:ext cx="721084" cy="74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893d47634e_0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7253" y="2823672"/>
            <a:ext cx="721084" cy="74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3893d47634e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8200" y="2811510"/>
            <a:ext cx="721084" cy="74713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893d47634e_0_52"/>
          <p:cNvSpPr txBox="1"/>
          <p:nvPr/>
        </p:nvSpPr>
        <p:spPr>
          <a:xfrm>
            <a:off x="856181" y="1079322"/>
            <a:ext cx="347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latin typeface="Times New Roman"/>
                <a:ea typeface="Times New Roman"/>
                <a:cs typeface="Times New Roman"/>
                <a:sym typeface="Times New Roman"/>
              </a:rPr>
              <a:t>DESEMPEÑO TÉCNICO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3893d47634e_0_52"/>
          <p:cNvSpPr txBox="1"/>
          <p:nvPr/>
        </p:nvSpPr>
        <p:spPr>
          <a:xfrm>
            <a:off x="8012775" y="1028537"/>
            <a:ext cx="342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latin typeface="Times New Roman"/>
                <a:ea typeface="Times New Roman"/>
                <a:cs typeface="Times New Roman"/>
                <a:sym typeface="Times New Roman"/>
              </a:rPr>
              <a:t>VALOR ORGANIZACIONAL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3893d47634e_0_52"/>
          <p:cNvSpPr txBox="1"/>
          <p:nvPr/>
        </p:nvSpPr>
        <p:spPr>
          <a:xfrm>
            <a:off x="1031466" y="1414618"/>
            <a:ext cx="31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Componentes técnicos clave del BI cloud-native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g3893d47634e_0_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6348" y="2117612"/>
            <a:ext cx="779749" cy="81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893d47634e_0_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6169" y="3013077"/>
            <a:ext cx="780116" cy="81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893d47634e_0_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6168" y="4047428"/>
            <a:ext cx="780116" cy="81635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893d47634e_0_52"/>
          <p:cNvSpPr txBox="1"/>
          <p:nvPr/>
        </p:nvSpPr>
        <p:spPr>
          <a:xfrm>
            <a:off x="1614334" y="1948118"/>
            <a:ext cx="246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latin typeface="Times New Roman"/>
                <a:ea typeface="Times New Roman"/>
                <a:cs typeface="Times New Roman"/>
                <a:sym typeface="Times New Roman"/>
              </a:rPr>
              <a:t>Desempeño Técnico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3893d47634e_0_52"/>
          <p:cNvSpPr txBox="1"/>
          <p:nvPr/>
        </p:nvSpPr>
        <p:spPr>
          <a:xfrm>
            <a:off x="1713861" y="2243153"/>
            <a:ext cx="230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Componentes técnicos clave del BI cloud-native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3893d47634e_0_52"/>
          <p:cNvSpPr txBox="1"/>
          <p:nvPr/>
        </p:nvSpPr>
        <p:spPr>
          <a:xfrm>
            <a:off x="1573026" y="2935193"/>
            <a:ext cx="275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latin typeface="Times New Roman"/>
                <a:ea typeface="Times New Roman"/>
                <a:cs typeface="Times New Roman"/>
                <a:sym typeface="Times New Roman"/>
              </a:rPr>
              <a:t>Escalabilidad horizontal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3893d47634e_0_52"/>
          <p:cNvSpPr txBox="1"/>
          <p:nvPr/>
        </p:nvSpPr>
        <p:spPr>
          <a:xfrm>
            <a:off x="1796360" y="3230218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Adaptación a picos de demanda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3893d47634e_0_52"/>
          <p:cNvSpPr txBox="1"/>
          <p:nvPr/>
        </p:nvSpPr>
        <p:spPr>
          <a:xfrm>
            <a:off x="1664099" y="3803218"/>
            <a:ext cx="239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latin typeface="Times New Roman"/>
                <a:ea typeface="Times New Roman"/>
                <a:cs typeface="Times New Roman"/>
                <a:sym typeface="Times New Roman"/>
              </a:rPr>
              <a:t>Costo-rendimiento optimizado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3893d47634e_0_52"/>
          <p:cNvSpPr txBox="1"/>
          <p:nvPr/>
        </p:nvSpPr>
        <p:spPr>
          <a:xfrm>
            <a:off x="1609051" y="4417393"/>
            <a:ext cx="257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Uso eficiente del presupuesto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3893d47634e_0_52"/>
          <p:cNvSpPr txBox="1"/>
          <p:nvPr/>
        </p:nvSpPr>
        <p:spPr>
          <a:xfrm>
            <a:off x="1463977" y="5455700"/>
            <a:ext cx="206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latin typeface="Times New Roman"/>
                <a:ea typeface="Times New Roman"/>
                <a:cs typeface="Times New Roman"/>
                <a:sym typeface="Times New Roman"/>
              </a:rPr>
              <a:t>KPIS HÍBRIDOS PROPUESTOS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3893d47634e_0_52"/>
          <p:cNvSpPr txBox="1"/>
          <p:nvPr/>
        </p:nvSpPr>
        <p:spPr>
          <a:xfrm>
            <a:off x="3751141" y="5495428"/>
            <a:ext cx="181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Tiempo de insight a ROI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3893d47634e_0_52"/>
          <p:cNvSpPr txBox="1"/>
          <p:nvPr/>
        </p:nvSpPr>
        <p:spPr>
          <a:xfrm>
            <a:off x="3531876" y="5994211"/>
            <a:ext cx="217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latin typeface="Times New Roman"/>
                <a:ea typeface="Times New Roman"/>
                <a:cs typeface="Times New Roman"/>
                <a:sym typeface="Times New Roman"/>
              </a:rPr>
              <a:t>Combina latencia técnica + retorno financiero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3893d47634e_0_52"/>
          <p:cNvSpPr txBox="1"/>
          <p:nvPr/>
        </p:nvSpPr>
        <p:spPr>
          <a:xfrm>
            <a:off x="5571624" y="5443142"/>
            <a:ext cx="217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Índice de agilidad-</a:t>
            </a:r>
            <a:b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rendimiento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3893d47634e_0_52"/>
          <p:cNvSpPr txBox="1"/>
          <p:nvPr/>
        </p:nvSpPr>
        <p:spPr>
          <a:xfrm>
            <a:off x="5592238" y="5972862"/>
            <a:ext cx="217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latin typeface="Times New Roman"/>
                <a:ea typeface="Times New Roman"/>
                <a:cs typeface="Times New Roman"/>
                <a:sym typeface="Times New Roman"/>
              </a:rPr>
              <a:t>Mide escalabilidad + reducción de riesgos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3893d47634e_0_52"/>
          <p:cNvSpPr txBox="1"/>
          <p:nvPr/>
        </p:nvSpPr>
        <p:spPr>
          <a:xfrm>
            <a:off x="8652354" y="1853561"/>
            <a:ext cx="246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Mayor ROI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3893d47634e_0_52"/>
          <p:cNvSpPr txBox="1"/>
          <p:nvPr/>
        </p:nvSpPr>
        <p:spPr>
          <a:xfrm>
            <a:off x="8741570" y="2136071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Optimización de recursos y reducción de errores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3893d47634e_0_52"/>
          <p:cNvSpPr txBox="1"/>
          <p:nvPr/>
        </p:nvSpPr>
        <p:spPr>
          <a:xfrm>
            <a:off x="8554320" y="2757654"/>
            <a:ext cx="275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Sector Salud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3893d47634e_0_52"/>
          <p:cNvSpPr txBox="1"/>
          <p:nvPr/>
        </p:nvSpPr>
        <p:spPr>
          <a:xfrm>
            <a:off x="8787968" y="2990802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Predicciones en UCI → menos incidentes y costos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g3893d47634e_0_52"/>
          <p:cNvSpPr txBox="1"/>
          <p:nvPr/>
        </p:nvSpPr>
        <p:spPr>
          <a:xfrm>
            <a:off x="8806947" y="3633237"/>
            <a:ext cx="2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Industria/QMS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3893d47634e_0_52"/>
          <p:cNvSpPr txBox="1"/>
          <p:nvPr/>
        </p:nvSpPr>
        <p:spPr>
          <a:xfrm>
            <a:off x="8720946" y="3864875"/>
            <a:ext cx="266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Escalabilidad IoT → cumplimiento normativo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3893d47634e_0_52"/>
          <p:cNvSpPr txBox="1"/>
          <p:nvPr/>
        </p:nvSpPr>
        <p:spPr>
          <a:xfrm>
            <a:off x="8090300" y="1332200"/>
            <a:ext cx="313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Impacto estratégico del desempeño técnico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3893d47634e_0_52"/>
          <p:cNvSpPr txBox="1"/>
          <p:nvPr/>
        </p:nvSpPr>
        <p:spPr>
          <a:xfrm>
            <a:off x="8831070" y="4458522"/>
            <a:ext cx="2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Sector financiero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3893d47634e_0_52"/>
          <p:cNvSpPr txBox="1"/>
          <p:nvPr/>
        </p:nvSpPr>
        <p:spPr>
          <a:xfrm>
            <a:off x="8807197" y="4762338"/>
            <a:ext cx="266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Cloud eficiente → decisiones ágiles en inversión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3893d47634e_0_52"/>
          <p:cNvSpPr txBox="1"/>
          <p:nvPr/>
        </p:nvSpPr>
        <p:spPr>
          <a:xfrm>
            <a:off x="8830353" y="5662336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Menor downtime y acciones preventivas.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3893d47634e_0_52"/>
          <p:cNvSpPr txBox="1"/>
          <p:nvPr/>
        </p:nvSpPr>
        <p:spPr>
          <a:xfrm>
            <a:off x="8804383" y="5426323"/>
            <a:ext cx="239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latin typeface="Times New Roman"/>
                <a:ea typeface="Times New Roman"/>
                <a:cs typeface="Times New Roman"/>
                <a:sym typeface="Times New Roman"/>
              </a:rPr>
              <a:t>IIoT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g3893d47634e_0_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7271" y="2034626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893d47634e_0_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61222" y="2913708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893d47634e_0_5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96672" y="3740188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893d47634e_0_5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63147" y="4629550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893d47634e_0_5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63147" y="5518913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893d47634e_0_5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84501" y="4823192"/>
            <a:ext cx="773999" cy="7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3893d47634e_0_5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76213" y="4791086"/>
            <a:ext cx="709200" cy="7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3893d47634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5579096" y="1155747"/>
            <a:ext cx="859206" cy="85920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893d47634e_0_58"/>
          <p:cNvSpPr txBox="1"/>
          <p:nvPr/>
        </p:nvSpPr>
        <p:spPr>
          <a:xfrm>
            <a:off x="3244000" y="349888"/>
            <a:ext cx="827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Tendencias, limitaciones y líneas futuras en arquitecturas </a:t>
            </a:r>
            <a:r>
              <a:rPr b="1" lang="es-PE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(PI4)</a:t>
            </a:r>
            <a:endParaRPr b="0" i="0" sz="2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3893d47634e_0_5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3" name="Google Shape;283;g3893d47634e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3893d47634e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337" y="1701188"/>
            <a:ext cx="747875" cy="7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893d47634e_0_58"/>
          <p:cNvSpPr txBox="1"/>
          <p:nvPr/>
        </p:nvSpPr>
        <p:spPr>
          <a:xfrm>
            <a:off x="2054563" y="239600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Brecha técnica ↔ valor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g3893d47634e_0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951" y="2851996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3893d47634e_0_58"/>
          <p:cNvSpPr txBox="1"/>
          <p:nvPr/>
        </p:nvSpPr>
        <p:spPr>
          <a:xfrm>
            <a:off x="899200" y="3654000"/>
            <a:ext cx="185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Validación Simulada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g3893d47634e_0_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8300" y="2895330"/>
            <a:ext cx="835300" cy="80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893d47634e_0_58"/>
          <p:cNvSpPr txBox="1"/>
          <p:nvPr/>
        </p:nvSpPr>
        <p:spPr>
          <a:xfrm>
            <a:off x="3167150" y="3630488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benchmarks reales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g3893d47634e_0_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6350" y="4201399"/>
            <a:ext cx="661800" cy="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893d47634e_0_58"/>
          <p:cNvSpPr txBox="1"/>
          <p:nvPr/>
        </p:nvSpPr>
        <p:spPr>
          <a:xfrm>
            <a:off x="836175" y="4846788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Escasez talento híbrido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3893d47634e_0_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9275" y="4114645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893d47634e_0_58"/>
          <p:cNvSpPr txBox="1"/>
          <p:nvPr/>
        </p:nvSpPr>
        <p:spPr>
          <a:xfrm>
            <a:off x="3061225" y="4851925"/>
            <a:ext cx="262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Fragmentación arquitectónica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g3893d47634e_0_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93700" y="5433482"/>
            <a:ext cx="661800" cy="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3893d47634e_0_58"/>
          <p:cNvSpPr txBox="1"/>
          <p:nvPr/>
        </p:nvSpPr>
        <p:spPr>
          <a:xfrm>
            <a:off x="766000" y="6084963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Madurez analítica baja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g3893d47634e_0_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81998" y="5361275"/>
            <a:ext cx="892801" cy="8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3893d47634e_0_58"/>
          <p:cNvSpPr txBox="1"/>
          <p:nvPr/>
        </p:nvSpPr>
        <p:spPr>
          <a:xfrm>
            <a:off x="3167150" y="6096275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swamps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g3893d47634e_0_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56650" y="2238025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893d47634e_0_58"/>
          <p:cNvSpPr txBox="1"/>
          <p:nvPr/>
        </p:nvSpPr>
        <p:spPr>
          <a:xfrm>
            <a:off x="7683000" y="170120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Evaluación con valor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3893d47634e_0_58"/>
          <p:cNvSpPr txBox="1"/>
          <p:nvPr/>
        </p:nvSpPr>
        <p:spPr>
          <a:xfrm>
            <a:off x="6385588" y="3073325"/>
            <a:ext cx="156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Métricas híbridas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g3893d47634e_0_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7850" y="2209275"/>
            <a:ext cx="892800" cy="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893d47634e_0_58"/>
          <p:cNvSpPr txBox="1"/>
          <p:nvPr/>
        </p:nvSpPr>
        <p:spPr>
          <a:xfrm>
            <a:off x="8111400" y="3073325"/>
            <a:ext cx="117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medible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g3893d47634e_0_5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84950" y="2209275"/>
            <a:ext cx="892800" cy="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3893d47634e_0_58"/>
          <p:cNvSpPr txBox="1"/>
          <p:nvPr/>
        </p:nvSpPr>
        <p:spPr>
          <a:xfrm>
            <a:off x="9805500" y="3073325"/>
            <a:ext cx="145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KPIs de negocio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3893d47634e_0_58"/>
          <p:cNvSpPr txBox="1"/>
          <p:nvPr/>
        </p:nvSpPr>
        <p:spPr>
          <a:xfrm>
            <a:off x="7733900" y="350185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Gobernanza Integrada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g3893d47634e_0_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52975" y="3974196"/>
            <a:ext cx="835300" cy="77104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3893d47634e_0_58"/>
          <p:cNvSpPr txBox="1"/>
          <p:nvPr/>
        </p:nvSpPr>
        <p:spPr>
          <a:xfrm>
            <a:off x="6380250" y="4674825"/>
            <a:ext cx="161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Privacy-by-design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3893d47634e_0_5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322150" y="3917350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3893d47634e_0_58"/>
          <p:cNvSpPr txBox="1"/>
          <p:nvPr/>
        </p:nvSpPr>
        <p:spPr>
          <a:xfrm>
            <a:off x="8111400" y="4657625"/>
            <a:ext cx="156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Ética algorítmica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g3893d47634e_0_5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157412" y="3928550"/>
            <a:ext cx="747875" cy="7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893d47634e_0_58"/>
          <p:cNvSpPr txBox="1"/>
          <p:nvPr/>
        </p:nvSpPr>
        <p:spPr>
          <a:xfrm>
            <a:off x="9716675" y="4657625"/>
            <a:ext cx="170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LLMs para insights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3893d47634e_0_58"/>
          <p:cNvSpPr txBox="1"/>
          <p:nvPr/>
        </p:nvSpPr>
        <p:spPr>
          <a:xfrm>
            <a:off x="7846050" y="5038925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Autonomía Inteligente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g3893d47634e_0_5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812325" y="5454425"/>
            <a:ext cx="706000" cy="7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893d47634e_0_58"/>
          <p:cNvSpPr txBox="1"/>
          <p:nvPr/>
        </p:nvSpPr>
        <p:spPr>
          <a:xfrm>
            <a:off x="6485400" y="6096275"/>
            <a:ext cx="138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Cloud-agnosti</a:t>
            </a: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g3893d47634e_0_5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421212" y="5433487"/>
            <a:ext cx="747875" cy="7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893d47634e_0_58"/>
          <p:cNvSpPr txBox="1"/>
          <p:nvPr/>
        </p:nvSpPr>
        <p:spPr>
          <a:xfrm>
            <a:off x="7948900" y="6084975"/>
            <a:ext cx="176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abiert</a:t>
            </a: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g3893d47634e_0_5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296274" y="5288649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3893d47634e_0_58"/>
          <p:cNvSpPr txBox="1"/>
          <p:nvPr/>
        </p:nvSpPr>
        <p:spPr>
          <a:xfrm>
            <a:off x="9716800" y="6074950"/>
            <a:ext cx="176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Estándares (Iceberg, Delta)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g3893d47634e_0_58"/>
          <p:cNvSpPr txBox="1"/>
          <p:nvPr/>
        </p:nvSpPr>
        <p:spPr>
          <a:xfrm>
            <a:off x="1194150" y="1101000"/>
            <a:ext cx="364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DESAFÍOS ACTUALES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3893d47634e_0_58"/>
          <p:cNvSpPr txBox="1"/>
          <p:nvPr/>
        </p:nvSpPr>
        <p:spPr>
          <a:xfrm>
            <a:off x="7297550" y="1101000"/>
            <a:ext cx="299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LÍNEAS FUTURAS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93d47634e_0_7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3893d47634e_0_7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DISCUSIÓN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3893d47634e_0_7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fmla="val 50000" name="adj"/>
            </a:avLst>
          </a:prstGeom>
          <a:solidFill>
            <a:srgbClr val="EEE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3893d47634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2027f1039_0_14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Discusión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4" name="Google Shape;334;g382027f1039_0_14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5" name="Google Shape;335;g382027f103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382027f1039_0_14"/>
          <p:cNvSpPr txBox="1"/>
          <p:nvPr/>
        </p:nvSpPr>
        <p:spPr>
          <a:xfrm>
            <a:off x="1096300" y="1446845"/>
            <a:ext cx="45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Predominio del Data Lakehouse: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g382027f1039_0_14"/>
          <p:cNvSpPr txBox="1"/>
          <p:nvPr/>
        </p:nvSpPr>
        <p:spPr>
          <a:xfrm>
            <a:off x="1096300" y="3124575"/>
            <a:ext cx="508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Evaluar arquitecturas en contextos reales y multi-proveedor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382027f1039_0_14"/>
          <p:cNvSpPr txBox="1"/>
          <p:nvPr/>
        </p:nvSpPr>
        <p:spPr>
          <a:xfrm>
            <a:off x="1096300" y="4802300"/>
            <a:ext cx="586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Incorporar gobernanza y sostenibilidad como variables de desempeño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382027f1039_0_14"/>
          <p:cNvSpPr/>
          <p:nvPr/>
        </p:nvSpPr>
        <p:spPr>
          <a:xfrm>
            <a:off x="766000" y="1489432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g382027f1039_0_14"/>
          <p:cNvSpPr/>
          <p:nvPr/>
        </p:nvSpPr>
        <p:spPr>
          <a:xfrm>
            <a:off x="765993" y="3167177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g382027f1039_0_14"/>
          <p:cNvSpPr/>
          <p:nvPr/>
        </p:nvSpPr>
        <p:spPr>
          <a:xfrm>
            <a:off x="766009" y="4844912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g382027f1039_0_14"/>
          <p:cNvSpPr txBox="1"/>
          <p:nvPr/>
        </p:nvSpPr>
        <p:spPr>
          <a:xfrm>
            <a:off x="766000" y="1931038"/>
            <a:ext cx="10748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Mejores resultados en latencia y escalabilidad [19].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Validaciones aún limitadas a entornos controlados y con datasets sintéticos [12], [28].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Falta de métricas híbridas que vinculen desempeño técnico con KPIs estratégicos [9], [14]</a:t>
            </a: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g382027f1039_0_14"/>
          <p:cNvSpPr txBox="1"/>
          <p:nvPr/>
        </p:nvSpPr>
        <p:spPr>
          <a:xfrm>
            <a:off x="766000" y="3598113"/>
            <a:ext cx="10748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La baja latencia y elasticidad técnica no siempre se traducen en ROI inmediato.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Barreras: madurez analítica insuficiente, gobernanza débil y escasez de talento híbrido [10], [16], [23].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Propuesta: indicadores compuestos como “tiempo de insight a ROI” e “índice de agilidad-rendimiento” [10].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g382027f1039_0_14"/>
          <p:cNvSpPr txBox="1"/>
          <p:nvPr/>
        </p:nvSpPr>
        <p:spPr>
          <a:xfrm>
            <a:off x="766000" y="5318413"/>
            <a:ext cx="10748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Tendencia hacia lakehouse, HTAP y metadata-driven ingestion [19], [20], [28].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IA generativa y automatización como nuevas fronteras, con retos éticos y de gobernanza [21], [30].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Limitaciones actuales: fragmentación entre seguridad y rendimiento, falta de validación empírica [2], [3], [15].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g382027f103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8250" y="1524600"/>
            <a:ext cx="1337450" cy="13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382027f1039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8250" y="3167175"/>
            <a:ext cx="1337450" cy="13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82027f1039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33888" y="4809775"/>
            <a:ext cx="1386184" cy="133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893d47634e_0_14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893d47634e_0_14"/>
          <p:cNvSpPr txBox="1"/>
          <p:nvPr/>
        </p:nvSpPr>
        <p:spPr>
          <a:xfrm>
            <a:off x="3091924" y="1589040"/>
            <a:ext cx="7887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RECOMENDACIONES PARA FUTURAS INVESTIGACIONES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g3893d47634e_0_14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fmla="val 50000" name="adj"/>
            </a:avLst>
          </a:prstGeom>
          <a:solidFill>
            <a:srgbClr val="EEE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g3893d47634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f17771b76_0_65"/>
          <p:cNvSpPr txBox="1"/>
          <p:nvPr/>
        </p:nvSpPr>
        <p:spPr>
          <a:xfrm>
            <a:off x="4500400" y="326788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Recomendaciones Para Futuro Investigaciones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1" name="Google Shape;361;g37f17771b76_0_6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2" name="Google Shape;362;g37f17771b76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37f17771b76_0_65"/>
          <p:cNvSpPr txBox="1"/>
          <p:nvPr/>
        </p:nvSpPr>
        <p:spPr>
          <a:xfrm>
            <a:off x="1096300" y="1167107"/>
            <a:ext cx="45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Integrar métricas híbridas técnico-organizacionales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37f17771b76_0_65"/>
          <p:cNvSpPr txBox="1"/>
          <p:nvPr/>
        </p:nvSpPr>
        <p:spPr>
          <a:xfrm>
            <a:off x="1096300" y="2953275"/>
            <a:ext cx="508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Evaluar arquitecturas en contextos reales y multi-proveedor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37f17771b76_0_65"/>
          <p:cNvSpPr txBox="1"/>
          <p:nvPr/>
        </p:nvSpPr>
        <p:spPr>
          <a:xfrm>
            <a:off x="1096300" y="4739450"/>
            <a:ext cx="586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Incorporar gobernanza y sostenibilidad como variables de desempeño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g37f17771b76_0_65"/>
          <p:cNvSpPr/>
          <p:nvPr/>
        </p:nvSpPr>
        <p:spPr>
          <a:xfrm>
            <a:off x="766000" y="1209695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g37f17771b76_0_65"/>
          <p:cNvSpPr/>
          <p:nvPr/>
        </p:nvSpPr>
        <p:spPr>
          <a:xfrm>
            <a:off x="765993" y="2995877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g37f17771b76_0_65"/>
          <p:cNvSpPr/>
          <p:nvPr/>
        </p:nvSpPr>
        <p:spPr>
          <a:xfrm>
            <a:off x="766009" y="4782062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37f17771b76_0_65"/>
          <p:cNvSpPr txBox="1"/>
          <p:nvPr/>
        </p:nvSpPr>
        <p:spPr>
          <a:xfrm>
            <a:off x="766000" y="1651300"/>
            <a:ext cx="10748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Se recomienda desarrollar indicadores combinados que vinculen latencia, throughput o costo por consulta con métricas de negocio como ROI o agilidad operativa. KPIs como “tiempo de insight a ROI” o “índice de agilidad-rendimiento” podrían cuantificar esta relación de manera objetiva. Estudios como los de Fragiadakis et al. [14] y Munappy et al. [10] sientan bases conceptuales, pero carecen de validación empírica que futuras investigaciones deben abordar.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g37f17771b76_0_65"/>
          <p:cNvSpPr txBox="1"/>
          <p:nvPr/>
        </p:nvSpPr>
        <p:spPr>
          <a:xfrm>
            <a:off x="766000" y="3426813"/>
            <a:ext cx="10748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Se recomienda realizar evaluaciones empíricas comparativas de arquitecturas cloud-native (Data Lakehouse, HTAP, Data Mesh) en entornos reales, considerando diferentes proveedores y escenarios de carga. Trabajos como los de Hafeez et al. [26] y Papastefanatos et al. [17] muestran el potencial del enfoque híbrido, pero aún faltan benchmarks estandarizados multi-cloud que midan costo-rendimiento, latencia bajo carga y escalabilidad funcional.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g37f17771b76_0_65"/>
          <p:cNvSpPr txBox="1"/>
          <p:nvPr/>
        </p:nvSpPr>
        <p:spPr>
          <a:xfrm>
            <a:off x="766000" y="5255563"/>
            <a:ext cx="10748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Se recomienda incluir la gobernanza de datos, la seguridad by-design y la sostenibilidad ambiental como dimensiones del rendimiento arquitectónico. La literatura reciente (Kuai et al. [30]; Alwaheidi e Islam [3]) destaca la relevancia de marcos éticos y ecológicos, pero no los integra cuantitativamente con la eficiencia técnica. Futuras investigaciones deben evaluar cómo políticas de privacidad, ética de datos o consumo energético afectan simultáneamente la latencia y el valor organizacional.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893d47634e_0_21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3893d47634e_0_21"/>
          <p:cNvSpPr txBox="1"/>
          <p:nvPr/>
        </p:nvSpPr>
        <p:spPr>
          <a:xfrm>
            <a:off x="3137099" y="232794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g3893d47634e_0_21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fmla="val 50000" name="adj"/>
            </a:avLst>
          </a:prstGeom>
          <a:solidFill>
            <a:srgbClr val="EEE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3893d47634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81a8714ad9_0_42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5" name="Google Shape;385;g381a8714ad9_0_4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6" name="Google Shape;386;g381a8714ad9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381a8714ad9_0_42"/>
          <p:cNvSpPr txBox="1"/>
          <p:nvPr/>
        </p:nvSpPr>
        <p:spPr>
          <a:xfrm>
            <a:off x="768975" y="1445788"/>
            <a:ext cx="364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LOGROS TÉCNICOS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g381a8714ad9_0_42"/>
          <p:cNvSpPr txBox="1"/>
          <p:nvPr/>
        </p:nvSpPr>
        <p:spPr>
          <a:xfrm>
            <a:off x="4279975" y="1475413"/>
            <a:ext cx="364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BRECHA CRÍTICA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g381a8714ad9_0_42"/>
          <p:cNvSpPr txBox="1"/>
          <p:nvPr/>
        </p:nvSpPr>
        <p:spPr>
          <a:xfrm>
            <a:off x="7870925" y="1475413"/>
            <a:ext cx="364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CAMINO FUTURO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g381a8714ad9_0_42"/>
          <p:cNvSpPr txBox="1"/>
          <p:nvPr/>
        </p:nvSpPr>
        <p:spPr>
          <a:xfrm>
            <a:off x="2008871" y="2272975"/>
            <a:ext cx="142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Baja latencia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g381a8714ad9_0_42"/>
          <p:cNvSpPr txBox="1"/>
          <p:nvPr/>
        </p:nvSpPr>
        <p:spPr>
          <a:xfrm>
            <a:off x="1969000" y="3662225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Escabilidad alta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g381a8714ad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948" y="2197287"/>
            <a:ext cx="566875" cy="5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81a8714ad9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787" y="3404925"/>
            <a:ext cx="891225" cy="8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81a8714ad9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774" y="4936925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381a8714ad9_0_42"/>
          <p:cNvSpPr txBox="1"/>
          <p:nvPr/>
        </p:nvSpPr>
        <p:spPr>
          <a:xfrm>
            <a:off x="2061025" y="509170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Lakehouse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g381a8714ad9_0_42"/>
          <p:cNvSpPr txBox="1"/>
          <p:nvPr/>
        </p:nvSpPr>
        <p:spPr>
          <a:xfrm>
            <a:off x="5297025" y="2302600"/>
            <a:ext cx="25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Desconexión técnica =&gt; valor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g381a8714ad9_0_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9388" y="2106138"/>
            <a:ext cx="839950" cy="8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381a8714ad9_0_42"/>
          <p:cNvSpPr txBox="1"/>
          <p:nvPr/>
        </p:nvSpPr>
        <p:spPr>
          <a:xfrm>
            <a:off x="5376850" y="3662225"/>
            <a:ext cx="25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no medido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g381a8714ad9_0_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5799" y="3453975"/>
            <a:ext cx="891225" cy="8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381a8714ad9_0_42"/>
          <p:cNvSpPr txBox="1"/>
          <p:nvPr/>
        </p:nvSpPr>
        <p:spPr>
          <a:xfrm>
            <a:off x="5376850" y="5121338"/>
            <a:ext cx="25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gobernanza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Google Shape;401;g381a8714ad9_0_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5800" y="4883463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81a8714ad9_0_42"/>
          <p:cNvSpPr txBox="1"/>
          <p:nvPr/>
        </p:nvSpPr>
        <p:spPr>
          <a:xfrm>
            <a:off x="9399738" y="2302600"/>
            <a:ext cx="161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Métricas Híbridas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g381a8714ad9_0_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60962" y="2064737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381a8714ad9_0_42"/>
          <p:cNvSpPr txBox="1"/>
          <p:nvPr/>
        </p:nvSpPr>
        <p:spPr>
          <a:xfrm>
            <a:off x="9399725" y="3365950"/>
            <a:ext cx="139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Sostenibilidad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5" name="Google Shape;405;g381a8714ad9_0_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60950" y="3128105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381a8714ad9_0_42"/>
          <p:cNvSpPr txBox="1"/>
          <p:nvPr/>
        </p:nvSpPr>
        <p:spPr>
          <a:xfrm>
            <a:off x="9496163" y="4609363"/>
            <a:ext cx="8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Ética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Google Shape;407;g381a8714ad9_0_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95004" y="4293441"/>
            <a:ext cx="939650" cy="9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81a8714ad9_0_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95013" y="5462772"/>
            <a:ext cx="939650" cy="9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381a8714ad9_0_42"/>
          <p:cNvSpPr txBox="1"/>
          <p:nvPr/>
        </p:nvSpPr>
        <p:spPr>
          <a:xfrm>
            <a:off x="9562800" y="5626125"/>
            <a:ext cx="139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Resiliencia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1a8714ad9_0_154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81a8714ad9_0_154"/>
          <p:cNvSpPr txBox="1"/>
          <p:nvPr/>
        </p:nvSpPr>
        <p:spPr>
          <a:xfrm>
            <a:off x="3100975" y="2309500"/>
            <a:ext cx="831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g381a8714ad9_0_154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fmla="val 50000" name="adj"/>
            </a:avLst>
          </a:prstGeom>
          <a:solidFill>
            <a:srgbClr val="EEE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g381a8714ad9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783855" y="4811130"/>
            <a:ext cx="883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PE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 </a:t>
            </a:r>
            <a:r>
              <a:rPr b="1" i="0" lang="es-P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Inteligencia de Negocios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PE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Docentes: </a:t>
            </a:r>
            <a:r>
              <a:rPr b="1" i="0" lang="es-P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Aradiel Castañeda, Hilario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P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García Atuncar, Fernando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0" y="1283413"/>
            <a:ext cx="121920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Arquitecturas cloud-native para Business Intelligence: revisión sistemática del desempeño técnico y su impacto organizacional</a:t>
            </a:r>
            <a:endParaRPr b="0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E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/>
        </p:nvSpPr>
        <p:spPr>
          <a:xfrm rot="5400000">
            <a:off x="1382856" y="4988573"/>
            <a:ext cx="494100" cy="2268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89753" y="6261097"/>
            <a:ext cx="974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PE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350" y="0"/>
            <a:ext cx="4309999" cy="12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 rot="5400000">
            <a:off x="1382856" y="5482664"/>
            <a:ext cx="494100" cy="2268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783855" y="2843332"/>
            <a:ext cx="8835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PE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s-P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Cárdenas Palacios, Leonardo Gustavo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s-P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Espinoza Cerna, Alex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1" i="0" lang="es-PE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Inocente Caro, Miguel Anderson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 rot="5400000">
            <a:off x="1382856" y="3035907"/>
            <a:ext cx="494100" cy="2268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81a8714ad9_0_147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3" name="Google Shape;423;g381a8714ad9_0_147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4" name="Google Shape;424;g381a8714ad9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381a8714ad9_0_147"/>
          <p:cNvSpPr txBox="1"/>
          <p:nvPr/>
        </p:nvSpPr>
        <p:spPr>
          <a:xfrm>
            <a:off x="192000" y="1078225"/>
            <a:ext cx="118383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C.-N. Wang, M.-N. Nguyen, T.-D. Nguyen, H.-P. Hsu, y T.-H.-Y. Nguyen, «Effective Decision Making: Data Envelopment Analysis for Efficiency Evaluation in the Cloud Computing Marketplaces», Axioms, vol. 10, n.o 4, p. 309, nov. 2021. [Online]. Available: https://doi.org/10.3390/axioms10040309.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A. Razaque, N. Shaldanbayeva, B. Alotaibi, M. Alotaibi, A. Murat, y A. Alotaibi, «Big Data Handling Approach for Unauthorized Cloud Computing Access», Electronics, vol. 11, n.o 1, p. 137, ene. 2022. [Online]. Available: https://doi.org/10.3390/electronics11010137.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M. K. S. Alwaheidi y S. Islam, «Data-Driven Threat Analysis for Ensuring Security in Cloud Enabled Systems», Sensors, vol. 22, n.o 15, p. 5726, jul. 2022. [Online]. Available: https://doi.org/10.3390/s22155726.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J. Duque, A. Godinho, y J. Vasconcelos, «Knowledge data extraction for business intelligence A design science research approach», Procedia Computer Science, vol. 204, pp. 131-139, ene. 2022. [Online]. Available: https://doi.org/10.1016/j.procs.2022.08.016.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S. Dehbi, H. C. Lamrani, T. Belgnaoui, y T. Lafou, «Big Data Analytics and Management control», Procedia Computer Science, vol. 203, pp. 438-443, ene. 2022. [Online]. Available: https://doi.org/10.1016/j.procs.2022.07.058.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Y. Qin y G. Guzun, «Faster Multidimensional Data Queries on Infrastructure Monitoring Systems», Big Data Research, vol. 27, p. 100288, nov. 2021. [Online]. Available: https://doi.org/10.1016/j.bdr.2021.100288.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 H. Herrmann, «The arcanum of artificial intelligence in enterprise applications: Toward a unified framework», Journal Of Engineering And Technology Management, vol. 66, p. 101716, sep. 2022. [Online]. Available: https://doi.org/10.1016/j.jengtecman.2022.101716.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  M. Cherradi y A. E. Haddadi, «A Scalable framework for data lakes ingestion», Procedia Computer Science, vol. 215, pp. 809-814, ene. 2022. [Online]. Available: https://doi.org/10.1016/j.procs.2022.12.083.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  D. Żółtowski, «Business Intelligence in Balanced Scorecard:Bibliometric analysis», Procedia Computer Science, vol. 207, pp. 4075-4086, ene. 2022. [Online]. Available: https://doi.org/10.1016/j.procs.2022.09.470.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A. R. Munappy, J. Bosch, H. H. Olsson, A. Arpteg, y B. Brinne, «Data management for production quality deep learning models: Challenges and solutions», Journal Of Systems And Software, vol. 191, p. 111359, may 2022. [Online]. Available: https://doi.org/10.1016/j.jss.2022.111359.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J. Passlick, L. Grützner, M. Schulz, y M. H. Breitner, «Self-service business intelligence and analytics application scenarios: A taxonomy for differentiation», Information Systems And e-Business Management, vol. 21, n.o 1, pp. 159-191, feb. 2023. [Online]. Available: https://doi.org/10.1007/s10257-022-00574-3.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T. Jin y B. Zhang, «Intermediate data fault-tolerant method of cloud computing accounting service platform supporting cost-benefit analysis», Journal Of Cloud Computing Advances Systems And Applications, vol. 12, n.o 1, ene. 2023. [Online]. Available: https://doi.org/10.1186/s13677-022-00385-4.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R. Ros, E. Bjarnason, y P. Runeson, «A theory of factors affecting continuous experimentation (FACE)», Empirical Software Engineering, vol. 29, n.o 1, dic. 2023. [Online]. Available: https://doi.org/10.1007/s10664-023-10358-z.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G. Fragiadakis, A. Tsadimas, E. Filiopoulou, G. Kousiouris, C. Michalakelis, y M. Nikolaidou, «CloudPricingOps: A Decision Support Framework to Explore Pricing Policies of Cloud Services», Applied Sciences, vol. 14, n.o 24, p. 11946, dic. 2024. [Online]. Available: https://doi.org/10.3390/app142411946.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M. A. Musarat, W. S. Alaloul, M. H. F. Khan, S. Ayub, y C. P. L. Guy, «Evaluating cloud computing in construction projects to avoid project delay», Journal Of Open Innovation Technology Market And Complexity, vol. 10, n.o 2, p. 100296, may 2024. [Online]. Available: https://doi.org/10.1016/j.joitmc.2024.100296.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93d47634e_0_153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1" name="Google Shape;431;g3893d47634e_0_153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2" name="Google Shape;432;g3893d47634e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3893d47634e_0_153"/>
          <p:cNvSpPr txBox="1"/>
          <p:nvPr/>
        </p:nvSpPr>
        <p:spPr>
          <a:xfrm>
            <a:off x="192000" y="1078225"/>
            <a:ext cx="118383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 Y. Liu y C. Li, «Insights into Talent Cultivation in Big Data Management and Application Major Based on Recruitment Information», Procedia Computer Science, vol. 242, pp. 568-575, ene. 2024. [Online]. Available: https://doi.org/10.1016/j.procs.2024.08.107.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A. Cuzzocrea, «Evolving OLAP and BI towards Complex, High-Performance Big-OLAP-Data-Cube-Processing Analytics Frameworks: How to Speed-Up Large-Scale, High-Dimensional Queries over Clouds», Procedia Computer Science, vol. 246, pp. 4169-4175, ene. 2024. [Online]. Available: https://doi.org/10.1016/j.procs.2024.09.256.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M. Plazotta y M. Klettke, «Data Architectures in Cloud Environments», Datenbank-Spektrum, vol. 24, n.o 3, pp. 243-247, oct. 2024. [Online]. Available: https://doi.org/10.1007/s13222-024-00490-5.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[19] J. Schneider, C. Gröger, A. Lutsch, H. Schwarz, y B. Mitschang, «The Lakehouse: State of the Art on Concepts and Technologies», SN Computer Science, vol. 5, n.o 5, abr. 2024. [Online]. Available: https://doi.org/10.1007/s42979-024-02737-0.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[20] H. Song, W. Zhou, H. Cui, X. Peng, y F. Li, «A survey on hybrid transactional and analytical processing», The VLDB Journal, vol. 33, n.o 5, pp. 1485-1515, jun. 2024. [Online]. Available: https://doi.org/10.1007/s00778-024-00858-9.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[21] J. R. Martorell, F. Tirado, J. L. Blasco, y A. Gálvez, «How does artificial intelligence work in organisations? Algorithmic management, talent and dividuation processes», AI &amp; Society, may 2024. [Online]. Available: https://doi.org/10.1007/s00146-024-01970-8.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[22] S. P. Niranjan, S. D. Latha, S. Vlase, y M. L. Scutaru, «Analysis of Bulk Queueing Model with Load Balancing and Vacation», Axioms, vol. 14, n.o 1, p. 18, dic. 2024. [Online]. Available: https://doi.org/10.3390/axioms14010018.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[23] S. Depner y A. Richter, «Cloud meets customer: IT service providers in the public cloud ecosystem», Business Horizons, abr. 2025. [Online]. Available: https://doi.org/10.1016/j.bushor.2025.04.008.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[24] S. H. Noteboom et al., «From intensive care monitors to cloud environments: a structured data pipeline for advanced clinical decision support», EBioMedicine, vol. 111, p. 105529, dic. 2024. [Online]. Available: https://doi.org/10.1016/j.ebiom.2024.105529.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[25] I. Ullah, D. Adhikari, X. Su, F. Palmieri, C. Wu, y C. Choi, «Integration of data science with the intelligent IoT (IIoT): current challenges and future perspectives», Digital Communications And Networks, mar. 2024. [Online]. Available: https://doi.org/10.1016/j.dcan.2024.02.007.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[26] S. S. M. Silva et al., «Development of a Predictive Dashboard With Prescriptive Decision Support for Falls Prevention in Residential Aged Care: User-Centered Design Approach», JMIR Aging, vol. 8, p. e63609, abr. 2025. [Online]. Available: https://doi.org/10.2196/63609.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[27] K. K. Alnofeli, S. Akter, y V. Yanamandram, «Unlocking the power of AI in CRM: A comprehensive multidimensional exploration», Journal Of Innovation &amp; Knowledge, vol. 10, n.o 3, p. 100731, may 2025. [Online]. Available: https://doi.org/10.1016/j.jik.2025.100731.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[28] C. Rucco, A. Longo, y M. Saad, «Enhancing Data Ingestion Efficiency in Cloud-Based Systems: A Design Pattern Approach», Data Science And Engineering, jul. 2025. [Online]. Available: https://doi.org/10.1007/s41019-025-00300-2.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[29] Y. Cao y F. Q. A. Alyousuf, «A new framework to assess the impact of new IT-based technologies on the success of quality management system», Journal Of Big Data, vol. 12, n.o 1, ene. 2025. [Online]. Available: https://doi.org/10.1186/s40537-025-01061-5.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[30] H. Kuai et al., «Web Intelligence (WI) 3.0: in search of a better-connected world to create a future intelligent society», Artificial Intelligence Review, vol. 58, n.o 9, jun. 2025. [Online]. Available: https://doi.org/10.1007/s10462-025-11203-z.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"/>
          <p:cNvSpPr/>
          <p:nvPr/>
        </p:nvSpPr>
        <p:spPr>
          <a:xfrm>
            <a:off x="0" y="0"/>
            <a:ext cx="12192001" cy="6867852"/>
          </a:xfrm>
          <a:prstGeom prst="rect">
            <a:avLst/>
          </a:prstGeom>
          <a:gradFill>
            <a:gsLst>
              <a:gs pos="0">
                <a:srgbClr val="ECE0C1"/>
              </a:gs>
              <a:gs pos="50000">
                <a:srgbClr val="F3EAD9"/>
              </a:gs>
              <a:gs pos="100000">
                <a:srgbClr val="FFF2CC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"/>
          <p:cNvSpPr txBox="1"/>
          <p:nvPr/>
        </p:nvSpPr>
        <p:spPr>
          <a:xfrm>
            <a:off x="2270908" y="3792512"/>
            <a:ext cx="786144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s-PE" sz="6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¡MUCHAS GRACIAS!</a:t>
            </a:r>
            <a:endParaRPr b="0" i="1" sz="6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0" name="Google Shape;4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a5c3ab86d_0_0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8a5c3ab86d_0_0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8a5c3ab86d_0_0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fmla="val 50000" name="adj"/>
            </a:avLst>
          </a:prstGeom>
          <a:solidFill>
            <a:srgbClr val="EEE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38a5c3ab86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3893d47634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750" y="2848025"/>
            <a:ext cx="5812050" cy="34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893d47634e_0_35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g3893d47634e_0_3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0" name="Google Shape;120;g3893d47634e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893d47634e_0_35"/>
          <p:cNvSpPr txBox="1"/>
          <p:nvPr/>
        </p:nvSpPr>
        <p:spPr>
          <a:xfrm>
            <a:off x="2471675" y="1101513"/>
            <a:ext cx="18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Desempeño Técnico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3893d47634e_0_35"/>
          <p:cNvSpPr txBox="1"/>
          <p:nvPr/>
        </p:nvSpPr>
        <p:spPr>
          <a:xfrm>
            <a:off x="8278800" y="1167100"/>
            <a:ext cx="223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 Organizacional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g3893d47634e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8000" y="153238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893d47634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0" y="2823413"/>
            <a:ext cx="5894075" cy="3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893d47634e_0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263" y="4118175"/>
            <a:ext cx="856525" cy="8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893d47634e_0_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2350" y="1640724"/>
            <a:ext cx="1148150" cy="11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893d47634e_0_35"/>
          <p:cNvSpPr txBox="1"/>
          <p:nvPr/>
        </p:nvSpPr>
        <p:spPr>
          <a:xfrm>
            <a:off x="1571275" y="3687075"/>
            <a:ext cx="90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3893d47634e_0_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8262" y="4061175"/>
            <a:ext cx="668876" cy="6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893d47634e_0_35"/>
          <p:cNvSpPr txBox="1"/>
          <p:nvPr/>
        </p:nvSpPr>
        <p:spPr>
          <a:xfrm>
            <a:off x="2648650" y="3630075"/>
            <a:ext cx="114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Escabilidad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3893d47634e_0_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2800" y="3928679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893d47634e_0_35"/>
          <p:cNvSpPr txBox="1"/>
          <p:nvPr/>
        </p:nvSpPr>
        <p:spPr>
          <a:xfrm>
            <a:off x="3611625" y="4588100"/>
            <a:ext cx="197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Costo-Rendimiento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3893d47634e_0_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8500" y="5098486"/>
            <a:ext cx="745550" cy="72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893d47634e_0_35"/>
          <p:cNvSpPr txBox="1"/>
          <p:nvPr/>
        </p:nvSpPr>
        <p:spPr>
          <a:xfrm>
            <a:off x="726224" y="5732850"/>
            <a:ext cx="16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Lakehouse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3893d47634e_0_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45058" y="5046013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893d47634e_0_35"/>
          <p:cNvSpPr txBox="1"/>
          <p:nvPr/>
        </p:nvSpPr>
        <p:spPr>
          <a:xfrm>
            <a:off x="2438938" y="5780225"/>
            <a:ext cx="13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Cloud-Native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3893d47634e_0_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4487" y="5250538"/>
            <a:ext cx="62218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893d47634e_0_35"/>
          <p:cNvSpPr txBox="1"/>
          <p:nvPr/>
        </p:nvSpPr>
        <p:spPr>
          <a:xfrm>
            <a:off x="3986750" y="5780225"/>
            <a:ext cx="125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Mesh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3893d47634e_0_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35638" y="3887741"/>
            <a:ext cx="856525" cy="7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893d47634e_0_35"/>
          <p:cNvSpPr txBox="1"/>
          <p:nvPr/>
        </p:nvSpPr>
        <p:spPr>
          <a:xfrm>
            <a:off x="7860425" y="3495450"/>
            <a:ext cx="17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 decisiones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3893d47634e_0_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798150" y="3830138"/>
            <a:ext cx="668900" cy="614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893d47634e_0_35"/>
          <p:cNvSpPr txBox="1"/>
          <p:nvPr/>
        </p:nvSpPr>
        <p:spPr>
          <a:xfrm>
            <a:off x="9853000" y="3454288"/>
            <a:ext cx="5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g3893d47634e_0_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51775" y="47300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893d47634e_0_35"/>
          <p:cNvSpPr txBox="1"/>
          <p:nvPr/>
        </p:nvSpPr>
        <p:spPr>
          <a:xfrm>
            <a:off x="7298600" y="5403125"/>
            <a:ext cx="125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Gobernanza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g3893d47634e_0_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997748" y="4525178"/>
            <a:ext cx="800400" cy="8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893d47634e_0_35"/>
          <p:cNvSpPr txBox="1"/>
          <p:nvPr/>
        </p:nvSpPr>
        <p:spPr>
          <a:xfrm>
            <a:off x="8939713" y="5250538"/>
            <a:ext cx="100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Agilidad Operativa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g3893d47634e_0_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328046" y="458810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893d47634e_0_35"/>
          <p:cNvSpPr txBox="1"/>
          <p:nvPr/>
        </p:nvSpPr>
        <p:spPr>
          <a:xfrm>
            <a:off x="10357350" y="5360450"/>
            <a:ext cx="8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3893d47634e_0_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89651" y="2219238"/>
            <a:ext cx="2427150" cy="14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893d47634e_0_35"/>
          <p:cNvSpPr txBox="1"/>
          <p:nvPr/>
        </p:nvSpPr>
        <p:spPr>
          <a:xfrm>
            <a:off x="4957125" y="2007050"/>
            <a:ext cx="269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con </a:t>
            </a:r>
            <a:r>
              <a:rPr b="1"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Propósito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93d47634e_0_28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893d47634e_0_28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3893d47634e_0_28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fmla="val 50000" name="adj"/>
            </a:avLst>
          </a:prstGeom>
          <a:solidFill>
            <a:srgbClr val="EEE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3893d47634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a3c966cd3_0_0"/>
          <p:cNvSpPr/>
          <p:nvPr/>
        </p:nvSpPr>
        <p:spPr>
          <a:xfrm>
            <a:off x="2091550" y="4472275"/>
            <a:ext cx="8097000" cy="2151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37a3c966cd3_0_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 PRISMA</a:t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g37a3c966cd3_0_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g37a3c966c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g37a3c966cd3_0_0"/>
          <p:cNvGraphicFramePr/>
          <p:nvPr/>
        </p:nvGraphicFramePr>
        <p:xfrm>
          <a:off x="766000" y="148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{2B7282F8-01A9-449A-9CCD-4A764571F09D}</a:tableStyleId>
              </a:tblPr>
              <a:tblGrid>
                <a:gridCol w="985350"/>
                <a:gridCol w="4333350"/>
              </a:tblGrid>
              <a:tr h="26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Desarrollo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Población (P)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Artículos sobre arquitecturas cloud-native para BI (DW, data lake, lakehouse).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Intervención (I)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Implementación de arquitecturas cloud-native enfocadas en latencia, escalabilidad y costo-rendimiento en el periodo 2021-2025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Comparación (C)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 comparación.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Resultado (O)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Relación entre desempeño técnico y valor organizacional del BI.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Contexto (C)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Estudios nacionales e internacionales en entornos corporativos.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g37a3c966cd3_0_0"/>
          <p:cNvSpPr txBox="1"/>
          <p:nvPr/>
        </p:nvSpPr>
        <p:spPr>
          <a:xfrm>
            <a:off x="1529980" y="1067713"/>
            <a:ext cx="395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Desarrollo de Criterios PICOC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g37a3c966cd3_0_0"/>
          <p:cNvGraphicFramePr/>
          <p:nvPr/>
        </p:nvGraphicFramePr>
        <p:xfrm>
          <a:off x="7146375" y="14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{2B7282F8-01A9-449A-9CCD-4A764571F09D}</a:tableStyleId>
              </a:tblPr>
              <a:tblGrid>
                <a:gridCol w="349775"/>
                <a:gridCol w="4017950"/>
              </a:tblGrid>
              <a:tr h="26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Desarrollo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herramientas y metodologías se emplean en la implementación de arquitecturas cloud-native para BI?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¿Cómo inciden la latencia, la escalabilidad y el costo-rendimiento en el desempeño de estas arquitecturas?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¿De qué manera el desempeño técnico de las arquitecturas cloud-native se relaciona con el valor organizacional del BI?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tendencias, limitaciones y líneas futuras de investigación se identifican en el uso de arquitecturas cloud-native para BI?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g37a3c966cd3_0_0"/>
          <p:cNvSpPr txBox="1"/>
          <p:nvPr/>
        </p:nvSpPr>
        <p:spPr>
          <a:xfrm>
            <a:off x="7397378" y="1037363"/>
            <a:ext cx="395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Preguntas de Investigación (PIS)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37a3c966cd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296641" y="2347012"/>
            <a:ext cx="637800" cy="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7a3c966cd3_0_0"/>
          <p:cNvSpPr txBox="1"/>
          <p:nvPr/>
        </p:nvSpPr>
        <p:spPr>
          <a:xfrm>
            <a:off x="4230975" y="4012138"/>
            <a:ext cx="395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Objetivos de la Investigación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37a3c966cd3_0_0"/>
          <p:cNvSpPr txBox="1"/>
          <p:nvPr/>
        </p:nvSpPr>
        <p:spPr>
          <a:xfrm>
            <a:off x="2320900" y="4543300"/>
            <a:ext cx="7638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 las herramientas, metodologías y enfoques utilizados en la implementación de arquitecturas cloud-native para business intelligence (DW, data lake, lakehouse).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Analizar cómo influyen las métricas técnicas (latencia, escalabilidad y costo-rendimiento) en el desempeño de dichas arquitecturas.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Examinar la relación entre el desempeño técnico y el valor organizacional derivado de la adopción de arquitecturas cloud-native para BI.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Explorar las tendencias, limitaciones y recomendaciones futuras que emergen de la literatura académica en este campo.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37a3c966cd3_0_0"/>
          <p:cNvSpPr/>
          <p:nvPr/>
        </p:nvSpPr>
        <p:spPr>
          <a:xfrm>
            <a:off x="1748062" y="1114520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37a3c966cd3_0_0"/>
          <p:cNvSpPr/>
          <p:nvPr/>
        </p:nvSpPr>
        <p:spPr>
          <a:xfrm>
            <a:off x="7595318" y="1079977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37a3c966cd3_0_0"/>
          <p:cNvSpPr/>
          <p:nvPr/>
        </p:nvSpPr>
        <p:spPr>
          <a:xfrm>
            <a:off x="4561746" y="4054762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93d47634e_0_83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 PRISMA</a:t>
            </a:r>
            <a:endParaRPr b="0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g3893d47634e_0_83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g3893d47634e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g3893d47634e_0_83"/>
          <p:cNvGraphicFramePr/>
          <p:nvPr/>
        </p:nvGraphicFramePr>
        <p:xfrm>
          <a:off x="149275" y="1282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{2B7282F8-01A9-449A-9CCD-4A764571F09D}</a:tableStyleId>
              </a:tblPr>
              <a:tblGrid>
                <a:gridCol w="1217850"/>
                <a:gridCol w="2253925"/>
                <a:gridCol w="1496525"/>
              </a:tblGrid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Repositorio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Filtros Adicionales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9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ScienceDirect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"cloud" AND ("data warehouse" OR "data lake" OR "lakehouse") AND ("business intelligence" OR BI) AND ("latency" OR "scalability" OR "performance")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Periodo: 2021 - 2025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Idioma: Español o </a:t>
                      </a: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Inglés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de Documento: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 de Investigación (Research articles)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SpringerNature Link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vMerge="1"/>
                <a:tc vMerge="1"/>
              </a:tr>
              <a:tr h="20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MDPI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84" name="Google Shape;184;g3893d47634e_0_83"/>
          <p:cNvSpPr txBox="1"/>
          <p:nvPr/>
        </p:nvSpPr>
        <p:spPr>
          <a:xfrm>
            <a:off x="547150" y="903257"/>
            <a:ext cx="45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Comandos de </a:t>
            </a: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Búsqueda</a:t>
            </a: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 por Repositorio Académico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g3893d47634e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200" y="1620400"/>
            <a:ext cx="3300925" cy="500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893d47634e_0_83"/>
          <p:cNvPicPr preferRelativeResize="0"/>
          <p:nvPr/>
        </p:nvPicPr>
        <p:blipFill rotWithShape="1">
          <a:blip r:embed="rId5">
            <a:alphaModFix/>
          </a:blip>
          <a:srcRect b="0" l="0" r="7927" t="0"/>
          <a:stretch/>
        </p:blipFill>
        <p:spPr>
          <a:xfrm>
            <a:off x="8887750" y="1676175"/>
            <a:ext cx="3067324" cy="50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893d47634e_0_83"/>
          <p:cNvSpPr txBox="1"/>
          <p:nvPr/>
        </p:nvSpPr>
        <p:spPr>
          <a:xfrm>
            <a:off x="5492975" y="1029675"/>
            <a:ext cx="325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Metodología PRISMA Aplicada a la Revisión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3893d47634e_0_83"/>
          <p:cNvSpPr txBox="1"/>
          <p:nvPr/>
        </p:nvSpPr>
        <p:spPr>
          <a:xfrm>
            <a:off x="8997363" y="1029675"/>
            <a:ext cx="30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Estructuración de datos obtenidos en los artículos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3893d47634e_0_83"/>
          <p:cNvSpPr txBox="1"/>
          <p:nvPr/>
        </p:nvSpPr>
        <p:spPr>
          <a:xfrm>
            <a:off x="383425" y="2782258"/>
            <a:ext cx="45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Preguntas de Aseguramiento de Calidad (QAC)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" name="Google Shape;190;g3893d47634e_0_83"/>
          <p:cNvGraphicFramePr/>
          <p:nvPr/>
        </p:nvGraphicFramePr>
        <p:xfrm>
          <a:off x="149275" y="3155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{2B7282F8-01A9-449A-9CCD-4A764571F09D}</a:tableStyleId>
              </a:tblPr>
              <a:tblGrid>
                <a:gridCol w="397875"/>
                <a:gridCol w="4570425"/>
              </a:tblGrid>
              <a:tr h="26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Pregunta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¿Los objetivos del artículo están claramente establecidos?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¿La arquitectura cloud-native o metodología está bien definida?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¿La implementación en BI está claramente explicada?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¿Los resultados presentados son claros e inequívocos?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Q5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¿Los resultados son debidamente interpretados y discutidos?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Q6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¿Las conclusiones reflejan los hallazgos de la investigación?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Q7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¿El artículo incluye enfoques futuros de investigación?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Q8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¿Se describe la arquitectura técnica implementada en detalle?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Q9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¿Hay ventajas respecto a latencia, escalabilidad o rendimiento?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Q10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¿Se mencionan otras tecnologías o herramientas complementarias?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g3893d47634e_0_83"/>
          <p:cNvSpPr/>
          <p:nvPr/>
        </p:nvSpPr>
        <p:spPr>
          <a:xfrm>
            <a:off x="303262" y="945845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3893d47634e_0_83"/>
          <p:cNvSpPr/>
          <p:nvPr/>
        </p:nvSpPr>
        <p:spPr>
          <a:xfrm>
            <a:off x="5265468" y="1187777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3893d47634e_0_83"/>
          <p:cNvSpPr/>
          <p:nvPr/>
        </p:nvSpPr>
        <p:spPr>
          <a:xfrm>
            <a:off x="8782896" y="1187787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3893d47634e_0_83"/>
          <p:cNvSpPr/>
          <p:nvPr/>
        </p:nvSpPr>
        <p:spPr>
          <a:xfrm>
            <a:off x="296396" y="2811136"/>
            <a:ext cx="330300" cy="330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750" lIns="67750" spcFirstLastPara="1" rIns="67750" wrap="square" tIns="67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037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sz="103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93d47634e_0_0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893d47634e_0_0"/>
          <p:cNvSpPr txBox="1"/>
          <p:nvPr/>
        </p:nvSpPr>
        <p:spPr>
          <a:xfrm>
            <a:off x="3100974" y="2309490"/>
            <a:ext cx="788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DE LA REVISIÓN </a:t>
            </a:r>
            <a:r>
              <a:rPr b="1" lang="es-PE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SISTEMÁTICA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3893d47634e_0_0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fmla="val 50000" name="adj"/>
            </a:avLst>
          </a:prstGeom>
          <a:solidFill>
            <a:srgbClr val="EEE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3893d47634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d099bf360_0_2"/>
          <p:cNvSpPr txBox="1"/>
          <p:nvPr/>
        </p:nvSpPr>
        <p:spPr>
          <a:xfrm>
            <a:off x="3244000" y="188175"/>
            <a:ext cx="827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PE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Herramientas y metodologías empleadas en la implementación de arquitecturas cloud-native para BI (PI1)</a:t>
            </a:r>
            <a:endParaRPr b="0" i="0" sz="2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g38d099bf360_0_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9" name="Google Shape;209;g38d099bf360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g38d099bf360_0_2"/>
          <p:cNvGraphicFramePr/>
          <p:nvPr/>
        </p:nvGraphicFramePr>
        <p:xfrm>
          <a:off x="1431201" y="12821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{169B937D-7D49-4954-8DAD-81ECF2D23DE3}</a:tableStyleId>
              </a:tblPr>
              <a:tblGrid>
                <a:gridCol w="1064900"/>
                <a:gridCol w="993150"/>
                <a:gridCol w="1054625"/>
                <a:gridCol w="1293975"/>
              </a:tblGrid>
              <a:tr h="301150">
                <a:tc row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Aproximación a otras metodologías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hMerge="1"/>
              </a:tr>
              <a:tr h="314800">
                <a:tc vMerge="1"/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Lakehouse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Mesh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HTAP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[9]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[12]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[14]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[17]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[23]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85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776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r>
                        <a:rPr lang="es-P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g38d099bf360_0_2"/>
          <p:cNvSpPr txBox="1"/>
          <p:nvPr/>
        </p:nvSpPr>
        <p:spPr>
          <a:xfrm>
            <a:off x="1966681" y="936559"/>
            <a:ext cx="347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Homologación de Metodologías Propias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2" name="Google Shape;212;g38d099bf360_0_2"/>
          <p:cNvGraphicFramePr/>
          <p:nvPr/>
        </p:nvGraphicFramePr>
        <p:xfrm>
          <a:off x="953885" y="428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{169B937D-7D49-4954-8DAD-81ECF2D23DE3}</a:tableStyleId>
              </a:tblPr>
              <a:tblGrid>
                <a:gridCol w="1012300"/>
                <a:gridCol w="2310100"/>
                <a:gridCol w="2099200"/>
              </a:tblGrid>
              <a:tr h="2461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Lakehouse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Mesh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Enfoque principal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Unificación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storage y analytics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Descentralización por dominios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628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Alta, mediante separación cómputo/storage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Media-alta, dependiente de federación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16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Gobernanza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Centralizada con ACID compliance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Distribución, con estándares federados.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Costo inicial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Medio-alto (integración de tolos como Spark)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Bajo-medio (enfoque en equipos autónomos)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907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Aplicabilidad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Grandes volúmenes de datos mixtos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Organizaciones con silos departamentales.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319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Latencia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en queries analíticas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Variable, según integración de dominios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g38d099bf360_0_2"/>
          <p:cNvSpPr txBox="1"/>
          <p:nvPr/>
        </p:nvSpPr>
        <p:spPr>
          <a:xfrm>
            <a:off x="1666474" y="3916376"/>
            <a:ext cx="388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Comparación Data Lakehouse vs Data Mesh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4" name="Google Shape;214;g38d099bf360_0_2"/>
          <p:cNvGraphicFramePr/>
          <p:nvPr/>
        </p:nvGraphicFramePr>
        <p:xfrm>
          <a:off x="7181700" y="1440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{169B937D-7D49-4954-8DAD-81ECF2D23DE3}</a:tableStyleId>
              </a:tblPr>
              <a:tblGrid>
                <a:gridCol w="882600"/>
                <a:gridCol w="1015875"/>
                <a:gridCol w="1175375"/>
                <a:gridCol w="1176050"/>
              </a:tblGrid>
              <a:tr h="5547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 Principal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Artículos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 Complementaria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Artículos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8862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 (S3/Glue/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Redshift)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[2],[5],[8],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[10],[13],[17],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[20],[25],[28]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Apache 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[8],[10],[13],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[17],[20],[23],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[25],[28]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9358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Azure Synapse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[4],[7],[11],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[14],[19],[24],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[26]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Kafka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[7],[11],[14],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[19],[24],[26]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8682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BigQuery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[6],[9],[12],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[18],[23] 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Kubernetes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/Docker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[2],[5],[9],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[12],[18],[23]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300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Snowflake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[4],[10],[13],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[20]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Delta Lake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[19],[20],[24],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[25]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917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Databricks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[8],[17],[25],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Airflow (ETL)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[6],[11],[14]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917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Otros (ejm. Oracle Cloud)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[5],[7]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Otros (ejm. Terraform IaC)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[4],[13],[26] 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g38d099bf360_0_2"/>
          <p:cNvSpPr txBox="1"/>
          <p:nvPr/>
        </p:nvSpPr>
        <p:spPr>
          <a:xfrm>
            <a:off x="7280829" y="1028525"/>
            <a:ext cx="403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500">
                <a:latin typeface="Times New Roman"/>
                <a:ea typeface="Times New Roman"/>
                <a:cs typeface="Times New Roman"/>
                <a:sym typeface="Times New Roman"/>
              </a:rPr>
              <a:t>Herramientas principales y complementarias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g38d099bf36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141512" y="3179337"/>
            <a:ext cx="768076" cy="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2017-10-09T22:38:48Z</dcterms:created>
  <dc:creator>USUARIO</dc:creator>
</cp:coreProperties>
</file>