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7023100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O2ad0FDRUSIJevZwFL7a7eZFr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B1465C-6824-4D14-BC56-E4B4BA9CB550}">
  <a:tblStyle styleId="{2FB1465C-6824-4D14-BC56-E4B4BA9CB5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6EDB51-6D29-4970-8FA3-428DC909BAB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665d42310_0_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36665d423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665d42310_0_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6665d4231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665d42310_0_1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6665d4231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a5c3ab86d_0_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8a5c3ab8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a3c966cd3_0_1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37a3c966cd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1e7ad704c_0_4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381e7ad704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aabfe3811_1_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38aabfe38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1a8714ad9_0_7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381a8714ad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1a8714ad9_0_9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381a8714ad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1a8714ad9_0_10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381a8714ad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1a8714ad9_0_12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381a8714ad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81a8714ad9_0_129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381a8714ad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1e7ad704c_0_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381e7ad704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81e7ad704c_0_1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381e7ad704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1e7ad704c_0_2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g381e7ad704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1a8714ad9_0_15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g381a8714ad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81a8714ad9_0_14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g381a8714ad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a5c3ab86d_0_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38a5c3ab8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3c966cd3_0_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37a3c966c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d099bf360_0_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38d099bf36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2027f1039_0_1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382027f103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f17771b76_0_6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37f17771b7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1a8714ad9_0_4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381a8714ad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1a8714ad9_0_6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381a8714ad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pi.pageplace.de/preview/DT0400.9781292341606_A39573369/preview-9781292341606_A39573369.pdf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docs-archive.cloudera.com/HDPDocuments/Ambari-2.4.2.0/bk_ambari-user-guide/bk_ambari-user-guide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" TargetMode="External"/><Relationship Id="rId5" Type="http://schemas.openxmlformats.org/officeDocument/2006/relationships/hyperlink" Target="https://spark.apache.org/docs/4.0.1/index.html" TargetMode="External"/><Relationship Id="rId4" Type="http://schemas.openxmlformats.org/officeDocument/2006/relationships/hyperlink" Target="https://hadoop.apache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883934"/>
            <a:ext cx="10058400" cy="286999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209800" y="4753930"/>
            <a:ext cx="7442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“Ciencia y Tecnología al Servicio del País”</a:t>
            </a:r>
            <a:endParaRPr sz="24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665d42310_0_0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Conceptual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g36665d42310_0_0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5" name="Google Shape;175;g36665d4231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6665d42310_0_0"/>
          <p:cNvSpPr txBox="1"/>
          <p:nvPr/>
        </p:nvSpPr>
        <p:spPr>
          <a:xfrm>
            <a:off x="2698350" y="1114525"/>
            <a:ext cx="679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Conceptual preliminar del Practitioner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g36665d4231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150" y="1607125"/>
            <a:ext cx="7013699" cy="5119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665d42310_0_8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Conceptual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" name="Google Shape;183;g36665d42310_0_8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g36665d42310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6665d42310_0_8"/>
          <p:cNvSpPr txBox="1"/>
          <p:nvPr/>
        </p:nvSpPr>
        <p:spPr>
          <a:xfrm>
            <a:off x="2698350" y="1114525"/>
            <a:ext cx="679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Conceptual preliminar del </a:t>
            </a:r>
            <a:r>
              <a:rPr lang="es-PE" sz="2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Integration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g36665d42310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588" y="1607125"/>
            <a:ext cx="5712824" cy="507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665d42310_0_15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Inventario de Fuentes OLTP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2" name="Google Shape;192;g36665d42310_0_15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3" name="Google Shape;193;g36665d42310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g36665d42310_0_15"/>
          <p:cNvGraphicFramePr/>
          <p:nvPr/>
        </p:nvGraphicFramePr>
        <p:xfrm>
          <a:off x="766000" y="1167100"/>
          <a:ext cx="10748100" cy="5486100"/>
        </p:xfrm>
        <a:graphic>
          <a:graphicData uri="http://schemas.openxmlformats.org/drawingml/2006/table">
            <a:tbl>
              <a:tblPr>
                <a:noFill/>
                <a:tableStyleId>{2FB1465C-6824-4D14-BC56-E4B4BA9CB550}</a:tableStyleId>
              </a:tblPr>
              <a:tblGrid>
                <a:gridCol w="11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6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Área usuaria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Tecnología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Frecuencia actualización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Obs.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7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Jira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 / Service Owners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Transaccional / Operativo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 SaaS (Atlassian)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 tiempo real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Fuente principal de historias, bugs, análisis, releases y trazabilidad de features.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Bitbucket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 / Desarrollo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Transaccional / Operativo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 SaaS (Atlassian)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 tiempo real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Almacena código, PRs, commits; esencial para medir integración continua y calidad.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Nucleus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 / Gestión de Servicios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Maestro / Operativo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 interna BBVA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Diaria / Semanal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 central de inventario tecnológico (servicios N1/N2, dependencias).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Continuum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 / Operaciones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Transaccional / Operativo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 interna BBVA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Diaria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Gestiona fichas RFO (Ready For Operation) para certificación de servicios.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Chimera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 / Engineering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Transaccional / Operativo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 interna BBVA (SAST)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Diaria / Semanal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Análisis estático de seguridad (vulnerabilidades en código).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SonarQube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Quality / Engineering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Transaccional / Operativo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 SaaS / On-premise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Diaria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Evalúa calidad técnica del código (bugs, cobertura, deuda técnica).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Jenkins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DevOps / Engineering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Transaccional / Operativo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 CI/CD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 tiempo real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Ejecuta pipelines, construcciones y pruebas automáticas.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Seguridad / IT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Maestro / Operativo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 interna BBVA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Semanal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 de gestión de identidades y accesos a herramientas como Chimera.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Samuel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 / Gestión de Datos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Maestro / Operativo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 interna BBVA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Posiblemente complemento o alias de Nucleus/Continuum para metadatos de servicios.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a5c3ab86d_0_7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8a5c3ab86d_0_7"/>
          <p:cNvSpPr txBox="1"/>
          <p:nvPr/>
        </p:nvSpPr>
        <p:spPr>
          <a:xfrm>
            <a:off x="3100975" y="2309500"/>
            <a:ext cx="831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EVIDENCIA TÉCNICA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38a5c3ab86d_0_7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38a5c3ab86d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a3c966cd3_0_15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Servicios utilizados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" name="Google Shape;208;g37a3c966cd3_0_15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" name="Google Shape;209;g37a3c966cd3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g37a3c966cd3_0_15"/>
          <p:cNvGraphicFramePr/>
          <p:nvPr/>
        </p:nvGraphicFramePr>
        <p:xfrm>
          <a:off x="766013" y="1275850"/>
          <a:ext cx="10748075" cy="4937520"/>
        </p:xfrm>
        <a:graphic>
          <a:graphicData uri="http://schemas.openxmlformats.org/drawingml/2006/table">
            <a:tbl>
              <a:tblPr>
                <a:noFill/>
                <a:tableStyleId>{D56EDB51-6D29-4970-8FA3-428DC909BAB8}</a:tableStyleId>
              </a:tblPr>
              <a:tblGrid>
                <a:gridCol w="21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Servicio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Definición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Aplicación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HDFS (Hadoop Distributed File System)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 de almacenamiento distribuido de Hadoop que permite guardar datos de manera segura en diferentes nodos del clúster.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utilizó para almacenar la data cruda de los indicadores de </a:t>
                      </a:r>
                      <a:r>
                        <a:rPr lang="es-PE" sz="12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Practitioner</a:t>
                      </a: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</a:t>
                      </a:r>
                      <a:r>
                        <a:rPr lang="es-PE" sz="1200" i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Continuous Integration</a:t>
                      </a: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la cual luego fue consultada y transformada a través de otras herramientas.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Hive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Herramienta que permite realizar consultas tipo SQL sobre los datos almacenados en Hadoop.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usó para ejecutar consultas SQL sobre los datos en HDFS, lo que permitió obtener métricas estructuradas para alimentar los dashboards de adopción.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Spark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Motor de procesamiento en memoria que permite ejecutar análisis y transformaciones de datos a gran velocidad.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Procesó los datos extraídos de HDFS para acelerar la generación de resultados intermedios, que luego se visualizaron en Zeppelin.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Ambari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Plataforma de administración que simplifica la instalación, configuración y monitoreo de servicios Hadoop.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empleó como interfaz principal para verificar el estado de los servicios (HDFS, Hive, Spark) y gestionar la ejecución de pruebas.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Hortonworks Data Platform (HDP)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Distribución que integra Hadoop con sus principales componentes de Big Data.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 el entorno base sobre el cual se desplegaron los servicios como HDFS, Hive y Spark, brindando el ecosistema necesario para la práctica técnica.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WebShell Client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Consola web que permite ejecutar comandos directamente sobre el clúster Hadoop.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usó para interactuar con HDFS, cargar archivos y validar que los datos estuvieran correctamente almacenados antes de analizarlos con Hive y Spark.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Zeppelin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Entorno interactivo que permite ejecutar código y visualizar resultados en un mismo espacio de trabajo.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utilizó para realizar queries exploratorias sobre Hive y Spark, y para mostrar resultados de manera visual a través de notebooks.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1e7ad704c_0_48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Hortonworks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6" name="Google Shape;216;g381e7ad704c_0_48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7" name="Google Shape;217;g381e7ad704c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81e7ad704c_0_48" descr="Diagrama&#10;&#10;El contenido generado por IA puede ser incorrecto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063" y="1263975"/>
            <a:ext cx="4860001" cy="289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9" name="Google Shape;219;g381e7ad704c_0_48"/>
          <p:cNvSpPr txBox="1"/>
          <p:nvPr/>
        </p:nvSpPr>
        <p:spPr>
          <a:xfrm>
            <a:off x="1935469" y="4158363"/>
            <a:ext cx="225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Ingreso a Ambari desde localhost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g381e7ad704c_0_48"/>
          <p:cNvSpPr txBox="1"/>
          <p:nvPr/>
        </p:nvSpPr>
        <p:spPr>
          <a:xfrm>
            <a:off x="7823944" y="5560413"/>
            <a:ext cx="225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Visualización de servicios en ejecución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g381e7ad704c_0_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1650" y="2247325"/>
            <a:ext cx="4860000" cy="3313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aabfe3811_1_6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Hortonworks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7" name="Google Shape;227;g38aabfe3811_1_6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8" name="Google Shape;228;g38aabfe3811_1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38aabfe3811_1_6"/>
          <p:cNvSpPr txBox="1"/>
          <p:nvPr/>
        </p:nvSpPr>
        <p:spPr>
          <a:xfrm>
            <a:off x="286582" y="4179038"/>
            <a:ext cx="225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Actualización de contraseña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g38aabfe3811_1_6"/>
          <p:cNvSpPr txBox="1"/>
          <p:nvPr/>
        </p:nvSpPr>
        <p:spPr>
          <a:xfrm>
            <a:off x="8254657" y="5110038"/>
            <a:ext cx="225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Verificación de versión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1" name="Google Shape;231;g38aabfe3811_1_6" descr="Interfaz de usuario gráfica&#10;&#10;El contenido generado por IA puede ser incorrecto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6873" y="1507898"/>
            <a:ext cx="3688525" cy="219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2" name="Google Shape;232;g38aabfe3811_1_6" descr="Interfaz de usuario gráfica, Aplicación&#10;&#10;El contenido generado por IA puede ser incorrecto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52338" y="2073800"/>
            <a:ext cx="4860000" cy="289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3" name="Google Shape;233;g38aabfe3811_1_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62851" y="2673900"/>
            <a:ext cx="3884200" cy="3537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1a8714ad9_0_75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Hortonworks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9" name="Google Shape;239;g381a8714ad9_0_75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0" name="Google Shape;240;g381a8714ad9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381a8714ad9_0_75"/>
          <p:cNvSpPr txBox="1"/>
          <p:nvPr/>
        </p:nvSpPr>
        <p:spPr>
          <a:xfrm>
            <a:off x="4667550" y="6023250"/>
            <a:ext cx="285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Creamos la carpeta y subimos los archivos .csv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g381a8714ad9_0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0600" y="1114527"/>
            <a:ext cx="6738900" cy="17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81a8714ad9_0_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7100" y="2747038"/>
            <a:ext cx="9597802" cy="15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381a8714ad9_0_7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8388" y="4442175"/>
            <a:ext cx="9675215" cy="15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1a8714ad9_0_91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Hortonworks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" name="Google Shape;250;g381a8714ad9_0_91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1" name="Google Shape;251;g381a8714ad9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81a8714ad9_0_91"/>
          <p:cNvSpPr txBox="1"/>
          <p:nvPr/>
        </p:nvSpPr>
        <p:spPr>
          <a:xfrm>
            <a:off x="1451882" y="1854325"/>
            <a:ext cx="225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tabla externa para la data cruda del Practitioner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381a8714ad9_0_91"/>
          <p:cNvSpPr txBox="1"/>
          <p:nvPr/>
        </p:nvSpPr>
        <p:spPr>
          <a:xfrm>
            <a:off x="1451882" y="4594863"/>
            <a:ext cx="2255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tabla externa para la data cruda del Continuous Integration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g381a8714ad9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500" y="1157502"/>
            <a:ext cx="6861724" cy="2409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381a8714ad9_0_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4500" y="3645736"/>
            <a:ext cx="6968749" cy="292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1a8714ad9_0_108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Hortonworks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1" name="Google Shape;261;g381a8714ad9_0_108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2" name="Google Shape;262;g381a8714ad9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81a8714ad9_0_108"/>
          <p:cNvSpPr txBox="1"/>
          <p:nvPr/>
        </p:nvSpPr>
        <p:spPr>
          <a:xfrm>
            <a:off x="633557" y="3232400"/>
            <a:ext cx="225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realiza el select para obtener la tabla del practitioner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4" name="Google Shape;264;g381a8714ad9_0_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182" y="1288708"/>
            <a:ext cx="8179917" cy="503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783855" y="4514605"/>
            <a:ext cx="88350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Curso: </a:t>
            </a: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Inteligencia de Negocios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Docentes: </a:t>
            </a: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Aradiel Castañeda, Hilario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García Atuncar, Fernando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153250" y="1672100"/>
            <a:ext cx="94182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Aplicación de Sistemas de Inteligencia de Negocios en BBVA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9199926" y="374037"/>
            <a:ext cx="25184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25-II</a:t>
            </a:r>
            <a:endParaRPr sz="18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/>
          <p:nvPr/>
        </p:nvSpPr>
        <p:spPr>
          <a:xfrm rot="5400000">
            <a:off x="1382856" y="4689073"/>
            <a:ext cx="494100" cy="226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89753" y="6149997"/>
            <a:ext cx="974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PE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25-II</a:t>
            </a:r>
            <a:endParaRPr sz="4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7475" y="-72300"/>
            <a:ext cx="4869750" cy="13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 rot="5400000">
            <a:off x="1382856" y="5420664"/>
            <a:ext cx="494100" cy="226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783855" y="2584107"/>
            <a:ext cx="88350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Integrantes:</a:t>
            </a:r>
            <a:endParaRPr sz="32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Cárdenas Palacios, Leonardo Gustavo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Espinoza Cerna, Alex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Inocente Caro, Miguel Anderson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/>
          <p:nvPr/>
        </p:nvSpPr>
        <p:spPr>
          <a:xfrm rot="5400000">
            <a:off x="1382856" y="2776682"/>
            <a:ext cx="494100" cy="226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81a8714ad9_0_120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de Hortonworks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0" name="Google Shape;270;g381a8714ad9_0_120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1" name="Google Shape;271;g381a8714ad9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381a8714ad9_0_120"/>
          <p:cNvSpPr txBox="1"/>
          <p:nvPr/>
        </p:nvSpPr>
        <p:spPr>
          <a:xfrm>
            <a:off x="655732" y="3191875"/>
            <a:ext cx="2255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realiza el select para obtener la tabla del continuous integration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g381a8714ad9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050" y="1167100"/>
            <a:ext cx="8499051" cy="527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81a8714ad9_0_129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en el Zeppelin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9" name="Google Shape;279;g381a8714ad9_0_129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0" name="Google Shape;280;g381a8714ad9_0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81a8714ad9_0_129"/>
          <p:cNvSpPr txBox="1"/>
          <p:nvPr/>
        </p:nvSpPr>
        <p:spPr>
          <a:xfrm>
            <a:off x="-6" y="3004975"/>
            <a:ext cx="225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para la data cruda del Practitioner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g381a8714ad9_0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350" y="1327450"/>
            <a:ext cx="9864275" cy="506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81e7ad704c_0_2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en el Zeppelin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8" name="Google Shape;288;g381e7ad704c_0_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9" name="Google Shape;289;g381e7ad704c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381e7ad704c_0_2"/>
          <p:cNvSpPr txBox="1"/>
          <p:nvPr/>
        </p:nvSpPr>
        <p:spPr>
          <a:xfrm>
            <a:off x="-6" y="3118550"/>
            <a:ext cx="2255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para la data cruda del Continuous Integration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g381e7ad704c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375" y="1275725"/>
            <a:ext cx="9821698" cy="52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1e7ad704c_0_12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en el Zeppelin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7" name="Google Shape;297;g381e7ad704c_0_1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98" name="Google Shape;298;g381e7ad704c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81e7ad704c_0_12"/>
          <p:cNvSpPr txBox="1"/>
          <p:nvPr/>
        </p:nvSpPr>
        <p:spPr>
          <a:xfrm>
            <a:off x="135875" y="2564525"/>
            <a:ext cx="1689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Querys para hallar los KPI de la data Practitioner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g381e7ad704c_0_12"/>
          <p:cNvPicPr preferRelativeResize="0"/>
          <p:nvPr/>
        </p:nvPicPr>
        <p:blipFill rotWithShape="1">
          <a:blip r:embed="rId4">
            <a:alphaModFix/>
          </a:blip>
          <a:srcRect r="-26598"/>
          <a:stretch/>
        </p:blipFill>
        <p:spPr>
          <a:xfrm>
            <a:off x="1890850" y="1114526"/>
            <a:ext cx="4988776" cy="49786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1" name="Google Shape;301;g381e7ad704c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1000" y="1100250"/>
            <a:ext cx="4988774" cy="49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81e7ad704c_0_20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en el Zeppelin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7" name="Google Shape;307;g381e7ad704c_0_20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8" name="Google Shape;308;g381e7ad704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381e7ad704c_0_20"/>
          <p:cNvSpPr txBox="1"/>
          <p:nvPr/>
        </p:nvSpPr>
        <p:spPr>
          <a:xfrm>
            <a:off x="184325" y="2782500"/>
            <a:ext cx="1682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Querys para hallar los KPI de la data Continuous Integration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g381e7ad704c_0_20"/>
          <p:cNvPicPr preferRelativeResize="0"/>
          <p:nvPr/>
        </p:nvPicPr>
        <p:blipFill rotWithShape="1">
          <a:blip r:embed="rId4">
            <a:alphaModFix/>
          </a:blip>
          <a:srcRect r="49839"/>
          <a:stretch/>
        </p:blipFill>
        <p:spPr>
          <a:xfrm>
            <a:off x="1967050" y="1114525"/>
            <a:ext cx="4851999" cy="55125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1" name="Google Shape;311;g381e7ad704c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1525" y="1994800"/>
            <a:ext cx="4852000" cy="390892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81a8714ad9_0_154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381a8714ad9_0_154"/>
          <p:cNvSpPr txBox="1"/>
          <p:nvPr/>
        </p:nvSpPr>
        <p:spPr>
          <a:xfrm>
            <a:off x="3100975" y="2309500"/>
            <a:ext cx="831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BIBLIOGRAFÍA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g381a8714ad9_0_154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g381a8714ad9_0_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81a8714ad9_0_147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Bibliografía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5" name="Google Shape;325;g381a8714ad9_0_147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6" name="Google Shape;326;g381a8714ad9_0_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81a8714ad9_0_147"/>
          <p:cNvSpPr txBox="1"/>
          <p:nvPr/>
        </p:nvSpPr>
        <p:spPr>
          <a:xfrm>
            <a:off x="677850" y="1256400"/>
            <a:ext cx="108363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Apache Hadoop Project. (2025).</a:t>
            </a:r>
            <a:r>
              <a:rPr lang="es-PE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PE" sz="1700" b="0" i="0" u="sng" strike="noStrike" cap="none">
                <a:solidFill>
                  <a:srgbClr val="46788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https://hadoop.apache.org/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Apache Software Foundation. (2025). Apache Spark documentation. Recuperado de:</a:t>
            </a:r>
            <a:endParaRPr sz="17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sng" strike="noStrike" cap="none">
                <a:solidFill>
                  <a:srgbClr val="46788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https://spark.apache.org/docs/4.0.1/index.html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Apache Spark. (2025).</a:t>
            </a:r>
            <a:r>
              <a:rPr lang="es-PE" sz="1100" b="0" i="0" u="none" strike="noStrike" cap="none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PE" sz="1700" b="0" i="0" u="sng" strike="noStrike" cap="none">
                <a:solidFill>
                  <a:srgbClr val="467886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Hortonworks / Cloudera. (2016). Hortonworks Data Platform: Apache Ambari User Guide. 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sng" strike="noStrike" cap="none">
                <a:solidFill>
                  <a:srgbClr val="46788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https://docs-archive.cloudera.com/HDPDocuments/Ambari-2.4.2.0/bk_ambari-user-guide/bk_ambari-user-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sng" strike="noStrike" cap="none">
                <a:solidFill>
                  <a:srgbClr val="46788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guide.pdf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Sharda, R., &amp; Delen, D.&amp;Turban,E.(2020). Analytics, Data Science, &amp; Artificial Intelligence Systems for Decision 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Support. 11th ed. Pearson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sng" strike="noStrike" cap="none">
                <a:solidFill>
                  <a:srgbClr val="46788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https://api.pageplace.de/preview/DT0400.9781292341606_A39573369/preview-9781292341606_A39573369.pdf</a:t>
            </a:r>
            <a:endParaRPr sz="17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"/>
          <p:cNvSpPr/>
          <p:nvPr/>
        </p:nvSpPr>
        <p:spPr>
          <a:xfrm>
            <a:off x="0" y="0"/>
            <a:ext cx="12192001" cy="6867852"/>
          </a:xfrm>
          <a:prstGeom prst="rect">
            <a:avLst/>
          </a:prstGeom>
          <a:gradFill>
            <a:gsLst>
              <a:gs pos="0">
                <a:srgbClr val="ECE0C1"/>
              </a:gs>
              <a:gs pos="50000">
                <a:srgbClr val="F3EAD9"/>
              </a:gs>
              <a:gs pos="100000">
                <a:srgbClr val="FFF2CC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6"/>
          <p:cNvSpPr txBox="1"/>
          <p:nvPr/>
        </p:nvSpPr>
        <p:spPr>
          <a:xfrm>
            <a:off x="2270908" y="3792512"/>
            <a:ext cx="786144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PE" sz="60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¡MUCHAS GRACIAS!</a:t>
            </a:r>
            <a:endParaRPr sz="6000" b="0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4" name="Google Shape;3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5273" y="1964161"/>
            <a:ext cx="5577840" cy="159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a5c3ab86d_0_0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8a5c3ab86d_0_0"/>
          <p:cNvSpPr txBox="1"/>
          <p:nvPr/>
        </p:nvSpPr>
        <p:spPr>
          <a:xfrm>
            <a:off x="3100974" y="2309490"/>
            <a:ext cx="788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38a5c3ab86d_0_0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38a5c3ab86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a3c966cd3_0_0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Preguntas del Negocio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" name="Google Shape;118;g37a3c966cd3_0_0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9" name="Google Shape;119;g37a3c966cd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g37a3c966cd3_0_0"/>
          <p:cNvGraphicFramePr/>
          <p:nvPr/>
        </p:nvGraphicFramePr>
        <p:xfrm>
          <a:off x="263688" y="1290350"/>
          <a:ext cx="11664625" cy="5028960"/>
        </p:xfrm>
        <a:graphic>
          <a:graphicData uri="http://schemas.openxmlformats.org/drawingml/2006/table">
            <a:tbl>
              <a:tblPr>
                <a:noFill/>
                <a:tableStyleId>{2FB1465C-6824-4D14-BC56-E4B4BA9CB550}</a:tableStyleId>
              </a:tblPr>
              <a:tblGrid>
                <a:gridCol w="99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Área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 de Usuario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Pregunta de Negocio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Nivel de Prioridad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Fuente de Datos Actual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Owner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¿Qué servicios N1 tienen mayor porcentaje de adopción del nivel Practitioner y cuáles requieren intervención inmediata?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Nucleus, Continuum, JIRA, Chimera, Bitbucket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Owner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¿Cuáles son los servicios con mayor número de vulnerabilidades de alto riesgo y cómo ha evolucionado esta métrica mensualmente?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Chimera, Bitbucket, Nucleus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Owner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¿Qué porcentaje de fichas RFO están en estado "OK" por servicio N1 y qué impacto tienen en los tiempos de puesta en producción?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Nucleus, Continuum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Owner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¿Cuál es la calidad promedio de las features desplegadas por servicio y cómo se compara con el objetivo del 90%?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JIRA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Gerente de Área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¿Cuál es el nivel de madurez promedio de los servicios por UOL1 y UOL2 en los niveles Practitioner y Continuous Integration?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Nucleus, Continuum, JIRA, Chimera, Bitbucket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Owner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¿Qué servicios N2 carecen de dependencias asignadas y qué riesgo operativo representan?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Nucleus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Owner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¿Cuál es el tiempo medio de integración de código y construcción de pipelines por servicio, y cómo impacta en la agilidad del desarrollo?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Bitbucket, Jenkins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d099bf360_0_2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Preguntas del Negocio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" name="Google Shape;126;g38d099bf360_0_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7" name="Google Shape;127;g38d099bf360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g38d099bf360_0_2"/>
          <p:cNvGraphicFramePr/>
          <p:nvPr/>
        </p:nvGraphicFramePr>
        <p:xfrm>
          <a:off x="263675" y="1114525"/>
          <a:ext cx="11664625" cy="5608050"/>
        </p:xfrm>
        <a:graphic>
          <a:graphicData uri="http://schemas.openxmlformats.org/drawingml/2006/table">
            <a:tbl>
              <a:tblPr>
                <a:noFill/>
                <a:tableStyleId>{2FB1465C-6824-4D14-BC56-E4B4BA9CB550}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Área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 de Usuario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Pregunta de Negocio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Nivel de Prioridad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Fuente de Datos Actual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Owner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¿Qué porcentaje de repositorios cumplen con la nomenclatura estándar y están gobernados en el análisis de seguridad?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Bitbucket, Chimera, GIAM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Gerente de Área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¿Cuáles son los principales cuellos de botella en el proceso de certificación y cómo afectan el time-to-market?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JIRA, Bitbucket, Jenkins, Nucleus, Continuum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Owner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¿Qué historias de usuario carecen de pruebas de aceptación ejecutadas y qué riesgo de calidad representan?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JIRA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Riesgos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Manager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¿Cuál es la evolución mensual de vulnerabilidades por cada mil líneas de código y qué servicios representan mayor riesgo de seguridad?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Chimera, Bitbucket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Gerente de Área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¿Qué unidades organizacionales (UOL) tienen menor adopción de prácticas ágiles y requieren planes de mejora prioritarios?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Todos los sistemas integrados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Owner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¿Cuál es el porcentaje de construcciones correctas y tiempo medio de arreglo de fallos por servicio?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Jenkins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Planeación Estratégica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Directorio/</a:t>
                      </a:r>
                      <a:b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Gerencia General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¿Cuál es el nivel de transformación digital actual medido por los indicadores de madurez y cómo se compara con los objetivos estratégicos?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Consolidado de todos los sistemas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Enginering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 Owner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¿Qué servicios tienen análisis técnicos pendientes de revisión por más de 7 días y qué impacto tienen en la planificación?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JIRA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8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2027f1039_0_14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Necesidades de Información y Decisiones Críticas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4" name="Google Shape;134;g382027f1039_0_14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5" name="Google Shape;135;g382027f1039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82027f1039_0_14" descr="Interfaz de usuario gráfica&#10;&#10;El contenido generado por IA puede ser incorrecto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63" y="2035038"/>
            <a:ext cx="5777999" cy="16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382027f1039_0_14" descr="Imagen que contiene Escala de tiempo&#10;&#10;El contenido generado por IA puede ser incorrecto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0726" y="4697875"/>
            <a:ext cx="5778676" cy="16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82027f1039_0_14"/>
          <p:cNvSpPr txBox="1"/>
          <p:nvPr/>
        </p:nvSpPr>
        <p:spPr>
          <a:xfrm>
            <a:off x="70313" y="1275375"/>
            <a:ext cx="6119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Niveles de Certificación por % de Adopción del Practitioner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382027f1039_0_14"/>
          <p:cNvSpPr txBox="1"/>
          <p:nvPr/>
        </p:nvSpPr>
        <p:spPr>
          <a:xfrm>
            <a:off x="424763" y="3897475"/>
            <a:ext cx="5410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Niveles de Certificación por % de Adopción Continuous Integration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382027f1039_0_14" descr="Interfaz de usuario gráfica, Aplicación&#10;&#10;El contenido generado por IA puede ser incorrecto.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1875" y="2878400"/>
            <a:ext cx="5091750" cy="26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82027f1039_0_14"/>
          <p:cNvSpPr txBox="1"/>
          <p:nvPr/>
        </p:nvSpPr>
        <p:spPr>
          <a:xfrm>
            <a:off x="6822781" y="2035050"/>
            <a:ext cx="4861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Marco Playbook para los niveles de certificación en BBVA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f17771b76_0_65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Iniciales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" name="Google Shape;147;g37f17771b76_0_65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8" name="Google Shape;148;g37f17771b76_0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g37f17771b76_0_65"/>
          <p:cNvGraphicFramePr/>
          <p:nvPr/>
        </p:nvGraphicFramePr>
        <p:xfrm>
          <a:off x="94575" y="1630800"/>
          <a:ext cx="11900850" cy="5120430"/>
        </p:xfrm>
        <a:graphic>
          <a:graphicData uri="http://schemas.openxmlformats.org/drawingml/2006/table">
            <a:tbl>
              <a:tblPr>
                <a:noFill/>
                <a:tableStyleId>{D56EDB51-6D29-4970-8FA3-428DC909BAB8}</a:tableStyleId>
              </a:tblPr>
              <a:tblGrid>
                <a:gridCol w="211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KPI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Fórmula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Unidad de medida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Frecuencia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Fichas de RFO para Servicios N2 de cada Servicio N1 con estados considerados “OK”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fichas de RFO para Servicios N2 de cada Servicio N1 cuyo estado se considera “OK” para continuar subiendo a producción.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(# de fichas de Servicios N2 del SN1 con RFO con</a:t>
                      </a: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status «OK») / (</a:t>
                      </a: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de fichas de Servicios N2 del SN1)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Servicios N2 del servicio N1 con dependencias asignadas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Servicios N2 de cada Servicio N1 con dependencias asignadas en Nucleus.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(# de Servicios N2 del Servicio N1 con dependencias) / (# de Servicios N2 del Servicio N1)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Cumplimiento del objetivo de adopción para los Servicios N2 del Servicio N1.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Servicios N2 de cada Servicio N1 que cumplen con el objetivo de adopción.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(Puntaje total de adopción de SN2) / (Total de SN2 del SN1 medidos)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Calidad de las Features de los Servicios N2 de cada Servicio N1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Features del SN2 de cada SN1 que cumplen con los criterios de calidad definidos.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(Features desplegadas que cumplen criterios de calidad) / (Total de features desplegadas)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Evolución de vulnerabilidades de alto riesgo por cada mil líneas de código en las UUAA’s asociadas al servicio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Mide la variación porcentual de vulnerabilidades high por cada 1000 líneas de código en los repositorios asociados a un servicio, comparando con el mes anterior.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Vulnerabilidad (cada mil líneas): (Total vulnerabilidades high / Total líneas de código) x1000</a:t>
                      </a:r>
                      <a:b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Evolución vulnerabilidades: (Vulnerabilidad actual - Vulnerabilidad mes anterior) / (Vulnerabilidad mes anterior)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%Adopción total de practitioner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Mide el porcentaje de adopción del practitioner en los servicios N1 y N2, considerando los distintos indicadores y niveles de certificación.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2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Ponderación de los KPIs del nivel de madurez Practitioner, descritos anteriormente.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0" name="Google Shape;150;g37f17771b76_0_65"/>
          <p:cNvSpPr txBox="1"/>
          <p:nvPr/>
        </p:nvSpPr>
        <p:spPr>
          <a:xfrm>
            <a:off x="3473250" y="1138188"/>
            <a:ext cx="514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para el nivel de madurez Practitioner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1a8714ad9_0_42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Iniciales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6" name="Google Shape;156;g381a8714ad9_0_4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7" name="Google Shape;157;g381a8714ad9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g381a8714ad9_0_42"/>
          <p:cNvGraphicFramePr/>
          <p:nvPr/>
        </p:nvGraphicFramePr>
        <p:xfrm>
          <a:off x="145575" y="1424475"/>
          <a:ext cx="11900850" cy="5336600"/>
        </p:xfrm>
        <a:graphic>
          <a:graphicData uri="http://schemas.openxmlformats.org/drawingml/2006/table">
            <a:tbl>
              <a:tblPr>
                <a:noFill/>
                <a:tableStyleId>{D56EDB51-6D29-4970-8FA3-428DC909BAB8}</a:tableStyleId>
              </a:tblPr>
              <a:tblGrid>
                <a:gridCol w="211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KPI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Fórmula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Unidad de medida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Frecuencia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Análisis en estado ‘Analysis in Review’ ≤ 7 días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análisis que han estado pendientes de revisión durante 7 días o menos.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Issues Analysis que pasaron por «Analysis in Review» menor a 7 dias</a:t>
                      </a: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/ (</a:t>
                      </a:r>
                      <a:r>
                        <a:rPr lang="es-P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de Issues Analysis que pasaron por «Analysis in Review»</a:t>
                      </a: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Historias de usuario con Release/FixVersión asociado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historias de usuario en estado “Deployed” con el campo “Fix Version” informado.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(Historias deployed con Fix Version) / (Total historias deployed)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Repositorios con nomenclatura estándar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repositorios activos que cumplen con la nomenclatura establecida en las ramas.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(Repositorios activos con ramas que cumplen la nomenclatura estándar) / (Total repositorios activos)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medio de aprobación de Pull Requests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promedio que tarda un PR desde que se abre hasta que es aceptado o rechazado.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Mediana (tiempos de aprobación de PR mergeadas o rechazadas)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Tamaño Medio de Pull Requests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Mide el tamaño promedio de las integraciones (PR) para fomentar integraciones pequeñas y frecuentes.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Mediana (líneas de código modificadas en PR mergeadas o rechazadas)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Repositorios gobernados en el análisis estático de Seguridad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repositorios activos gobernados en Chimera y con gestión activa de vulnerabilidades.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(Repositorios activos gobernados en Chimera) / (Total repositorios activos)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medio de integración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desde la primera contribución hasta que se integra a ramas permanentes (develop, release, master/main).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Mediana (tiempo desde 1ª contribución → merge en ramas permanentes)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9" name="Google Shape;159;g381a8714ad9_0_42"/>
          <p:cNvSpPr txBox="1"/>
          <p:nvPr/>
        </p:nvSpPr>
        <p:spPr>
          <a:xfrm>
            <a:off x="2878950" y="977788"/>
            <a:ext cx="643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para el nivel de madurez Continuous Integration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1a8714ad9_0_62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Iniciales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5" name="Google Shape;165;g381a8714ad9_0_6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6" name="Google Shape;166;g381a8714ad9_0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g381a8714ad9_0_62"/>
          <p:cNvGraphicFramePr/>
          <p:nvPr/>
        </p:nvGraphicFramePr>
        <p:xfrm>
          <a:off x="145575" y="1698075"/>
          <a:ext cx="11900850" cy="4827335"/>
        </p:xfrm>
        <a:graphic>
          <a:graphicData uri="http://schemas.openxmlformats.org/drawingml/2006/table">
            <a:tbl>
              <a:tblPr>
                <a:noFill/>
                <a:tableStyleId>{D56EDB51-6D29-4970-8FA3-428DC909BAB8}</a:tableStyleId>
              </a:tblPr>
              <a:tblGrid>
                <a:gridCol w="211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del KPI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Descripción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Fórmula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Unidad de medida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Frecuencia</a:t>
                      </a:r>
                      <a:endParaRPr sz="12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medio construcciones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promedio que tardan los procesos automáticos (pipelines) en completarse.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Mediana (tiempo de ejecución de pipelines correctos en cada repositorio)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Construcciones correctas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pipelines que finalizan exitosamente en cualquier rama.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(Ejecuciones pipeline con SUCCESS) / (Ejecuciones pipeline con SUCCESS o FAILURE)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medio en arreglar construcciones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promedio para corregir una construcción fallida hasta que el pipeline completa exitosamente.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Mediana (tiempo entre fallo y éxito del pipeline en ramas permanentes)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Calidad del código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repositorios con análisis SonarQube OK en ramas principales.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(Repositorios con análisis SonarQube OK) / (Repositorios con análisis SonarQube)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Historias de Usuario, Dependencias y Bugs con pruebas de aceptación (XRay)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Porcentaje de ítems desplegados que tienen pruebas de aceptación ejecutadas en JIRA XRay.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(Ítems desplegados con pruebas XRay ejecutadas) / (Ítems desplegados) x100%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%Adopción total de continuous integration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Mide el porcentaje de adopción del continuous integration en los servicios N1 y N2, considerando los distintos indicadores y niveles de certificación.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Ponderación de los KPIs del nivel de madurez Continuous Integration, descritos anteriormente.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Mensual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8" name="Google Shape;168;g381a8714ad9_0_62"/>
          <p:cNvSpPr txBox="1"/>
          <p:nvPr/>
        </p:nvSpPr>
        <p:spPr>
          <a:xfrm>
            <a:off x="2878950" y="1132150"/>
            <a:ext cx="643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KPI’s para el nivel de madurez Continuous Integration</a:t>
            </a:r>
            <a:endParaRPr sz="2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2333</Words>
  <Application>Microsoft Office PowerPoint</Application>
  <PresentationFormat>Panorámica</PresentationFormat>
  <Paragraphs>346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cp:lastModifiedBy>Leonardo Gustavo Cárdenas Palacios</cp:lastModifiedBy>
  <cp:revision>1</cp:revision>
  <dcterms:created xsi:type="dcterms:W3CDTF">2017-10-09T22:38:48Z</dcterms:created>
  <dcterms:modified xsi:type="dcterms:W3CDTF">2025-09-29T07:26:27Z</dcterms:modified>
</cp:coreProperties>
</file>