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7023100" cy="93091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iO2ad0FDRUSIJevZwFL7a7eZFr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FB1465C-6824-4D14-BC56-E4B4BA9CB550}">
  <a:tblStyle styleId="{2FB1465C-6824-4D14-BC56-E4B4BA9CB5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56EDB51-6D29-4970-8FA3-428DC909BAB8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43343" cy="467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8132" y="0"/>
            <a:ext cx="3043343" cy="467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42030"/>
            <a:ext cx="3043343" cy="467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P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6665d42310_0_0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1" name="Google Shape;171;g36665d423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00" cy="314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6665d42310_0_8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0" name="Google Shape;180;g36665d4231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00" cy="314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6665d42310_0_15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9" name="Google Shape;189;g36665d4231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8a5c3ab86d_0_7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7" name="Google Shape;197;g38a5c3ab86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00" cy="314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7a3c966cd3_0_15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g37a3c966cd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81e7ad704c_0_48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3" name="Google Shape;213;g381e7ad704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00" cy="314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8aabfe3811_1_6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4" name="Google Shape;224;g38aabfe3811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00" cy="314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81a8714ad9_0_75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6" name="Google Shape;236;g381a8714ad9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00" cy="314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81a8714ad9_0_91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7" name="Google Shape;247;g381a8714ad9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00" cy="314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81a8714ad9_0_108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8" name="Google Shape;258;g381a8714ad9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00" cy="314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81a8714ad9_0_120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7" name="Google Shape;267;g381a8714ad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00" cy="314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81a8714ad9_0_129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6" name="Google Shape;276;g381a8714ad9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00" cy="314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81e7ad704c_0_2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5" name="Google Shape;285;g381e7ad704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00" cy="314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81e7ad704c_0_12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4" name="Google Shape;294;g381e7ad704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00" cy="314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81e7ad704c_0_20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4" name="Google Shape;304;g381e7ad704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00" cy="314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81a8714ad9_0_154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4" name="Google Shape;314;g381a8714ad9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00" cy="314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81a8714ad9_0_147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2" name="Google Shape;322;g381a8714ad9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00" cy="314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0" name="Google Shape;3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8a5c3ab86d_0_0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g38a5c3ab8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00" cy="314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7a3c966cd3_0_0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5" name="Google Shape;115;g37a3c966cd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8d099bf360_0_2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g38d099bf36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82027f1039_0_14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1" name="Google Shape;131;g382027f103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00" cy="314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7f17771b76_0_65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4" name="Google Shape;144;g37f17771b76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81a8714ad9_0_42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g381a8714ad9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81a8714ad9_0_62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2" name="Google Shape;162;g381a8714ad9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api.pageplace.de/preview/DT0400.9781292341606_A39573369/preview-9781292341606_A39573369.pdf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docs-archive.cloudera.com/HDPDocuments/Ambari-2.4.2.0/bk_ambari-user-guide/bk_ambari-user-guide.pdf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park.apache.org/" TargetMode="External"/><Relationship Id="rId5" Type="http://schemas.openxmlformats.org/officeDocument/2006/relationships/hyperlink" Target="https://spark.apache.org/docs/4.0.1/index.html" TargetMode="External"/><Relationship Id="rId4" Type="http://schemas.openxmlformats.org/officeDocument/2006/relationships/hyperlink" Target="https://hadoop.apache.org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6800" y="1883934"/>
            <a:ext cx="10058400" cy="286999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2209800" y="4753930"/>
            <a:ext cx="74422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PE" sz="2400" b="1" i="1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“Ciencia y Tecnología al Servicio del País”</a:t>
            </a:r>
            <a:endParaRPr sz="2400" b="1" i="1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6665d42310_0_0"/>
          <p:cNvSpPr txBox="1"/>
          <p:nvPr/>
        </p:nvSpPr>
        <p:spPr>
          <a:xfrm>
            <a:off x="4309575" y="326800"/>
            <a:ext cx="7013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PE" sz="2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Modelo Conceptual</a:t>
            </a:r>
            <a:endParaRPr sz="2400" b="1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4" name="Google Shape;174;g36665d42310_0_0"/>
          <p:cNvCxnSpPr/>
          <p:nvPr/>
        </p:nvCxnSpPr>
        <p:spPr>
          <a:xfrm>
            <a:off x="766010" y="977811"/>
            <a:ext cx="10748100" cy="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75" name="Google Shape;175;g36665d42310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549" y="274200"/>
            <a:ext cx="3254829" cy="566883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36665d42310_0_0"/>
          <p:cNvSpPr txBox="1"/>
          <p:nvPr/>
        </p:nvSpPr>
        <p:spPr>
          <a:xfrm>
            <a:off x="2698350" y="1114525"/>
            <a:ext cx="6795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PE" sz="20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Modelo Conceptual preliminar del Practitioner</a:t>
            </a:r>
            <a:endParaRPr sz="2000" b="1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7" name="Google Shape;177;g36665d42310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9150" y="1607125"/>
            <a:ext cx="7013699" cy="5119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6665d42310_0_8"/>
          <p:cNvSpPr txBox="1"/>
          <p:nvPr/>
        </p:nvSpPr>
        <p:spPr>
          <a:xfrm>
            <a:off x="4309575" y="326800"/>
            <a:ext cx="7013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PE" sz="2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Modelo Conceptual</a:t>
            </a:r>
            <a:endParaRPr sz="2400" b="1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3" name="Google Shape;183;g36665d42310_0_8"/>
          <p:cNvCxnSpPr/>
          <p:nvPr/>
        </p:nvCxnSpPr>
        <p:spPr>
          <a:xfrm>
            <a:off x="766010" y="977811"/>
            <a:ext cx="10748100" cy="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4" name="Google Shape;184;g36665d42310_0_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549" y="274200"/>
            <a:ext cx="3254829" cy="566883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36665d42310_0_8"/>
          <p:cNvSpPr txBox="1"/>
          <p:nvPr/>
        </p:nvSpPr>
        <p:spPr>
          <a:xfrm>
            <a:off x="2698350" y="1114525"/>
            <a:ext cx="6795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PE" sz="20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Modelo Conceptual preliminar del </a:t>
            </a:r>
            <a:r>
              <a:rPr lang="es-PE" sz="20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Continuous Integration</a:t>
            </a:r>
            <a:endParaRPr sz="2000" b="1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6" name="Google Shape;186;g36665d42310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9588" y="1607125"/>
            <a:ext cx="5712824" cy="507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6665d42310_0_15"/>
          <p:cNvSpPr txBox="1"/>
          <p:nvPr/>
        </p:nvSpPr>
        <p:spPr>
          <a:xfrm>
            <a:off x="4309575" y="326800"/>
            <a:ext cx="7013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PE" sz="2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Inventario de Fuentes OLTP</a:t>
            </a:r>
            <a:endParaRPr sz="2400" b="1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2" name="Google Shape;192;g36665d42310_0_15"/>
          <p:cNvCxnSpPr/>
          <p:nvPr/>
        </p:nvCxnSpPr>
        <p:spPr>
          <a:xfrm>
            <a:off x="766010" y="977811"/>
            <a:ext cx="10748100" cy="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93" name="Google Shape;193;g36665d42310_0_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549" y="274200"/>
            <a:ext cx="3254829" cy="56688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4" name="Google Shape;194;g36665d42310_0_15"/>
          <p:cNvGraphicFramePr/>
          <p:nvPr>
            <p:extLst>
              <p:ext uri="{D42A27DB-BD31-4B8C-83A1-F6EECF244321}">
                <p14:modId xmlns:p14="http://schemas.microsoft.com/office/powerpoint/2010/main" val="4199943118"/>
              </p:ext>
            </p:extLst>
          </p:nvPr>
        </p:nvGraphicFramePr>
        <p:xfrm>
          <a:off x="454132" y="1658053"/>
          <a:ext cx="11224413" cy="4061540"/>
        </p:xfrm>
        <a:graphic>
          <a:graphicData uri="http://schemas.openxmlformats.org/drawingml/2006/table">
            <a:tbl>
              <a:tblPr>
                <a:noFill/>
                <a:tableStyleId>{2FB1465C-6824-4D14-BC56-E4B4BA9CB550}</a:tableStyleId>
              </a:tblPr>
              <a:tblGrid>
                <a:gridCol w="1356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7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17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9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295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8684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Sistema</a:t>
                      </a:r>
                      <a:endParaRPr sz="18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Área usuaria</a:t>
                      </a:r>
                      <a:endParaRPr sz="18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Tipo</a:t>
                      </a:r>
                      <a:endParaRPr sz="18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Tecnología</a:t>
                      </a:r>
                      <a:endParaRPr sz="18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Frecuencia actualización</a:t>
                      </a:r>
                      <a:endParaRPr sz="18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Obs.</a:t>
                      </a:r>
                      <a:endParaRPr sz="18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E7C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75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MX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s-PE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arco </a:t>
                      </a:r>
                      <a:r>
                        <a:rPr lang="es-PE" sz="18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Playbook</a:t>
                      </a:r>
                      <a:endParaRPr lang="es-PE" sz="18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PE" sz="1800" spc="-25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Enginering</a:t>
                      </a:r>
                      <a:r>
                        <a:rPr lang="es-PE" sz="1800" spc="-25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s-PE" sz="18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PE" sz="1800" spc="-25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Externa</a:t>
                      </a:r>
                      <a:endParaRPr lang="es-PE" sz="18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PE" sz="1800" spc="-25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Archivo CSV</a:t>
                      </a:r>
                      <a:endParaRPr lang="es-PE" sz="18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PE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Mensual</a:t>
                      </a:r>
                      <a:endParaRPr lang="es-PE" sz="18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PE" sz="1800" spc="-25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CSV que contiene las métricas para evaluar los primeros 6 </a:t>
                      </a:r>
                      <a:r>
                        <a:rPr lang="es-PE" sz="1800" spc="-25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kpis</a:t>
                      </a:r>
                      <a:r>
                        <a:rPr lang="es-PE" sz="1800" spc="-25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 para alcanzar el nivel de certificación </a:t>
                      </a:r>
                      <a:r>
                        <a:rPr lang="es-PE" sz="1800" spc="-25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Practitioner</a:t>
                      </a:r>
                      <a:endParaRPr lang="es-PE" sz="18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594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MX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s-PE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arco </a:t>
                      </a:r>
                      <a:r>
                        <a:rPr lang="es-PE" sz="18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Playbook</a:t>
                      </a:r>
                      <a:endParaRPr lang="es-PE" sz="18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800" spc="-25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Enginering</a:t>
                      </a:r>
                      <a:r>
                        <a:rPr lang="es-PE" sz="1800" spc="-25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endParaRPr lang="es-PE" sz="18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PE" sz="1800" spc="-25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Externa</a:t>
                      </a:r>
                      <a:endParaRPr lang="es-PE" sz="18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PE" sz="1800" spc="-2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Archivo CSV</a:t>
                      </a:r>
                      <a:endParaRPr lang="es-PE" sz="18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PE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Mensual</a:t>
                      </a:r>
                      <a:endParaRPr lang="es-PE" sz="18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PE" sz="1800" spc="-25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CSV que contiene las métricas para evaluar los últimos 13 </a:t>
                      </a:r>
                      <a:r>
                        <a:rPr lang="es-PE" sz="1800" spc="-25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kpis</a:t>
                      </a:r>
                      <a:r>
                        <a:rPr lang="es-PE" sz="1800" spc="-25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 para alcanzar el nivel de certificación </a:t>
                      </a:r>
                      <a:r>
                        <a:rPr lang="es-PE" sz="1800" spc="-25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Continuous</a:t>
                      </a:r>
                      <a:r>
                        <a:rPr lang="es-PE" sz="1800" spc="-25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PE" sz="1800" spc="-25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Integration</a:t>
                      </a:r>
                      <a:r>
                        <a:rPr lang="es-PE" sz="1800" spc="-25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s-PE" sz="18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8a5c3ab86d_0_7"/>
          <p:cNvSpPr/>
          <p:nvPr/>
        </p:nvSpPr>
        <p:spPr>
          <a:xfrm>
            <a:off x="1" y="0"/>
            <a:ext cx="2535300" cy="6867900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38a5c3ab86d_0_7"/>
          <p:cNvSpPr txBox="1"/>
          <p:nvPr/>
        </p:nvSpPr>
        <p:spPr>
          <a:xfrm>
            <a:off x="3100975" y="2309500"/>
            <a:ext cx="83136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PE" sz="48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EVIDENCIA TÉCNICA</a:t>
            </a:r>
            <a:endParaRPr sz="48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g38a5c3ab86d_0_7"/>
          <p:cNvSpPr/>
          <p:nvPr/>
        </p:nvSpPr>
        <p:spPr>
          <a:xfrm rot="5400000">
            <a:off x="2333647" y="2579192"/>
            <a:ext cx="732000" cy="328500"/>
          </a:xfrm>
          <a:prstGeom prst="triangle">
            <a:avLst>
              <a:gd name="adj" fmla="val 50000"/>
            </a:avLst>
          </a:prstGeom>
          <a:solidFill>
            <a:srgbClr val="EEE3C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g38a5c3ab86d_0_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53537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7a3c966cd3_0_15"/>
          <p:cNvSpPr txBox="1"/>
          <p:nvPr/>
        </p:nvSpPr>
        <p:spPr>
          <a:xfrm>
            <a:off x="6004560" y="326808"/>
            <a:ext cx="531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PE" sz="24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Servicios utilizados</a:t>
            </a:r>
            <a:endParaRPr sz="24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8" name="Google Shape;208;g37a3c966cd3_0_15"/>
          <p:cNvCxnSpPr/>
          <p:nvPr/>
        </p:nvCxnSpPr>
        <p:spPr>
          <a:xfrm>
            <a:off x="766010" y="977811"/>
            <a:ext cx="10748100" cy="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09" name="Google Shape;209;g37a3c966cd3_0_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549" y="274200"/>
            <a:ext cx="3254829" cy="56688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0" name="Google Shape;210;g37a3c966cd3_0_15"/>
          <p:cNvGraphicFramePr/>
          <p:nvPr/>
        </p:nvGraphicFramePr>
        <p:xfrm>
          <a:off x="766013" y="1275850"/>
          <a:ext cx="10748075" cy="4937520"/>
        </p:xfrm>
        <a:graphic>
          <a:graphicData uri="http://schemas.openxmlformats.org/drawingml/2006/table">
            <a:tbl>
              <a:tblPr>
                <a:noFill/>
                <a:tableStyleId>{D56EDB51-6D29-4970-8FA3-428DC909BAB8}</a:tableStyleId>
              </a:tblPr>
              <a:tblGrid>
                <a:gridCol w="212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6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PE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Servicio</a:t>
                      </a:r>
                      <a:endParaRPr sz="12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PE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Definición</a:t>
                      </a:r>
                      <a:endParaRPr sz="12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PE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Aplicación</a:t>
                      </a:r>
                      <a:endParaRPr sz="12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HDFS (Hadoop Distributed File System)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Sistema de almacenamiento distribuido de Hadoop que permite guardar datos de manera segura en diferentes nodos del clúster.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 utilizó para almacenar la data cruda de los indicadores de </a:t>
                      </a:r>
                      <a:r>
                        <a:rPr lang="es-PE" sz="1200" i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Practitioner</a:t>
                      </a: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y </a:t>
                      </a:r>
                      <a:r>
                        <a:rPr lang="es-PE" sz="1200" i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Continuous Integration</a:t>
                      </a: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la cual luego fue consultada y transformada a través de otras herramientas.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Hive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Herramienta que permite realizar consultas tipo SQL sobre los datos almacenados en Hadoop.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 usó para ejecutar consultas SQL sobre los datos en HDFS, lo que permitió obtener métricas estructuradas para alimentar los dashboards de adopción.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Spark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Motor de procesamiento en memoria que permite ejecutar análisis y transformaciones de datos a gran velocidad.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Procesó los datos extraídos de HDFS para acelerar la generación de resultados intermedios, que luego se visualizaron en Zeppelin.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Ambari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Plataforma de administración que simplifica la instalación, configuración y monitoreo de servicios Hadoop.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 empleó como interfaz principal para verificar el estado de los servicios (HDFS, Hive, Spark) y gestionar la ejecución de pruebas.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Hortonworks Data Platform (HDP)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Distribución que integra Hadoop con sus principales componentes de Big Data.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Fue el entorno base sobre el cual se desplegaron los servicios como HDFS, Hive y Spark, brindando el ecosistema necesario para la práctica técnica.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WebShell Client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Consola web que permite ejecutar comandos directamente sobre el clúster Hadoop.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 usó para interactuar con HDFS, cargar archivos y validar que los datos estuvieran correctamente almacenados antes de analizarlos con Hive y Spark.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Zeppelin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Entorno interactivo que permite ejecutar código y visualizar resultados en un mismo espacio de trabajo.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 utilizó para realizar queries exploratorias sobre Hive y Spark, y para mostrar resultados de manera visual a través de notebooks.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81e7ad704c_0_48"/>
          <p:cNvSpPr txBox="1"/>
          <p:nvPr/>
        </p:nvSpPr>
        <p:spPr>
          <a:xfrm>
            <a:off x="6004560" y="326808"/>
            <a:ext cx="531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PE" sz="24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Implementación de Hortonworks</a:t>
            </a:r>
            <a:endParaRPr sz="24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6" name="Google Shape;216;g381e7ad704c_0_48"/>
          <p:cNvCxnSpPr/>
          <p:nvPr/>
        </p:nvCxnSpPr>
        <p:spPr>
          <a:xfrm>
            <a:off x="766010" y="977811"/>
            <a:ext cx="10748100" cy="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17" name="Google Shape;217;g381e7ad704c_0_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549" y="274200"/>
            <a:ext cx="3254829" cy="566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g381e7ad704c_0_48" descr="Diagrama&#10;&#10;El contenido generado por IA puede ser incorrecto.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3063" y="1263975"/>
            <a:ext cx="4860001" cy="2894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9" name="Google Shape;219;g381e7ad704c_0_48"/>
          <p:cNvSpPr txBox="1"/>
          <p:nvPr/>
        </p:nvSpPr>
        <p:spPr>
          <a:xfrm>
            <a:off x="1935469" y="4158363"/>
            <a:ext cx="2255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PE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Ingreso a Ambari desde localhost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g381e7ad704c_0_48"/>
          <p:cNvSpPr txBox="1"/>
          <p:nvPr/>
        </p:nvSpPr>
        <p:spPr>
          <a:xfrm>
            <a:off x="7823944" y="5560413"/>
            <a:ext cx="2255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PE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Visualización de servicios en ejecución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1" name="Google Shape;221;g381e7ad704c_0_4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21650" y="2247325"/>
            <a:ext cx="4860000" cy="3313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8aabfe3811_1_6"/>
          <p:cNvSpPr txBox="1"/>
          <p:nvPr/>
        </p:nvSpPr>
        <p:spPr>
          <a:xfrm>
            <a:off x="6004560" y="326808"/>
            <a:ext cx="531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PE" sz="24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Implementación de Hortonworks</a:t>
            </a:r>
            <a:endParaRPr sz="24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7" name="Google Shape;227;g38aabfe3811_1_6"/>
          <p:cNvCxnSpPr/>
          <p:nvPr/>
        </p:nvCxnSpPr>
        <p:spPr>
          <a:xfrm>
            <a:off x="766010" y="977811"/>
            <a:ext cx="10748100" cy="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28" name="Google Shape;228;g38aabfe3811_1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549" y="274200"/>
            <a:ext cx="3254829" cy="566883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g38aabfe3811_1_6"/>
          <p:cNvSpPr txBox="1"/>
          <p:nvPr/>
        </p:nvSpPr>
        <p:spPr>
          <a:xfrm>
            <a:off x="286582" y="4179038"/>
            <a:ext cx="2255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PE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Actualización de contraseña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g38aabfe3811_1_6"/>
          <p:cNvSpPr txBox="1"/>
          <p:nvPr/>
        </p:nvSpPr>
        <p:spPr>
          <a:xfrm>
            <a:off x="8254657" y="5110038"/>
            <a:ext cx="2255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PE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Verificación de versión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1" name="Google Shape;231;g38aabfe3811_1_6" descr="Interfaz de usuario gráfica&#10;&#10;El contenido generado por IA puede ser incorrecto.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6873" y="1507898"/>
            <a:ext cx="3688525" cy="21967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32" name="Google Shape;232;g38aabfe3811_1_6" descr="Interfaz de usuario gráfica, Aplicación&#10;&#10;El contenido generado por IA puede ser incorrecto.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52338" y="2073800"/>
            <a:ext cx="4860000" cy="2894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33" name="Google Shape;233;g38aabfe3811_1_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662851" y="2673900"/>
            <a:ext cx="3884200" cy="3537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81a8714ad9_0_75"/>
          <p:cNvSpPr txBox="1"/>
          <p:nvPr/>
        </p:nvSpPr>
        <p:spPr>
          <a:xfrm>
            <a:off x="6004560" y="326808"/>
            <a:ext cx="531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PE" sz="24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Implementación de Hortonworks</a:t>
            </a:r>
            <a:endParaRPr sz="24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39" name="Google Shape;239;g381a8714ad9_0_75"/>
          <p:cNvCxnSpPr/>
          <p:nvPr/>
        </p:nvCxnSpPr>
        <p:spPr>
          <a:xfrm>
            <a:off x="766010" y="977811"/>
            <a:ext cx="10748100" cy="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40" name="Google Shape;240;g381a8714ad9_0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549" y="274200"/>
            <a:ext cx="3254829" cy="566883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g381a8714ad9_0_75"/>
          <p:cNvSpPr txBox="1"/>
          <p:nvPr/>
        </p:nvSpPr>
        <p:spPr>
          <a:xfrm>
            <a:off x="4667550" y="6023250"/>
            <a:ext cx="2856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PE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Creamos la carpeta y subimos los archivos .csv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2" name="Google Shape;242;g381a8714ad9_0_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70600" y="1114527"/>
            <a:ext cx="6738900" cy="171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g381a8714ad9_0_7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97100" y="2747038"/>
            <a:ext cx="9597802" cy="150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g381a8714ad9_0_7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58388" y="4442175"/>
            <a:ext cx="9675215" cy="150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81a8714ad9_0_91"/>
          <p:cNvSpPr txBox="1"/>
          <p:nvPr/>
        </p:nvSpPr>
        <p:spPr>
          <a:xfrm>
            <a:off x="6004560" y="326808"/>
            <a:ext cx="531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PE" sz="24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Implementación de Hortonworks</a:t>
            </a:r>
            <a:endParaRPr sz="24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0" name="Google Shape;250;g381a8714ad9_0_91"/>
          <p:cNvCxnSpPr/>
          <p:nvPr/>
        </p:nvCxnSpPr>
        <p:spPr>
          <a:xfrm>
            <a:off x="766010" y="977811"/>
            <a:ext cx="10748100" cy="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51" name="Google Shape;251;g381a8714ad9_0_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549" y="274200"/>
            <a:ext cx="3254829" cy="566883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381a8714ad9_0_91"/>
          <p:cNvSpPr txBox="1"/>
          <p:nvPr/>
        </p:nvSpPr>
        <p:spPr>
          <a:xfrm>
            <a:off x="1451882" y="1854325"/>
            <a:ext cx="22554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PE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Crear tabla externa para la data cruda del Practitioner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g381a8714ad9_0_91"/>
          <p:cNvSpPr txBox="1"/>
          <p:nvPr/>
        </p:nvSpPr>
        <p:spPr>
          <a:xfrm>
            <a:off x="1451882" y="4594863"/>
            <a:ext cx="22554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PE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Crear tabla externa para la data cruda del Continuous Integration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4" name="Google Shape;254;g381a8714ad9_0_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4500" y="1157502"/>
            <a:ext cx="6861724" cy="2409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g381a8714ad9_0_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54500" y="3645736"/>
            <a:ext cx="6968749" cy="2928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81a8714ad9_0_108"/>
          <p:cNvSpPr txBox="1"/>
          <p:nvPr/>
        </p:nvSpPr>
        <p:spPr>
          <a:xfrm>
            <a:off x="6004560" y="326808"/>
            <a:ext cx="531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PE" sz="24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Implementación de Hortonworks</a:t>
            </a:r>
            <a:endParaRPr sz="24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1" name="Google Shape;261;g381a8714ad9_0_108"/>
          <p:cNvCxnSpPr/>
          <p:nvPr/>
        </p:nvCxnSpPr>
        <p:spPr>
          <a:xfrm>
            <a:off x="766010" y="977811"/>
            <a:ext cx="10748100" cy="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62" name="Google Shape;262;g381a8714ad9_0_1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549" y="274200"/>
            <a:ext cx="3254829" cy="566883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g381a8714ad9_0_108"/>
          <p:cNvSpPr txBox="1"/>
          <p:nvPr/>
        </p:nvSpPr>
        <p:spPr>
          <a:xfrm>
            <a:off x="633557" y="3232400"/>
            <a:ext cx="22554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PE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 realiza el select para obtener la tabla del practitioner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4" name="Google Shape;264;g381a8714ad9_0_1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34182" y="1288708"/>
            <a:ext cx="8179917" cy="5031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"/>
          <p:cNvSpPr txBox="1"/>
          <p:nvPr/>
        </p:nvSpPr>
        <p:spPr>
          <a:xfrm>
            <a:off x="1783855" y="4514605"/>
            <a:ext cx="8835000" cy="18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PE" sz="32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Curso: </a:t>
            </a:r>
            <a:r>
              <a:rPr lang="es-PE"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Sistemas de Inteligencia de Negocios</a:t>
            </a:r>
            <a:endParaRPr sz="3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PE" sz="32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Docentes: </a:t>
            </a:r>
            <a:r>
              <a:rPr lang="es-PE"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Aradiel Castañeda, Hilario</a:t>
            </a:r>
            <a:endParaRPr sz="3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PE"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García Atuncar, Fernando</a:t>
            </a:r>
            <a:endParaRPr sz="3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1153250" y="1672100"/>
            <a:ext cx="94182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PE" sz="48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Aplicación de Sistemas de Inteligencia de Negocios en BBVA</a:t>
            </a:r>
            <a:endParaRPr sz="48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9199926" y="374037"/>
            <a:ext cx="25184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PE" sz="18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25-II</a:t>
            </a:r>
            <a:endParaRPr sz="1800" b="1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2"/>
          <p:cNvSpPr/>
          <p:nvPr/>
        </p:nvSpPr>
        <p:spPr>
          <a:xfrm rot="5400000">
            <a:off x="1382856" y="4689073"/>
            <a:ext cx="494100" cy="226800"/>
          </a:xfrm>
          <a:prstGeom prst="triangle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989753" y="6149997"/>
            <a:ext cx="9745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PE" sz="40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25-II</a:t>
            </a:r>
            <a:endParaRPr sz="4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1" name="Google Shape;10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7475" y="-72300"/>
            <a:ext cx="4869750" cy="138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"/>
          <p:cNvSpPr/>
          <p:nvPr/>
        </p:nvSpPr>
        <p:spPr>
          <a:xfrm rot="5400000">
            <a:off x="1382856" y="5420664"/>
            <a:ext cx="494100" cy="226800"/>
          </a:xfrm>
          <a:prstGeom prst="triangle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1783855" y="2584107"/>
            <a:ext cx="883500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PE" sz="32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Integrantes:</a:t>
            </a:r>
            <a:endParaRPr sz="3200" b="1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s-PE"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Cárdenas Palacios, Leonardo Gustavo</a:t>
            </a:r>
            <a:endParaRPr sz="3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s-PE"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Espinoza Cerna, Alex</a:t>
            </a:r>
            <a:endParaRPr sz="3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s-PE"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Inocente Caro, Miguel Anderson</a:t>
            </a:r>
            <a:endParaRPr sz="3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2"/>
          <p:cNvSpPr/>
          <p:nvPr/>
        </p:nvSpPr>
        <p:spPr>
          <a:xfrm rot="5400000">
            <a:off x="1382856" y="2776682"/>
            <a:ext cx="494100" cy="226800"/>
          </a:xfrm>
          <a:prstGeom prst="triangle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81a8714ad9_0_120"/>
          <p:cNvSpPr txBox="1"/>
          <p:nvPr/>
        </p:nvSpPr>
        <p:spPr>
          <a:xfrm>
            <a:off x="6004560" y="326808"/>
            <a:ext cx="531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PE" sz="24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Implementación de Hortonworks</a:t>
            </a:r>
            <a:endParaRPr sz="24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70" name="Google Shape;270;g381a8714ad9_0_120"/>
          <p:cNvCxnSpPr/>
          <p:nvPr/>
        </p:nvCxnSpPr>
        <p:spPr>
          <a:xfrm>
            <a:off x="766010" y="977811"/>
            <a:ext cx="10748100" cy="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71" name="Google Shape;271;g381a8714ad9_0_1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549" y="274200"/>
            <a:ext cx="3254829" cy="566883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g381a8714ad9_0_120"/>
          <p:cNvSpPr txBox="1"/>
          <p:nvPr/>
        </p:nvSpPr>
        <p:spPr>
          <a:xfrm>
            <a:off x="655732" y="3191875"/>
            <a:ext cx="22554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 realiza el select para obtener la tabla del continuous integration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3" name="Google Shape;273;g381a8714ad9_0_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5050" y="1167100"/>
            <a:ext cx="8499051" cy="5274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81a8714ad9_0_129"/>
          <p:cNvSpPr txBox="1"/>
          <p:nvPr/>
        </p:nvSpPr>
        <p:spPr>
          <a:xfrm>
            <a:off x="6004560" y="326808"/>
            <a:ext cx="531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PE" sz="24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Comandos en el Zeppelin</a:t>
            </a:r>
            <a:endParaRPr sz="24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79" name="Google Shape;279;g381a8714ad9_0_129"/>
          <p:cNvCxnSpPr/>
          <p:nvPr/>
        </p:nvCxnSpPr>
        <p:spPr>
          <a:xfrm>
            <a:off x="766010" y="977811"/>
            <a:ext cx="10748100" cy="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80" name="Google Shape;280;g381a8714ad9_0_1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549" y="274200"/>
            <a:ext cx="3254829" cy="566883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g381a8714ad9_0_129"/>
          <p:cNvSpPr txBox="1"/>
          <p:nvPr/>
        </p:nvSpPr>
        <p:spPr>
          <a:xfrm>
            <a:off x="-6" y="3004975"/>
            <a:ext cx="22554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PE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Comandos para la data cruda del Practitioner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2" name="Google Shape;282;g381a8714ad9_0_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9350" y="1327450"/>
            <a:ext cx="9864275" cy="506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81e7ad704c_0_2"/>
          <p:cNvSpPr txBox="1"/>
          <p:nvPr/>
        </p:nvSpPr>
        <p:spPr>
          <a:xfrm>
            <a:off x="6004560" y="326808"/>
            <a:ext cx="531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PE" sz="24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Comandos en el Zeppelin</a:t>
            </a:r>
            <a:endParaRPr sz="24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88" name="Google Shape;288;g381e7ad704c_0_2"/>
          <p:cNvCxnSpPr/>
          <p:nvPr/>
        </p:nvCxnSpPr>
        <p:spPr>
          <a:xfrm>
            <a:off x="766010" y="977811"/>
            <a:ext cx="10748100" cy="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89" name="Google Shape;289;g381e7ad704c_0_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549" y="274200"/>
            <a:ext cx="3254829" cy="566883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g381e7ad704c_0_2"/>
          <p:cNvSpPr txBox="1"/>
          <p:nvPr/>
        </p:nvSpPr>
        <p:spPr>
          <a:xfrm>
            <a:off x="-6" y="3118550"/>
            <a:ext cx="22554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PE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Comandos para la data cruda del Continuous Integration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1" name="Google Shape;291;g381e7ad704c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7375" y="1275725"/>
            <a:ext cx="9821698" cy="52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81e7ad704c_0_12"/>
          <p:cNvSpPr txBox="1"/>
          <p:nvPr/>
        </p:nvSpPr>
        <p:spPr>
          <a:xfrm>
            <a:off x="6004560" y="326808"/>
            <a:ext cx="531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PE" sz="24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Comandos en el Zeppelin</a:t>
            </a:r>
            <a:endParaRPr sz="24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97" name="Google Shape;297;g381e7ad704c_0_12"/>
          <p:cNvCxnSpPr/>
          <p:nvPr/>
        </p:nvCxnSpPr>
        <p:spPr>
          <a:xfrm>
            <a:off x="766010" y="977811"/>
            <a:ext cx="10748100" cy="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98" name="Google Shape;298;g381e7ad704c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549" y="274200"/>
            <a:ext cx="3254829" cy="566883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g381e7ad704c_0_12"/>
          <p:cNvSpPr txBox="1"/>
          <p:nvPr/>
        </p:nvSpPr>
        <p:spPr>
          <a:xfrm>
            <a:off x="135875" y="2564525"/>
            <a:ext cx="16893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PE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Querys para hallar los KPI de la data Practitioner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0" name="Google Shape;300;g381e7ad704c_0_12"/>
          <p:cNvPicPr preferRelativeResize="0"/>
          <p:nvPr/>
        </p:nvPicPr>
        <p:blipFill rotWithShape="1">
          <a:blip r:embed="rId4">
            <a:alphaModFix/>
          </a:blip>
          <a:srcRect r="-26598"/>
          <a:stretch/>
        </p:blipFill>
        <p:spPr>
          <a:xfrm>
            <a:off x="1890850" y="1114526"/>
            <a:ext cx="4988776" cy="497867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01" name="Google Shape;301;g381e7ad704c_0_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1000" y="1100250"/>
            <a:ext cx="4988774" cy="497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81e7ad704c_0_20"/>
          <p:cNvSpPr txBox="1"/>
          <p:nvPr/>
        </p:nvSpPr>
        <p:spPr>
          <a:xfrm>
            <a:off x="6004560" y="326808"/>
            <a:ext cx="531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PE" sz="24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Comandos en el Zeppelin</a:t>
            </a:r>
            <a:endParaRPr sz="24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07" name="Google Shape;307;g381e7ad704c_0_20"/>
          <p:cNvCxnSpPr/>
          <p:nvPr/>
        </p:nvCxnSpPr>
        <p:spPr>
          <a:xfrm>
            <a:off x="766010" y="977811"/>
            <a:ext cx="10748100" cy="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08" name="Google Shape;308;g381e7ad704c_0_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549" y="274200"/>
            <a:ext cx="3254829" cy="566883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g381e7ad704c_0_20"/>
          <p:cNvSpPr txBox="1"/>
          <p:nvPr/>
        </p:nvSpPr>
        <p:spPr>
          <a:xfrm>
            <a:off x="184325" y="2782500"/>
            <a:ext cx="16824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PE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Querys para hallar los KPI de la data Continuous Integration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0" name="Google Shape;310;g381e7ad704c_0_20"/>
          <p:cNvPicPr preferRelativeResize="0"/>
          <p:nvPr/>
        </p:nvPicPr>
        <p:blipFill rotWithShape="1">
          <a:blip r:embed="rId4">
            <a:alphaModFix/>
          </a:blip>
          <a:srcRect r="49839"/>
          <a:stretch/>
        </p:blipFill>
        <p:spPr>
          <a:xfrm>
            <a:off x="1967050" y="1114525"/>
            <a:ext cx="4851999" cy="55125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11" name="Google Shape;311;g381e7ad704c_0_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91525" y="1994800"/>
            <a:ext cx="4852000" cy="3908924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81a8714ad9_0_154"/>
          <p:cNvSpPr/>
          <p:nvPr/>
        </p:nvSpPr>
        <p:spPr>
          <a:xfrm>
            <a:off x="1" y="0"/>
            <a:ext cx="2535300" cy="6867900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g381a8714ad9_0_154"/>
          <p:cNvSpPr txBox="1"/>
          <p:nvPr/>
        </p:nvSpPr>
        <p:spPr>
          <a:xfrm>
            <a:off x="3100975" y="2309500"/>
            <a:ext cx="83136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PE" sz="48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BIBLIOGRAFÍA</a:t>
            </a:r>
            <a:endParaRPr sz="48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8" name="Google Shape;318;g381a8714ad9_0_154"/>
          <p:cNvSpPr/>
          <p:nvPr/>
        </p:nvSpPr>
        <p:spPr>
          <a:xfrm rot="5400000">
            <a:off x="2333647" y="2579192"/>
            <a:ext cx="732000" cy="328500"/>
          </a:xfrm>
          <a:prstGeom prst="triangle">
            <a:avLst>
              <a:gd name="adj" fmla="val 50000"/>
            </a:avLst>
          </a:prstGeom>
          <a:solidFill>
            <a:srgbClr val="EEE3C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9" name="Google Shape;319;g381a8714ad9_0_1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53537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81a8714ad9_0_147"/>
          <p:cNvSpPr txBox="1"/>
          <p:nvPr/>
        </p:nvSpPr>
        <p:spPr>
          <a:xfrm>
            <a:off x="6004560" y="326808"/>
            <a:ext cx="531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PE" sz="24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Bibliografía</a:t>
            </a:r>
            <a:endParaRPr sz="24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25" name="Google Shape;325;g381a8714ad9_0_147"/>
          <p:cNvCxnSpPr/>
          <p:nvPr/>
        </p:nvCxnSpPr>
        <p:spPr>
          <a:xfrm>
            <a:off x="766010" y="977811"/>
            <a:ext cx="10748100" cy="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26" name="Google Shape;326;g381a8714ad9_0_1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549" y="274200"/>
            <a:ext cx="3254829" cy="566883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g381a8714ad9_0_147"/>
          <p:cNvSpPr txBox="1"/>
          <p:nvPr/>
        </p:nvSpPr>
        <p:spPr>
          <a:xfrm>
            <a:off x="677850" y="1256400"/>
            <a:ext cx="10836300" cy="28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PE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Apache Hadoop Project. (2025).</a:t>
            </a:r>
            <a:r>
              <a:rPr lang="es-PE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PE" sz="1700" b="0" i="0" u="sng" strike="noStrike" cap="none">
                <a:solidFill>
                  <a:srgbClr val="467886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https://hadoop.apache.org/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Apache Software Foundation. (2025). Apache Spark documentation. Recuperado de: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PE" sz="1700" b="0" i="0" u="sng" strike="noStrike" cap="none">
                <a:solidFill>
                  <a:srgbClr val="467886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https://spark.apache.org/docs/4.0.1/index.html</a:t>
            </a:r>
            <a:endParaRPr sz="17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PE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Apache Spark. (2025).</a:t>
            </a:r>
            <a:r>
              <a:rPr lang="es-PE" sz="1100" b="0" i="0" u="none" strike="noStrike" cap="none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PE" sz="1700" b="0" i="0" u="sng" strike="noStrike" cap="none">
                <a:solidFill>
                  <a:srgbClr val="467886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https://spark.apache.org/</a:t>
            </a:r>
            <a:endParaRPr sz="17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PE" sz="17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Hortonworks / Cloudera. (2016). Hortonworks Data Platform: Apache Ambari User Guide. </a:t>
            </a:r>
            <a:endParaRPr sz="17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PE" sz="1700" b="0" i="0" u="sng" strike="noStrike" cap="none">
                <a:solidFill>
                  <a:srgbClr val="46788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https://docs-archive.cloudera.com/HDPDocuments/Ambari-2.4.2.0/bk_ambari-user-guide/bk_ambari-user-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PE" sz="1700" b="0" i="0" u="sng" strike="noStrike" cap="none">
                <a:solidFill>
                  <a:srgbClr val="46788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guide.pdf</a:t>
            </a:r>
            <a:endParaRPr sz="17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PE" sz="17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Sharda, R., &amp; Delen, D.&amp;Turban,E.(2020). Analytics, Data Science, &amp; Artificial Intelligence Systems for Decision </a:t>
            </a:r>
            <a:endParaRPr sz="17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PE" sz="17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Support. 11th ed. Pearson</a:t>
            </a:r>
            <a:endParaRPr sz="17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PE" sz="1700" b="0" i="0" u="sng" strike="noStrike" cap="none">
                <a:solidFill>
                  <a:srgbClr val="46788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https://api.pageplace.de/preview/DT0400.9781292341606_A39573369/preview-9781292341606_A39573369.pdf</a:t>
            </a:r>
            <a:endParaRPr sz="17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"/>
          <p:cNvSpPr/>
          <p:nvPr/>
        </p:nvSpPr>
        <p:spPr>
          <a:xfrm>
            <a:off x="0" y="0"/>
            <a:ext cx="12192001" cy="6867852"/>
          </a:xfrm>
          <a:prstGeom prst="rect">
            <a:avLst/>
          </a:prstGeom>
          <a:gradFill>
            <a:gsLst>
              <a:gs pos="0">
                <a:srgbClr val="ECE0C1"/>
              </a:gs>
              <a:gs pos="50000">
                <a:srgbClr val="F3EAD9"/>
              </a:gs>
              <a:gs pos="100000">
                <a:srgbClr val="FFF2CC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6"/>
          <p:cNvSpPr txBox="1"/>
          <p:nvPr/>
        </p:nvSpPr>
        <p:spPr>
          <a:xfrm>
            <a:off x="2270908" y="3792512"/>
            <a:ext cx="7861447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s-PE" sz="6000" b="1" i="1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¡MUCHAS GRACIAS!</a:t>
            </a:r>
            <a:endParaRPr sz="6000" b="0" i="1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4" name="Google Shape;33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95273" y="1964161"/>
            <a:ext cx="5577840" cy="1591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8a5c3ab86d_0_0"/>
          <p:cNvSpPr/>
          <p:nvPr/>
        </p:nvSpPr>
        <p:spPr>
          <a:xfrm>
            <a:off x="1" y="0"/>
            <a:ext cx="2535300" cy="6867900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38a5c3ab86d_0_0"/>
          <p:cNvSpPr txBox="1"/>
          <p:nvPr/>
        </p:nvSpPr>
        <p:spPr>
          <a:xfrm>
            <a:off x="3100974" y="2309490"/>
            <a:ext cx="7887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PE" sz="48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DESARROLLO</a:t>
            </a:r>
            <a:endParaRPr sz="48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g38a5c3ab86d_0_0"/>
          <p:cNvSpPr/>
          <p:nvPr/>
        </p:nvSpPr>
        <p:spPr>
          <a:xfrm rot="5400000">
            <a:off x="2333647" y="2579192"/>
            <a:ext cx="732000" cy="328500"/>
          </a:xfrm>
          <a:prstGeom prst="triangle">
            <a:avLst>
              <a:gd name="adj" fmla="val 50000"/>
            </a:avLst>
          </a:prstGeom>
          <a:solidFill>
            <a:srgbClr val="EEE3C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g38a5c3ab86d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53537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7a3c966cd3_0_0"/>
          <p:cNvSpPr txBox="1"/>
          <p:nvPr/>
        </p:nvSpPr>
        <p:spPr>
          <a:xfrm>
            <a:off x="6004560" y="326808"/>
            <a:ext cx="531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PE" sz="2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Preguntas del Negocio</a:t>
            </a:r>
            <a:endParaRPr sz="24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8" name="Google Shape;118;g37a3c966cd3_0_0"/>
          <p:cNvCxnSpPr/>
          <p:nvPr/>
        </p:nvCxnSpPr>
        <p:spPr>
          <a:xfrm>
            <a:off x="766010" y="977811"/>
            <a:ext cx="10748100" cy="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19" name="Google Shape;119;g37a3c966cd3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549" y="274200"/>
            <a:ext cx="3254829" cy="56688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0" name="Google Shape;120;g37a3c966cd3_0_0"/>
          <p:cNvGraphicFramePr/>
          <p:nvPr>
            <p:extLst>
              <p:ext uri="{D42A27DB-BD31-4B8C-83A1-F6EECF244321}">
                <p14:modId xmlns:p14="http://schemas.microsoft.com/office/powerpoint/2010/main" val="4007922039"/>
              </p:ext>
            </p:extLst>
          </p:nvPr>
        </p:nvGraphicFramePr>
        <p:xfrm>
          <a:off x="263688" y="1290350"/>
          <a:ext cx="11664625" cy="4632930"/>
        </p:xfrm>
        <a:graphic>
          <a:graphicData uri="http://schemas.openxmlformats.org/drawingml/2006/table">
            <a:tbl>
              <a:tblPr>
                <a:noFill/>
                <a:tableStyleId>{2FB1465C-6824-4D14-BC56-E4B4BA9CB550}</a:tableStyleId>
              </a:tblPr>
              <a:tblGrid>
                <a:gridCol w="996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7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0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7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3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Área</a:t>
                      </a:r>
                      <a:endParaRPr sz="13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3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Rol de Usuario</a:t>
                      </a:r>
                      <a:endParaRPr sz="13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3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Pregunta de Negocio</a:t>
                      </a:r>
                      <a:endParaRPr sz="13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3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Nivel de Prioridad</a:t>
                      </a:r>
                      <a:endParaRPr sz="13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3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Fuente de Datos Actual</a:t>
                      </a:r>
                      <a:endParaRPr sz="13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PE" sz="1400" dirty="0" err="1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Enginering</a:t>
                      </a:r>
                      <a:endParaRPr lang="es-PE" sz="14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PE" sz="14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Service Owner</a:t>
                      </a:r>
                      <a:endParaRPr lang="es-PE" sz="14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PE" sz="14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¿Qué servicios N1 tienen mayor porcentaje de adopción del nivel Practitioner y cuáles requieren intervención inmediata?</a:t>
                      </a:r>
                      <a:endParaRPr lang="es-PE" sz="14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PE" sz="14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es-PE" sz="14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PE" sz="14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CSV Practitioner (320 KB )</a:t>
                      </a:r>
                      <a:endParaRPr lang="es-PE" sz="14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PE" sz="14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Enginering</a:t>
                      </a:r>
                      <a:endParaRPr lang="es-PE" sz="14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PE" sz="14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Service Owner</a:t>
                      </a:r>
                      <a:endParaRPr lang="es-PE" sz="14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PE" sz="14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¿Cuáles son los servicios con mayor número de vulnerabilidades de alto riesgo y cómo ha evolucionado esta métrica mensualmente?</a:t>
                      </a:r>
                      <a:endParaRPr lang="es-PE" sz="14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PE" sz="14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es-PE" sz="14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PE" sz="14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CSV Practitioner (320 KB)</a:t>
                      </a:r>
                      <a:endParaRPr lang="es-PE" sz="14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PE" sz="1400" dirty="0" err="1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Enginering</a:t>
                      </a:r>
                      <a:endParaRPr lang="es-PE" sz="14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PE" sz="1400" dirty="0" err="1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Service</a:t>
                      </a:r>
                      <a:r>
                        <a:rPr lang="es-PE" sz="14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PE" sz="1400" dirty="0" err="1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Owner</a:t>
                      </a:r>
                      <a:endParaRPr lang="es-PE" sz="14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P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¿Qué porcentaje de fichas RFO están en estado "OK" por servicio N1 y qué impacto tienen en los tiempos de puesta en producción?</a:t>
                      </a:r>
                      <a:endParaRPr lang="es-PE" sz="14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PE" sz="14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es-PE" sz="14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PE" sz="14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CSV Practitioner (320 KB)</a:t>
                      </a:r>
                      <a:endParaRPr lang="es-PE" sz="14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PE" sz="1400" dirty="0" err="1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Enginering</a:t>
                      </a:r>
                      <a:endParaRPr lang="es-PE" sz="14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P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Service Owner</a:t>
                      </a:r>
                      <a:endParaRPr lang="es-PE" sz="14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P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¿Cuál es la calidad promedio de las features desplegadas por servicio y cómo se compara con el objetivo del 90%?</a:t>
                      </a:r>
                      <a:endParaRPr lang="es-PE" sz="14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P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Media</a:t>
                      </a:r>
                      <a:endParaRPr lang="es-PE" sz="14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PE" sz="14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CSV Practitioner (320 KB)</a:t>
                      </a:r>
                      <a:endParaRPr lang="es-PE" sz="14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0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400" dirty="0" err="1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Enginering</a:t>
                      </a:r>
                      <a:endParaRPr lang="es-PE" sz="14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buNone/>
                      </a:pPr>
                      <a:endParaRPr lang="es-PE" sz="14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PE" sz="14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Gerente de Área</a:t>
                      </a:r>
                      <a:endParaRPr lang="es-PE" sz="14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PE" sz="14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¿Cuál es el nivel de madurez promedio de los servicios por UOL1 y UOL2 en los niveles </a:t>
                      </a:r>
                      <a:r>
                        <a:rPr lang="es-PE" sz="1400" dirty="0" err="1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Practitioner</a:t>
                      </a:r>
                      <a:r>
                        <a:rPr lang="es-PE" sz="14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 y </a:t>
                      </a:r>
                      <a:r>
                        <a:rPr lang="es-PE" sz="1400" dirty="0" err="1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Continuous</a:t>
                      </a:r>
                      <a:r>
                        <a:rPr lang="es-PE" sz="14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PE" sz="1400" dirty="0" err="1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Integration</a:t>
                      </a:r>
                      <a:r>
                        <a:rPr lang="es-PE" sz="14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?</a:t>
                      </a:r>
                      <a:endParaRPr lang="es-PE" sz="14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P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Alta</a:t>
                      </a:r>
                      <a:endParaRPr lang="es-PE" sz="14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PE" sz="14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CSV Practitioner (320 KB) y CSV Continuous Integration (175 KB)</a:t>
                      </a:r>
                      <a:endParaRPr lang="es-PE" sz="14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PE" sz="1400" dirty="0" err="1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Enginering</a:t>
                      </a:r>
                      <a:endParaRPr lang="es-PE" sz="14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PE" sz="14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Service Owner</a:t>
                      </a:r>
                      <a:endParaRPr lang="es-PE" sz="14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P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¿Qué servicios N2 carecen de dependencias asignadas y qué riesgo operativo representan?</a:t>
                      </a:r>
                      <a:endParaRPr lang="es-PE" sz="14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P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Media</a:t>
                      </a:r>
                      <a:endParaRPr lang="es-PE" sz="14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PE" sz="14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Continuous Integration (175 KB)</a:t>
                      </a:r>
                      <a:endParaRPr lang="es-PE" sz="14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400" dirty="0" err="1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Enginering</a:t>
                      </a:r>
                      <a:endParaRPr lang="es-PE" sz="14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buNone/>
                      </a:pPr>
                      <a:endParaRPr lang="es-PE" sz="14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PE" sz="14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Service Owner</a:t>
                      </a:r>
                      <a:endParaRPr lang="es-PE" sz="14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P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¿Cuál es el tiempo medio de integración de código y construcción de pipelines por servicio, y cómo impacta en la agilidad del desarrollo?</a:t>
                      </a:r>
                      <a:endParaRPr lang="es-PE" sz="14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P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Media</a:t>
                      </a:r>
                      <a:endParaRPr lang="es-PE" sz="14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PE" sz="1400" dirty="0" err="1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Continuous</a:t>
                      </a:r>
                      <a:r>
                        <a:rPr lang="es-PE" sz="14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PE" sz="1400" dirty="0" err="1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Integration</a:t>
                      </a:r>
                      <a:r>
                        <a:rPr lang="es-PE" sz="14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 (175 KB)</a:t>
                      </a:r>
                      <a:endParaRPr lang="es-PE" sz="14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8d099bf360_0_2"/>
          <p:cNvSpPr txBox="1"/>
          <p:nvPr/>
        </p:nvSpPr>
        <p:spPr>
          <a:xfrm>
            <a:off x="6004560" y="326808"/>
            <a:ext cx="531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PE" sz="2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Preguntas del Negocio</a:t>
            </a:r>
            <a:endParaRPr sz="24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6" name="Google Shape;126;g38d099bf360_0_2"/>
          <p:cNvCxnSpPr/>
          <p:nvPr/>
        </p:nvCxnSpPr>
        <p:spPr>
          <a:xfrm>
            <a:off x="766010" y="977811"/>
            <a:ext cx="10748100" cy="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7" name="Google Shape;127;g38d099bf360_0_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549" y="274200"/>
            <a:ext cx="3254829" cy="56688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8" name="Google Shape;128;g38d099bf360_0_2"/>
          <p:cNvGraphicFramePr/>
          <p:nvPr>
            <p:extLst>
              <p:ext uri="{D42A27DB-BD31-4B8C-83A1-F6EECF244321}">
                <p14:modId xmlns:p14="http://schemas.microsoft.com/office/powerpoint/2010/main" val="1809363714"/>
              </p:ext>
            </p:extLst>
          </p:nvPr>
        </p:nvGraphicFramePr>
        <p:xfrm>
          <a:off x="263675" y="1114525"/>
          <a:ext cx="11664625" cy="4853910"/>
        </p:xfrm>
        <a:graphic>
          <a:graphicData uri="http://schemas.openxmlformats.org/drawingml/2006/table">
            <a:tbl>
              <a:tblPr>
                <a:noFill/>
                <a:tableStyleId>{2FB1465C-6824-4D14-BC56-E4B4BA9CB550}</a:tableStyleId>
              </a:tblPr>
              <a:tblGrid>
                <a:gridCol w="10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3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7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3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Área</a:t>
                      </a:r>
                      <a:endParaRPr sz="13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3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Rol de Usuario</a:t>
                      </a:r>
                      <a:endParaRPr sz="13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3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Pregunta de Negocio</a:t>
                      </a:r>
                      <a:endParaRPr sz="13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3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Nivel de Prioridad</a:t>
                      </a:r>
                      <a:endParaRPr sz="13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3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Fuente de Datos Actual</a:t>
                      </a:r>
                      <a:endParaRPr sz="13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PE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Engineering</a:t>
                      </a:r>
                      <a:endParaRPr lang="es-PE" sz="12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PE" sz="12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Service Owner</a:t>
                      </a:r>
                      <a:endParaRPr lang="es-PE" sz="12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PE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¿Qué porcentaje de repositorios cumplen con la nomenclatura estándar y están gobernados en el análisis de seguridad?</a:t>
                      </a:r>
                      <a:endParaRPr lang="es-PE" sz="12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PE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Media</a:t>
                      </a:r>
                      <a:endParaRPr lang="es-PE" sz="12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PE" sz="12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Continuous Integration (175 KB)</a:t>
                      </a:r>
                      <a:endParaRPr lang="es-PE" sz="12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PE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Engineering</a:t>
                      </a:r>
                      <a:endParaRPr lang="es-PE" sz="12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PE" sz="12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Gerente de Área</a:t>
                      </a:r>
                      <a:endParaRPr lang="es-PE" sz="12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PE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¿Cuáles son los principales cuellos de botella en el proceso de certificación y cómo afectan el time-to-market?</a:t>
                      </a:r>
                      <a:endParaRPr lang="es-PE" sz="12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PE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Alta</a:t>
                      </a:r>
                      <a:endParaRPr lang="es-PE" sz="12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PE" sz="12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CSV Practitioner (320 KB) y CSV Continuous Integration (175 KB)</a:t>
                      </a:r>
                      <a:endParaRPr lang="es-PE" sz="12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PE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Engineering</a:t>
                      </a:r>
                      <a:endParaRPr lang="es-PE" sz="12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PE" sz="12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Service Owner</a:t>
                      </a:r>
                      <a:endParaRPr lang="es-PE" sz="12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PE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¿Qué historias de usuario carecen de pruebas de aceptación ejecutadas y qué riesgo de calidad representan?</a:t>
                      </a:r>
                      <a:endParaRPr lang="es-PE" sz="12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PE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Media</a:t>
                      </a:r>
                      <a:endParaRPr lang="es-PE" sz="12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PE" sz="12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CSV Continuous Integration (175 KB)</a:t>
                      </a:r>
                      <a:endParaRPr lang="es-PE" sz="12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PE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Riesgos</a:t>
                      </a:r>
                      <a:endParaRPr lang="es-PE" sz="12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PE" sz="12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Risk Manager</a:t>
                      </a:r>
                      <a:endParaRPr lang="es-PE" sz="12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PE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¿Cuál es la evolución mensual de vulnerabilidades por cada mil líneas de código y qué servicios representan mayor riesgo de seguridad?</a:t>
                      </a:r>
                      <a:endParaRPr lang="es-PE" sz="12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PE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Alta</a:t>
                      </a:r>
                      <a:endParaRPr lang="es-PE" sz="12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PE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CSV Practitioner (320 KB)</a:t>
                      </a:r>
                      <a:endParaRPr lang="es-PE" sz="12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PE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Enginering</a:t>
                      </a:r>
                      <a:endParaRPr lang="es-PE" sz="12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PE" sz="12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Gerente de Área</a:t>
                      </a:r>
                      <a:endParaRPr lang="es-PE" sz="12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PE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¿Qué unidades organizacionales (UOL) tienen menor adopción de prácticas ágiles y requieren planes de mejora prioritarios?</a:t>
                      </a:r>
                      <a:endParaRPr lang="es-PE" sz="12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PE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Alta</a:t>
                      </a:r>
                      <a:endParaRPr lang="es-PE" sz="12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PE" sz="12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CSV Practitioner (320 KB) y CSV Continuous Integration (175 KB)</a:t>
                      </a:r>
                      <a:endParaRPr lang="es-PE" sz="12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PE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Enginering</a:t>
                      </a:r>
                      <a:endParaRPr lang="es-PE" sz="12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PE" sz="12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Service Owner</a:t>
                      </a:r>
                      <a:endParaRPr lang="es-PE" sz="12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PE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¿Cuál es el porcentaje de construcciones correctas y tiempo medio de arreglo de fallos por servicio?</a:t>
                      </a:r>
                      <a:endParaRPr lang="es-PE" sz="12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PE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Media</a:t>
                      </a:r>
                      <a:endParaRPr lang="es-PE" sz="12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PE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CSV Continuous Integration (175 KB)</a:t>
                      </a:r>
                      <a:endParaRPr lang="es-PE" sz="12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lang="es-PE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Planeación Estratégica</a:t>
                      </a:r>
                      <a:endParaRPr lang="es-PE" sz="12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PE" sz="12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Directorio/</a:t>
                      </a:r>
                      <a:br>
                        <a:rPr lang="es-PE" sz="12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s-PE" sz="12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Gerencia General</a:t>
                      </a:r>
                      <a:endParaRPr lang="es-PE" sz="12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PE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¿Cuál es el nivel de transformación digital actual medido por los indicadores de madurez y cómo se compara con los objetivos estratégicos?</a:t>
                      </a:r>
                      <a:endParaRPr lang="es-PE" sz="12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PE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Alta</a:t>
                      </a:r>
                      <a:endParaRPr lang="es-PE" sz="12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PE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CSV Practitioner (320 KB) y CSV Continuous Integration (175 KB)</a:t>
                      </a:r>
                      <a:endParaRPr lang="es-PE" sz="12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PE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Enginering</a:t>
                      </a:r>
                      <a:endParaRPr lang="es-PE" sz="12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PE" sz="12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Service Owner</a:t>
                      </a:r>
                      <a:endParaRPr lang="es-PE" sz="12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PE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¿Qué servicios tienen análisis técnicos pendientes de revisión por más de 7 días y qué impacto tienen en la planificación?</a:t>
                      </a:r>
                      <a:endParaRPr lang="es-PE" sz="12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PE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Media</a:t>
                      </a:r>
                      <a:endParaRPr lang="es-PE" sz="12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PE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Continuous</a:t>
                      </a:r>
                      <a:r>
                        <a:rPr lang="es-PE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PE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Integration</a:t>
                      </a:r>
                      <a:r>
                        <a:rPr lang="es-PE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(175 KB)</a:t>
                      </a:r>
                      <a:endParaRPr lang="es-PE" sz="12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82027f1039_0_14"/>
          <p:cNvSpPr txBox="1"/>
          <p:nvPr/>
        </p:nvSpPr>
        <p:spPr>
          <a:xfrm>
            <a:off x="4309575" y="326800"/>
            <a:ext cx="7013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PE" sz="24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Necesidades de Información y Decisiones Críticas</a:t>
            </a:r>
            <a:endParaRPr sz="2400" b="1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4" name="Google Shape;134;g382027f1039_0_14"/>
          <p:cNvCxnSpPr/>
          <p:nvPr/>
        </p:nvCxnSpPr>
        <p:spPr>
          <a:xfrm>
            <a:off x="766010" y="977811"/>
            <a:ext cx="10748100" cy="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5" name="Google Shape;135;g382027f1039_0_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549" y="274200"/>
            <a:ext cx="3254829" cy="566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382027f1039_0_14" descr="Interfaz de usuario gráfica&#10;&#10;El contenido generado por IA puede ser incorrecto.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1063" y="2035038"/>
            <a:ext cx="5777999" cy="16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382027f1039_0_14" descr="Imagen que contiene Escala de tiempo&#10;&#10;El contenido generado por IA puede ser incorrecto.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0726" y="4697875"/>
            <a:ext cx="5778676" cy="160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382027f1039_0_14"/>
          <p:cNvSpPr txBox="1"/>
          <p:nvPr/>
        </p:nvSpPr>
        <p:spPr>
          <a:xfrm>
            <a:off x="70313" y="1275375"/>
            <a:ext cx="61191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PE" sz="20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Niveles de Certificación por % de Adopción del Practitioner</a:t>
            </a:r>
            <a:endParaRPr sz="2000" b="1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g382027f1039_0_14"/>
          <p:cNvSpPr txBox="1"/>
          <p:nvPr/>
        </p:nvSpPr>
        <p:spPr>
          <a:xfrm>
            <a:off x="424763" y="3897475"/>
            <a:ext cx="54102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PE" sz="20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Niveles de Certificación por % de Adopción Continuous Integration</a:t>
            </a:r>
            <a:endParaRPr sz="2000" b="1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0" name="Google Shape;140;g382027f1039_0_14" descr="Interfaz de usuario gráfica, Aplicación&#10;&#10;El contenido generado por IA puede ser incorrecto.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1875" y="2878400"/>
            <a:ext cx="5091750" cy="264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382027f1039_0_14"/>
          <p:cNvSpPr txBox="1"/>
          <p:nvPr/>
        </p:nvSpPr>
        <p:spPr>
          <a:xfrm>
            <a:off x="6822781" y="2035050"/>
            <a:ext cx="48615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PE" sz="20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Marco Playbook para los niveles de certificación en BBVA</a:t>
            </a:r>
            <a:endParaRPr sz="2000" b="1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7f17771b76_0_65"/>
          <p:cNvSpPr txBox="1"/>
          <p:nvPr/>
        </p:nvSpPr>
        <p:spPr>
          <a:xfrm>
            <a:off x="4309575" y="326800"/>
            <a:ext cx="7013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PE" sz="24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KPI’s Iniciales</a:t>
            </a:r>
            <a:endParaRPr sz="2400" b="1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7" name="Google Shape;147;g37f17771b76_0_65"/>
          <p:cNvCxnSpPr/>
          <p:nvPr/>
        </p:nvCxnSpPr>
        <p:spPr>
          <a:xfrm>
            <a:off x="766010" y="977811"/>
            <a:ext cx="10748100" cy="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48" name="Google Shape;148;g37f17771b76_0_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549" y="274200"/>
            <a:ext cx="3254829" cy="56688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9" name="Google Shape;149;g37f17771b76_0_65"/>
          <p:cNvGraphicFramePr/>
          <p:nvPr/>
        </p:nvGraphicFramePr>
        <p:xfrm>
          <a:off x="94575" y="1630800"/>
          <a:ext cx="11900850" cy="5120430"/>
        </p:xfrm>
        <a:graphic>
          <a:graphicData uri="http://schemas.openxmlformats.org/drawingml/2006/table">
            <a:tbl>
              <a:tblPr>
                <a:noFill/>
                <a:tableStyleId>{D56EDB51-6D29-4970-8FA3-428DC909BAB8}</a:tableStyleId>
              </a:tblPr>
              <a:tblGrid>
                <a:gridCol w="2111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2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0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9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KPI</a:t>
                      </a:r>
                      <a:endParaRPr sz="12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</a:t>
                      </a:r>
                      <a:endParaRPr sz="12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Fórmula</a:t>
                      </a:r>
                      <a:endParaRPr sz="12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Unidad de medida</a:t>
                      </a:r>
                      <a:endParaRPr sz="12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Frecuencia</a:t>
                      </a:r>
                      <a:endParaRPr sz="12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Fichas de RFO para Servicios N2 de cada Servicio N1 con estados considerados “OK”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Porcentaje de fichas de RFO para Servicios N2 de cada Servicio N1 cuyo estado se considera “OK” para continuar subiendo a producción.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(# de fichas de Servicios N2 del SN1 con RFO con</a:t>
                      </a:r>
                      <a:r>
                        <a:rPr lang="es-P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status «OK») / (</a:t>
                      </a: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 de fichas de Servicios N2 del SN1) x100%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Mensual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Servicios N2 del servicio N1 con dependencias asignadas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Porcentaje de Servicios N2 de cada Servicio N1 con dependencias asignadas en Nucleus.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(# de Servicios N2 del Servicio N1 con dependencias) / (# de Servicios N2 del Servicio N1) x100%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Mensual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Cumplimiento del objetivo de adopción para los Servicios N2 del Servicio N1.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Porcentaje de Servicios N2 de cada Servicio N1 que cumplen con el objetivo de adopción.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(Puntaje total de adopción de SN2) / (Total de SN2 del SN1 medidos) x100%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Mensual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Calidad de las Features de los Servicios N2 de cada Servicio N1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Porcentaje de Features del SN2 de cada SN1 que cumplen con los criterios de calidad definidos.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(Features desplegadas que cumplen criterios de calidad) / (Total de features desplegadas) x100%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Mensual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Evolución de vulnerabilidades de alto riesgo por cada mil líneas de código en las UUAA’s asociadas al servicio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Mide la variación porcentual de vulnerabilidades high por cada 1000 líneas de código en los repositorios asociados a un servicio, comparando con el mes anterior.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Vulnerabilidad (cada mil líneas): (Total vulnerabilidades high / Total líneas de código) x1000</a:t>
                      </a:r>
                      <a:b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Evolución vulnerabilidades: (Vulnerabilidad actual - Vulnerabilidad mes anterior) / (Vulnerabilidad mes anterior) x100%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Mensual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PE" sz="12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%Adopción total de practitioner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Mide el porcentaje de adopción del practitioner en los servicios N1 y N2, considerando los distintos indicadores y niveles de certificación.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PE" sz="12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Ponderación de los KPIs del nivel de madurez Practitioner, descritos anteriormente.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Mensual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0" name="Google Shape;150;g37f17771b76_0_65"/>
          <p:cNvSpPr txBox="1"/>
          <p:nvPr/>
        </p:nvSpPr>
        <p:spPr>
          <a:xfrm>
            <a:off x="3473250" y="1138188"/>
            <a:ext cx="5143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PE" sz="20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KPI’s para el nivel de madurez Practitioner</a:t>
            </a:r>
            <a:endParaRPr sz="2000" b="1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81a8714ad9_0_42"/>
          <p:cNvSpPr txBox="1"/>
          <p:nvPr/>
        </p:nvSpPr>
        <p:spPr>
          <a:xfrm>
            <a:off x="4309575" y="326800"/>
            <a:ext cx="7013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PE" sz="24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KPI’s Iniciales</a:t>
            </a:r>
            <a:endParaRPr sz="2400" b="1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6" name="Google Shape;156;g381a8714ad9_0_42"/>
          <p:cNvCxnSpPr/>
          <p:nvPr/>
        </p:nvCxnSpPr>
        <p:spPr>
          <a:xfrm>
            <a:off x="766010" y="977811"/>
            <a:ext cx="10748100" cy="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7" name="Google Shape;157;g381a8714ad9_0_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549" y="274200"/>
            <a:ext cx="3254829" cy="56688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8" name="Google Shape;158;g381a8714ad9_0_42"/>
          <p:cNvGraphicFramePr/>
          <p:nvPr/>
        </p:nvGraphicFramePr>
        <p:xfrm>
          <a:off x="145575" y="1424475"/>
          <a:ext cx="11900850" cy="5336600"/>
        </p:xfrm>
        <a:graphic>
          <a:graphicData uri="http://schemas.openxmlformats.org/drawingml/2006/table">
            <a:tbl>
              <a:tblPr>
                <a:noFill/>
                <a:tableStyleId>{D56EDB51-6D29-4970-8FA3-428DC909BAB8}</a:tableStyleId>
              </a:tblPr>
              <a:tblGrid>
                <a:gridCol w="2111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2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0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5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KPI</a:t>
                      </a:r>
                      <a:endParaRPr sz="12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</a:t>
                      </a:r>
                      <a:endParaRPr sz="12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Fórmula</a:t>
                      </a:r>
                      <a:endParaRPr sz="12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Unidad de medida</a:t>
                      </a:r>
                      <a:endParaRPr sz="12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Frecuencia</a:t>
                      </a:r>
                      <a:endParaRPr sz="12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 Análisis en estado ‘Analysis in Review’ ≤ 7 días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Porcentaje de análisis que han estado pendientes de revisión durante 7 días o menos.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r>
                        <a:rPr lang="es-P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Issues Analysis que pasaron por «Analysis in Review» menor a 7 dias</a:t>
                      </a: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 / (</a:t>
                      </a:r>
                      <a:r>
                        <a:rPr lang="es-P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 de Issues Analysis que pasaron por «Analysis in Review»</a:t>
                      </a: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 x100%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Mensual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1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 Historias de usuario con Release/FixVersión asociado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Porcentaje de historias de usuario en estado “Deployed” con el campo “Fix Version” informado.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(Historias deployed con Fix Version) / (Total historias deployed) x100%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Mensual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 Repositorios con nomenclatura estándar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Porcentaje de repositorios activos que cumplen con la nomenclatura establecida en las ramas.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(Repositorios activos con ramas que cumplen la nomenclatura estándar) / (Total repositorios activos) x100%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Mensual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Tiempo medio de aprobación de Pull Requests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Tiempo promedio que tarda un PR desde que se abre hasta que es aceptado o rechazado.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Mediana (tiempos de aprobación de PR mergeadas o rechazadas)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Mensual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1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Tamaño Medio de Pull Requests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Mide el tamaño promedio de las integraciones (PR) para fomentar integraciones pequeñas y frecuentes.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Mediana (líneas de código modificadas en PR mergeadas o rechazadas)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Mensual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Repositorios gobernados en el análisis estático de Seguridad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Porcentaje de repositorios activos gobernados en Chimera y con gestión activa de vulnerabilidades.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(Repositorios activos gobernados en Chimera) / (Total repositorios activos) x100%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Mensual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4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Tiempo medio de integración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Tiempo desde la primera contribución hasta que se integra a ramas permanentes (develop, release, master/main).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Mediana (tiempo desde 1ª contribución → merge en ramas permanentes)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Mensual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9" name="Google Shape;159;g381a8714ad9_0_42"/>
          <p:cNvSpPr txBox="1"/>
          <p:nvPr/>
        </p:nvSpPr>
        <p:spPr>
          <a:xfrm>
            <a:off x="2878950" y="977788"/>
            <a:ext cx="6434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PE" sz="20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KPI’s para el nivel de madurez Continuous Integration</a:t>
            </a:r>
            <a:endParaRPr sz="2000" b="1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81a8714ad9_0_62"/>
          <p:cNvSpPr txBox="1"/>
          <p:nvPr/>
        </p:nvSpPr>
        <p:spPr>
          <a:xfrm>
            <a:off x="4309575" y="326800"/>
            <a:ext cx="7013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PE" sz="24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KPI’s Iniciales</a:t>
            </a:r>
            <a:endParaRPr sz="2400" b="1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5" name="Google Shape;165;g381a8714ad9_0_62"/>
          <p:cNvCxnSpPr/>
          <p:nvPr/>
        </p:nvCxnSpPr>
        <p:spPr>
          <a:xfrm>
            <a:off x="766010" y="977811"/>
            <a:ext cx="10748100" cy="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66" name="Google Shape;166;g381a8714ad9_0_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549" y="274200"/>
            <a:ext cx="3254829" cy="56688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7" name="Google Shape;167;g381a8714ad9_0_62"/>
          <p:cNvGraphicFramePr/>
          <p:nvPr/>
        </p:nvGraphicFramePr>
        <p:xfrm>
          <a:off x="145575" y="1698075"/>
          <a:ext cx="11900850" cy="4827335"/>
        </p:xfrm>
        <a:graphic>
          <a:graphicData uri="http://schemas.openxmlformats.org/drawingml/2006/table">
            <a:tbl>
              <a:tblPr>
                <a:noFill/>
                <a:tableStyleId>{D56EDB51-6D29-4970-8FA3-428DC909BAB8}</a:tableStyleId>
              </a:tblPr>
              <a:tblGrid>
                <a:gridCol w="2111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2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0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5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KPI</a:t>
                      </a:r>
                      <a:endParaRPr sz="12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</a:t>
                      </a:r>
                      <a:endParaRPr sz="12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Fórmula</a:t>
                      </a:r>
                      <a:endParaRPr sz="12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Unidad de medida</a:t>
                      </a:r>
                      <a:endParaRPr sz="12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Frecuencia</a:t>
                      </a:r>
                      <a:endParaRPr sz="12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Tiempo medio construcciones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Tiempo promedio que tardan los procesos automáticos (pipelines) en completarse.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Mediana (tiempo de ejecución de pipelines correctos en cada repositorio)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Mensual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1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 Construcciones correctas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Porcentaje de pipelines que finalizan exitosamente en cualquier rama.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(Ejecuciones pipeline con SUCCESS) / (Ejecuciones pipeline con SUCCESS o FAILURE) x100%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Mensual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Tiempo medio en arreglar construcciones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Tiempo promedio para corregir una construcción fallida hasta que el pipeline completa exitosamente.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Mediana (tiempo entre fallo y éxito del pipeline en ramas permanentes)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Mensual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Calidad del código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Porcentaje de repositorios con análisis SonarQube OK en ramas principales.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(Repositorios con análisis SonarQube OK) / (Repositorios con análisis SonarQube) x100%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Mensual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1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 Historias de Usuario, Dependencias y Bugs con pruebas de aceptación (XRay)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Porcentaje de ítems desplegados que tienen pruebas de aceptación ejecutadas en JIRA XRay.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(Ítems desplegados con pruebas XRay ejecutadas) / (Ítems desplegados) x100%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Mensual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%Adopción total de continuous integration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Mide el porcentaje de adopción del continuous integration en los servicios N1 y N2, considerando los distintos indicadores y niveles de certificación.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Ponderación de los KPIs del nivel de madurez Continuous Integration, descritos anteriormente.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Mensual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8" name="Google Shape;168;g381a8714ad9_0_62"/>
          <p:cNvSpPr txBox="1"/>
          <p:nvPr/>
        </p:nvSpPr>
        <p:spPr>
          <a:xfrm>
            <a:off x="2878950" y="1132150"/>
            <a:ext cx="6434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PE" sz="20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KPI’s para el nivel de madurez Continuous Integration</a:t>
            </a:r>
            <a:endParaRPr sz="2000" b="1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2216</Words>
  <Application>Microsoft Office PowerPoint</Application>
  <PresentationFormat>Panorámica</PresentationFormat>
  <Paragraphs>304</Paragraphs>
  <Slides>27</Slides>
  <Notes>27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2" baseType="lpstr">
      <vt:lpstr>Aptos</vt:lpstr>
      <vt:lpstr>Arial</vt:lpstr>
      <vt:lpstr>Calibri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USUARIO</dc:creator>
  <cp:lastModifiedBy>Leonardo Gustavo Cárdenas Palacios</cp:lastModifiedBy>
  <cp:revision>7</cp:revision>
  <dcterms:created xsi:type="dcterms:W3CDTF">2017-10-09T22:38:48Z</dcterms:created>
  <dcterms:modified xsi:type="dcterms:W3CDTF">2025-09-30T09:22:58Z</dcterms:modified>
</cp:coreProperties>
</file>