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7023100" cy="93091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7" roundtripDataSignature="AMtx7mjg0gcxPAbbSAhoANkMyBKt72DL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179767A-6AD0-4987-A593-B312C461C4D5}">
  <a:tblStyle styleId="{B179767A-6AD0-4987-A593-B312C461C4D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9BC2EAE-FE24-4A0D-9A0F-5A5E3A1C6F3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P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93d47634e_0_4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9" name="Google Shape;219;g3893d47634e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3893d47634e_0_5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1" name="Google Shape;231;g3893d47634e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893d47634e_0_5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78" name="Google Shape;278;g3893d47634e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893d47634e_0_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3893d47634e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82027f1039_0_1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1" name="Google Shape;331;g382027f1039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8f14eebd4c_1_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7" name="Google Shape;347;g38f14eebd4c_1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893d47634e_0_21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3893d47634e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81a8714ad9_0_4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381a8714ad9_0_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81a8714ad9_0_154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04" name="Google Shape;404;g381a8714ad9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81a8714ad9_0_147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2" name="Google Shape;412;g381a8714ad9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3893d47634e_0_15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0" name="Google Shape;420;g3893d47634e_0_1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8" name="Google Shape;42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8a5c3ab86d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7" name="Google Shape;107;g38a5c3ab86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93d47634e_0_35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5" name="Google Shape;115;g3893d47634e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93d47634e_0_28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2" name="Google Shape;152;g3893d47634e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7a3c966cd3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0" name="Google Shape;160;g37a3c966cd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893d47634e_0_83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8" name="Google Shape;178;g3893d47634e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893d47634e_0_0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7" name="Google Shape;197;g3893d47634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00" cy="3141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d099bf360_0_2:notes"/>
          <p:cNvSpPr txBox="1">
            <a:spLocks noGrp="1"/>
          </p:cNvSpPr>
          <p:nvPr>
            <p:ph type="body" idx="1"/>
          </p:nvPr>
        </p:nvSpPr>
        <p:spPr>
          <a:xfrm>
            <a:off x="702310" y="4480004"/>
            <a:ext cx="5618400" cy="366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300" tIns="46650" rIns="93300" bIns="466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5" name="Google Shape;205;g38d099bf360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163638"/>
            <a:ext cx="5584825" cy="314166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9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9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30" name="Google Shape;30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2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2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2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2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2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5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PE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3" Type="http://schemas.openxmlformats.org/officeDocument/2006/relationships/image" Target="../media/image4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6.png"/><Relationship Id="rId18" Type="http://schemas.openxmlformats.org/officeDocument/2006/relationships/image" Target="../media/image51.png"/><Relationship Id="rId3" Type="http://schemas.openxmlformats.org/officeDocument/2006/relationships/image" Target="../media/image37.png"/><Relationship Id="rId7" Type="http://schemas.openxmlformats.org/officeDocument/2006/relationships/image" Target="../media/image40.png"/><Relationship Id="rId12" Type="http://schemas.openxmlformats.org/officeDocument/2006/relationships/image" Target="../media/image45.png"/><Relationship Id="rId17" Type="http://schemas.openxmlformats.org/officeDocument/2006/relationships/image" Target="../media/image50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49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png"/><Relationship Id="rId5" Type="http://schemas.openxmlformats.org/officeDocument/2006/relationships/image" Target="../media/image38.png"/><Relationship Id="rId15" Type="http://schemas.openxmlformats.org/officeDocument/2006/relationships/image" Target="../media/image48.png"/><Relationship Id="rId10" Type="http://schemas.openxmlformats.org/officeDocument/2006/relationships/image" Target="../media/image43.png"/><Relationship Id="rId19" Type="http://schemas.openxmlformats.org/officeDocument/2006/relationships/image" Target="../media/image52.png"/><Relationship Id="rId4" Type="http://schemas.openxmlformats.org/officeDocument/2006/relationships/image" Target="../media/image4.png"/><Relationship Id="rId9" Type="http://schemas.openxmlformats.org/officeDocument/2006/relationships/image" Target="../media/image42.png"/><Relationship Id="rId14" Type="http://schemas.openxmlformats.org/officeDocument/2006/relationships/image" Target="../media/image4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4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procs.2022.07.058" TargetMode="External"/><Relationship Id="rId13" Type="http://schemas.openxmlformats.org/officeDocument/2006/relationships/hyperlink" Target="https://doi.org/10.1016/j.ebiom.2024.105529" TargetMode="External"/><Relationship Id="rId18" Type="http://schemas.openxmlformats.org/officeDocument/2006/relationships/hyperlink" Target="https://doi.org/10.1007/s41019-025-00300-2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1016/j.jss.2022.111359" TargetMode="External"/><Relationship Id="rId12" Type="http://schemas.openxmlformats.org/officeDocument/2006/relationships/hyperlink" Target="https://doi.org/10.1007/s00778-024-00858-9" TargetMode="External"/><Relationship Id="rId17" Type="http://schemas.openxmlformats.org/officeDocument/2006/relationships/hyperlink" Target="https://doi.org/10.1016/j.procs.2024.09.256" TargetMode="External"/><Relationship Id="rId2" Type="http://schemas.openxmlformats.org/officeDocument/2006/relationships/notesSlide" Target="../notesSlides/notesSlide19.xml"/><Relationship Id="rId16" Type="http://schemas.openxmlformats.org/officeDocument/2006/relationships/hyperlink" Target="https://doi.org/10.1186/s13677-022-00385-4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2196/63609" TargetMode="External"/><Relationship Id="rId11" Type="http://schemas.openxmlformats.org/officeDocument/2006/relationships/hyperlink" Target="https://doi.org/10.1007/s42979-024-02737-0" TargetMode="External"/><Relationship Id="rId5" Type="http://schemas.openxmlformats.org/officeDocument/2006/relationships/hyperlink" Target="https://doi.org/10.3390/app142411946" TargetMode="External"/><Relationship Id="rId15" Type="http://schemas.openxmlformats.org/officeDocument/2006/relationships/hyperlink" Target="https://doi.org/10.1016/j.procs.2022.09.470" TargetMode="External"/><Relationship Id="rId10" Type="http://schemas.openxmlformats.org/officeDocument/2006/relationships/hyperlink" Target="https://doi.org/10.1016/j.recesp.2021.06.016" TargetMode="External"/><Relationship Id="rId4" Type="http://schemas.openxmlformats.org/officeDocument/2006/relationships/hyperlink" Target="https://doi.org/10.1016/j.bdr.2021.100288" TargetMode="External"/><Relationship Id="rId9" Type="http://schemas.openxmlformats.org/officeDocument/2006/relationships/hyperlink" Target="https://doi.org/10.1016/j.procs.2024.08.107" TargetMode="External"/><Relationship Id="rId14" Type="http://schemas.openxmlformats.org/officeDocument/2006/relationships/hyperlink" Target="https://doi.org/10.1016/j.procs.2022.08.016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016/j.procs.2022.12.083" TargetMode="External"/><Relationship Id="rId13" Type="http://schemas.openxmlformats.org/officeDocument/2006/relationships/hyperlink" Target="https://doi.org/10.1186/s40537-025-01061-5" TargetMode="External"/><Relationship Id="rId18" Type="http://schemas.openxmlformats.org/officeDocument/2006/relationships/hyperlink" Target="https://doi.org/10.3390/s22155726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doi.org/10.3390/electronics11010137" TargetMode="External"/><Relationship Id="rId12" Type="http://schemas.openxmlformats.org/officeDocument/2006/relationships/hyperlink" Target="https://doi.org/10.3390/axioms14010018" TargetMode="External"/><Relationship Id="rId17" Type="http://schemas.openxmlformats.org/officeDocument/2006/relationships/hyperlink" Target="https://doi.org/10.1016/j.jik.2025.100731" TargetMode="External"/><Relationship Id="rId2" Type="http://schemas.openxmlformats.org/officeDocument/2006/relationships/notesSlide" Target="../notesSlides/notesSlide20.xml"/><Relationship Id="rId16" Type="http://schemas.openxmlformats.org/officeDocument/2006/relationships/hyperlink" Target="https://doi.org/10.1007/s00146-024-01970-8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07/s13222-024-00490-5" TargetMode="External"/><Relationship Id="rId11" Type="http://schemas.openxmlformats.org/officeDocument/2006/relationships/hyperlink" Target="https://doi.org/10.1007/s10257-022-00574-3" TargetMode="External"/><Relationship Id="rId5" Type="http://schemas.openxmlformats.org/officeDocument/2006/relationships/hyperlink" Target="https://doi.org/10.1016/j.bushor.2025.04.008" TargetMode="External"/><Relationship Id="rId15" Type="http://schemas.openxmlformats.org/officeDocument/2006/relationships/hyperlink" Target="https://doi.org/10.1007/s10462-025-11203-z" TargetMode="External"/><Relationship Id="rId10" Type="http://schemas.openxmlformats.org/officeDocument/2006/relationships/hyperlink" Target="https://doi.org/10.1016/j.dcan.2024.02.007" TargetMode="External"/><Relationship Id="rId19" Type="http://schemas.openxmlformats.org/officeDocument/2006/relationships/hyperlink" Target="https://doi.org/10.3390/axioms10040309" TargetMode="External"/><Relationship Id="rId4" Type="http://schemas.openxmlformats.org/officeDocument/2006/relationships/hyperlink" Target="https://doi.org/10.1016/j.jengtecman.2022.101716" TargetMode="External"/><Relationship Id="rId9" Type="http://schemas.openxmlformats.org/officeDocument/2006/relationships/hyperlink" Target="https://doi.org/10.1007/s10664-023-10358-z" TargetMode="External"/><Relationship Id="rId14" Type="http://schemas.openxmlformats.org/officeDocument/2006/relationships/hyperlink" Target="https://doi.org/10.1016/j.joitmc.2024.100296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66800" y="1883934"/>
            <a:ext cx="10058400" cy="2869996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2209800" y="4753930"/>
            <a:ext cx="7442200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“Ciencia y Tecnología al Servicio del País”</a:t>
            </a:r>
            <a:endParaRPr sz="2400" b="1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893d47634e_0_46"/>
          <p:cNvSpPr txBox="1"/>
          <p:nvPr/>
        </p:nvSpPr>
        <p:spPr>
          <a:xfrm>
            <a:off x="3244000" y="349888"/>
            <a:ext cx="827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1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Latencia, escalabilidad y costo-rendimiento (PI2)</a:t>
            </a:r>
            <a:endParaRPr sz="21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2" name="Google Shape;222;g3893d47634e_0_46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3" name="Google Shape;223;g3893d47634e_0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24" name="Google Shape;224;g3893d47634e_0_46"/>
          <p:cNvGraphicFramePr/>
          <p:nvPr/>
        </p:nvGraphicFramePr>
        <p:xfrm>
          <a:off x="880100" y="4238475"/>
          <a:ext cx="10431800" cy="2469937"/>
        </p:xfrm>
        <a:graphic>
          <a:graphicData uri="http://schemas.openxmlformats.org/drawingml/2006/table">
            <a:tbl>
              <a:tblPr>
                <a:noFill/>
                <a:tableStyleId>{09BC2EAE-FE24-4A0D-9A0F-5A5E3A1C6F35}</a:tableStyleId>
              </a:tblPr>
              <a:tblGrid>
                <a:gridCol w="1661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2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41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092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360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Enfoque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Métrica o Indicador Clave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Impacto en Latencia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Impacto en Escalabilidad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Implicaciones de Costo-Rendimiento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Nivel de Validación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C2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Seguridad y tolerancia a fallos ([2], [12])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 respuesta, disponibilidad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latencia en operaciones locales; sin prueba en cargas analíticas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evaluada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Costos ocultos por complejidad y mantenimiento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Simulación / prototipo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Analítica y OLAP avanzado ([6], [17], [22], [25], [26])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Tiempo de consulta, throughput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Latencia 10–47× menor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 escalabilidad horizontal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Ahorro por eficiencia algorítmica y uso de open-source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/ empírico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Gestión financiera (FinOps) ([5], [14])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CapEx-OpEx, precisión predictiva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 aplica directamente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 económica por modelo OpEx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Reducción de costos operativos y previsión de precios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Conceptual / caso de uso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1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 organizacional y SSBIA ([9], [10], [11], [13])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Agilidad, throughput de experimentos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Latencia percibida baja para usuarios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 funcional (autonomía de usuarios)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Costos asociados a gobernanza y datos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Cualitativo / estudio de caso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C9DA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" name="Google Shape;225;g3893d47634e_0_46"/>
          <p:cNvSpPr txBox="1"/>
          <p:nvPr/>
        </p:nvSpPr>
        <p:spPr>
          <a:xfrm>
            <a:off x="3346350" y="3822975"/>
            <a:ext cx="5499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latin typeface="Times New Roman"/>
                <a:ea typeface="Times New Roman"/>
                <a:cs typeface="Times New Roman"/>
                <a:sym typeface="Times New Roman"/>
              </a:rPr>
              <a:t>Hallazgos Sobre Latencia, Escalabilidad Y Costo-Rendimiento</a:t>
            </a:r>
            <a:endParaRPr sz="15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3893d47634e_0_46"/>
          <p:cNvSpPr txBox="1"/>
          <p:nvPr/>
        </p:nvSpPr>
        <p:spPr>
          <a:xfrm>
            <a:off x="766000" y="1158063"/>
            <a:ext cx="8872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Equilibrio entre latencia, escalabilidad y costo-rendimiento</a:t>
            </a:r>
            <a:endParaRPr sz="1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g3893d47634e_0_46"/>
          <p:cNvSpPr txBox="1"/>
          <p:nvPr/>
        </p:nvSpPr>
        <p:spPr>
          <a:xfrm>
            <a:off x="766000" y="1573563"/>
            <a:ext cx="88725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Estas tres dimensiones actúan de forma interdependiente: mejorar una puede afectar a las otras. Los estudios revisados muestran que las soluciones más recientes buscan optimizar simultáneamente las tres mediante: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Arquitecturas híbridas (OLAP + </a:t>
            </a:r>
            <a:r>
              <a:rPr lang="es-P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lakehouse</a:t>
            </a: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+ contenedores).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Recursos elásticos y automatización (</a:t>
            </a:r>
            <a:r>
              <a:rPr lang="es-P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Kubernetes</a:t>
            </a: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s-P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FinOps</a:t>
            </a: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).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Times New Roman"/>
              <a:buChar char="●"/>
            </a:pP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Gobernanza y trazabilidad de datos como soporte para escalabilidad sostenible.</a:t>
            </a:r>
          </a:p>
          <a:p>
            <a:pPr marL="139700" lvl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</a:pPr>
            <a:endParaRPr lang="es-P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 conjunto, el desempeño integral depende del equilibrio entre eficiencia técnica, elasticidad y sostenibilidad económica.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28" name="Google Shape;228;g3893d47634e_0_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75850" y="1573575"/>
            <a:ext cx="1589725" cy="158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893d47634e_0_52"/>
          <p:cNvSpPr txBox="1"/>
          <p:nvPr/>
        </p:nvSpPr>
        <p:spPr>
          <a:xfrm>
            <a:off x="5429450" y="188175"/>
            <a:ext cx="6084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1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Relación entre Desempeño Técnico y Valor Organizacional del BI (PI3)</a:t>
            </a:r>
            <a:endParaRPr sz="21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34" name="Google Shape;234;g3893d47634e_0_5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35" name="Google Shape;235;g3893d47634e_0_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g3893d47634e_0_52"/>
          <p:cNvSpPr/>
          <p:nvPr/>
        </p:nvSpPr>
        <p:spPr>
          <a:xfrm>
            <a:off x="4353050" y="2546588"/>
            <a:ext cx="3568200" cy="1301400"/>
          </a:xfrm>
          <a:prstGeom prst="homePlate">
            <a:avLst>
              <a:gd name="adj" fmla="val 50000"/>
            </a:avLst>
          </a:prstGeom>
          <a:solidFill>
            <a:srgbClr val="9FC5E8"/>
          </a:solidFill>
          <a:ln w="224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7825" tIns="107825" rIns="107825" bIns="1078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51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g3893d47634e_0_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7496" y="2860143"/>
            <a:ext cx="721087" cy="7471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g3893d47634e_0_5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87188" y="2823674"/>
            <a:ext cx="721084" cy="74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g3893d47634e_0_5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17253" y="2823672"/>
            <a:ext cx="721084" cy="74713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g3893d47634e_0_5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6718200" y="2811510"/>
            <a:ext cx="721084" cy="747135"/>
          </a:xfrm>
          <a:prstGeom prst="rect">
            <a:avLst/>
          </a:prstGeom>
          <a:noFill/>
          <a:ln>
            <a:noFill/>
          </a:ln>
        </p:spPr>
      </p:pic>
      <p:sp>
        <p:nvSpPr>
          <p:cNvPr id="241" name="Google Shape;241;g3893d47634e_0_52"/>
          <p:cNvSpPr txBox="1"/>
          <p:nvPr/>
        </p:nvSpPr>
        <p:spPr>
          <a:xfrm>
            <a:off x="856181" y="1079322"/>
            <a:ext cx="3478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DESEMPEÑO TÉCNICO</a:t>
            </a:r>
            <a:endParaRPr sz="19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3893d47634e_0_52"/>
          <p:cNvSpPr txBox="1"/>
          <p:nvPr/>
        </p:nvSpPr>
        <p:spPr>
          <a:xfrm>
            <a:off x="8012775" y="1028537"/>
            <a:ext cx="34293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VALOR ORGANIZACIONAL</a:t>
            </a:r>
            <a:endParaRPr sz="19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3" name="Google Shape;243;g3893d47634e_0_52"/>
          <p:cNvSpPr txBox="1"/>
          <p:nvPr/>
        </p:nvSpPr>
        <p:spPr>
          <a:xfrm>
            <a:off x="1031466" y="1414618"/>
            <a:ext cx="313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Componentes técnicos clave del BI cloud-native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44" name="Google Shape;244;g3893d47634e_0_5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56348" y="2117612"/>
            <a:ext cx="779749" cy="81597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893d47634e_0_5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856169" y="3013077"/>
            <a:ext cx="780116" cy="816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g3893d47634e_0_5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56168" y="4047428"/>
            <a:ext cx="780116" cy="816358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g3893d47634e_0_52"/>
          <p:cNvSpPr txBox="1"/>
          <p:nvPr/>
        </p:nvSpPr>
        <p:spPr>
          <a:xfrm>
            <a:off x="1614334" y="1948118"/>
            <a:ext cx="2461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latin typeface="Times New Roman"/>
                <a:ea typeface="Times New Roman"/>
                <a:cs typeface="Times New Roman"/>
                <a:sym typeface="Times New Roman"/>
              </a:rPr>
              <a:t>Desempeño Técnico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8" name="Google Shape;248;g3893d47634e_0_52"/>
          <p:cNvSpPr txBox="1"/>
          <p:nvPr/>
        </p:nvSpPr>
        <p:spPr>
          <a:xfrm>
            <a:off x="1713861" y="2243153"/>
            <a:ext cx="23034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Componentes técnicos clave del BI cloud-native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9" name="Google Shape;249;g3893d47634e_0_52"/>
          <p:cNvSpPr txBox="1"/>
          <p:nvPr/>
        </p:nvSpPr>
        <p:spPr>
          <a:xfrm>
            <a:off x="1573026" y="2935193"/>
            <a:ext cx="27537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latin typeface="Times New Roman"/>
                <a:ea typeface="Times New Roman"/>
                <a:cs typeface="Times New Roman"/>
                <a:sym typeface="Times New Roman"/>
              </a:rPr>
              <a:t>Escalabilidad horizontal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g3893d47634e_0_52"/>
          <p:cNvSpPr txBox="1"/>
          <p:nvPr/>
        </p:nvSpPr>
        <p:spPr>
          <a:xfrm>
            <a:off x="1796360" y="3230218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Adaptación a picos de demanda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g3893d47634e_0_52"/>
          <p:cNvSpPr txBox="1"/>
          <p:nvPr/>
        </p:nvSpPr>
        <p:spPr>
          <a:xfrm>
            <a:off x="1664099" y="3803218"/>
            <a:ext cx="23961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latin typeface="Times New Roman"/>
                <a:ea typeface="Times New Roman"/>
                <a:cs typeface="Times New Roman"/>
                <a:sym typeface="Times New Roman"/>
              </a:rPr>
              <a:t>Costo-rendimiento optimizado</a:t>
            </a:r>
            <a:endParaRPr sz="19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2" name="Google Shape;252;g3893d47634e_0_52"/>
          <p:cNvSpPr txBox="1"/>
          <p:nvPr/>
        </p:nvSpPr>
        <p:spPr>
          <a:xfrm>
            <a:off x="1609051" y="4417393"/>
            <a:ext cx="25749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Uso eficiente del presupuesto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3" name="Google Shape;253;g3893d47634e_0_52"/>
          <p:cNvSpPr txBox="1"/>
          <p:nvPr/>
        </p:nvSpPr>
        <p:spPr>
          <a:xfrm>
            <a:off x="1463977" y="5455700"/>
            <a:ext cx="2067900" cy="76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KPIS HÍBRIDOS PROPUESTOS</a:t>
            </a:r>
            <a:endParaRPr sz="19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4" name="Google Shape;254;g3893d47634e_0_52"/>
          <p:cNvSpPr txBox="1"/>
          <p:nvPr/>
        </p:nvSpPr>
        <p:spPr>
          <a:xfrm>
            <a:off x="3751141" y="5495428"/>
            <a:ext cx="18126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Tiempo de insight a ROI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g3893d47634e_0_52"/>
          <p:cNvSpPr txBox="1"/>
          <p:nvPr/>
        </p:nvSpPr>
        <p:spPr>
          <a:xfrm>
            <a:off x="3531876" y="5994211"/>
            <a:ext cx="217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latin typeface="Times New Roman"/>
                <a:ea typeface="Times New Roman"/>
                <a:cs typeface="Times New Roman"/>
                <a:sym typeface="Times New Roman"/>
              </a:rPr>
              <a:t>Combina latencia técnica + retorno financiero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6" name="Google Shape;256;g3893d47634e_0_52"/>
          <p:cNvSpPr txBox="1"/>
          <p:nvPr/>
        </p:nvSpPr>
        <p:spPr>
          <a:xfrm>
            <a:off x="5571624" y="5443142"/>
            <a:ext cx="2173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Índice de agilidad-</a:t>
            </a:r>
            <a:b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rendimiento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7" name="Google Shape;257;g3893d47634e_0_52"/>
          <p:cNvSpPr txBox="1"/>
          <p:nvPr/>
        </p:nvSpPr>
        <p:spPr>
          <a:xfrm>
            <a:off x="5592238" y="5972862"/>
            <a:ext cx="2173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latin typeface="Times New Roman"/>
                <a:ea typeface="Times New Roman"/>
                <a:cs typeface="Times New Roman"/>
                <a:sym typeface="Times New Roman"/>
              </a:rPr>
              <a:t>Mide escalabilidad + reducción de riesgos</a:t>
            </a:r>
            <a:endParaRPr sz="15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g3893d47634e_0_52"/>
          <p:cNvSpPr txBox="1"/>
          <p:nvPr/>
        </p:nvSpPr>
        <p:spPr>
          <a:xfrm>
            <a:off x="8652354" y="1853561"/>
            <a:ext cx="2461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Mayor ROI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9" name="Google Shape;259;g3893d47634e_0_52"/>
          <p:cNvSpPr txBox="1"/>
          <p:nvPr/>
        </p:nvSpPr>
        <p:spPr>
          <a:xfrm>
            <a:off x="8741570" y="2136071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Optimización de recursos y reducción de errores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0" name="Google Shape;260;g3893d47634e_0_52"/>
          <p:cNvSpPr txBox="1"/>
          <p:nvPr/>
        </p:nvSpPr>
        <p:spPr>
          <a:xfrm>
            <a:off x="8554320" y="2757654"/>
            <a:ext cx="27537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Sector Salud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g3893d47634e_0_52"/>
          <p:cNvSpPr txBox="1"/>
          <p:nvPr/>
        </p:nvSpPr>
        <p:spPr>
          <a:xfrm>
            <a:off x="8787968" y="2990802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Predicciones en UCI → menos incidentes y costos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g3893d47634e_0_52"/>
          <p:cNvSpPr txBox="1"/>
          <p:nvPr/>
        </p:nvSpPr>
        <p:spPr>
          <a:xfrm>
            <a:off x="8806947" y="3633237"/>
            <a:ext cx="239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Industria/QMS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3" name="Google Shape;263;g3893d47634e_0_52"/>
          <p:cNvSpPr txBox="1"/>
          <p:nvPr/>
        </p:nvSpPr>
        <p:spPr>
          <a:xfrm>
            <a:off x="8720946" y="3864875"/>
            <a:ext cx="266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Escalabilidad IoT → cumplimiento normativo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4" name="Google Shape;264;g3893d47634e_0_52"/>
          <p:cNvSpPr txBox="1"/>
          <p:nvPr/>
        </p:nvSpPr>
        <p:spPr>
          <a:xfrm>
            <a:off x="8090300" y="1332200"/>
            <a:ext cx="31350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Impacto estratégico del desempeño técnico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5" name="Google Shape;265;g3893d47634e_0_52"/>
          <p:cNvSpPr txBox="1"/>
          <p:nvPr/>
        </p:nvSpPr>
        <p:spPr>
          <a:xfrm>
            <a:off x="8831070" y="4458522"/>
            <a:ext cx="239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Sector financiero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6" name="Google Shape;266;g3893d47634e_0_52"/>
          <p:cNvSpPr txBox="1"/>
          <p:nvPr/>
        </p:nvSpPr>
        <p:spPr>
          <a:xfrm>
            <a:off x="8807197" y="4762338"/>
            <a:ext cx="266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Cloud eficiente → decisiones ágiles en inversión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g3893d47634e_0_52"/>
          <p:cNvSpPr txBox="1"/>
          <p:nvPr/>
        </p:nvSpPr>
        <p:spPr>
          <a:xfrm>
            <a:off x="8830353" y="5662336"/>
            <a:ext cx="23961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latin typeface="Times New Roman"/>
                <a:ea typeface="Times New Roman"/>
                <a:cs typeface="Times New Roman"/>
                <a:sym typeface="Times New Roman"/>
              </a:rPr>
              <a:t>Menor downtime y acciones preventivas.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8" name="Google Shape;268;g3893d47634e_0_52"/>
          <p:cNvSpPr txBox="1"/>
          <p:nvPr/>
        </p:nvSpPr>
        <p:spPr>
          <a:xfrm>
            <a:off x="8804383" y="5426323"/>
            <a:ext cx="23961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latin typeface="Times New Roman"/>
                <a:ea typeface="Times New Roman"/>
                <a:cs typeface="Times New Roman"/>
                <a:sym typeface="Times New Roman"/>
              </a:rPr>
              <a:t>IIoT</a:t>
            </a:r>
            <a:endParaRPr sz="17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9" name="Google Shape;269;g3893d47634e_0_5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097271" y="2034626"/>
            <a:ext cx="708000" cy="70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0" name="Google Shape;270;g3893d47634e_0_5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061222" y="2913708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1" name="Google Shape;271;g3893d47634e_0_5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096672" y="3740188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893d47634e_0_52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8163147" y="4629550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g3893d47634e_0_52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163147" y="5518913"/>
            <a:ext cx="709199" cy="7091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g3893d47634e_0_52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4284501" y="4823192"/>
            <a:ext cx="773999" cy="773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5" name="Google Shape;275;g3893d47634e_0_52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176213" y="4791086"/>
            <a:ext cx="709200" cy="70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0" name="Google Shape;280;g3893d47634e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2700000">
            <a:off x="5579096" y="1155747"/>
            <a:ext cx="859206" cy="859206"/>
          </a:xfrm>
          <a:prstGeom prst="rect">
            <a:avLst/>
          </a:prstGeom>
          <a:noFill/>
          <a:ln>
            <a:noFill/>
          </a:ln>
        </p:spPr>
      </p:pic>
      <p:sp>
        <p:nvSpPr>
          <p:cNvPr id="281" name="Google Shape;281;g3893d47634e_0_58"/>
          <p:cNvSpPr txBox="1"/>
          <p:nvPr/>
        </p:nvSpPr>
        <p:spPr>
          <a:xfrm>
            <a:off x="3244000" y="349888"/>
            <a:ext cx="8270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1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Tendencias, limitaciones y líneas futuras en arquitecturas (PI4)</a:t>
            </a:r>
            <a:endParaRPr sz="21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82" name="Google Shape;282;g3893d47634e_0_58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83" name="Google Shape;283;g3893d47634e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g3893d47634e_0_5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40337" y="1701188"/>
            <a:ext cx="747875" cy="7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893d47634e_0_58"/>
          <p:cNvSpPr txBox="1"/>
          <p:nvPr/>
        </p:nvSpPr>
        <p:spPr>
          <a:xfrm>
            <a:off x="2054563" y="239600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Brecha técnica ↔ valor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6" name="Google Shape;286;g3893d47634e_0_5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6951" y="2851996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g3893d47634e_0_58"/>
          <p:cNvSpPr txBox="1"/>
          <p:nvPr/>
        </p:nvSpPr>
        <p:spPr>
          <a:xfrm>
            <a:off x="899200" y="3654000"/>
            <a:ext cx="1856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Validación Simulada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88" name="Google Shape;288;g3893d47634e_0_5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738300" y="2895330"/>
            <a:ext cx="835300" cy="808003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g3893d47634e_0_58"/>
          <p:cNvSpPr txBox="1"/>
          <p:nvPr/>
        </p:nvSpPr>
        <p:spPr>
          <a:xfrm>
            <a:off x="3167150" y="3630488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benchmarks reales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0" name="Google Shape;290;g3893d47634e_0_58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496350" y="4201399"/>
            <a:ext cx="661800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1" name="Google Shape;291;g3893d47634e_0_58"/>
          <p:cNvSpPr txBox="1"/>
          <p:nvPr/>
        </p:nvSpPr>
        <p:spPr>
          <a:xfrm>
            <a:off x="836175" y="4846788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Escasez talento híbrido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2" name="Google Shape;292;g3893d47634e_0_58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789275" y="4114645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g3893d47634e_0_58"/>
          <p:cNvSpPr txBox="1"/>
          <p:nvPr/>
        </p:nvSpPr>
        <p:spPr>
          <a:xfrm>
            <a:off x="3061225" y="4851925"/>
            <a:ext cx="2626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Fragmentación arquitectónica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4" name="Google Shape;294;g3893d47634e_0_58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93700" y="5433482"/>
            <a:ext cx="661800" cy="661800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3893d47634e_0_58"/>
          <p:cNvSpPr txBox="1"/>
          <p:nvPr/>
        </p:nvSpPr>
        <p:spPr>
          <a:xfrm>
            <a:off x="766000" y="6084963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Madurez analítica baja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6" name="Google Shape;296;g3893d47634e_0_58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3781998" y="5361275"/>
            <a:ext cx="892801" cy="892801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g3893d47634e_0_58"/>
          <p:cNvSpPr txBox="1"/>
          <p:nvPr/>
        </p:nvSpPr>
        <p:spPr>
          <a:xfrm>
            <a:off x="3167150" y="6096275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swamps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98" name="Google Shape;298;g3893d47634e_0_58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6656650" y="2238025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299" name="Google Shape;299;g3893d47634e_0_58"/>
          <p:cNvSpPr txBox="1"/>
          <p:nvPr/>
        </p:nvSpPr>
        <p:spPr>
          <a:xfrm>
            <a:off x="7683000" y="170120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Evaluación con valor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0" name="Google Shape;300;g3893d47634e_0_58"/>
          <p:cNvSpPr txBox="1"/>
          <p:nvPr/>
        </p:nvSpPr>
        <p:spPr>
          <a:xfrm>
            <a:off x="6385588" y="3073325"/>
            <a:ext cx="15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Métricas híbridas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1" name="Google Shape;301;g3893d47634e_0_58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97850" y="2209275"/>
            <a:ext cx="892800" cy="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2" name="Google Shape;302;g3893d47634e_0_58"/>
          <p:cNvSpPr txBox="1"/>
          <p:nvPr/>
        </p:nvSpPr>
        <p:spPr>
          <a:xfrm>
            <a:off x="8111400" y="3073325"/>
            <a:ext cx="1179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medible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3" name="Google Shape;303;g3893d47634e_0_58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10084950" y="2209275"/>
            <a:ext cx="892800" cy="89280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g3893d47634e_0_58"/>
          <p:cNvSpPr txBox="1"/>
          <p:nvPr/>
        </p:nvSpPr>
        <p:spPr>
          <a:xfrm>
            <a:off x="9805500" y="3073325"/>
            <a:ext cx="1451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KPIs de negocio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5" name="Google Shape;305;g3893d47634e_0_58"/>
          <p:cNvSpPr txBox="1"/>
          <p:nvPr/>
        </p:nvSpPr>
        <p:spPr>
          <a:xfrm>
            <a:off x="7733900" y="350185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Gobernanza Integrada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6" name="Google Shape;306;g3893d47634e_0_58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6752975" y="3974196"/>
            <a:ext cx="835300" cy="771045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g3893d47634e_0_58"/>
          <p:cNvSpPr txBox="1"/>
          <p:nvPr/>
        </p:nvSpPr>
        <p:spPr>
          <a:xfrm>
            <a:off x="6380250" y="4674825"/>
            <a:ext cx="1611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Privacy-by-design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08" name="Google Shape;308;g3893d47634e_0_58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322150" y="3917350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09" name="Google Shape;309;g3893d47634e_0_58"/>
          <p:cNvSpPr txBox="1"/>
          <p:nvPr/>
        </p:nvSpPr>
        <p:spPr>
          <a:xfrm>
            <a:off x="8111400" y="4657625"/>
            <a:ext cx="1563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Ética algorítmica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0" name="Google Shape;310;g3893d47634e_0_58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157412" y="3928550"/>
            <a:ext cx="747875" cy="7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1" name="Google Shape;311;g3893d47634e_0_58"/>
          <p:cNvSpPr txBox="1"/>
          <p:nvPr/>
        </p:nvSpPr>
        <p:spPr>
          <a:xfrm>
            <a:off x="9716675" y="4657625"/>
            <a:ext cx="1701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LLMs para insights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g3893d47634e_0_58"/>
          <p:cNvSpPr txBox="1"/>
          <p:nvPr/>
        </p:nvSpPr>
        <p:spPr>
          <a:xfrm>
            <a:off x="7846050" y="5038925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Autonomía Inteligente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3" name="Google Shape;313;g3893d47634e_0_58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6812325" y="5454425"/>
            <a:ext cx="706000" cy="706000"/>
          </a:xfrm>
          <a:prstGeom prst="rect">
            <a:avLst/>
          </a:prstGeom>
          <a:noFill/>
          <a:ln>
            <a:noFill/>
          </a:ln>
        </p:spPr>
      </p:pic>
      <p:sp>
        <p:nvSpPr>
          <p:cNvPr id="314" name="Google Shape;314;g3893d47634e_0_58"/>
          <p:cNvSpPr txBox="1"/>
          <p:nvPr/>
        </p:nvSpPr>
        <p:spPr>
          <a:xfrm>
            <a:off x="6485400" y="6096275"/>
            <a:ext cx="1388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Cloud-agnostic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5" name="Google Shape;315;g3893d47634e_0_58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8421212" y="5433487"/>
            <a:ext cx="747875" cy="747875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3893d47634e_0_58"/>
          <p:cNvSpPr txBox="1"/>
          <p:nvPr/>
        </p:nvSpPr>
        <p:spPr>
          <a:xfrm>
            <a:off x="7948900" y="6084975"/>
            <a:ext cx="1767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7142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sharing abierto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17" name="Google Shape;317;g3893d47634e_0_58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10296274" y="5288649"/>
            <a:ext cx="835300" cy="835300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g3893d47634e_0_58"/>
          <p:cNvSpPr txBox="1"/>
          <p:nvPr/>
        </p:nvSpPr>
        <p:spPr>
          <a:xfrm>
            <a:off x="9716800" y="6074950"/>
            <a:ext cx="17679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Estándares (Iceberg, Delta)</a:t>
            </a:r>
            <a:endParaRPr sz="15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9" name="Google Shape;319;g3893d47634e_0_58"/>
          <p:cNvSpPr txBox="1"/>
          <p:nvPr/>
        </p:nvSpPr>
        <p:spPr>
          <a:xfrm>
            <a:off x="1194150" y="1101000"/>
            <a:ext cx="3640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DESAFÍOS ACTUALES</a:t>
            </a:r>
            <a:endParaRPr sz="19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0" name="Google Shape;320;g3893d47634e_0_58"/>
          <p:cNvSpPr txBox="1"/>
          <p:nvPr/>
        </p:nvSpPr>
        <p:spPr>
          <a:xfrm>
            <a:off x="7297550" y="1101000"/>
            <a:ext cx="29952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9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LÍNEAS FUTURAS</a:t>
            </a:r>
            <a:endParaRPr sz="19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893d47634e_0_7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g3893d47634e_0_7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DISCUSIÓN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7" name="Google Shape;327;g3893d47634e_0_7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8" name="Google Shape;328;g3893d47634e_0_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382027f1039_0_14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Discusión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34" name="Google Shape;334;g382027f1039_0_14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35" name="Google Shape;335;g382027f1039_0_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36" name="Google Shape;336;g382027f1039_0_14"/>
          <p:cNvSpPr txBox="1"/>
          <p:nvPr/>
        </p:nvSpPr>
        <p:spPr>
          <a:xfrm>
            <a:off x="1051141" y="1313425"/>
            <a:ext cx="7769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latin typeface="Times New Roman"/>
                <a:ea typeface="Times New Roman"/>
                <a:cs typeface="Times New Roman"/>
                <a:sym typeface="Times New Roman"/>
              </a:rPr>
              <a:t>Herramientas y metodologías empleadas en la implementación de arquitecturas cloud-native para BI (PI1)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7" name="Google Shape;337;g382027f1039_0_14"/>
          <p:cNvSpPr txBox="1"/>
          <p:nvPr/>
        </p:nvSpPr>
        <p:spPr>
          <a:xfrm>
            <a:off x="1069300" y="3937313"/>
            <a:ext cx="508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latin typeface="Times New Roman"/>
                <a:ea typeface="Times New Roman"/>
                <a:cs typeface="Times New Roman"/>
                <a:sym typeface="Times New Roman"/>
              </a:rPr>
              <a:t>Latencia, escalabilidad y costo-rendimiento (PI2)</a:t>
            </a:r>
            <a:endParaRPr sz="15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8" name="Google Shape;338;g382027f1039_0_14"/>
          <p:cNvSpPr/>
          <p:nvPr/>
        </p:nvSpPr>
        <p:spPr>
          <a:xfrm>
            <a:off x="766000" y="1356620"/>
            <a:ext cx="285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9" name="Google Shape;339;g382027f1039_0_14"/>
          <p:cNvSpPr/>
          <p:nvPr/>
        </p:nvSpPr>
        <p:spPr>
          <a:xfrm>
            <a:off x="738993" y="3979914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0" name="Google Shape;340;g382027f1039_0_14"/>
          <p:cNvSpPr txBox="1"/>
          <p:nvPr/>
        </p:nvSpPr>
        <p:spPr>
          <a:xfrm>
            <a:off x="766000" y="1817729"/>
            <a:ext cx="92787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La diversidad de herramientas muestra una evolución hacia ecosistemas híbridos con integración y automatización, reflejando la complejidad creciente de los datos [5], [13], [31].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El uso de AWS, Azure y Google Cloud facilita metodologías ágiles (DevOps, CI/CD) que aceleran la implementación de data warehouses y lakes [14], [20].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Enfoques como el data mesh promueven gobernanza distribuida, mientras Kubernetes mejora la orquestación pero evidencia brechas de adopción organizacional [12], [22], [25].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Se recomienda evaluar la madurez digital previa para adecuar metodologías al contexto [24], [30].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1" name="Google Shape;341;g382027f1039_0_14"/>
          <p:cNvSpPr txBox="1"/>
          <p:nvPr/>
        </p:nvSpPr>
        <p:spPr>
          <a:xfrm>
            <a:off x="739000" y="4410850"/>
            <a:ext cx="9332700" cy="188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Estos factores son interdependientes, determinando la robustez global del BI en la nube.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La reducción de latencia mediante caching y edge computing impulsa el rendimiento, aunque puede incrementar costos en auto-scaling [9], [16], [18], [19], [23].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El data lakehouse equilibra métricas al separar storage y compute, reduciendo latencia sin inflar costos [11], [21], [29].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Picos de costo en entornos híbridos muestran que el desempeño depende de optimizaciones contextuales y uso de ML predictivo [4], [6], [17], [27].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Se requiere una evaluación holística de métricas, evitando análisis aislados.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g382027f1039_0_14"/>
          <p:cNvSpPr txBox="1"/>
          <p:nvPr/>
        </p:nvSpPr>
        <p:spPr>
          <a:xfrm>
            <a:off x="579525" y="6935100"/>
            <a:ext cx="107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43" name="Google Shape;343;g382027f103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72450" y="4685638"/>
            <a:ext cx="1337450" cy="133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g382027f1039_0_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72438" y="1959913"/>
            <a:ext cx="1337450" cy="133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8f14eebd4c_1_6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Discusión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50" name="Google Shape;350;g38f14eebd4c_1_6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51" name="Google Shape;351;g38f14eebd4c_1_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Google Shape;352;g38f14eebd4c_1_6"/>
          <p:cNvSpPr txBox="1"/>
          <p:nvPr/>
        </p:nvSpPr>
        <p:spPr>
          <a:xfrm>
            <a:off x="1051141" y="1313425"/>
            <a:ext cx="77697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latin typeface="Times New Roman"/>
                <a:ea typeface="Times New Roman"/>
                <a:cs typeface="Times New Roman"/>
                <a:sym typeface="Times New Roman"/>
              </a:rPr>
              <a:t>Relación entre Desempeño Técnico y Valor Organizacional del BI (PI3)</a:t>
            </a:r>
            <a:endParaRPr sz="15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3" name="Google Shape;353;g38f14eebd4c_1_6"/>
          <p:cNvSpPr txBox="1"/>
          <p:nvPr/>
        </p:nvSpPr>
        <p:spPr>
          <a:xfrm>
            <a:off x="1069300" y="3937325"/>
            <a:ext cx="6108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latin typeface="Times New Roman"/>
                <a:ea typeface="Times New Roman"/>
                <a:cs typeface="Times New Roman"/>
                <a:sym typeface="Times New Roman"/>
              </a:rPr>
              <a:t>Tendencias, limitaciones y líneas futuras en arquitecturas (PI4)</a:t>
            </a:r>
            <a:endParaRPr sz="1500" b="1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4" name="Google Shape;354;g38f14eebd4c_1_6"/>
          <p:cNvSpPr/>
          <p:nvPr/>
        </p:nvSpPr>
        <p:spPr>
          <a:xfrm>
            <a:off x="766000" y="1356620"/>
            <a:ext cx="285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5" name="Google Shape;355;g38f14eebd4c_1_6"/>
          <p:cNvSpPr/>
          <p:nvPr/>
        </p:nvSpPr>
        <p:spPr>
          <a:xfrm>
            <a:off x="738993" y="3979914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6" name="Google Shape;356;g38f14eebd4c_1_6"/>
          <p:cNvSpPr txBox="1"/>
          <p:nvPr/>
        </p:nvSpPr>
        <p:spPr>
          <a:xfrm>
            <a:off x="766000" y="1817725"/>
            <a:ext cx="9305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Persiste una brecha entre optimización técnica y valor organizacional, lo que exige métricas híbridas.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Mejoras en latencia y escalabilidad se traducen en agilidad y ROI positivo, como muestran los casos de data lakes [1], [26], [28].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El valor depende de la alineación con KPIs, no solo del rendimiento técnico [8], [10], [31].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El lakehouse promueve colaboración interdepartamental y cultura data-driven, potenciando innovación [15], [30].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En contextos con gobernanza débil, la optimización técnica puede generar “data swamps” que reducen el valor [3], [12].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g38f14eebd4c_1_6"/>
          <p:cNvSpPr txBox="1"/>
          <p:nvPr/>
        </p:nvSpPr>
        <p:spPr>
          <a:xfrm>
            <a:off x="739000" y="4410850"/>
            <a:ext cx="9332700" cy="163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Tendencias como el lakehouse y la integración de IA marcan un cambio hacia paradigmas unificados y resilientes [11], [13], [22].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Persisten limitaciones: dependencia de proveedores cloud y vulnerabilidades de seguridad [2], [20], [24], [25], [31].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Futuras líneas incluyen edge BI y governance-by-design, integrando sostenibilidad ambiental y desempeño técnico [5], [18], [23], [27].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-31750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Se recomienda investigación longitudinal para validar impactos en contextos subdesarrollados [17].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8" name="Google Shape;358;g38f14eebd4c_1_6"/>
          <p:cNvSpPr txBox="1"/>
          <p:nvPr/>
        </p:nvSpPr>
        <p:spPr>
          <a:xfrm>
            <a:off x="579525" y="6935100"/>
            <a:ext cx="10748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just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es-PE"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59" name="Google Shape;359;g38f14eebd4c_1_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96263" y="1937450"/>
            <a:ext cx="1386184" cy="133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g38f14eebd4c_1_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296275" y="4423862"/>
            <a:ext cx="1386175" cy="1386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3893d47634e_0_21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g3893d47634e_0_21"/>
          <p:cNvSpPr txBox="1"/>
          <p:nvPr/>
        </p:nvSpPr>
        <p:spPr>
          <a:xfrm>
            <a:off x="3137099" y="232794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7" name="Google Shape;367;g3893d47634e_0_21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68" name="Google Shape;368;g3893d47634e_0_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1a8714ad9_0_42"/>
          <p:cNvSpPr/>
          <p:nvPr/>
        </p:nvSpPr>
        <p:spPr>
          <a:xfrm>
            <a:off x="603675" y="1292150"/>
            <a:ext cx="3489600" cy="5208300"/>
          </a:xfrm>
          <a:prstGeom prst="roundRect">
            <a:avLst>
              <a:gd name="adj" fmla="val 16667"/>
            </a:avLst>
          </a:prstGeom>
          <a:solidFill>
            <a:srgbClr val="EEE3C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4" name="Google Shape;374;g381a8714ad9_0_42"/>
          <p:cNvSpPr/>
          <p:nvPr/>
        </p:nvSpPr>
        <p:spPr>
          <a:xfrm>
            <a:off x="4282425" y="1295450"/>
            <a:ext cx="3489600" cy="5208300"/>
          </a:xfrm>
          <a:prstGeom prst="roundRect">
            <a:avLst>
              <a:gd name="adj" fmla="val 16667"/>
            </a:avLst>
          </a:prstGeom>
          <a:solidFill>
            <a:srgbClr val="EEE3C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5" name="Google Shape;375;g381a8714ad9_0_42"/>
          <p:cNvSpPr/>
          <p:nvPr/>
        </p:nvSpPr>
        <p:spPr>
          <a:xfrm>
            <a:off x="7995575" y="1295450"/>
            <a:ext cx="3489600" cy="5208300"/>
          </a:xfrm>
          <a:prstGeom prst="roundRect">
            <a:avLst>
              <a:gd name="adj" fmla="val 16667"/>
            </a:avLst>
          </a:prstGeom>
          <a:solidFill>
            <a:srgbClr val="EEE3C8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6" name="Google Shape;376;g381a8714ad9_0_42"/>
          <p:cNvSpPr txBox="1"/>
          <p:nvPr/>
        </p:nvSpPr>
        <p:spPr>
          <a:xfrm>
            <a:off x="4309575" y="326800"/>
            <a:ext cx="7013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Conclusiones</a:t>
            </a:r>
            <a:endParaRPr sz="24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377" name="Google Shape;377;g381a8714ad9_0_4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378" name="Google Shape;378;g381a8714ad9_0_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379" name="Google Shape;379;g381a8714ad9_0_42"/>
          <p:cNvSpPr txBox="1"/>
          <p:nvPr/>
        </p:nvSpPr>
        <p:spPr>
          <a:xfrm>
            <a:off x="564375" y="1437163"/>
            <a:ext cx="3640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LOGROS TÉCNICOS</a:t>
            </a:r>
            <a:endParaRPr sz="17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0" name="Google Shape;380;g381a8714ad9_0_42"/>
          <p:cNvSpPr txBox="1"/>
          <p:nvPr/>
        </p:nvSpPr>
        <p:spPr>
          <a:xfrm>
            <a:off x="4279975" y="1475413"/>
            <a:ext cx="3640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BRECHA CRÍTICA</a:t>
            </a:r>
            <a:endParaRPr sz="17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1" name="Google Shape;381;g381a8714ad9_0_42"/>
          <p:cNvSpPr txBox="1"/>
          <p:nvPr/>
        </p:nvSpPr>
        <p:spPr>
          <a:xfrm>
            <a:off x="7870925" y="1475413"/>
            <a:ext cx="3640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7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CAMINO FUTURO</a:t>
            </a:r>
            <a:endParaRPr sz="17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2" name="Google Shape;382;g381a8714ad9_0_42"/>
          <p:cNvSpPr txBox="1"/>
          <p:nvPr/>
        </p:nvSpPr>
        <p:spPr>
          <a:xfrm>
            <a:off x="2008871" y="2272975"/>
            <a:ext cx="1425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Baja latencia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3" name="Google Shape;383;g381a8714ad9_0_42"/>
          <p:cNvSpPr txBox="1"/>
          <p:nvPr/>
        </p:nvSpPr>
        <p:spPr>
          <a:xfrm>
            <a:off x="1969000" y="3662225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Escabilidad alta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4" name="Google Shape;384;g381a8714ad9_0_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39948" y="2197287"/>
            <a:ext cx="566875" cy="566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g381a8714ad9_0_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077787" y="3404925"/>
            <a:ext cx="891225" cy="891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g381a8714ad9_0_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77774" y="4936925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g381a8714ad9_0_42"/>
          <p:cNvSpPr txBox="1"/>
          <p:nvPr/>
        </p:nvSpPr>
        <p:spPr>
          <a:xfrm>
            <a:off x="2061025" y="5091700"/>
            <a:ext cx="212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Lakehouse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g381a8714ad9_0_42"/>
          <p:cNvSpPr txBox="1"/>
          <p:nvPr/>
        </p:nvSpPr>
        <p:spPr>
          <a:xfrm>
            <a:off x="5297025" y="2302600"/>
            <a:ext cx="253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Desconexión técnica =&gt; valor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89" name="Google Shape;389;g381a8714ad9_0_4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359388" y="2106138"/>
            <a:ext cx="839950" cy="839950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g381a8714ad9_0_42"/>
          <p:cNvSpPr txBox="1"/>
          <p:nvPr/>
        </p:nvSpPr>
        <p:spPr>
          <a:xfrm>
            <a:off x="5376850" y="3662225"/>
            <a:ext cx="253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 no medido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1" name="Google Shape;391;g381a8714ad9_0_4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4405799" y="3453975"/>
            <a:ext cx="891225" cy="891255"/>
          </a:xfrm>
          <a:prstGeom prst="rect">
            <a:avLst/>
          </a:prstGeom>
          <a:noFill/>
          <a:ln>
            <a:noFill/>
          </a:ln>
        </p:spPr>
      </p:pic>
      <p:sp>
        <p:nvSpPr>
          <p:cNvPr id="392" name="Google Shape;392;g381a8714ad9_0_42"/>
          <p:cNvSpPr txBox="1"/>
          <p:nvPr/>
        </p:nvSpPr>
        <p:spPr>
          <a:xfrm>
            <a:off x="5376850" y="5121338"/>
            <a:ext cx="2538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Falta de gobernanza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3" name="Google Shape;393;g381a8714ad9_0_42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405800" y="4883463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4" name="Google Shape;394;g381a8714ad9_0_42"/>
          <p:cNvSpPr txBox="1"/>
          <p:nvPr/>
        </p:nvSpPr>
        <p:spPr>
          <a:xfrm>
            <a:off x="9399738" y="2302600"/>
            <a:ext cx="1612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Métricas Híbridas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5" name="Google Shape;395;g381a8714ad9_0_42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8360962" y="2064737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6" name="Google Shape;396;g381a8714ad9_0_42"/>
          <p:cNvSpPr txBox="1"/>
          <p:nvPr/>
        </p:nvSpPr>
        <p:spPr>
          <a:xfrm>
            <a:off x="9399725" y="3365950"/>
            <a:ext cx="139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Sostenibilidad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7" name="Google Shape;397;g381a8714ad9_0_42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8360950" y="3128105"/>
            <a:ext cx="891225" cy="891225"/>
          </a:xfrm>
          <a:prstGeom prst="rect">
            <a:avLst/>
          </a:prstGeom>
          <a:noFill/>
          <a:ln>
            <a:noFill/>
          </a:ln>
        </p:spPr>
      </p:pic>
      <p:sp>
        <p:nvSpPr>
          <p:cNvPr id="398" name="Google Shape;398;g381a8714ad9_0_42"/>
          <p:cNvSpPr txBox="1"/>
          <p:nvPr/>
        </p:nvSpPr>
        <p:spPr>
          <a:xfrm>
            <a:off x="9496163" y="4609363"/>
            <a:ext cx="84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Ética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99" name="Google Shape;399;g381a8714ad9_0_4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8395004" y="4293441"/>
            <a:ext cx="939650" cy="939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g381a8714ad9_0_42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394988" y="5410947"/>
            <a:ext cx="939650" cy="93965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g381a8714ad9_0_42"/>
          <p:cNvSpPr txBox="1"/>
          <p:nvPr/>
        </p:nvSpPr>
        <p:spPr>
          <a:xfrm>
            <a:off x="9450525" y="5626125"/>
            <a:ext cx="1391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Resiliencia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81a8714ad9_0_154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g381a8714ad9_0_154"/>
          <p:cNvSpPr txBox="1"/>
          <p:nvPr/>
        </p:nvSpPr>
        <p:spPr>
          <a:xfrm>
            <a:off x="3100975" y="2309500"/>
            <a:ext cx="83136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REFERENCIAS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g381a8714ad9_0_154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09" name="Google Shape;409;g381a8714ad9_0_15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81a8714ad9_0_147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15" name="Google Shape;415;g381a8714ad9_0_147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16" name="Google Shape;416;g381a8714ad9_0_14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g381a8714ad9_0_147"/>
          <p:cNvSpPr txBox="1"/>
          <p:nvPr/>
        </p:nvSpPr>
        <p:spPr>
          <a:xfrm>
            <a:off x="42250" y="1043675"/>
            <a:ext cx="12083700" cy="572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[1]   Y. Qin y G. Guzun, «Faster Multidimensional Data Queries on Infrastructure Monitoring Systems», Big Data Research, vol. 27, p. 100288, nov. 2021.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https://doi.org/10.1016/j.bdr.2021.100288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  G. Fragiadakis, A. Tsadimas, E. Filiopoulou, G. Kousiouris, C. Michalakelis, y M. Nikolaidou, «CloudPricingOps: A Decision Support Framework to Explore Pricing Policies of Cloud Services», Applied Sciences, vol. 14, n.o 24, p. 11946, dic.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https://doi.org/10.3390/app142411946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  S. S. M. Silva et al., «Development of a Predictive Dashboard With Prescriptive Decision Support for Falls Prevention in Residential Aged Care: User-Centered Design Approach», JMIR Aging, vol. 8, p. e63609, abr. 2025.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https://doi.org/10.2196/63609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  A. R. Munappy, J. Bosch, H. H. Olsson, A. Arpteg, y B. Brinne, «Data management for production quality deep learning models: Challenges and solutions», Journal Of Systems And Software, vol. 191, p. 111359, may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https://doi.org/10.1016/j.jss.2022.111359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[5]   S. Dehbi, H. C. Lamrani, T. Belgnaoui, y T. Lafou, «Big Data Analytics and Management control», Procedia Computer Science, vol. 203, pp. 438-443, ene.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https://doi.org/10.1016/j.procs.2022.07.058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  Y. Liu y C. Li, «Insights into Talent Cultivation in Big Data Management and Application Major Based on Recruitment Information», Procedia Computer Science, vol. 242, pp. 568-575, ene.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https://doi.org/10.1016/j.procs.2024.08.107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  M. J. Page et al., «Declaración PRISMA 2020: una guía actualizada para la publicación de revisiones sistemáticas», Revista Española de Cardiología, vol. 74, n.o 9, pp. 790-799.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https://doi.org/10.1016/j.recesp.2021.06.016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[8]   J. Schneider, C. Gröger, A. Lutsch, H. Schwarz, y B. Mitschang, «The Lakehouse: State of the Art on Concepts and Technologies», SN Computer Science, vol. 5, n.o 5, abr.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https://doi.org/10.1007/s42979-024-02737-0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[9]   H. Song, W. Zhou, H. Cui, X. Peng, y F. Li, «A survey on hybrid transactional and analytical processing», The VLDB Journal, vol. 33, n.o 5, pp. 1485-1515, jun.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https://doi.org/10.1007/s00778-024-00858-9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[10] S. H. Noteboom et al., «From intensive care monitors to cloud environments: a structured data pipeline for advanced clinical decision support», EBioMedicine, vol. 111, p. 105529, dic.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https://doi.org/10.1016/j.ebiom.2024.105529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[11] J. Duque, A. Godinho, y J. Vasconcelos, «Knowledge data extraction for business intelligence A design science research approach», Procedia Computer Science, vol. 204, pp. 131-139, ene.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https://doi.org/10.1016/j.procs.2022.08.016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[12] D. Żółtowski, «Business Intelligence in Balanced Scorecard:Bibliometric analysis», Procedia Computer Science, vol. 207, pp. 4075-4086, ene.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https://doi.org/10.1016/j.procs.2022.09.470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[13] T. Jin y B. Zhang, «Intermediate data fault-tolerant method of cloud computing accounting service platform supporting cost-benefit analysis», Journal Of Cloud Computing Advances Systems And Applications, vol. 12, n.o 1, ene. 2023.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/>
              </a:rPr>
              <a:t>https://doi.org/10.1186/s13677-022-00385-4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[14] A. Cuzzocrea, «Evolving OLAP and BI towards Complex, High-Performance Big-OLAP-Data-Cube-Processing Analytics Frameworks: How to Speed-Up Large-Scale, High-Dimensional Queries over Clouds», Procedia Computer Science, vol. 246, pp. 4169-4175, ene.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/>
              </a:rPr>
              <a:t>https://doi.org/10.1016/j.procs.2024.09.256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[15] C. Rucco, A. Longo, y M. Saad, «Enhancing Data Ingestion Efficiency in Cloud-Based Systems: A Design Pattern Approach», Data Science And Engineering, jul. 2025.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/>
              </a:rPr>
              <a:t>https://doi.org/10.1007/s41019-025-00300-2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2"/>
          <p:cNvSpPr txBox="1"/>
          <p:nvPr/>
        </p:nvSpPr>
        <p:spPr>
          <a:xfrm>
            <a:off x="1783855" y="4811130"/>
            <a:ext cx="8835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Curso: </a:t>
            </a: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Sistemas de Inteligencia de Negocios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Docentes: </a:t>
            </a: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Aradiel Castañeda, Hilario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García Atuncar, Fernando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0" y="1283413"/>
            <a:ext cx="12192000" cy="15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0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Arquitecturas cloud-native para Business Intelligence: revisión sistemática del desempeño técnico y su impacto organizacional</a:t>
            </a:r>
            <a:endParaRPr sz="40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2"/>
          <p:cNvSpPr txBox="1"/>
          <p:nvPr/>
        </p:nvSpPr>
        <p:spPr>
          <a:xfrm>
            <a:off x="9199926" y="374037"/>
            <a:ext cx="2518485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PE" sz="18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sz="18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9" name="Google Shape;99;p2"/>
          <p:cNvSpPr/>
          <p:nvPr/>
        </p:nvSpPr>
        <p:spPr>
          <a:xfrm rot="5400000">
            <a:off x="1382856" y="4988573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p2"/>
          <p:cNvSpPr txBox="1"/>
          <p:nvPr/>
        </p:nvSpPr>
        <p:spPr>
          <a:xfrm>
            <a:off x="989753" y="6261097"/>
            <a:ext cx="97452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s-PE" sz="40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25-II</a:t>
            </a:r>
            <a:endParaRPr sz="4000" b="0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01" name="Google Shape;101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707350" y="0"/>
            <a:ext cx="4309999" cy="12298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"/>
          <p:cNvSpPr/>
          <p:nvPr/>
        </p:nvSpPr>
        <p:spPr>
          <a:xfrm rot="5400000">
            <a:off x="1382856" y="5482664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2"/>
          <p:cNvSpPr txBox="1"/>
          <p:nvPr/>
        </p:nvSpPr>
        <p:spPr>
          <a:xfrm>
            <a:off x="1783855" y="2843332"/>
            <a:ext cx="8835000" cy="20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es-PE" sz="32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Integrantes:</a:t>
            </a:r>
            <a:endParaRPr sz="3200" b="1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Cárdenas Palacios, Leonardo Gustavo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Espinoza Cerna, Alex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marR="0" lvl="0" indent="-431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Times New Roman"/>
              <a:buChar char="●"/>
            </a:pPr>
            <a:r>
              <a:rPr lang="es-PE" sz="3200" b="1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Inocente Caro, Miguel Anderson</a:t>
            </a:r>
            <a:endParaRPr sz="3200" b="1" i="0" u="none" strike="noStrike" cap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2"/>
          <p:cNvSpPr/>
          <p:nvPr/>
        </p:nvSpPr>
        <p:spPr>
          <a:xfrm rot="5400000">
            <a:off x="1382856" y="3035907"/>
            <a:ext cx="494100" cy="226800"/>
          </a:xfrm>
          <a:prstGeom prst="triangle">
            <a:avLst>
              <a:gd name="adj" fmla="val 50000"/>
            </a:avLst>
          </a:prstGeom>
          <a:solidFill>
            <a:srgbClr val="C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3893d47634e_0_153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 i="0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Bibliografía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423" name="Google Shape;423;g3893d47634e_0_153"/>
          <p:cNvCxnSpPr/>
          <p:nvPr/>
        </p:nvCxnSpPr>
        <p:spPr>
          <a:xfrm>
            <a:off x="721960" y="7885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424" name="Google Shape;424;g3893d47634e_0_15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g3893d47634e_0_153"/>
          <p:cNvSpPr txBox="1"/>
          <p:nvPr/>
        </p:nvSpPr>
        <p:spPr>
          <a:xfrm>
            <a:off x="85950" y="841075"/>
            <a:ext cx="12020100" cy="609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[16] H. Herrmann, «The arcanum of artificial intelligence in enterprise applications: Toward a unified framework», Journal Of Engineering And Technology Management, vol. 66, p. 101716, sep.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https://doi.org/10.1016/j.jengtecman.2022.101716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[17] S. Depner y A. Richter, «Cloud meets customer: IT service providers in the public cloud ecosystem», Business Horizons, abr. 2025.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https://doi.org/10.1016/j.bushor.2025.04.008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[18] M. Plazotta y M. Klettke, «Data Architectures in Cloud Environments», Datenbank-Spektrum, vol. 24, n.o 3, pp. 243-247, oct.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6"/>
              </a:rPr>
              <a:t>https://doi.org/10.1007/s13222-024-00490-5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[19] A. Razaque, N. Shaldanbayeva, B. Alotaibi, M. Alotaibi, A. Murat, y A. Alotaibi, «Big Data Handling Approach for Unauthorized Cloud Computing Access», Electronics, vol. 11, n.o 1, p. 137, ene.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7"/>
              </a:rPr>
              <a:t>https://doi.org/10.3390/electronics11010137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[20] M. Cherradi y A. E. Haddadi, «A Scalable framework for data lakes ingestion», Procedia Computer Science, vol. 215, pp. 809-814, ene.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8"/>
              </a:rPr>
              <a:t>https://doi.org/10.1016/j.procs.2022.12.083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[21] R. Ros, E. Bjarnason, y P. Runeson, «A theory of factors affecting continuous experimentation (FACE)», Empirical Software Engineering, vol. 29, n.o 1, dic. 2023.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9"/>
              </a:rPr>
              <a:t>https://doi.org/10.1007/s10664-023-10358-z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[22] I. Ullah, D. Adhikari, X. Su, F. Palmieri, C. Wu, y C. Choi, «Integration of data science with the intelligent IoT (IIoT): current challenges and future perspectives», Digital Communications And Networks, mar.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0"/>
              </a:rPr>
              <a:t>https://doi.org/10.1016/j.dcan.2024.02.007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[23] J. Passlick, L. Grützner, M. Schulz, y M. H. Breitner, «Self-service business intelligence and analytics application scenarios: A taxonomy for differentiation», Information Systems And e-Business Management, vol. 21, n.o 1, pp. 159-191, feb. 2023.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1"/>
              </a:rPr>
              <a:t>https://doi.org/10.1007/s10257-022-00574-3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[24] S. P. Niranjan, S. D. Latha, S. Vlase, y M. L. Scutaru, «Analysis of Bulk Queueing Model with Load Balancing and Vacation», Axioms, vol. 14, n.o 1, p. 18, dic.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2"/>
              </a:rPr>
              <a:t>https://doi.org/10.3390/axioms14010018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[25] Y. Cao y F. Q. A. Alyousuf, «A new framework to assess the impact of new IT-based technologies on the success of quality management system», Journal Of Big Data, vol. 12, n.o 1, ene. 2025.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3"/>
              </a:rPr>
              <a:t>https://doi.org/10.1186/s40537-025-01061-5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[26] M. A. Musarat, W. S. Alaloul, M. H. F. Khan, S. Ayub, y C. P. L. Guy, «Evaluating cloud computing in construction projects to avoid project delay», Journal Of Open Innovation Technology Market And Complexity, vol. 10, n.o 2, p. 100296, may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4"/>
              </a:rPr>
              <a:t>https://doi.org/10.1016/j.joitmc.2024.100296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[27] H. Kuai et al., «Web Intelligence (WI) 3.0: in search of a better-connected world to create a future intelligent society», Artificial Intelligence Review, vol. 58, n.o 9, jun. 2025.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5"/>
              </a:rPr>
              <a:t>https://doi.org/10.1007/s10462-025-11203-z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[28] J. R. Martorell, F. Tirado, J. L. Blasco, y A. Gálvez, «How does artificial intelligence work in organisations? Algorithmic management, talent and dividuation processes», AI &amp; Society, may 2024.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6"/>
              </a:rPr>
              <a:t>https://doi.org/10.1007/s00146-024-01970-8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[29] K. K. Alnofeli, S. Akter, y V. Yanamandram, «Unlocking the power of AI in CRM: A comprehensive multidimensional exploration», Journal Of Innovation &amp; Knowledge, vol. 10, n.o 3, p. 100731, may 2025.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7"/>
              </a:rPr>
              <a:t>https://doi.org/10.1016/j.jik.2025.100731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[30] M. K. S. Alwaheidi y S. Islam, «Data-Driven Threat Analysis for Ensuring Security in Cloud Enabled Systems», Sensors, vol. 22, n.o 15, p. 5726, jul. 2022.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8"/>
              </a:rPr>
              <a:t>https://doi.org/10.3390/s22155726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[31] C.-N. Wang, M.-N. Nguyen, T.-D. Nguyen, H.-P. Hsu, y T.-H.-Y. Nguyen, «Effective Decision Making: Data Envelopment Analysis for Efficiency Evaluation in the Cloud Computing Marketplaces», Axioms, vol. 10, n.o 4, p. 309, nov. 2021. [Online]. Available: </a:t>
            </a:r>
            <a:r>
              <a:rPr lang="es-PE" sz="12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19"/>
              </a:rPr>
              <a:t>https://doi.org/10.3390/axioms10040309</a:t>
            </a: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6"/>
          <p:cNvSpPr/>
          <p:nvPr/>
        </p:nvSpPr>
        <p:spPr>
          <a:xfrm>
            <a:off x="0" y="0"/>
            <a:ext cx="12192001" cy="6867852"/>
          </a:xfrm>
          <a:prstGeom prst="rect">
            <a:avLst/>
          </a:prstGeom>
          <a:gradFill>
            <a:gsLst>
              <a:gs pos="0">
                <a:srgbClr val="ECE0C1"/>
              </a:gs>
              <a:gs pos="50000">
                <a:srgbClr val="F3EAD9"/>
              </a:gs>
              <a:gs pos="100000">
                <a:srgbClr val="FFF2CC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6"/>
          <p:cNvSpPr txBox="1"/>
          <p:nvPr/>
        </p:nvSpPr>
        <p:spPr>
          <a:xfrm>
            <a:off x="2270908" y="3792512"/>
            <a:ext cx="7861447" cy="1015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lang="es-PE" sz="6000" b="1" i="1" u="none" strike="noStrike" cap="non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¡MUCHAS GRACIAS!</a:t>
            </a:r>
            <a:endParaRPr sz="6000" b="0" i="1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432" name="Google Shape;432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295273" y="1964161"/>
            <a:ext cx="5577840" cy="15915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a5c3ab86d_0_0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g38a5c3ab86d_0_0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g38a5c3ab86d_0_0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2" name="Google Shape;112;g38a5c3ab86d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g3893d4763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7750" y="2848025"/>
            <a:ext cx="5812050" cy="348722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893d47634e_0_35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Introducción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9" name="Google Shape;119;g3893d47634e_0_35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20" name="Google Shape;120;g3893d47634e_0_3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g3893d47634e_0_35"/>
          <p:cNvSpPr txBox="1"/>
          <p:nvPr/>
        </p:nvSpPr>
        <p:spPr>
          <a:xfrm>
            <a:off x="2471675" y="1101525"/>
            <a:ext cx="201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Desempeño Técnico</a:t>
            </a:r>
            <a:endParaRPr sz="1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2" name="Google Shape;122;g3893d47634e_0_35"/>
          <p:cNvSpPr txBox="1"/>
          <p:nvPr/>
        </p:nvSpPr>
        <p:spPr>
          <a:xfrm>
            <a:off x="8297325" y="1101525"/>
            <a:ext cx="2316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Impacto Organizacional</a:t>
            </a:r>
            <a:endParaRPr sz="1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3" name="Google Shape;123;g3893d47634e_0_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728000" y="1532387"/>
            <a:ext cx="1219200" cy="1219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3893d47634e_0_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0800" y="2823413"/>
            <a:ext cx="5894075" cy="3536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3893d47634e_0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71263" y="4118175"/>
            <a:ext cx="856525" cy="856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893d47634e_0_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22350" y="1640724"/>
            <a:ext cx="1148150" cy="11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893d47634e_0_35"/>
          <p:cNvSpPr txBox="1"/>
          <p:nvPr/>
        </p:nvSpPr>
        <p:spPr>
          <a:xfrm>
            <a:off x="1571275" y="3687075"/>
            <a:ext cx="900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Latencia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8" name="Google Shape;128;g3893d47634e_0_3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2888262" y="4061175"/>
            <a:ext cx="668876" cy="668876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893d47634e_0_35"/>
          <p:cNvSpPr txBox="1"/>
          <p:nvPr/>
        </p:nvSpPr>
        <p:spPr>
          <a:xfrm>
            <a:off x="2648650" y="3630075"/>
            <a:ext cx="1148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Escabilidad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g3893d47634e_0_35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122800" y="3928679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g3893d47634e_0_35"/>
          <p:cNvSpPr txBox="1"/>
          <p:nvPr/>
        </p:nvSpPr>
        <p:spPr>
          <a:xfrm>
            <a:off x="3611625" y="4588100"/>
            <a:ext cx="197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Costo-Rendimiento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2" name="Google Shape;132;g3893d47634e_0_35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188500" y="5098486"/>
            <a:ext cx="745550" cy="72593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g3893d47634e_0_35"/>
          <p:cNvSpPr txBox="1"/>
          <p:nvPr/>
        </p:nvSpPr>
        <p:spPr>
          <a:xfrm>
            <a:off x="726224" y="5732850"/>
            <a:ext cx="16701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Lakehouse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4" name="Google Shape;134;g3893d47634e_0_35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2745058" y="5046013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893d47634e_0_35"/>
          <p:cNvSpPr txBox="1"/>
          <p:nvPr/>
        </p:nvSpPr>
        <p:spPr>
          <a:xfrm>
            <a:off x="2438938" y="5780225"/>
            <a:ext cx="135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Cloud-Native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6" name="Google Shape;136;g3893d47634e_0_35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4184487" y="5250538"/>
            <a:ext cx="622189" cy="5232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g3893d47634e_0_35"/>
          <p:cNvSpPr txBox="1"/>
          <p:nvPr/>
        </p:nvSpPr>
        <p:spPr>
          <a:xfrm>
            <a:off x="3986750" y="5780225"/>
            <a:ext cx="125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Mesh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8" name="Google Shape;138;g3893d47634e_0_35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8235638" y="3887741"/>
            <a:ext cx="856525" cy="700363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g3893d47634e_0_35"/>
          <p:cNvSpPr txBox="1"/>
          <p:nvPr/>
        </p:nvSpPr>
        <p:spPr>
          <a:xfrm>
            <a:off x="7860425" y="3495450"/>
            <a:ext cx="17178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Toma decisiones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0" name="Google Shape;140;g3893d47634e_0_35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9798150" y="3830138"/>
            <a:ext cx="668900" cy="614905"/>
          </a:xfrm>
          <a:prstGeom prst="rect">
            <a:avLst/>
          </a:prstGeom>
          <a:noFill/>
          <a:ln>
            <a:noFill/>
          </a:ln>
        </p:spPr>
      </p:pic>
      <p:sp>
        <p:nvSpPr>
          <p:cNvPr id="141" name="Google Shape;141;g3893d47634e_0_35"/>
          <p:cNvSpPr txBox="1"/>
          <p:nvPr/>
        </p:nvSpPr>
        <p:spPr>
          <a:xfrm>
            <a:off x="9853000" y="3454288"/>
            <a:ext cx="559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ROI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2" name="Google Shape;142;g3893d47634e_0_35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551775" y="473005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g3893d47634e_0_35"/>
          <p:cNvSpPr txBox="1"/>
          <p:nvPr/>
        </p:nvSpPr>
        <p:spPr>
          <a:xfrm>
            <a:off x="7298600" y="5403125"/>
            <a:ext cx="1251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Gobernanza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4" name="Google Shape;144;g3893d47634e_0_35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997748" y="4525178"/>
            <a:ext cx="800400" cy="80037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893d47634e_0_35"/>
          <p:cNvSpPr txBox="1"/>
          <p:nvPr/>
        </p:nvSpPr>
        <p:spPr>
          <a:xfrm>
            <a:off x="8939713" y="5250538"/>
            <a:ext cx="10056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Agilidad Operativa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6" name="Google Shape;146;g3893d47634e_0_35"/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10328046" y="4588100"/>
            <a:ext cx="745550" cy="7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g3893d47634e_0_35"/>
          <p:cNvSpPr txBox="1"/>
          <p:nvPr/>
        </p:nvSpPr>
        <p:spPr>
          <a:xfrm>
            <a:off x="10357350" y="5360450"/>
            <a:ext cx="800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Talento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g3893d47634e_0_35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5089651" y="2219238"/>
            <a:ext cx="2427150" cy="146782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893d47634e_0_35"/>
          <p:cNvSpPr txBox="1"/>
          <p:nvPr/>
        </p:nvSpPr>
        <p:spPr>
          <a:xfrm>
            <a:off x="4957125" y="2007050"/>
            <a:ext cx="29034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6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Transformación con Propósito</a:t>
            </a:r>
            <a:endParaRPr sz="16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893d47634e_0_28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g3893d47634e_0_28"/>
          <p:cNvSpPr txBox="1"/>
          <p:nvPr/>
        </p:nvSpPr>
        <p:spPr>
          <a:xfrm>
            <a:off x="3100974" y="2309490"/>
            <a:ext cx="7887000" cy="8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g3893d47634e_0_28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g3893d47634e_0_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a3c966cd3_0_0"/>
          <p:cNvSpPr/>
          <p:nvPr/>
        </p:nvSpPr>
        <p:spPr>
          <a:xfrm>
            <a:off x="2091550" y="4472275"/>
            <a:ext cx="8097000" cy="2151600"/>
          </a:xfrm>
          <a:prstGeom prst="roundRect">
            <a:avLst>
              <a:gd name="adj" fmla="val 16667"/>
            </a:avLst>
          </a:prstGeom>
          <a:solidFill>
            <a:srgbClr val="FFE599"/>
          </a:solidFill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g37a3c966cd3_0_0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 PRISMA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64" name="Google Shape;164;g37a3c966cd3_0_0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65" name="Google Shape;165;g37a3c966cd3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66" name="Google Shape;166;g37a3c966cd3_0_0"/>
          <p:cNvGraphicFramePr/>
          <p:nvPr/>
        </p:nvGraphicFramePr>
        <p:xfrm>
          <a:off x="766000" y="1483225"/>
          <a:ext cx="5318700" cy="2453550"/>
        </p:xfrm>
        <a:graphic>
          <a:graphicData uri="http://schemas.openxmlformats.org/drawingml/2006/table">
            <a:tbl>
              <a:tblPr>
                <a:noFill/>
                <a:tableStyleId>{B179767A-6AD0-4987-A593-B312C461C4D5}</a:tableStyleId>
              </a:tblPr>
              <a:tblGrid>
                <a:gridCol w="985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Desarrollo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Población (P)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Artículos sobre arquitecturas cloud-native para BI (DW, data lake, lakehouse).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Intervención (I)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Implementación de arquitecturas cloud-native enfocadas en latencia, escalabilidad y costo-rendimiento en el periodo 2021-2025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Comparación (C)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Sin comparación.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Resultado (O)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Relación entre desempeño técnico y valor organizacional del BI.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Contexto (C)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Estudios nacionales e internacionales en entornos corporativos.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EA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67" name="Google Shape;167;g37a3c966cd3_0_0"/>
          <p:cNvSpPr txBox="1"/>
          <p:nvPr/>
        </p:nvSpPr>
        <p:spPr>
          <a:xfrm>
            <a:off x="1529980" y="1067713"/>
            <a:ext cx="395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Desarrollo de Criterios PICOC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68" name="Google Shape;168;g37a3c966cd3_0_0"/>
          <p:cNvGraphicFramePr/>
          <p:nvPr/>
        </p:nvGraphicFramePr>
        <p:xfrm>
          <a:off x="7146375" y="1452875"/>
          <a:ext cx="4367725" cy="2412598"/>
        </p:xfrm>
        <a:graphic>
          <a:graphicData uri="http://schemas.openxmlformats.org/drawingml/2006/table">
            <a:tbl>
              <a:tblPr>
                <a:noFill/>
                <a:tableStyleId>{B179767A-6AD0-4987-A593-B312C461C4D5}</a:tableStyleId>
              </a:tblPr>
              <a:tblGrid>
                <a:gridCol w="349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17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Desarrollo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herramientas y metodologías se emplean en la implementación de arquitecturas cloud-native para BI?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¿Cómo inciden la latencia, la escalabilidad y el costo-rendimiento en el desempeño de estas arquitecturas?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¿De qué manera el desempeño técnico de las arquitecturas cloud-native se relaciona con el valor organizacional del BI?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¿Qué tendencias, limitaciones y líneas futuras de investigación se identifican en el uso de arquitecturas cloud-native para BI?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9" name="Google Shape;169;g37a3c966cd3_0_0"/>
          <p:cNvSpPr txBox="1"/>
          <p:nvPr/>
        </p:nvSpPr>
        <p:spPr>
          <a:xfrm>
            <a:off x="7397378" y="1037363"/>
            <a:ext cx="395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Preguntas de Investigación (PIS)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70" name="Google Shape;170;g37a3c966cd3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296641" y="2347012"/>
            <a:ext cx="637800" cy="63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g37a3c966cd3_0_0"/>
          <p:cNvSpPr txBox="1"/>
          <p:nvPr/>
        </p:nvSpPr>
        <p:spPr>
          <a:xfrm>
            <a:off x="4230975" y="4012138"/>
            <a:ext cx="3955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Objetivos de la Investigación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g37a3c966cd3_0_0"/>
          <p:cNvSpPr txBox="1"/>
          <p:nvPr/>
        </p:nvSpPr>
        <p:spPr>
          <a:xfrm>
            <a:off x="2320900" y="4543300"/>
            <a:ext cx="7638300" cy="203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Identificar las herramientas, metodologías y enfoques utilizados en la implementación de arquitecturas cloud-native para business intelligence (DW, data lake, lakehouse).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Analizar cómo influyen las métricas técnicas (latencia, escalabilidad y costo-rendimiento) en el desempeño de dichas arquitecturas.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Examinar la relación entre el desempeño técnico y el valor organizacional derivado de la adopción de arquitecturas cloud-native para BI.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4) Explorar las tendencias, limitaciones y recomendaciones futuras que emergen de la literatura académica en este campo.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g37a3c966cd3_0_0"/>
          <p:cNvSpPr/>
          <p:nvPr/>
        </p:nvSpPr>
        <p:spPr>
          <a:xfrm>
            <a:off x="1748062" y="1114520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4" name="Google Shape;174;g37a3c966cd3_0_0"/>
          <p:cNvSpPr/>
          <p:nvPr/>
        </p:nvSpPr>
        <p:spPr>
          <a:xfrm>
            <a:off x="7595318" y="1079977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5" name="Google Shape;175;g37a3c966cd3_0_0"/>
          <p:cNvSpPr/>
          <p:nvPr/>
        </p:nvSpPr>
        <p:spPr>
          <a:xfrm>
            <a:off x="4561746" y="4054762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93d47634e_0_83"/>
          <p:cNvSpPr txBox="1"/>
          <p:nvPr/>
        </p:nvSpPr>
        <p:spPr>
          <a:xfrm>
            <a:off x="6004560" y="326808"/>
            <a:ext cx="53187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4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 PRISMA</a:t>
            </a:r>
            <a:endParaRPr sz="24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81" name="Google Shape;181;g3893d47634e_0_83"/>
          <p:cNvCxnSpPr/>
          <p:nvPr/>
        </p:nvCxnSpPr>
        <p:spPr>
          <a:xfrm>
            <a:off x="746246" y="841083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182" name="Google Shape;182;g3893d47634e_0_8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83" name="Google Shape;183;g3893d47634e_0_83"/>
          <p:cNvGraphicFramePr/>
          <p:nvPr>
            <p:extLst>
              <p:ext uri="{D42A27DB-BD31-4B8C-83A1-F6EECF244321}">
                <p14:modId xmlns:p14="http://schemas.microsoft.com/office/powerpoint/2010/main" val="3868358115"/>
              </p:ext>
            </p:extLst>
          </p:nvPr>
        </p:nvGraphicFramePr>
        <p:xfrm>
          <a:off x="149275" y="1163633"/>
          <a:ext cx="4968300" cy="1493400"/>
        </p:xfrm>
        <a:graphic>
          <a:graphicData uri="http://schemas.openxmlformats.org/drawingml/2006/table">
            <a:tbl>
              <a:tblPr>
                <a:noFill/>
                <a:tableStyleId>{B179767A-6AD0-4987-A593-B312C461C4D5}</a:tableStyleId>
              </a:tblPr>
              <a:tblGrid>
                <a:gridCol w="121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53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965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70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Repositorio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Comando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Filtros Adicionales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ScienceDirect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"cloud" AND ("data warehouse" OR "data lake" OR "lakehouse") AND ("business intelligence" OR BI) AND ("latency" OR "scalability" OR "performance")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Periodo: 2021 - 2025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Idioma: Español o Inglés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Tipo de Documento: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 de Investigación (Research articles)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185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SpringerNature Link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MDPI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4" name="Google Shape;184;g3893d47634e_0_83"/>
          <p:cNvSpPr txBox="1"/>
          <p:nvPr/>
        </p:nvSpPr>
        <p:spPr>
          <a:xfrm>
            <a:off x="547150" y="784385"/>
            <a:ext cx="45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 dirty="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Comandos de Búsqueda por Repositorio Académico</a:t>
            </a:r>
            <a:endParaRPr sz="1500" b="1" dirty="0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85" name="Google Shape;185;g3893d47634e_0_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352200" y="1501528"/>
            <a:ext cx="3300925" cy="50067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3893d47634e_0_83"/>
          <p:cNvPicPr preferRelativeResize="0"/>
          <p:nvPr/>
        </p:nvPicPr>
        <p:blipFill rotWithShape="1">
          <a:blip r:embed="rId5">
            <a:alphaModFix/>
          </a:blip>
          <a:srcRect r="7927"/>
          <a:stretch/>
        </p:blipFill>
        <p:spPr>
          <a:xfrm>
            <a:off x="8887750" y="1557303"/>
            <a:ext cx="3067324" cy="5006726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g3893d47634e_0_83"/>
          <p:cNvSpPr txBox="1"/>
          <p:nvPr/>
        </p:nvSpPr>
        <p:spPr>
          <a:xfrm>
            <a:off x="5492975" y="910803"/>
            <a:ext cx="3254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Metodología PRISMA Aplicada a la Revisión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8" name="Google Shape;188;g3893d47634e_0_83"/>
          <p:cNvSpPr txBox="1"/>
          <p:nvPr/>
        </p:nvSpPr>
        <p:spPr>
          <a:xfrm>
            <a:off x="8997363" y="910803"/>
            <a:ext cx="3067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Estructuración de datos obtenidos en los artículos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9" name="Google Shape;189;g3893d47634e_0_83"/>
          <p:cNvSpPr txBox="1"/>
          <p:nvPr/>
        </p:nvSpPr>
        <p:spPr>
          <a:xfrm>
            <a:off x="383425" y="2663386"/>
            <a:ext cx="45000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Preguntas de Aseguramiento de Calidad (QAC)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90" name="Google Shape;190;g3893d47634e_0_83"/>
          <p:cNvGraphicFramePr/>
          <p:nvPr>
            <p:extLst>
              <p:ext uri="{D42A27DB-BD31-4B8C-83A1-F6EECF244321}">
                <p14:modId xmlns:p14="http://schemas.microsoft.com/office/powerpoint/2010/main" val="3125991753"/>
              </p:ext>
            </p:extLst>
          </p:nvPr>
        </p:nvGraphicFramePr>
        <p:xfrm>
          <a:off x="149275" y="3036288"/>
          <a:ext cx="4968300" cy="3776020"/>
        </p:xfrm>
        <a:graphic>
          <a:graphicData uri="http://schemas.openxmlformats.org/drawingml/2006/table">
            <a:tbl>
              <a:tblPr>
                <a:noFill/>
                <a:tableStyleId>{B179767A-6AD0-4987-A593-B312C461C4D5}</a:tableStyleId>
              </a:tblPr>
              <a:tblGrid>
                <a:gridCol w="397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04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9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PI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Pregunta</a:t>
                      </a:r>
                      <a:endParaRPr sz="10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9CB9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¿Los objetivos del artículo están claramente establecidos?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Q2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¿La arquitectura cloud-native o metodología está bien definida?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Q3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¿La implementación en BI está claramente explicada?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Q4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¿Los resultados presentados son claros e inequívocos?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Q5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¿Los resultados son debidamente interpretados y discutidos?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Q6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¿Las conclusiones reflejan los hallazgos de la investigación?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Q7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¿El artículo incluye enfoques futuros de investigación?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Q8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¿Se describe la arquitectura técnica implementada en detalle?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Q9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¿Hay ventajas respecto a latencia, escalabilidad o rendimiento?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Q10</a:t>
                      </a:r>
                      <a:endParaRPr sz="10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 anchor="ctr">
                    <a:lnL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057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¿Se mencionan otras tecnologías o herramientas complementarias?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68575" marR="68575" marT="91425" marB="91425">
                    <a:lnL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1900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91" name="Google Shape;191;g3893d47634e_0_83"/>
          <p:cNvSpPr/>
          <p:nvPr/>
        </p:nvSpPr>
        <p:spPr>
          <a:xfrm>
            <a:off x="303262" y="826973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g3893d47634e_0_83"/>
          <p:cNvSpPr/>
          <p:nvPr/>
        </p:nvSpPr>
        <p:spPr>
          <a:xfrm>
            <a:off x="5265468" y="1068905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3" name="Google Shape;193;g3893d47634e_0_83"/>
          <p:cNvSpPr/>
          <p:nvPr/>
        </p:nvSpPr>
        <p:spPr>
          <a:xfrm>
            <a:off x="8782896" y="1068915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4" name="Google Shape;194;g3893d47634e_0_83"/>
          <p:cNvSpPr/>
          <p:nvPr/>
        </p:nvSpPr>
        <p:spPr>
          <a:xfrm>
            <a:off x="296396" y="2692264"/>
            <a:ext cx="330300" cy="330300"/>
          </a:xfrm>
          <a:prstGeom prst="ellipse">
            <a:avLst/>
          </a:prstGeom>
          <a:solidFill>
            <a:srgbClr val="EA9999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7750" tIns="67750" rIns="67750" bIns="6775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037" b="1"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 sz="1037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93d47634e_0_0"/>
          <p:cNvSpPr/>
          <p:nvPr/>
        </p:nvSpPr>
        <p:spPr>
          <a:xfrm>
            <a:off x="1" y="0"/>
            <a:ext cx="2535300" cy="6867900"/>
          </a:xfrm>
          <a:prstGeom prst="rect">
            <a:avLst/>
          </a:prstGeom>
          <a:gradFill>
            <a:gsLst>
              <a:gs pos="0">
                <a:srgbClr val="FFDC9B"/>
              </a:gs>
              <a:gs pos="50000">
                <a:srgbClr val="FFD68D"/>
              </a:gs>
              <a:gs pos="100000">
                <a:srgbClr val="FFD478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g3893d47634e_0_0"/>
          <p:cNvSpPr txBox="1"/>
          <p:nvPr/>
        </p:nvSpPr>
        <p:spPr>
          <a:xfrm>
            <a:off x="3100974" y="2309490"/>
            <a:ext cx="7887000" cy="15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lang="es-PE" sz="48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RESULTADOS DE LA REVISIÓN SISTEMÁTICA</a:t>
            </a:r>
            <a:endParaRPr sz="48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g3893d47634e_0_0"/>
          <p:cNvSpPr/>
          <p:nvPr/>
        </p:nvSpPr>
        <p:spPr>
          <a:xfrm rot="5400000">
            <a:off x="2333647" y="2579192"/>
            <a:ext cx="732000" cy="328500"/>
          </a:xfrm>
          <a:prstGeom prst="triangle">
            <a:avLst>
              <a:gd name="adj" fmla="val 50000"/>
            </a:avLst>
          </a:prstGeom>
          <a:solidFill>
            <a:srgbClr val="EEE3C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2" name="Google Shape;202;g3893d47634e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2535379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8d099bf360_0_2"/>
          <p:cNvSpPr txBox="1"/>
          <p:nvPr/>
        </p:nvSpPr>
        <p:spPr>
          <a:xfrm>
            <a:off x="3244000" y="188175"/>
            <a:ext cx="82701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s-PE" sz="21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Herramientas y metodologías empleadas en la implementación de arquitecturas cloud-native para BI (PI1)</a:t>
            </a:r>
            <a:endParaRPr sz="2100" b="0" i="0" u="none" strike="noStrike" cap="none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8" name="Google Shape;208;g38d099bf360_0_2"/>
          <p:cNvCxnSpPr/>
          <p:nvPr/>
        </p:nvCxnSpPr>
        <p:spPr>
          <a:xfrm>
            <a:off x="766010" y="977811"/>
            <a:ext cx="10748100" cy="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09" name="Google Shape;209;g38d099bf360_0_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3549" y="274200"/>
            <a:ext cx="3254829" cy="566883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10" name="Google Shape;210;g38d099bf360_0_2"/>
          <p:cNvGraphicFramePr/>
          <p:nvPr/>
        </p:nvGraphicFramePr>
        <p:xfrm>
          <a:off x="1431201" y="1282109"/>
          <a:ext cx="4406650" cy="2531514"/>
        </p:xfrm>
        <a:graphic>
          <a:graphicData uri="http://schemas.openxmlformats.org/drawingml/2006/table">
            <a:tbl>
              <a:tblPr>
                <a:noFill/>
                <a:tableStyleId>{09BC2EAE-FE24-4A0D-9A0F-5A5E3A1C6F35}</a:tableStyleId>
              </a:tblPr>
              <a:tblGrid>
                <a:gridCol w="106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31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4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1150">
                <a:tc rowSpan="2"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Aproximación a otras metodologías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800">
                <a:tc v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Lakehouse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Mesh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HTAP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E5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[9]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[12]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[14]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[17]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[23]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59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776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Total</a:t>
                      </a:r>
                      <a:r>
                        <a:rPr lang="es-PE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F2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11" name="Google Shape;211;g38d099bf360_0_2"/>
          <p:cNvSpPr txBox="1"/>
          <p:nvPr/>
        </p:nvSpPr>
        <p:spPr>
          <a:xfrm>
            <a:off x="1966681" y="936559"/>
            <a:ext cx="3478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Homologación de Metodologías Propias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2" name="Google Shape;212;g38d099bf360_0_2"/>
          <p:cNvGraphicFramePr/>
          <p:nvPr/>
        </p:nvGraphicFramePr>
        <p:xfrm>
          <a:off x="953885" y="4284470"/>
          <a:ext cx="5421600" cy="2364886"/>
        </p:xfrm>
        <a:graphic>
          <a:graphicData uri="http://schemas.openxmlformats.org/drawingml/2006/table">
            <a:tbl>
              <a:tblPr>
                <a:noFill/>
                <a:tableStyleId>{09BC2EAE-FE24-4A0D-9A0F-5A5E3A1C6F35}</a:tableStyleId>
              </a:tblPr>
              <a:tblGrid>
                <a:gridCol w="1012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9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15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Criterio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Lakehouse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 Mesh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99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Enfoque principal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Unificación de storage y analytics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Descentralización por dominios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87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Escalabilidad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Alta, mediante separación cómputo/storage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Media-alta, dependiente de federación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165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Gobernanza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Centralizada con ACID compliance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Distribución, con estándares federados.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32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Costo inicial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Medio-alto (integración de tolos como Spark)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Bajo-medio (enfoque en equipos autónomos)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07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Aplicabilidad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Grandes volúmenes de datos mixtos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Organizaciones con silos departamentales.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197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Latencia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Baja en queries analíticas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Variable, según integración de dominios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CE5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3" name="Google Shape;213;g38d099bf360_0_2"/>
          <p:cNvSpPr txBox="1"/>
          <p:nvPr/>
        </p:nvSpPr>
        <p:spPr>
          <a:xfrm>
            <a:off x="1666474" y="3916376"/>
            <a:ext cx="38829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Comparación Data Lakehouse vs Data Mesh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214" name="Google Shape;214;g38d099bf360_0_2"/>
          <p:cNvGraphicFramePr/>
          <p:nvPr/>
        </p:nvGraphicFramePr>
        <p:xfrm>
          <a:off x="7181700" y="1440573"/>
          <a:ext cx="4249900" cy="5158475"/>
        </p:xfrm>
        <a:graphic>
          <a:graphicData uri="http://schemas.openxmlformats.org/drawingml/2006/table">
            <a:tbl>
              <a:tblPr>
                <a:noFill/>
                <a:tableStyleId>{09BC2EAE-FE24-4A0D-9A0F-5A5E3A1C6F35}</a:tableStyleId>
              </a:tblPr>
              <a:tblGrid>
                <a:gridCol w="882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5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753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7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47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 Principal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Herramienta Complementaria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Artículos</a:t>
                      </a: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93C4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62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AWS (S3/Glue/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Redshift)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[2],[5],[8],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[10],[13],[17],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[20],[25],[28]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Apache Spark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[8],[10],[13],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[17],[20],[23],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[25],[28]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587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Azure Synapse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[4],[7],[11],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[14],[19],[24],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[26]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Kafka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[7],[11],[14],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[19],[24],[26]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6825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Google BigQuery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[6],[9],[12],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[18],[23] 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Kubernetes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/Docker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[2],[5],[9],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[12],[18],[23]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0000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Snowflake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[4],[10],[13],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[20]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Delta Lake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[19],[20],[24], </a:t>
                      </a:r>
                      <a:b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[25]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Databricks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[8],[17],[25],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[28]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Airflow (ETL)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[6],[11],[14]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25"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Otros (ejm. Oracle Cloud)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[5],[7]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Otros (ejm. Terraform IaC)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tc>
                  <a:txBody>
                    <a:bodyPr/>
                    <a:lstStyle/>
                    <a:p>
                      <a:pPr marL="63500" marR="6350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PE" sz="1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[4],[13],[26]  </a:t>
                      </a:r>
                      <a:endParaRPr sz="1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B6D7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5" name="Google Shape;215;g38d099bf360_0_2"/>
          <p:cNvSpPr txBox="1"/>
          <p:nvPr/>
        </p:nvSpPr>
        <p:spPr>
          <a:xfrm>
            <a:off x="7280829" y="1028525"/>
            <a:ext cx="4032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PE" sz="1500"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Herramientas principales y complementarias</a:t>
            </a:r>
            <a:endParaRPr sz="1500" b="1">
              <a:solidFill>
                <a:srgbClr val="C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6" name="Google Shape;216;g38d099bf360_0_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5400000">
            <a:off x="6141512" y="3179337"/>
            <a:ext cx="768076" cy="76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3958</Words>
  <Application>Microsoft Office PowerPoint</Application>
  <PresentationFormat>Panorámica</PresentationFormat>
  <Paragraphs>380</Paragraphs>
  <Slides>21</Slides>
  <Notes>21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5" baseType="lpstr">
      <vt:lpstr>Arial</vt:lpstr>
      <vt:lpstr>Calibri</vt:lpstr>
      <vt:lpstr>Times New Roman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USUARIO</dc:creator>
  <cp:lastModifiedBy>Leonardo Gustavo Cárdenas Palacios</cp:lastModifiedBy>
  <cp:revision>1</cp:revision>
  <dcterms:created xsi:type="dcterms:W3CDTF">2017-10-09T22:38:48Z</dcterms:created>
  <dcterms:modified xsi:type="dcterms:W3CDTF">2025-10-07T05:21:59Z</dcterms:modified>
</cp:coreProperties>
</file>