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1" r:id="rId11"/>
    <p:sldId id="26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April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7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April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57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512DCF-EEF1-4A66-A0DC-64A8C847F677}"/>
              </a:ext>
            </a:extLst>
          </p:cNvPr>
          <p:cNvSpPr txBox="1"/>
          <p:nvPr/>
        </p:nvSpPr>
        <p:spPr>
          <a:xfrm>
            <a:off x="550863" y="549275"/>
            <a:ext cx="11318751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Resumen para Mati “Te voy a matar” Por Jorge Alfaro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23A36B9-90A4-4473-1FD1-BA6C732DA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8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187918-9A2D-48F3-93E6-BD54D05719FC}"/>
              </a:ext>
            </a:extLst>
          </p:cNvPr>
          <p:cNvSpPr txBox="1"/>
          <p:nvPr/>
        </p:nvSpPr>
        <p:spPr>
          <a:xfrm>
            <a:off x="314726" y="269614"/>
            <a:ext cx="1164427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El </a:t>
            </a:r>
            <a:r>
              <a:rPr lang="es-ES" b="1" dirty="0" err="1"/>
              <a:t>Body</a:t>
            </a:r>
            <a:r>
              <a:rPr lang="es-ES" b="1" dirty="0"/>
              <a:t>: Links, Imágenes y Videos</a:t>
            </a:r>
          </a:p>
          <a:p>
            <a:pPr algn="just"/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Links: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>
                <a:solidFill>
                  <a:srgbClr val="569CD6"/>
                </a:solidFill>
                <a:effectLst/>
              </a:rPr>
              <a:t>a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href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"https://www.google.com/"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r>
              <a:rPr lang="es-CL" dirty="0"/>
              <a:t>Este link lleva a </a:t>
            </a:r>
            <a:r>
              <a:rPr lang="es-CL" dirty="0" err="1"/>
              <a:t>google</a:t>
            </a:r>
            <a:r>
              <a:rPr lang="es-CL" b="0" dirty="0">
                <a:solidFill>
                  <a:srgbClr val="D4D4D4"/>
                </a:solidFill>
                <a:effectLst/>
              </a:rPr>
              <a:t>.</a:t>
            </a:r>
            <a:r>
              <a:rPr lang="es-CL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b="0" dirty="0">
                <a:solidFill>
                  <a:srgbClr val="569CD6"/>
                </a:solidFill>
                <a:effectLst/>
              </a:rPr>
              <a:t>a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Imágenes: </a:t>
            </a:r>
          </a:p>
          <a:p>
            <a:pPr algn="just"/>
            <a:endParaRPr lang="es-CL" b="0" dirty="0">
              <a:solidFill>
                <a:srgbClr val="808080"/>
              </a:solidFill>
              <a:effectLst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CL" dirty="0"/>
              <a:t>Desde tu computador   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 err="1">
                <a:solidFill>
                  <a:srgbClr val="569CD6"/>
                </a:solidFill>
                <a:effectLst/>
              </a:rPr>
              <a:t>img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src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"fotito.jpg"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alt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"fotito.com"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width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"200"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</a:p>
          <a:p>
            <a:pPr lvl="1"/>
            <a:endParaRPr lang="es-CL" dirty="0">
              <a:solidFill>
                <a:srgbClr val="80808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CL" dirty="0"/>
              <a:t>Desde un link: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 err="1">
                <a:solidFill>
                  <a:srgbClr val="569CD6"/>
                </a:solidFill>
                <a:effectLst/>
              </a:rPr>
              <a:t>img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src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"https://static1.abc.es/media/sociedad/2016/10/20/gato-huerfano2-kM2--620x349@abc.jpg"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alt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"fotito.com"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width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"400"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algn="just"/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Videos: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CL" dirty="0"/>
              <a:t>Desde tu computador: </a:t>
            </a:r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video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"400"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</a:rPr>
              <a:t>controls</a:t>
            </a:r>
            <a:r>
              <a:rPr lang="en-US" b="0" dirty="0">
                <a:solidFill>
                  <a:srgbClr val="808080"/>
                </a:solidFill>
                <a:effectLst/>
              </a:rPr>
              <a:t>&gt;&lt;</a:t>
            </a:r>
            <a:r>
              <a:rPr lang="en-US" b="0" dirty="0">
                <a:solidFill>
                  <a:srgbClr val="569CD6"/>
                </a:solidFill>
                <a:effectLst/>
              </a:rPr>
              <a:t>source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"C:\Users\jorge\Music\LP - Lost On You (Live).mp4"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"video/mp4"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</a:rPr>
              <a:t>autoplay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</a:rPr>
              <a:t>controls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</a:rPr>
              <a:t>/&gt;&lt;/</a:t>
            </a:r>
            <a:r>
              <a:rPr lang="en-US" b="0" dirty="0">
                <a:solidFill>
                  <a:srgbClr val="569CD6"/>
                </a:solidFill>
                <a:effectLst/>
              </a:rPr>
              <a:t>video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pPr algn="just"/>
            <a:endParaRPr lang="es-CL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s-CL" dirty="0"/>
              <a:t>Desde </a:t>
            </a:r>
            <a:r>
              <a:rPr lang="es-CL" dirty="0" err="1"/>
              <a:t>Youtube</a:t>
            </a:r>
            <a:r>
              <a:rPr lang="es-CL" dirty="0"/>
              <a:t>: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 err="1">
                <a:solidFill>
                  <a:srgbClr val="569CD6"/>
                </a:solidFill>
                <a:effectLst/>
              </a:rPr>
              <a:t>iframe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width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"560"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height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"315"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src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"https://www.youtube.com/embed/MJkdaVFHrto"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title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"YouTube video 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player</a:t>
            </a:r>
            <a:r>
              <a:rPr lang="es-CL" b="0" dirty="0">
                <a:solidFill>
                  <a:srgbClr val="CE9178"/>
                </a:solidFill>
                <a:effectLst/>
              </a:rPr>
              <a:t>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frameborder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"0"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allow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accelerometer</a:t>
            </a:r>
            <a:r>
              <a:rPr lang="es-CL" b="0" dirty="0">
                <a:solidFill>
                  <a:srgbClr val="CE9178"/>
                </a:solidFill>
                <a:effectLst/>
              </a:rPr>
              <a:t>; 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autoplay</a:t>
            </a:r>
            <a:r>
              <a:rPr lang="es-CL" b="0" dirty="0">
                <a:solidFill>
                  <a:srgbClr val="CE9178"/>
                </a:solidFill>
                <a:effectLst/>
              </a:rPr>
              <a:t>; 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clipboard-write</a:t>
            </a:r>
            <a:r>
              <a:rPr lang="es-CL" b="0" dirty="0">
                <a:solidFill>
                  <a:srgbClr val="CE9178"/>
                </a:solidFill>
                <a:effectLst/>
              </a:rPr>
              <a:t>; 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encrypted</a:t>
            </a:r>
            <a:r>
              <a:rPr lang="es-CL" b="0" dirty="0">
                <a:solidFill>
                  <a:srgbClr val="CE9178"/>
                </a:solidFill>
                <a:effectLst/>
              </a:rPr>
              <a:t>-media; 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gyroscope</a:t>
            </a:r>
            <a:r>
              <a:rPr lang="es-CL" b="0" dirty="0">
                <a:solidFill>
                  <a:srgbClr val="CE9178"/>
                </a:solidFill>
                <a:effectLst/>
              </a:rPr>
              <a:t>; 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picture</a:t>
            </a:r>
            <a:r>
              <a:rPr lang="es-CL" b="0" dirty="0">
                <a:solidFill>
                  <a:srgbClr val="CE9178"/>
                </a:solidFill>
                <a:effectLst/>
              </a:rPr>
              <a:t>-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in-picture</a:t>
            </a:r>
            <a:r>
              <a:rPr lang="es-CL" b="0" dirty="0">
                <a:solidFill>
                  <a:srgbClr val="CE9178"/>
                </a:solidFill>
                <a:effectLst/>
              </a:rPr>
              <a:t>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allowfullscreen</a:t>
            </a:r>
            <a:r>
              <a:rPr lang="es-CL" b="0" dirty="0">
                <a:solidFill>
                  <a:srgbClr val="808080"/>
                </a:solidFill>
                <a:effectLst/>
              </a:rPr>
              <a:t>&gt;&lt;/</a:t>
            </a:r>
            <a:r>
              <a:rPr lang="es-CL" b="0" dirty="0" err="1">
                <a:solidFill>
                  <a:srgbClr val="569CD6"/>
                </a:solidFill>
                <a:effectLst/>
              </a:rPr>
              <a:t>iframe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68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F7F63F-295C-4D1A-A31A-B9F763FFEF81}"/>
              </a:ext>
            </a:extLst>
          </p:cNvPr>
          <p:cNvSpPr txBox="1"/>
          <p:nvPr/>
        </p:nvSpPr>
        <p:spPr>
          <a:xfrm>
            <a:off x="0" y="49807"/>
            <a:ext cx="11644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El </a:t>
            </a:r>
            <a:r>
              <a:rPr lang="es-ES" b="1" dirty="0" err="1"/>
              <a:t>Body</a:t>
            </a:r>
            <a:r>
              <a:rPr lang="es-ES" b="1" dirty="0"/>
              <a:t>:  Formularios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3A1DEA-DEFB-4562-BB80-37796C752FE7}"/>
              </a:ext>
            </a:extLst>
          </p:cNvPr>
          <p:cNvSpPr txBox="1"/>
          <p:nvPr/>
        </p:nvSpPr>
        <p:spPr>
          <a:xfrm>
            <a:off x="121296" y="477059"/>
            <a:ext cx="4171335" cy="6017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body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>
                <a:solidFill>
                  <a:srgbClr val="569CD6"/>
                </a:solidFill>
                <a:effectLst/>
              </a:rPr>
              <a:t>h2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Formulario de contacto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>
                <a:solidFill>
                  <a:srgbClr val="569CD6"/>
                </a:solidFill>
                <a:effectLst/>
              </a:rPr>
              <a:t>h2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form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action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"./Clase02-form.html"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method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"post"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for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Nombre: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>
                <a:solidFill>
                  <a:srgbClr val="569CD6"/>
                </a:solidFill>
                <a:effectLst/>
              </a:rPr>
              <a:t>input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type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</a:t>
            </a:r>
            <a:r>
              <a:rPr lang="es-CL" sz="1100" b="0" dirty="0" err="1">
                <a:solidFill>
                  <a:srgbClr val="CE9178"/>
                </a:solidFill>
                <a:effectLst/>
              </a:rPr>
              <a:t>text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>
                <a:solidFill>
                  <a:srgbClr val="9CDCFE"/>
                </a:solidFill>
                <a:effectLst/>
              </a:rPr>
              <a:t>id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"nombre"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name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"nombre"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placeholder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"Ingrese nombre"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for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Email: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>
                <a:solidFill>
                  <a:srgbClr val="569CD6"/>
                </a:solidFill>
                <a:effectLst/>
              </a:rPr>
              <a:t>input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type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"email"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>
                <a:solidFill>
                  <a:srgbClr val="9CDCFE"/>
                </a:solidFill>
                <a:effectLst/>
              </a:rPr>
              <a:t>id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"email"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name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"email"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placeholder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 </a:t>
            </a:r>
            <a:r>
              <a:rPr lang="es-CL" sz="1100" b="0" dirty="0" err="1">
                <a:solidFill>
                  <a:srgbClr val="CE9178"/>
                </a:solidFill>
                <a:effectLst/>
              </a:rPr>
              <a:t>correo@dominio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 "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for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Calendario: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>
                <a:solidFill>
                  <a:srgbClr val="569CD6"/>
                </a:solidFill>
                <a:effectLst/>
              </a:rPr>
              <a:t>input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type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"date"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9CDCFE"/>
                </a:solidFill>
                <a:effectLst/>
              </a:rPr>
              <a:t>id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"calendario"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name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"calendario"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for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lista desplegable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label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select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9CDCFE"/>
                </a:solidFill>
                <a:effectLst/>
              </a:rPr>
              <a:t>id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"lista1"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name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"lista1"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value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"1"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Valor 1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value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"2"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Valor 2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value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"3"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Valor 3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value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"4"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Valor 4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value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"5"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Valor 5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option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select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>
                <a:solidFill>
                  <a:srgbClr val="569CD6"/>
                </a:solidFill>
                <a:effectLst/>
              </a:rPr>
              <a:t>input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type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</a:t>
            </a:r>
            <a:r>
              <a:rPr lang="es-CL" sz="1100" b="0" dirty="0" err="1">
                <a:solidFill>
                  <a:srgbClr val="CE9178"/>
                </a:solidFill>
                <a:effectLst/>
              </a:rPr>
              <a:t>submit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name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"enviar"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 err="1">
                <a:solidFill>
                  <a:srgbClr val="9CDCFE"/>
                </a:solidFill>
                <a:effectLst/>
              </a:rPr>
              <a:t>value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=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"</a:t>
            </a:r>
            <a:r>
              <a:rPr lang="es-CL" sz="1100" b="0" dirty="0" err="1">
                <a:solidFill>
                  <a:srgbClr val="CE9178"/>
                </a:solidFill>
                <a:effectLst/>
              </a:rPr>
              <a:t>Click</a:t>
            </a:r>
            <a:r>
              <a:rPr lang="es-CL" sz="1100" b="0" dirty="0">
                <a:solidFill>
                  <a:srgbClr val="CE9178"/>
                </a:solidFill>
                <a:effectLst/>
              </a:rPr>
              <a:t> para enviar"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/&gt;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button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r>
              <a:rPr lang="es-CL" sz="1100" b="0" dirty="0">
                <a:solidFill>
                  <a:srgbClr val="D4D4D4"/>
                </a:solidFill>
                <a:effectLst/>
              </a:rPr>
              <a:t>s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button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D4D4D4"/>
                </a:solidFill>
                <a:effectLst/>
              </a:rPr>
              <a:t>  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form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100" b="0" dirty="0">
              <a:solidFill>
                <a:srgbClr val="D4D4D4"/>
              </a:solidFill>
              <a:effectLst/>
            </a:endParaRPr>
          </a:p>
          <a:p>
            <a:r>
              <a:rPr lang="es-CL" sz="1100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sz="1100" b="0" dirty="0" err="1">
                <a:solidFill>
                  <a:srgbClr val="569CD6"/>
                </a:solidFill>
                <a:effectLst/>
              </a:rPr>
              <a:t>body</a:t>
            </a:r>
            <a:r>
              <a:rPr lang="es-CL" sz="1100" b="0" dirty="0">
                <a:solidFill>
                  <a:srgbClr val="808080"/>
                </a:solidFill>
                <a:effectLst/>
              </a:rPr>
              <a:t>&gt;</a:t>
            </a:r>
            <a:endParaRPr lang="es-CL" sz="1200" b="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89935A-4988-45F6-A05C-6274840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83" y="477059"/>
            <a:ext cx="62674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4C4BFD-FBCB-47B9-B43A-3A94336EC5BD}"/>
              </a:ext>
            </a:extLst>
          </p:cNvPr>
          <p:cNvSpPr txBox="1"/>
          <p:nvPr/>
        </p:nvSpPr>
        <p:spPr>
          <a:xfrm>
            <a:off x="278091" y="282803"/>
            <a:ext cx="1164427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Lo básico:</a:t>
            </a:r>
          </a:p>
          <a:p>
            <a:pPr algn="just"/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partir creamos un archivo </a:t>
            </a:r>
            <a:r>
              <a:rPr lang="es-ES" dirty="0" err="1"/>
              <a:t>html</a:t>
            </a:r>
            <a:r>
              <a:rPr lang="es-ES" dirty="0"/>
              <a:t>, lo único necesario es dejar la extensión “.</a:t>
            </a:r>
            <a:r>
              <a:rPr lang="es-ES" dirty="0" err="1"/>
              <a:t>html</a:t>
            </a:r>
            <a:r>
              <a:rPr lang="es-ES" dirty="0"/>
              <a:t>”.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crear la estructura básica, podemos hacerlo de varias formas, la más normal es a mano, pero </a:t>
            </a:r>
            <a:r>
              <a:rPr lang="es-ES" dirty="0" err="1"/>
              <a:t>vsCode</a:t>
            </a:r>
            <a:r>
              <a:rPr lang="es-ES" dirty="0"/>
              <a:t> nos permite hacerlo a través de una abreviación Emmet, escribiendo “html:5”.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Ya tenemos nuestro archivo básico. Ahora vamos a analizar sus partes: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0" dirty="0">
                <a:solidFill>
                  <a:srgbClr val="808080"/>
                </a:solidFill>
                <a:effectLst/>
              </a:rPr>
              <a:t>&lt;!</a:t>
            </a:r>
            <a:r>
              <a:rPr lang="es-CL" b="0" dirty="0">
                <a:solidFill>
                  <a:srgbClr val="569CD6"/>
                </a:solidFill>
                <a:effectLst/>
              </a:rPr>
              <a:t>DOCTYPE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html</a:t>
            </a:r>
            <a:r>
              <a:rPr lang="es-CL" b="0" dirty="0">
                <a:solidFill>
                  <a:srgbClr val="808080"/>
                </a:solidFill>
                <a:effectLst/>
              </a:rPr>
              <a:t>&gt; </a:t>
            </a:r>
            <a:r>
              <a:rPr lang="es-CL" dirty="0"/>
              <a:t>Aquí se señala el tipo de archivo o documento.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 err="1">
                <a:solidFill>
                  <a:srgbClr val="569CD6"/>
                </a:solidFill>
                <a:effectLst/>
              </a:rPr>
              <a:t>html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lang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"en"</a:t>
            </a:r>
            <a:r>
              <a:rPr lang="es-CL" b="0" dirty="0">
                <a:solidFill>
                  <a:srgbClr val="808080"/>
                </a:solidFill>
                <a:effectLst/>
              </a:rPr>
              <a:t>&gt; </a:t>
            </a:r>
            <a:r>
              <a:rPr lang="es-CL" dirty="0"/>
              <a:t>Aquí se señala el lenguaje, en es por ingles, si digiera “es” seria por español.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>
                <a:solidFill>
                  <a:srgbClr val="569CD6"/>
                </a:solidFill>
                <a:effectLst/>
              </a:rPr>
              <a:t>head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r>
              <a:rPr lang="es-CL" dirty="0">
                <a:solidFill>
                  <a:srgbClr val="D4D4D4"/>
                </a:solidFill>
              </a:rPr>
              <a:t> </a:t>
            </a:r>
            <a:r>
              <a:rPr lang="es-CL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b="0" dirty="0">
                <a:solidFill>
                  <a:srgbClr val="569CD6"/>
                </a:solidFill>
                <a:effectLst/>
              </a:rPr>
              <a:t>head</a:t>
            </a:r>
            <a:r>
              <a:rPr lang="es-CL" b="0" dirty="0">
                <a:solidFill>
                  <a:srgbClr val="808080"/>
                </a:solidFill>
                <a:effectLst/>
              </a:rPr>
              <a:t>&gt; </a:t>
            </a:r>
            <a:r>
              <a:rPr lang="es-CL" dirty="0"/>
              <a:t>Head es una de las partes básicas necesarias de una página web. En ella se señalan cosas importantes como el titulo, los caracteres y la vinculación con los estilos. Además aquí podemos ver una regla general de </a:t>
            </a:r>
            <a:r>
              <a:rPr lang="es-CL" dirty="0" err="1"/>
              <a:t>html</a:t>
            </a:r>
            <a:r>
              <a:rPr lang="es-CL" dirty="0"/>
              <a:t>, la mayoría de los elementos que se abren deben cerrarse con “/” dentro e las etiquetas.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056B6B-8C6E-4942-B3EB-18CD5634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1" y="2151667"/>
            <a:ext cx="5200984" cy="25546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8DFF84-3B1A-45B9-8F7B-24E77DC63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51"/>
          <a:stretch/>
        </p:blipFill>
        <p:spPr>
          <a:xfrm>
            <a:off x="6096000" y="2151667"/>
            <a:ext cx="5202000" cy="2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D88195-1FC4-47B3-BBFE-1F068467D350}"/>
              </a:ext>
            </a:extLst>
          </p:cNvPr>
          <p:cNvSpPr txBox="1"/>
          <p:nvPr/>
        </p:nvSpPr>
        <p:spPr>
          <a:xfrm>
            <a:off x="278091" y="282803"/>
            <a:ext cx="1164427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Lo básico:</a:t>
            </a:r>
          </a:p>
          <a:p>
            <a:pPr algn="just"/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Los metadatos, los metadatos son datos sobre los datos, y hacen referencia a una situación especial.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>
                <a:solidFill>
                  <a:srgbClr val="569CD6"/>
                </a:solidFill>
                <a:effectLst/>
              </a:rPr>
              <a:t>meta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charset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"UTF-8"</a:t>
            </a:r>
            <a:r>
              <a:rPr lang="es-CL" b="0" dirty="0">
                <a:solidFill>
                  <a:srgbClr val="808080"/>
                </a:solidFill>
                <a:effectLst/>
              </a:rPr>
              <a:t>&gt; </a:t>
            </a:r>
            <a:r>
              <a:rPr lang="es-CL" dirty="0"/>
              <a:t>en este caso, </a:t>
            </a:r>
            <a:r>
              <a:rPr lang="es-CL" dirty="0" err="1"/>
              <a:t>charset</a:t>
            </a:r>
            <a:r>
              <a:rPr lang="es-CL" dirty="0"/>
              <a:t> o </a:t>
            </a:r>
            <a:r>
              <a:rPr lang="es-CL" dirty="0" err="1"/>
              <a:t>character</a:t>
            </a:r>
            <a:r>
              <a:rPr lang="es-CL" dirty="0"/>
              <a:t> set, se refiere a los caracteres de texto, que son permitidos en nuestra página. En este caos son los UTF-8, permiten usar acentos y la  letra ñ, entre otras cosas.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</a:rPr>
              <a:t>http-equiv</a:t>
            </a:r>
            <a:r>
              <a:rPr lang="it-IT" b="0" dirty="0">
                <a:solidFill>
                  <a:srgbClr val="D4D4D4"/>
                </a:solidFill>
                <a:effectLst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</a:rPr>
              <a:t>"X-UA-Compatible"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</a:rPr>
              <a:t>content</a:t>
            </a:r>
            <a:r>
              <a:rPr lang="it-IT" b="0" dirty="0">
                <a:solidFill>
                  <a:srgbClr val="D4D4D4"/>
                </a:solidFill>
                <a:effectLst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</a:rPr>
              <a:t>"IE=edge"</a:t>
            </a:r>
            <a:r>
              <a:rPr lang="it-IT" b="0" dirty="0">
                <a:solidFill>
                  <a:srgbClr val="808080"/>
                </a:solidFill>
                <a:effectLst/>
              </a:rPr>
              <a:t>&gt; </a:t>
            </a:r>
            <a:r>
              <a:rPr lang="it-IT" dirty="0"/>
              <a:t>Ni idea que hace.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"width=device-width, initial-scale=1.0"</a:t>
            </a:r>
            <a:r>
              <a:rPr lang="en-US" b="0" dirty="0">
                <a:solidFill>
                  <a:srgbClr val="808080"/>
                </a:solidFill>
                <a:effectLst/>
              </a:rPr>
              <a:t>&gt; </a:t>
            </a:r>
            <a:r>
              <a:rPr lang="it-IT" dirty="0"/>
              <a:t>Este es más facil, solo nos indica que de acuerdo a las medidas del equipo ajustara la escala.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 err="1">
                <a:solidFill>
                  <a:srgbClr val="569CD6"/>
                </a:solidFill>
                <a:effectLst/>
              </a:rPr>
              <a:t>title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Document</a:t>
            </a:r>
            <a:r>
              <a:rPr lang="es-CL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b="0" dirty="0" err="1">
                <a:solidFill>
                  <a:srgbClr val="569CD6"/>
                </a:solidFill>
                <a:effectLst/>
              </a:rPr>
              <a:t>title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r>
              <a:rPr lang="it-IT" dirty="0"/>
              <a:t>Este es el unico que modificaremos por ahora, podemos dejar Index, que es el nombre para nuestra pagina principal y la gracia es que se muestra arriba. Si te das cuenta el archivo se llama Probando.html, en camio en el nombre sale Index.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D4D4D4"/>
                </a:solidFill>
              </a:rPr>
              <a:t>También podemos agregar una hoja de estilos.</a:t>
            </a:r>
          </a:p>
          <a:p>
            <a:pPr algn="just"/>
            <a:r>
              <a:rPr lang="es-CL" dirty="0">
                <a:solidFill>
                  <a:srgbClr val="D4D4D4"/>
                </a:solidFill>
              </a:rPr>
              <a:t>	</a:t>
            </a:r>
          </a:p>
          <a:p>
            <a:pPr algn="just"/>
            <a:r>
              <a:rPr lang="es-CL" dirty="0">
                <a:solidFill>
                  <a:srgbClr val="D4D4D4"/>
                </a:solidFill>
              </a:rPr>
              <a:t>         Esto lo hacemos con:</a:t>
            </a:r>
          </a:p>
          <a:p>
            <a:pPr algn="just"/>
            <a:r>
              <a:rPr lang="es-CL" dirty="0">
                <a:solidFill>
                  <a:srgbClr val="D4D4D4"/>
                </a:solidFill>
              </a:rPr>
              <a:t>	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>
                <a:solidFill>
                  <a:srgbClr val="569CD6"/>
                </a:solidFill>
                <a:effectLst/>
              </a:rPr>
              <a:t>link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rel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stylesheet</a:t>
            </a:r>
            <a:r>
              <a:rPr lang="es-CL" b="0" dirty="0">
                <a:solidFill>
                  <a:srgbClr val="CE9178"/>
                </a:solidFill>
                <a:effectLst/>
              </a:rPr>
              <a:t>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9CDCFE"/>
                </a:solidFill>
                <a:effectLst/>
              </a:rPr>
              <a:t>href</a:t>
            </a:r>
            <a:r>
              <a:rPr lang="es-CL" b="0" dirty="0">
                <a:solidFill>
                  <a:srgbClr val="D4D4D4"/>
                </a:solidFill>
                <a:effectLst/>
              </a:rPr>
              <a:t>=</a:t>
            </a:r>
            <a:r>
              <a:rPr lang="es-CL" b="0" dirty="0">
                <a:solidFill>
                  <a:srgbClr val="CE9178"/>
                </a:solidFill>
                <a:effectLst/>
              </a:rPr>
              <a:t>"./</a:t>
            </a:r>
            <a:r>
              <a:rPr lang="es-CL" b="0" dirty="0" err="1">
                <a:solidFill>
                  <a:srgbClr val="CE9178"/>
                </a:solidFill>
                <a:effectLst/>
              </a:rPr>
              <a:t>css</a:t>
            </a:r>
            <a:r>
              <a:rPr lang="es-CL" b="0" dirty="0">
                <a:solidFill>
                  <a:srgbClr val="CE9178"/>
                </a:solidFill>
                <a:effectLst/>
              </a:rPr>
              <a:t>/styles.css"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>
                <a:solidFill>
                  <a:srgbClr val="808080"/>
                </a:solidFill>
                <a:effectLst/>
              </a:rPr>
              <a:t>/&gt;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algn="just"/>
            <a:endParaRPr lang="es-CL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14B262-40B3-4C6E-B4DB-B319885F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3" y="3429000"/>
            <a:ext cx="5895975" cy="790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871FB07-E45E-4357-ADA0-B216C39C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865" y="4410496"/>
            <a:ext cx="5821052" cy="18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B9C565-A99C-42B3-995E-331078A728C4}"/>
              </a:ext>
            </a:extLst>
          </p:cNvPr>
          <p:cNvSpPr txBox="1"/>
          <p:nvPr/>
        </p:nvSpPr>
        <p:spPr>
          <a:xfrm>
            <a:off x="278091" y="282803"/>
            <a:ext cx="1164427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Lo básico:</a:t>
            </a:r>
          </a:p>
          <a:p>
            <a:pPr algn="just"/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Finalmente llegamos a al </a:t>
            </a:r>
            <a:r>
              <a:rPr lang="es-ES" dirty="0" err="1"/>
              <a:t>body</a:t>
            </a:r>
            <a:r>
              <a:rPr lang="es-ES" dirty="0"/>
              <a:t>, donde esta el contenido de nuestra página web.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rgbClr val="D4D4D4"/>
                </a:solidFill>
                <a:effectLst/>
              </a:rPr>
              <a:t>El </a:t>
            </a:r>
            <a:r>
              <a:rPr lang="es-ES" b="0" dirty="0" err="1">
                <a:solidFill>
                  <a:srgbClr val="D4D4D4"/>
                </a:solidFill>
                <a:effectLst/>
              </a:rPr>
              <a:t>body</a:t>
            </a:r>
            <a:r>
              <a:rPr lang="es-ES" b="0" dirty="0">
                <a:solidFill>
                  <a:srgbClr val="D4D4D4"/>
                </a:solidFill>
                <a:effectLst/>
              </a:rPr>
              <a:t> puede contener, texto, listas, tablas, imágenes, videos, botones, formularios, entre otros.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algn="just"/>
            <a:endParaRPr lang="es-CL" dirty="0">
              <a:solidFill>
                <a:srgbClr val="D4D4D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D12CBA-5E08-4220-8BB1-D13E4779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6" y="1230198"/>
            <a:ext cx="7310021" cy="40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5E722B-C9F4-4BD1-B155-C04CE27B7D06}"/>
              </a:ext>
            </a:extLst>
          </p:cNvPr>
          <p:cNvSpPr txBox="1"/>
          <p:nvPr/>
        </p:nvSpPr>
        <p:spPr>
          <a:xfrm>
            <a:off x="314726" y="269614"/>
            <a:ext cx="11644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El </a:t>
            </a:r>
            <a:r>
              <a:rPr lang="es-ES" b="1" dirty="0" err="1"/>
              <a:t>Body</a:t>
            </a:r>
            <a:r>
              <a:rPr lang="es-ES" b="1" dirty="0"/>
              <a:t>: Texto:</a:t>
            </a:r>
          </a:p>
          <a:p>
            <a:pPr algn="just"/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 Títulos: Los títulos se determinan por la h, y por un número del 1 al 6.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Párrafo: los párrafos se determinan con la p, sin ningún número.</a:t>
            </a: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C4137C8-F2FA-4257-9FA0-6C3D9D3FD383}"/>
              </a:ext>
            </a:extLst>
          </p:cNvPr>
          <p:cNvGrpSpPr/>
          <p:nvPr/>
        </p:nvGrpSpPr>
        <p:grpSpPr>
          <a:xfrm>
            <a:off x="735058" y="1384982"/>
            <a:ext cx="7309904" cy="2145130"/>
            <a:chOff x="735058" y="1384982"/>
            <a:chExt cx="9036244" cy="313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1C882B2-8C79-4084-898E-E156ED7A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058" y="1387353"/>
              <a:ext cx="6848543" cy="312957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2C027E4-72E5-4933-BAEA-706EFF29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734" y="1384982"/>
              <a:ext cx="2017568" cy="313194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7098BB2-921C-465F-86CD-7D1017E32E1D}"/>
              </a:ext>
            </a:extLst>
          </p:cNvPr>
          <p:cNvGrpSpPr/>
          <p:nvPr/>
        </p:nvGrpSpPr>
        <p:grpSpPr>
          <a:xfrm>
            <a:off x="677907" y="4382173"/>
            <a:ext cx="11235670" cy="2206213"/>
            <a:chOff x="677908" y="4382174"/>
            <a:chExt cx="9933842" cy="176119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2D502E47-1F69-4AB2-8F5D-1FDE6160D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908" y="4382174"/>
              <a:ext cx="9933842" cy="823510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B7E4DC4D-E0E2-4485-8C36-CB1BA0F0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908" y="5417639"/>
              <a:ext cx="9933842" cy="725725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EE7619D-C193-4206-89A2-4A6A6C151AAD}"/>
              </a:ext>
            </a:extLst>
          </p:cNvPr>
          <p:cNvGrpSpPr/>
          <p:nvPr/>
        </p:nvGrpSpPr>
        <p:grpSpPr>
          <a:xfrm>
            <a:off x="8282354" y="1384982"/>
            <a:ext cx="3631223" cy="2145130"/>
            <a:chOff x="8282354" y="373674"/>
            <a:chExt cx="3631223" cy="284870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AFC9E0A4-C02D-4AC2-82F1-30E0C5EAD92F}"/>
                </a:ext>
              </a:extLst>
            </p:cNvPr>
            <p:cNvSpPr/>
            <p:nvPr/>
          </p:nvSpPr>
          <p:spPr>
            <a:xfrm>
              <a:off x="8282354" y="373674"/>
              <a:ext cx="3631223" cy="284870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2BE568-1142-4516-88F0-A75955E44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7034" y="2308205"/>
              <a:ext cx="3471862" cy="529990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2BD4655A-D618-4F96-A455-F1A6BA9E29D8}"/>
                </a:ext>
              </a:extLst>
            </p:cNvPr>
            <p:cNvSpPr txBox="1"/>
            <p:nvPr/>
          </p:nvSpPr>
          <p:spPr>
            <a:xfrm>
              <a:off x="8464498" y="740006"/>
              <a:ext cx="3394398" cy="125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Texto automático para pruebas:</a:t>
              </a:r>
            </a:p>
            <a:p>
              <a:r>
                <a:rPr lang="es-ES" dirty="0"/>
                <a:t>Cuando necesites hacer un texto</a:t>
              </a:r>
              <a:r>
                <a:rPr lang="es-CL" dirty="0"/>
                <a:t> puedes hacer un </a:t>
              </a:r>
              <a:r>
                <a:rPr lang="es-CL" dirty="0" err="1"/>
                <a:t>lorem</a:t>
              </a:r>
              <a:r>
                <a:rPr lang="es-CL" dirty="0"/>
                <a:t> que se rellenara.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78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B3B0D-56E5-4B01-A64B-6D26C5CA725F}"/>
              </a:ext>
            </a:extLst>
          </p:cNvPr>
          <p:cNvSpPr txBox="1"/>
          <p:nvPr/>
        </p:nvSpPr>
        <p:spPr>
          <a:xfrm>
            <a:off x="314726" y="269614"/>
            <a:ext cx="11644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El </a:t>
            </a:r>
            <a:r>
              <a:rPr lang="es-ES" b="1" dirty="0" err="1"/>
              <a:t>Body</a:t>
            </a:r>
            <a:r>
              <a:rPr lang="es-ES" b="1" dirty="0"/>
              <a:t>: Texto: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Aquí vamos a ver algunos formatos, negrita, itálica, </a:t>
            </a:r>
            <a:r>
              <a:rPr lang="es-ES" dirty="0" err="1"/>
              <a:t>strong</a:t>
            </a:r>
            <a:r>
              <a:rPr lang="es-ES" dirty="0"/>
              <a:t>, subrayado, y salto de pagina. </a:t>
            </a: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</a:rPr>
              <a:t>b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r>
              <a:rPr lang="es-ES" b="0" dirty="0">
                <a:solidFill>
                  <a:srgbClr val="D4D4D4"/>
                </a:solidFill>
                <a:effectLst/>
              </a:rPr>
              <a:t> Letras con negrita. </a:t>
            </a:r>
            <a:r>
              <a:rPr lang="es-ES" b="0" dirty="0">
                <a:solidFill>
                  <a:srgbClr val="808080"/>
                </a:solidFill>
                <a:effectLst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</a:rPr>
              <a:t>b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ES" b="0" dirty="0">
                <a:solidFill>
                  <a:srgbClr val="D4D4D4"/>
                </a:solidFill>
                <a:effectLst/>
              </a:rPr>
              <a:t> </a:t>
            </a:r>
            <a:r>
              <a:rPr lang="es-ES" b="0" dirty="0">
                <a:solidFill>
                  <a:srgbClr val="808080"/>
                </a:solidFill>
                <a:effectLst/>
              </a:rPr>
              <a:t>/&gt;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</a:rPr>
              <a:t>i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r>
              <a:rPr lang="es-ES" b="0" dirty="0">
                <a:solidFill>
                  <a:srgbClr val="D4D4D4"/>
                </a:solidFill>
                <a:effectLst/>
              </a:rPr>
              <a:t>Letras con </a:t>
            </a:r>
            <a:r>
              <a:rPr lang="es-ES" b="0" dirty="0" err="1">
                <a:solidFill>
                  <a:srgbClr val="D4D4D4"/>
                </a:solidFill>
                <a:effectLst/>
              </a:rPr>
              <a:t>italica</a:t>
            </a:r>
            <a:r>
              <a:rPr lang="es-ES" b="0" dirty="0">
                <a:solidFill>
                  <a:srgbClr val="D4D4D4"/>
                </a:solidFill>
                <a:effectLst/>
              </a:rPr>
              <a:t>. </a:t>
            </a:r>
            <a:r>
              <a:rPr lang="es-ES" b="0" dirty="0">
                <a:solidFill>
                  <a:srgbClr val="808080"/>
                </a:solidFill>
                <a:effectLst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</a:rPr>
              <a:t>i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ES" b="0" dirty="0">
                <a:solidFill>
                  <a:srgbClr val="D4D4D4"/>
                </a:solidFill>
                <a:effectLst/>
              </a:rPr>
              <a:t> </a:t>
            </a:r>
            <a:r>
              <a:rPr lang="es-ES" b="0" dirty="0">
                <a:solidFill>
                  <a:srgbClr val="808080"/>
                </a:solidFill>
                <a:effectLst/>
              </a:rPr>
              <a:t>/&gt;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 err="1">
                <a:solidFill>
                  <a:srgbClr val="569CD6"/>
                </a:solidFill>
                <a:effectLst/>
              </a:rPr>
              <a:t>strong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r>
              <a:rPr lang="es-ES" b="0" dirty="0">
                <a:solidFill>
                  <a:srgbClr val="D4D4D4"/>
                </a:solidFill>
                <a:effectLst/>
              </a:rPr>
              <a:t>Letras con </a:t>
            </a:r>
            <a:r>
              <a:rPr lang="es-ES" b="0" dirty="0" err="1">
                <a:solidFill>
                  <a:srgbClr val="D4D4D4"/>
                </a:solidFill>
                <a:effectLst/>
              </a:rPr>
              <a:t>strong</a:t>
            </a:r>
            <a:r>
              <a:rPr lang="es-ES" b="0" dirty="0">
                <a:solidFill>
                  <a:srgbClr val="D4D4D4"/>
                </a:solidFill>
                <a:effectLst/>
              </a:rPr>
              <a:t>. </a:t>
            </a:r>
            <a:r>
              <a:rPr lang="es-ES" b="0" dirty="0">
                <a:solidFill>
                  <a:srgbClr val="808080"/>
                </a:solidFill>
                <a:effectLst/>
              </a:rPr>
              <a:t>&lt;/</a:t>
            </a:r>
            <a:r>
              <a:rPr lang="es-ES" b="0" dirty="0" err="1">
                <a:solidFill>
                  <a:srgbClr val="569CD6"/>
                </a:solidFill>
                <a:effectLst/>
              </a:rPr>
              <a:t>strong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ES" b="0" dirty="0">
                <a:solidFill>
                  <a:srgbClr val="D4D4D4"/>
                </a:solidFill>
                <a:effectLst/>
              </a:rPr>
              <a:t> </a:t>
            </a:r>
            <a:r>
              <a:rPr lang="es-ES" b="0" dirty="0">
                <a:solidFill>
                  <a:srgbClr val="808080"/>
                </a:solidFill>
                <a:effectLst/>
              </a:rPr>
              <a:t>/&gt;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</a:rPr>
              <a:t>u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r>
              <a:rPr lang="es-ES" dirty="0">
                <a:solidFill>
                  <a:srgbClr val="D4D4D4"/>
                </a:solidFill>
              </a:rPr>
              <a:t>Subrayado</a:t>
            </a:r>
            <a:r>
              <a:rPr lang="es-ES" b="0" dirty="0">
                <a:solidFill>
                  <a:srgbClr val="D4D4D4"/>
                </a:solidFill>
                <a:effectLst/>
              </a:rPr>
              <a:t>. </a:t>
            </a:r>
            <a:r>
              <a:rPr lang="es-ES" b="0" dirty="0">
                <a:solidFill>
                  <a:srgbClr val="808080"/>
                </a:solidFill>
                <a:effectLst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</a:rPr>
              <a:t>u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</a:t>
            </a:r>
            <a:r>
              <a:rPr lang="es-ES" b="0" dirty="0" err="1">
                <a:solidFill>
                  <a:srgbClr val="569CD6"/>
                </a:solidFill>
                <a:effectLst/>
              </a:rPr>
              <a:t>br</a:t>
            </a:r>
            <a:r>
              <a:rPr lang="es-ES" b="0" dirty="0">
                <a:solidFill>
                  <a:srgbClr val="D4D4D4"/>
                </a:solidFill>
                <a:effectLst/>
              </a:rPr>
              <a:t> </a:t>
            </a:r>
            <a:r>
              <a:rPr lang="es-ES" b="0" dirty="0">
                <a:solidFill>
                  <a:srgbClr val="808080"/>
                </a:solidFill>
                <a:effectLst/>
              </a:rPr>
              <a:t>/&gt;</a:t>
            </a:r>
            <a:endParaRPr lang="es-ES" b="0" dirty="0">
              <a:solidFill>
                <a:srgbClr val="D4D4D4"/>
              </a:solidFill>
              <a:effectLst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ES" b="0" dirty="0">
                <a:solidFill>
                  <a:srgbClr val="808080"/>
                </a:solidFill>
                <a:effectLst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</a:rPr>
              <a:t>&gt;</a:t>
            </a:r>
            <a:endParaRPr lang="es-C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Además esta el &lt;pre&gt; que deja el texto en la forma que se ingresa, </a:t>
            </a:r>
            <a:r>
              <a:rPr lang="es-ES" dirty="0" err="1"/>
              <a:t>pre-formateado</a:t>
            </a:r>
            <a:r>
              <a:rPr lang="es-E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r>
              <a:rPr lang="es-CL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>
                <a:solidFill>
                  <a:srgbClr val="569CD6"/>
                </a:solidFill>
                <a:effectLst/>
              </a:rPr>
              <a:t>p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r>
              <a:rPr lang="es-CL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CL" b="0" dirty="0">
                <a:solidFill>
                  <a:srgbClr val="808080"/>
                </a:solidFill>
                <a:effectLst/>
              </a:rPr>
              <a:t>&lt;</a:t>
            </a:r>
            <a:r>
              <a:rPr lang="es-CL" b="0" dirty="0">
                <a:solidFill>
                  <a:srgbClr val="569CD6"/>
                </a:solidFill>
                <a:effectLst/>
              </a:rPr>
              <a:t>pre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Lorem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ipsum</a:t>
            </a:r>
            <a:r>
              <a:rPr lang="es-CL" b="0" dirty="0">
                <a:solidFill>
                  <a:srgbClr val="D4D4D4"/>
                </a:solidFill>
                <a:effectLst/>
              </a:rPr>
              <a:t> dolor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sit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amet</a:t>
            </a:r>
            <a:r>
              <a:rPr lang="es-CL" b="0" dirty="0">
                <a:solidFill>
                  <a:srgbClr val="D4D4D4"/>
                </a:solidFill>
                <a:effectLst/>
              </a:rPr>
              <a:t>. Non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ipsum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velit</a:t>
            </a:r>
            <a:r>
              <a:rPr lang="es-CL" b="0" dirty="0">
                <a:solidFill>
                  <a:srgbClr val="D4D4D4"/>
                </a:solidFill>
                <a:effectLst/>
              </a:rPr>
              <a:t> et sunt At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corporis</a:t>
            </a:r>
            <a:r>
              <a:rPr lang="es-CL" b="0" dirty="0">
                <a:solidFill>
                  <a:srgbClr val="D4D4D4"/>
                </a:solidFill>
                <a:effectLst/>
              </a:rPr>
              <a:t> porro qui</a:t>
            </a:r>
          </a:p>
          <a:p>
            <a:r>
              <a:rPr lang="es-CL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cumque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voluptas</a:t>
            </a:r>
            <a:r>
              <a:rPr lang="es-CL" b="0" dirty="0">
                <a:solidFill>
                  <a:srgbClr val="D4D4D4"/>
                </a:solidFill>
                <a:effectLst/>
              </a:rPr>
              <a:t>. Ab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velit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dolorum</a:t>
            </a:r>
            <a:r>
              <a:rPr lang="es-CL" b="0" dirty="0">
                <a:solidFill>
                  <a:srgbClr val="D4D4D4"/>
                </a:solidFill>
                <a:effectLst/>
              </a:rPr>
              <a:t> qui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earum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ipsum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sit</a:t>
            </a:r>
            <a:r>
              <a:rPr lang="es-CL" b="0" dirty="0">
                <a:solidFill>
                  <a:srgbClr val="D4D4D4"/>
                </a:solidFill>
                <a:effectLst/>
              </a:rPr>
              <a:t> Quis culpa qui</a:t>
            </a:r>
          </a:p>
          <a:p>
            <a:r>
              <a:rPr lang="es-CL" b="0" dirty="0">
                <a:solidFill>
                  <a:srgbClr val="D4D4D4"/>
                </a:solidFill>
                <a:effectLst/>
              </a:rPr>
              <a:t>                                       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exercitationem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rerum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est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</a:p>
          <a:p>
            <a:r>
              <a:rPr lang="es-CL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temporibus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eveniet</a:t>
            </a:r>
            <a:r>
              <a:rPr lang="es-CL" b="0" dirty="0">
                <a:solidFill>
                  <a:srgbClr val="D4D4D4"/>
                </a:solidFill>
                <a:effectLst/>
              </a:rPr>
              <a:t>? Qui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perferendis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saepe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ea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r>
              <a:rPr lang="es-CL" b="0" dirty="0">
                <a:solidFill>
                  <a:srgbClr val="D4D4D4"/>
                </a:solidFill>
                <a:effectLst/>
              </a:rPr>
              <a:t>        in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mollitia</a:t>
            </a:r>
            <a:r>
              <a:rPr lang="es-CL" b="0" dirty="0">
                <a:solidFill>
                  <a:srgbClr val="D4D4D4"/>
                </a:solidFill>
                <a:effectLst/>
              </a:rPr>
              <a:t> </a:t>
            </a:r>
            <a:r>
              <a:rPr lang="es-CL" b="0" dirty="0" err="1">
                <a:solidFill>
                  <a:srgbClr val="D4D4D4"/>
                </a:solidFill>
                <a:effectLst/>
              </a:rPr>
              <a:t>perferendis</a:t>
            </a:r>
            <a:r>
              <a:rPr lang="es-CL" b="0" dirty="0">
                <a:solidFill>
                  <a:srgbClr val="D4D4D4"/>
                </a:solidFill>
                <a:effectLst/>
              </a:rPr>
              <a:t>. </a:t>
            </a:r>
            <a:r>
              <a:rPr lang="es-CL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b="0" dirty="0">
                <a:solidFill>
                  <a:srgbClr val="569CD6"/>
                </a:solidFill>
                <a:effectLst/>
              </a:rPr>
              <a:t>pre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r>
              <a:rPr lang="es-CL" b="0" dirty="0">
                <a:solidFill>
                  <a:srgbClr val="D4D4D4"/>
                </a:solidFill>
                <a:effectLst/>
              </a:rPr>
              <a:t>      </a:t>
            </a:r>
            <a:r>
              <a:rPr lang="es-CL" b="0" dirty="0">
                <a:solidFill>
                  <a:srgbClr val="808080"/>
                </a:solidFill>
                <a:effectLst/>
              </a:rPr>
              <a:t>&lt;/</a:t>
            </a:r>
            <a:r>
              <a:rPr lang="es-CL" b="0" dirty="0">
                <a:solidFill>
                  <a:srgbClr val="569CD6"/>
                </a:solidFill>
                <a:effectLst/>
              </a:rPr>
              <a:t>p</a:t>
            </a:r>
            <a:r>
              <a:rPr lang="es-CL" b="0" dirty="0">
                <a:solidFill>
                  <a:srgbClr val="808080"/>
                </a:solidFill>
                <a:effectLst/>
              </a:rPr>
              <a:t>&gt;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algn="just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34F03C-6C12-41C0-8536-D0B07ADD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89" y="1384008"/>
            <a:ext cx="4038600" cy="2295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9592A7-1452-42DE-9A12-0087E07E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73" y="5658438"/>
            <a:ext cx="6096000" cy="10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BC3A4F-6244-467F-BF06-5B12FD921BE6}"/>
              </a:ext>
            </a:extLst>
          </p:cNvPr>
          <p:cNvSpPr txBox="1"/>
          <p:nvPr/>
        </p:nvSpPr>
        <p:spPr>
          <a:xfrm>
            <a:off x="314726" y="269614"/>
            <a:ext cx="11644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El </a:t>
            </a:r>
            <a:r>
              <a:rPr lang="es-ES" b="1" dirty="0" err="1"/>
              <a:t>Body</a:t>
            </a:r>
            <a:r>
              <a:rPr lang="es-ES" b="1" dirty="0"/>
              <a:t>: Tablas</a:t>
            </a:r>
          </a:p>
          <a:p>
            <a:pPr algn="just"/>
            <a:endParaRPr lang="es-ES" b="1" dirty="0">
              <a:solidFill>
                <a:srgbClr val="D4D4D4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D4D4D4"/>
                </a:solidFill>
              </a:rPr>
              <a:t>Vamos a hacer una tabla, cuya columna superior ocupe el espacio de 2 columnas, que realmente es la única dificultad que tiene: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b="1" dirty="0">
              <a:solidFill>
                <a:srgbClr val="D4D4D4"/>
              </a:solidFill>
              <a:effectLst/>
            </a:endParaRPr>
          </a:p>
          <a:p>
            <a:pPr algn="just"/>
            <a:r>
              <a:rPr lang="es-ES" b="1" dirty="0">
                <a:solidFill>
                  <a:srgbClr val="D4D4D4"/>
                </a:solidFill>
              </a:rPr>
              <a:t>	HTML				CSS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algn="just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61FB6B-D510-4DA0-B24D-254B2FFBBE87}"/>
              </a:ext>
            </a:extLst>
          </p:cNvPr>
          <p:cNvSpPr txBox="1"/>
          <p:nvPr/>
        </p:nvSpPr>
        <p:spPr>
          <a:xfrm>
            <a:off x="4249616" y="2064071"/>
            <a:ext cx="1846384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</a:rPr>
              <a:t>, </a:t>
            </a:r>
            <a:r>
              <a:rPr lang="en-US" b="0" dirty="0" err="1">
                <a:solidFill>
                  <a:srgbClr val="D7BA7D"/>
                </a:solidFill>
                <a:effectLst/>
              </a:rPr>
              <a:t>th</a:t>
            </a:r>
            <a:r>
              <a:rPr lang="en-US" b="0" dirty="0">
                <a:solidFill>
                  <a:srgbClr val="D4D4D4"/>
                </a:solidFill>
                <a:effectLst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</a:rPr>
              <a:t>td</a:t>
            </a:r>
            <a:r>
              <a:rPr lang="en-US" b="0" dirty="0">
                <a:solidFill>
                  <a:srgbClr val="D4D4D4"/>
                </a:solidFill>
                <a:effectLst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</a:rPr>
              <a:t>border</a:t>
            </a:r>
            <a:r>
              <a:rPr lang="en-US" b="0" dirty="0">
                <a:solidFill>
                  <a:srgbClr val="D4D4D4"/>
                </a:solidFill>
                <a:effectLst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</a:rPr>
              <a:t>1px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</a:rPr>
              <a:t>solid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</a:rPr>
              <a:t>black</a:t>
            </a:r>
            <a:r>
              <a:rPr lang="en-US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</a:rPr>
              <a:t>border-collapse</a:t>
            </a:r>
            <a:r>
              <a:rPr lang="en-US" b="0" dirty="0">
                <a:solidFill>
                  <a:srgbClr val="D4D4D4"/>
                </a:solidFill>
                <a:effectLst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</a:rPr>
              <a:t>collapse</a:t>
            </a:r>
            <a:r>
              <a:rPr lang="en-US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3CA957-B953-4B37-9290-815FA2C30340}"/>
              </a:ext>
            </a:extLst>
          </p:cNvPr>
          <p:cNvSpPr txBox="1"/>
          <p:nvPr/>
        </p:nvSpPr>
        <p:spPr>
          <a:xfrm>
            <a:off x="582026" y="2064071"/>
            <a:ext cx="340029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</a:rPr>
              <a:t>colspan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"2"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Name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Age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Jill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Smith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43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Eve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Jackson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57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BF1DA8-0486-4C55-9189-0D0386FF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54" y="2064071"/>
            <a:ext cx="5625011" cy="33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BC3A4F-6244-467F-BF06-5B12FD921BE6}"/>
              </a:ext>
            </a:extLst>
          </p:cNvPr>
          <p:cNvSpPr txBox="1"/>
          <p:nvPr/>
        </p:nvSpPr>
        <p:spPr>
          <a:xfrm>
            <a:off x="314726" y="269614"/>
            <a:ext cx="11644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El </a:t>
            </a:r>
            <a:r>
              <a:rPr lang="es-ES" b="1" dirty="0" err="1"/>
              <a:t>Body</a:t>
            </a:r>
            <a:r>
              <a:rPr lang="es-ES" b="1" dirty="0"/>
              <a:t>: Tablas</a:t>
            </a:r>
          </a:p>
          <a:p>
            <a:pPr algn="just"/>
            <a:endParaRPr lang="es-ES" b="1" dirty="0">
              <a:solidFill>
                <a:srgbClr val="D4D4D4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D4D4D4"/>
                </a:solidFill>
              </a:rPr>
              <a:t>Vamos a hacer una tabla, cuya columna superior ocupe el espacio de 2 filas.</a:t>
            </a:r>
            <a:endParaRPr lang="es-ES" b="1" dirty="0">
              <a:solidFill>
                <a:srgbClr val="D4D4D4"/>
              </a:solidFill>
              <a:effectLst/>
            </a:endParaRPr>
          </a:p>
          <a:p>
            <a:pPr algn="just"/>
            <a:r>
              <a:rPr lang="es-ES" b="1" dirty="0">
                <a:solidFill>
                  <a:srgbClr val="D4D4D4"/>
                </a:solidFill>
              </a:rPr>
              <a:t>	HTML				CSS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algn="just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61FB6B-D510-4DA0-B24D-254B2FFBBE87}"/>
              </a:ext>
            </a:extLst>
          </p:cNvPr>
          <p:cNvSpPr txBox="1"/>
          <p:nvPr/>
        </p:nvSpPr>
        <p:spPr>
          <a:xfrm>
            <a:off x="4249616" y="2064071"/>
            <a:ext cx="1846384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</a:rPr>
              <a:t>, </a:t>
            </a:r>
            <a:r>
              <a:rPr lang="en-US" b="0" dirty="0" err="1">
                <a:solidFill>
                  <a:srgbClr val="D7BA7D"/>
                </a:solidFill>
                <a:effectLst/>
              </a:rPr>
              <a:t>th</a:t>
            </a:r>
            <a:r>
              <a:rPr lang="en-US" b="0" dirty="0">
                <a:solidFill>
                  <a:srgbClr val="D4D4D4"/>
                </a:solidFill>
                <a:effectLst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</a:rPr>
              <a:t>td</a:t>
            </a:r>
            <a:r>
              <a:rPr lang="en-US" b="0" dirty="0">
                <a:solidFill>
                  <a:srgbClr val="D4D4D4"/>
                </a:solidFill>
                <a:effectLst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</a:rPr>
              <a:t>border</a:t>
            </a:r>
            <a:r>
              <a:rPr lang="en-US" b="0" dirty="0">
                <a:solidFill>
                  <a:srgbClr val="D4D4D4"/>
                </a:solidFill>
                <a:effectLst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</a:rPr>
              <a:t>1px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</a:rPr>
              <a:t>solid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</a:rPr>
              <a:t>black</a:t>
            </a:r>
            <a:r>
              <a:rPr lang="en-US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</a:rPr>
              <a:t>border-collapse</a:t>
            </a:r>
            <a:r>
              <a:rPr lang="en-US" b="0" dirty="0">
                <a:solidFill>
                  <a:srgbClr val="D4D4D4"/>
                </a:solidFill>
                <a:effectLst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</a:rPr>
              <a:t>collapse</a:t>
            </a:r>
            <a:r>
              <a:rPr lang="en-US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3CA957-B953-4B37-9290-815FA2C30340}"/>
              </a:ext>
            </a:extLst>
          </p:cNvPr>
          <p:cNvSpPr txBox="1"/>
          <p:nvPr/>
        </p:nvSpPr>
        <p:spPr>
          <a:xfrm>
            <a:off x="582026" y="2064071"/>
            <a:ext cx="3252814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"width:100%"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Name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Jill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</a:rPr>
              <a:t>rowspan</a:t>
            </a:r>
            <a:r>
              <a:rPr lang="en-US" b="0" dirty="0">
                <a:solidFill>
                  <a:srgbClr val="D4D4D4"/>
                </a:solidFill>
                <a:effectLst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</a:rPr>
              <a:t>"2"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Phone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555-1234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</a:rPr>
              <a:t>555-8745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</a:rPr>
              <a:t>&gt;</a:t>
            </a:r>
            <a:endParaRPr lang="en-US" b="0" dirty="0">
              <a:solidFill>
                <a:srgbClr val="D4D4D4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7035C8-93A0-4AFA-A207-CC8FFC46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40" y="2064071"/>
            <a:ext cx="5180133" cy="11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A85B103-0C8A-4595-A2F4-C976DCA3A991}"/>
              </a:ext>
            </a:extLst>
          </p:cNvPr>
          <p:cNvSpPr txBox="1"/>
          <p:nvPr/>
        </p:nvSpPr>
        <p:spPr>
          <a:xfrm>
            <a:off x="314726" y="269614"/>
            <a:ext cx="1164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El </a:t>
            </a:r>
            <a:r>
              <a:rPr lang="es-ES" b="1" dirty="0" err="1"/>
              <a:t>Body</a:t>
            </a:r>
            <a:r>
              <a:rPr lang="es-ES" b="1" dirty="0"/>
              <a:t>: Listas (dentro de tablas) </a:t>
            </a:r>
          </a:p>
          <a:p>
            <a:pPr algn="just"/>
            <a:endParaRPr lang="es-ES" b="1" dirty="0">
              <a:solidFill>
                <a:srgbClr val="D4D4D4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D4D4D4"/>
                </a:solidFill>
              </a:rPr>
              <a:t>Vamos a hacer distintos tipos de tablas.</a:t>
            </a:r>
            <a:endParaRPr lang="es-CL" b="0" dirty="0">
              <a:solidFill>
                <a:srgbClr val="D4D4D4"/>
              </a:solidFill>
              <a:effectLst/>
            </a:endParaRPr>
          </a:p>
          <a:p>
            <a:pPr algn="just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7B9B33-4C18-46F0-B354-91A02B109FAD}"/>
              </a:ext>
            </a:extLst>
          </p:cNvPr>
          <p:cNvSpPr txBox="1"/>
          <p:nvPr/>
        </p:nvSpPr>
        <p:spPr>
          <a:xfrm>
            <a:off x="674345" y="1334309"/>
            <a:ext cx="3222357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table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tr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Lista 1,2,3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Lista a,b,c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Lista no ordenada 1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Lista no ordenada 2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Lista no ordenada 3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th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tr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5326BE-5D7F-44A7-9FBE-347413D37169}"/>
              </a:ext>
            </a:extLst>
          </p:cNvPr>
          <p:cNvSpPr txBox="1"/>
          <p:nvPr/>
        </p:nvSpPr>
        <p:spPr>
          <a:xfrm>
            <a:off x="4154633" y="1334309"/>
            <a:ext cx="717856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</a:rPr>
              <a:t>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tr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ol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</a:rPr>
              <a:t>start</a:t>
            </a:r>
            <a:r>
              <a:rPr lang="it-IT" b="0" dirty="0">
                <a:solidFill>
                  <a:srgbClr val="D4D4D4"/>
                </a:solidFill>
                <a:effectLst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</a:rPr>
              <a:t>"15"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Uno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Dos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Tres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ol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</a:rPr>
              <a:t>"A"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Uno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Dos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Tres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Uno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Dos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Tres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ul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</a:rPr>
              <a:t>"circle"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Uno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Dos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Tres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ul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</a:rPr>
              <a:t>"square"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Uno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Dos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</a:rPr>
              <a:t>Tres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</a:rPr>
              <a:t>td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</a:t>
            </a:r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tr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</a:rPr>
              <a:t>table</a:t>
            </a:r>
            <a:r>
              <a:rPr lang="it-IT" b="0" dirty="0">
                <a:solidFill>
                  <a:srgbClr val="808080"/>
                </a:solidFill>
                <a:effectLst/>
              </a:rPr>
              <a:t>&gt;</a:t>
            </a:r>
            <a:endParaRPr lang="it-IT" b="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A4830F-EF00-4000-A69C-CBE9AEDC7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97"/>
          <a:stretch/>
        </p:blipFill>
        <p:spPr>
          <a:xfrm>
            <a:off x="674345" y="3820383"/>
            <a:ext cx="10658856" cy="22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7863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0A974"/>
      </a:accent4>
      <a:accent5>
        <a:srgbClr val="86AB81"/>
      </a:accent5>
      <a:accent6>
        <a:srgbClr val="77AF88"/>
      </a:accent6>
      <a:hlink>
        <a:srgbClr val="5C8B98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1658</Words>
  <Application>Microsoft Office PowerPoint</Application>
  <PresentationFormat>Panorámica</PresentationFormat>
  <Paragraphs>233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Sitka Heading</vt:lpstr>
      <vt:lpstr>Source Sans Pro</vt:lpstr>
      <vt:lpstr>Wingdings</vt:lpstr>
      <vt:lpstr>3DFloatVTI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IGNACIO ALFARO AGUIRRE</dc:creator>
  <cp:lastModifiedBy>JORGE IGNACIO ALFARO AGUIRRE</cp:lastModifiedBy>
  <cp:revision>49</cp:revision>
  <dcterms:created xsi:type="dcterms:W3CDTF">2022-04-10T00:45:08Z</dcterms:created>
  <dcterms:modified xsi:type="dcterms:W3CDTF">2022-04-10T21:15:50Z</dcterms:modified>
</cp:coreProperties>
</file>