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99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0A88-A0B9-4914-9DF2-8285372F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A9202-6999-4EC5-B31B-B10310CD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650B-8791-40E4-9D9D-8C3F4DBE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104A-B110-4DDC-AA04-CB2A287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6CAE-8513-4375-96E8-8646B0B4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307-8718-4D61-8877-6C546151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3771-DB26-4471-BC4E-114EBDFC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0ED0-E19D-4955-8ABA-0BF9B93C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110C-1C5B-4932-A29F-D636B5CD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675C-26BF-4901-9815-C3435C6E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0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8984D-14EE-4E3E-A698-9E29C7D2D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C1158-0618-4CCD-8981-44B29727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E1C6-239A-4906-AC94-CD031FBD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DDD4-8208-4B0A-AA3B-F4B1E49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34C2-1C46-44B6-BF8A-B9AB1282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1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8368" y="0"/>
            <a:ext cx="7953632" cy="6857999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C8625-AB68-4527-BC6B-16A7D596827C}"/>
              </a:ext>
            </a:extLst>
          </p:cNvPr>
          <p:cNvSpPr txBox="1"/>
          <p:nvPr userDrawn="1"/>
        </p:nvSpPr>
        <p:spPr>
          <a:xfrm flipH="1">
            <a:off x="11412913" y="6389959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C7C71010-677A-489C-BB3F-CA8EBC4C3264}" type="slidenum">
              <a:rPr lang="id-ID" b="0" smtClean="0">
                <a:solidFill>
                  <a:schemeClr val="bg2"/>
                </a:solidFill>
                <a:latin typeface="Lintel" panose="00000500000000000000" pitchFamily="2" charset="0"/>
              </a:rPr>
              <a:pPr lvl="0" algn="r"/>
              <a:t>‹#›</a:t>
            </a:fld>
            <a:endParaRPr lang="id-ID" b="0" dirty="0">
              <a:solidFill>
                <a:schemeClr val="bg2"/>
              </a:solidFill>
              <a:latin typeface="Lintel" panose="000005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778819-501C-4A81-9358-2BA26699DB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486" y="392113"/>
            <a:ext cx="3600532" cy="58785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Lintel" panose="00000500000000000000" pitchFamily="2" charset="0"/>
              <a:buNone/>
              <a:tabLst/>
              <a:defRPr sz="1200">
                <a:solidFill>
                  <a:schemeClr val="tx1"/>
                </a:solidFill>
                <a:latin typeface="Lintel" panose="00000500000000000000" pitchFamily="2" charset="0"/>
              </a:defRPr>
            </a:lvl1pPr>
            <a:lvl2pPr marL="685800" indent="-228600" algn="just">
              <a:buFont typeface="Lintel" panose="00000500000000000000" pitchFamily="2" charset="0"/>
              <a:buChar char="−"/>
              <a:defRPr>
                <a:solidFill>
                  <a:schemeClr val="tx1"/>
                </a:solidFill>
                <a:latin typeface="Lintel" panose="00000500000000000000" pitchFamily="2" charset="0"/>
              </a:defRPr>
            </a:lvl2pPr>
            <a:lvl3pPr marL="1143000" indent="-228600" algn="just">
              <a:buFont typeface="Lintel" panose="00000500000000000000" pitchFamily="2" charset="0"/>
              <a:buChar char="−"/>
              <a:defRPr>
                <a:solidFill>
                  <a:schemeClr val="tx1"/>
                </a:solidFill>
                <a:latin typeface="Lintel" panose="00000500000000000000" pitchFamily="2" charset="0"/>
              </a:defRPr>
            </a:lvl3pPr>
            <a:lvl4pPr marL="1600200" indent="-228600" algn="just">
              <a:buFont typeface="Lintel" panose="00000500000000000000" pitchFamily="2" charset="0"/>
              <a:buChar char="−"/>
              <a:defRPr>
                <a:solidFill>
                  <a:schemeClr val="tx1"/>
                </a:solidFill>
                <a:latin typeface="Lintel" panose="00000500000000000000" pitchFamily="2" charset="0"/>
              </a:defRPr>
            </a:lvl4pPr>
            <a:lvl5pPr marL="2057400" indent="-228600" algn="just">
              <a:buFont typeface="Lintel" panose="00000500000000000000" pitchFamily="2" charset="0"/>
              <a:buChar char="−"/>
              <a:defRPr>
                <a:solidFill>
                  <a:schemeClr val="tx1"/>
                </a:solidFill>
                <a:latin typeface="Lintel" panose="00000500000000000000" pitchFamily="2" charset="0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Lintel" panose="00000500000000000000" pitchFamily="2" charset="0"/>
              <a:buNone/>
              <a:tabLst/>
              <a:defRPr/>
            </a:pPr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47E-28E8-4FE8-A306-F3B74C6D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4CB5-5860-41E4-B641-4C0BF28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000E-90B1-4937-8ADE-BE48F236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21C2-13D0-4F72-9B30-CAA790ED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FABD-0DB4-40C7-8B01-855B897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728A-6ACE-4B18-8CBB-E1B60759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0668-80CE-49A1-8E29-22A58EAF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84C0-F3EE-4F38-8DC5-E2290694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7E37-AC00-46E7-B0E5-99AC159E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7DB8-3CBD-4AA0-BA64-254B3B99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7FB3-3637-475E-9C70-D8AB75D7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FB97-712F-4194-A2E6-3FBB7E610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AF8D-9E2A-4A25-BE3F-692CA9EB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9370-D5E0-4350-9C04-2AC5D4A9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AF66-5A02-4BD7-B741-DB5CFB1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1903C-E3E8-4A29-8B29-9C64BB9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F32A-0F09-4A2D-B18E-8AD4D7A6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3501-1375-4829-8F99-05768C7D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DC55-227B-4A17-915A-B255EB12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CF86-23B6-4016-B63C-30D88D33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C5447-0C67-4FA0-B281-5AF7075E2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B85FF-1A5B-4DDA-B5AA-B434DA0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1FF43-0589-4DB7-B086-2D0230A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D2CEA-483A-4D30-8F5F-FEBBB07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5467-5C57-48D8-BFC4-686AE7A5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06E04-415A-4014-A4BA-EC96244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CD446-2523-4EB4-ACAC-0765369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4D97-4A00-4D37-95F2-77C7486E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4275F-CC53-449F-9E6A-3A7F7E76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E60AF-09E9-4ACC-8542-5866B510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4843-749D-48FC-B948-2C1678DA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3458-F77A-444A-ADD9-947FC2F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16B4-85D2-44C2-9DA5-A5A31F70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3D2D-531B-4473-A907-3F1AFFE5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0BAE-874B-4A95-9646-587325CE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D66C-68E3-4152-97FB-57B7C46B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1E4D-976F-4D3E-B1F8-346ECBBC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6F34-9916-4B01-9780-5B20832E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CA2A-5F70-4D81-9011-A6A61DAE1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6254-D502-457B-98A5-2C7E2E6E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6A9F-E63B-4194-86B0-CC2DE609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1488-80D0-4B1E-852B-977C77F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F9A-91AD-4410-835B-1992F105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5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B1B28-B7C1-49D9-A418-8AD376AC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A8C3-F306-4258-9EC1-47941B7D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CA32-03E6-4B6D-A299-21048FBCD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CC6-32EE-4AA9-8F86-AF74289B2F5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D732-E9A5-4228-A2A6-34E58A0BD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304E-468C-459C-852B-1919A395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6EA1D-3796-4FE0-9003-7D6816D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Pandamo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Data Science for Dynamo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748E8-9AB3-433F-BB86-81C6F43E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87" y="186141"/>
            <a:ext cx="5318287" cy="64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2EE30-2105-44BA-B0B2-1DEE08D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Python is the most popular language in Data Science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Billedresultat for python data science">
            <a:extLst>
              <a:ext uri="{FF2B5EF4-FFF2-40B4-BE49-F238E27FC236}">
                <a16:creationId xmlns:a16="http://schemas.microsoft.com/office/drawing/2014/main" id="{FE1BE1AA-BF5B-4AC4-8CE1-A5DF0BF4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8682" y="1747696"/>
            <a:ext cx="8006214" cy="33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2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AF4B-FCC4-4F95-8C73-33961E8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Limitations of Dynamo</a:t>
            </a:r>
          </a:p>
        </p:txBody>
      </p:sp>
      <p:pic>
        <p:nvPicPr>
          <p:cNvPr id="4098" name="Picture 2" descr="Billedresultat for ironpython">
            <a:extLst>
              <a:ext uri="{FF2B5EF4-FFF2-40B4-BE49-F238E27FC236}">
                <a16:creationId xmlns:a16="http://schemas.microsoft.com/office/drawing/2014/main" id="{D2207F17-E0C7-414F-8858-CDA097488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t="17170" r="15536" b="8867"/>
          <a:stretch/>
        </p:blipFill>
        <p:spPr bwMode="auto">
          <a:xfrm>
            <a:off x="8487748" y="969899"/>
            <a:ext cx="3425609" cy="278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D0EE0-8FDE-451C-8BB2-F2FF97C2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3" y="587250"/>
            <a:ext cx="3423916" cy="3548099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C35D0C-7753-4B18-B689-D92E33928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40" y="1086199"/>
            <a:ext cx="3585920" cy="23428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93249A-C510-404B-89C0-DA49D7114067}"/>
              </a:ext>
            </a:extLst>
          </p:cNvPr>
          <p:cNvCxnSpPr>
            <a:cxnSpLocks/>
          </p:cNvCxnSpPr>
          <p:nvPr/>
        </p:nvCxnSpPr>
        <p:spPr>
          <a:xfrm>
            <a:off x="8991600" y="762000"/>
            <a:ext cx="2921757" cy="233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73CE84-61E9-451D-BB18-1763C7E030B7}"/>
              </a:ext>
            </a:extLst>
          </p:cNvPr>
          <p:cNvCxnSpPr>
            <a:cxnSpLocks/>
          </p:cNvCxnSpPr>
          <p:nvPr/>
        </p:nvCxnSpPr>
        <p:spPr>
          <a:xfrm flipH="1">
            <a:off x="8991600" y="800100"/>
            <a:ext cx="2921757" cy="2224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2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89B7-ECE5-44DA-90C8-AD55716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Pandas for Dynamo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11E6A9-AFED-427C-BBFE-E53F6FCF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90" y="913439"/>
            <a:ext cx="7861130" cy="503112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980F0B-F55E-44BC-AF46-4F64349B3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17180" b="18769"/>
          <a:stretch/>
        </p:blipFill>
        <p:spPr>
          <a:xfrm>
            <a:off x="640080" y="2020711"/>
            <a:ext cx="2272453" cy="25115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A51F48-EDCF-4FB8-8122-DB38C94C2B86}"/>
              </a:ext>
            </a:extLst>
          </p:cNvPr>
          <p:cNvSpPr/>
          <p:nvPr/>
        </p:nvSpPr>
        <p:spPr>
          <a:xfrm>
            <a:off x="354564" y="4288100"/>
            <a:ext cx="3587073" cy="9522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26117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for Dynamo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505C8-83C4-4059-AA9C-916369221D61}"/>
              </a:ext>
            </a:extLst>
          </p:cNvPr>
          <p:cNvSpPr txBox="1"/>
          <p:nvPr/>
        </p:nvSpPr>
        <p:spPr>
          <a:xfrm>
            <a:off x="6972069" y="4917191"/>
            <a:ext cx="483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 nodes – broken down by 10 categories</a:t>
            </a:r>
          </a:p>
          <a:p>
            <a:r>
              <a:rPr lang="en-US" dirty="0"/>
              <a:t>1 view extension to connect Dynamo with Python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CF84B-7777-4F7E-BF84-DD4470D296FC}"/>
              </a:ext>
            </a:extLst>
          </p:cNvPr>
          <p:cNvSpPr/>
          <p:nvPr/>
        </p:nvSpPr>
        <p:spPr>
          <a:xfrm>
            <a:off x="-409713" y="1772266"/>
            <a:ext cx="4846539" cy="9522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197872"/>
              </a:avLst>
            </a:prstTxWarp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Pandamo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9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5984-700D-4974-AEBD-8F393A5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Tech</a:t>
            </a:r>
          </a:p>
        </p:txBody>
      </p:sp>
      <p:pic>
        <p:nvPicPr>
          <p:cNvPr id="4" name="Content Placeholder 3" descr="Billedresultat for dynamobim logo">
            <a:extLst>
              <a:ext uri="{FF2B5EF4-FFF2-40B4-BE49-F238E27FC236}">
                <a16:creationId xmlns:a16="http://schemas.microsoft.com/office/drawing/2014/main" id="{D2CB510A-5388-48FC-9AB1-571E482FDD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9" y="1690688"/>
            <a:ext cx="1452092" cy="18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illedresultat for python 3.7 logo">
            <a:extLst>
              <a:ext uri="{FF2B5EF4-FFF2-40B4-BE49-F238E27FC236}">
                <a16:creationId xmlns:a16="http://schemas.microsoft.com/office/drawing/2014/main" id="{A7B47D9E-4537-4162-9F8C-2A15E0FA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43" y="2979837"/>
            <a:ext cx="4712301" cy="15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Flask python">
            <a:extLst>
              <a:ext uri="{FF2B5EF4-FFF2-40B4-BE49-F238E27FC236}">
                <a16:creationId xmlns:a16="http://schemas.microsoft.com/office/drawing/2014/main" id="{7C1A327C-4E60-4A55-8E0D-9ACF5B58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12" y="5496488"/>
            <a:ext cx="2300571" cy="9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A2F261-8A36-415C-97AD-3F75D7206B32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7132383" y="4571513"/>
            <a:ext cx="2443411" cy="1375504"/>
          </a:xfrm>
          <a:prstGeom prst="bentConnector2">
            <a:avLst/>
          </a:prstGeom>
          <a:ln w="57150">
            <a:solidFill>
              <a:schemeClr val="tx1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python data science">
            <a:extLst>
              <a:ext uri="{FF2B5EF4-FFF2-40B4-BE49-F238E27FC236}">
                <a16:creationId xmlns:a16="http://schemas.microsoft.com/office/drawing/2014/main" id="{77A4605F-0E08-42B3-931B-7FB70565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79" r="59902" b="11962"/>
          <a:stretch/>
        </p:blipFill>
        <p:spPr bwMode="auto">
          <a:xfrm>
            <a:off x="8616447" y="2529309"/>
            <a:ext cx="321028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191F74-D69B-4523-86B7-0D1CB2FFF7B6}"/>
              </a:ext>
            </a:extLst>
          </p:cNvPr>
          <p:cNvSpPr/>
          <p:nvPr/>
        </p:nvSpPr>
        <p:spPr>
          <a:xfrm>
            <a:off x="5137520" y="1575202"/>
            <a:ext cx="168915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Extension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5515A8-7122-4D20-B1DF-7FEE990FEFBA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5982097" y="2529309"/>
            <a:ext cx="1" cy="2967179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467D8-9729-458C-9C78-4C2F57B7EF54}"/>
              </a:ext>
            </a:extLst>
          </p:cNvPr>
          <p:cNvSpPr/>
          <p:nvPr/>
        </p:nvSpPr>
        <p:spPr>
          <a:xfrm>
            <a:off x="838200" y="5469963"/>
            <a:ext cx="187751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Zero-Touch Nodes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BAF049-BE32-4C5F-BA7B-47BEF3ED42D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2715714" y="5947017"/>
            <a:ext cx="2116098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A48455A-1E02-4439-BAC0-DE748933215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2503171" y="2052256"/>
            <a:ext cx="2634349" cy="551490"/>
          </a:xfrm>
          <a:prstGeom prst="bentConnector3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B233F7-E760-4EB3-B193-1459A70A9BA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776957" y="3516804"/>
            <a:ext cx="168" cy="1953159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544557D-6DE2-4AE6-A410-3FEC3B915D23}"/>
              </a:ext>
            </a:extLst>
          </p:cNvPr>
          <p:cNvSpPr txBox="1">
            <a:spLocks/>
          </p:cNvSpPr>
          <p:nvPr/>
        </p:nvSpPr>
        <p:spPr>
          <a:xfrm>
            <a:off x="634276" y="4892358"/>
            <a:ext cx="3766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metaspace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A3F061D9-A201-4D7B-92F8-922297D0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2" y="1314495"/>
            <a:ext cx="10595911" cy="19602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622B43F-8768-4BD0-B8F4-1B537779B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8784" y="4572458"/>
            <a:ext cx="6673136" cy="2285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  <a:latin typeface="+mn-lt"/>
              </a:rPr>
              <a:t>metaspace</a:t>
            </a:r>
            <a:r>
              <a:rPr lang="en-US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+mn-lt"/>
              </a:rPr>
              <a:t>specialise</a:t>
            </a:r>
            <a:r>
              <a:rPr lang="en-US" sz="1600" b="1" dirty="0">
                <a:solidFill>
                  <a:schemeClr val="bg1"/>
                </a:solidFill>
                <a:latin typeface="+mn-lt"/>
              </a:rPr>
              <a:t> in product development for AECO.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Build cloud, web &amp; generative design apps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Connect &amp; extend your existing design and project management tools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Adopt modern development practices for your team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26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F599-A9AD-4BD3-8050-9181ACC3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Disclaimer</a:t>
            </a:r>
            <a:endParaRPr lang="en-GB" sz="5400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64DAD25-2555-4568-A2C7-83CE10E8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030ACB-3E84-4A39-86CA-BEE99F87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This is an experimental pre-alpha-beta-alpha package</a:t>
            </a:r>
          </a:p>
          <a:p>
            <a:r>
              <a:rPr lang="en-US" sz="2400" dirty="0"/>
              <a:t>If anything breaks during this presentation, I </a:t>
            </a:r>
            <a:r>
              <a:rPr lang="en-US" sz="2400" b="1" u="sng" dirty="0"/>
              <a:t>will</a:t>
            </a:r>
            <a:r>
              <a:rPr lang="en-US" sz="2400" dirty="0"/>
              <a:t> blame one of the following:</a:t>
            </a:r>
          </a:p>
          <a:p>
            <a:pPr lvl="1"/>
            <a:r>
              <a:rPr lang="en-US" dirty="0"/>
              <a:t>Dynamo!</a:t>
            </a:r>
          </a:p>
          <a:p>
            <a:pPr lvl="1"/>
            <a:r>
              <a:rPr lang="en-US" dirty="0"/>
              <a:t>Autodesk</a:t>
            </a:r>
          </a:p>
          <a:p>
            <a:pPr lvl="1"/>
            <a:r>
              <a:rPr lang="en-US" dirty="0"/>
              <a:t>My laptop</a:t>
            </a:r>
          </a:p>
          <a:p>
            <a:pPr lvl="1"/>
            <a:r>
              <a:rPr lang="en-US" dirty="0"/>
              <a:t>The weather</a:t>
            </a:r>
          </a:p>
        </p:txBody>
      </p:sp>
    </p:spTree>
    <p:extLst>
      <p:ext uri="{BB962C8B-B14F-4D97-AF65-F5344CB8AC3E}">
        <p14:creationId xmlns:p14="http://schemas.microsoft.com/office/powerpoint/2010/main" val="259833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8F7A-B570-4551-A5EC-15D8130D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AEC 2019 Presentation – Machine Learning </a:t>
            </a:r>
          </a:p>
        </p:txBody>
      </p:sp>
      <p:pic>
        <p:nvPicPr>
          <p:cNvPr id="1026" name="Picture 2" descr="Billedresultat for technology buzzwords word cloud">
            <a:extLst>
              <a:ext uri="{FF2B5EF4-FFF2-40B4-BE49-F238E27FC236}">
                <a16:creationId xmlns:a16="http://schemas.microsoft.com/office/drawing/2014/main" id="{2D3CE1E3-CC41-4C42-86D3-4DAC21521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" b="3614"/>
          <a:stretch/>
        </p:blipFill>
        <p:spPr bwMode="auto">
          <a:xfrm>
            <a:off x="2514995" y="307731"/>
            <a:ext cx="710691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BCBB-974B-423D-AAAD-DB5ADE89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11284889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is “Easy!”</a:t>
            </a:r>
            <a:endParaRPr lang="en-GB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Billedresultat for machine learning Image">
            <a:extLst>
              <a:ext uri="{FF2B5EF4-FFF2-40B4-BE49-F238E27FC236}">
                <a16:creationId xmlns:a16="http://schemas.microsoft.com/office/drawing/2014/main" id="{70BE0918-C5D0-4A99-BFB3-2B9A8E3C8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20025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C#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B59E42-20FE-46B4-9C54-09FE058E8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0780"/>
            <a:ext cx="6553545" cy="57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Python (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Scikit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-Learn)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EC9B-0230-44AD-95D3-64600D4B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2"/>
          <a:stretch/>
        </p:blipFill>
        <p:spPr>
          <a:xfrm>
            <a:off x="5859577" y="321177"/>
            <a:ext cx="5141297" cy="61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Dynamo (DynAI)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447B04-F183-4160-8E04-440BBF91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" y="2509911"/>
            <a:ext cx="101850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CD8B81-372A-431C-9DAC-1ECD353C6F43}"/>
              </a:ext>
            </a:extLst>
          </p:cNvPr>
          <p:cNvGrpSpPr/>
          <p:nvPr/>
        </p:nvGrpSpPr>
        <p:grpSpPr>
          <a:xfrm>
            <a:off x="2555710" y="545215"/>
            <a:ext cx="7080579" cy="5767570"/>
            <a:chOff x="5203767" y="241551"/>
            <a:chExt cx="6542117" cy="5570396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B813322C-BE5D-47C1-A5C2-28C0335D1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3767" y="889005"/>
              <a:ext cx="6542117" cy="4922942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B91BE-A79C-4B68-9072-9E5C63C9D98D}"/>
                </a:ext>
              </a:extLst>
            </p:cNvPr>
            <p:cNvSpPr/>
            <p:nvPr/>
          </p:nvSpPr>
          <p:spPr>
            <a:xfrm>
              <a:off x="5250099" y="1283368"/>
              <a:ext cx="3917964" cy="4385649"/>
            </a:xfrm>
            <a:custGeom>
              <a:avLst/>
              <a:gdLst>
                <a:gd name="connsiteX0" fmla="*/ 447420 w 3636880"/>
                <a:gd name="connsiteY0" fmla="*/ 168012 h 4240840"/>
                <a:gd name="connsiteX1" fmla="*/ 6262 w 3636880"/>
                <a:gd name="connsiteY1" fmla="*/ 2205360 h 4240840"/>
                <a:gd name="connsiteX2" fmla="*/ 784305 w 3636880"/>
                <a:gd name="connsiteY2" fmla="*/ 3929886 h 4240840"/>
                <a:gd name="connsiteX3" fmla="*/ 3343020 w 3636880"/>
                <a:gd name="connsiteY3" fmla="*/ 4194581 h 4240840"/>
                <a:gd name="connsiteX4" fmla="*/ 3479378 w 3636880"/>
                <a:gd name="connsiteY4" fmla="*/ 3376434 h 4240840"/>
                <a:gd name="connsiteX5" fmla="*/ 2428620 w 3636880"/>
                <a:gd name="connsiteY5" fmla="*/ 3063612 h 4240840"/>
                <a:gd name="connsiteX6" fmla="*/ 1538284 w 3636880"/>
                <a:gd name="connsiteY6" fmla="*/ 2598391 h 4240840"/>
                <a:gd name="connsiteX7" fmla="*/ 1385884 w 3636880"/>
                <a:gd name="connsiteY7" fmla="*/ 1435339 h 4240840"/>
                <a:gd name="connsiteX8" fmla="*/ 2003505 w 3636880"/>
                <a:gd name="connsiteY8" fmla="*/ 1042307 h 4240840"/>
                <a:gd name="connsiteX9" fmla="*/ 2075694 w 3636880"/>
                <a:gd name="connsiteY9" fmla="*/ 753549 h 4240840"/>
                <a:gd name="connsiteX10" fmla="*/ 976810 w 3636880"/>
                <a:gd name="connsiteY10" fmla="*/ 184055 h 4240840"/>
                <a:gd name="connsiteX11" fmla="*/ 447420 w 3636880"/>
                <a:gd name="connsiteY11" fmla="*/ 168012 h 424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6880" h="4240840">
                  <a:moveTo>
                    <a:pt x="447420" y="168012"/>
                  </a:moveTo>
                  <a:cubicBezTo>
                    <a:pt x="285662" y="504896"/>
                    <a:pt x="-49886" y="1578381"/>
                    <a:pt x="6262" y="2205360"/>
                  </a:cubicBezTo>
                  <a:cubicBezTo>
                    <a:pt x="62410" y="2832339"/>
                    <a:pt x="228179" y="3598349"/>
                    <a:pt x="784305" y="3929886"/>
                  </a:cubicBezTo>
                  <a:cubicBezTo>
                    <a:pt x="1340431" y="4261423"/>
                    <a:pt x="2893841" y="4286823"/>
                    <a:pt x="3343020" y="4194581"/>
                  </a:cubicBezTo>
                  <a:cubicBezTo>
                    <a:pt x="3792199" y="4102339"/>
                    <a:pt x="3631778" y="3564929"/>
                    <a:pt x="3479378" y="3376434"/>
                  </a:cubicBezTo>
                  <a:cubicBezTo>
                    <a:pt x="3326978" y="3187939"/>
                    <a:pt x="2752136" y="3193286"/>
                    <a:pt x="2428620" y="3063612"/>
                  </a:cubicBezTo>
                  <a:cubicBezTo>
                    <a:pt x="2105104" y="2933938"/>
                    <a:pt x="1712073" y="2869770"/>
                    <a:pt x="1538284" y="2598391"/>
                  </a:cubicBezTo>
                  <a:cubicBezTo>
                    <a:pt x="1364495" y="2327012"/>
                    <a:pt x="1308347" y="1694686"/>
                    <a:pt x="1385884" y="1435339"/>
                  </a:cubicBezTo>
                  <a:cubicBezTo>
                    <a:pt x="1463421" y="1175992"/>
                    <a:pt x="1888537" y="1155939"/>
                    <a:pt x="2003505" y="1042307"/>
                  </a:cubicBezTo>
                  <a:cubicBezTo>
                    <a:pt x="2118473" y="928675"/>
                    <a:pt x="2246810" y="896591"/>
                    <a:pt x="2075694" y="753549"/>
                  </a:cubicBezTo>
                  <a:cubicBezTo>
                    <a:pt x="1904578" y="610507"/>
                    <a:pt x="1252199" y="278971"/>
                    <a:pt x="976810" y="184055"/>
                  </a:cubicBezTo>
                  <a:cubicBezTo>
                    <a:pt x="701421" y="89139"/>
                    <a:pt x="609178" y="-168872"/>
                    <a:pt x="447420" y="168012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512813-F921-4DE4-BEB3-BF552187B6EE}"/>
                </a:ext>
              </a:extLst>
            </p:cNvPr>
            <p:cNvSpPr/>
            <p:nvPr/>
          </p:nvSpPr>
          <p:spPr>
            <a:xfrm>
              <a:off x="9139990" y="2027784"/>
              <a:ext cx="2547869" cy="3593350"/>
            </a:xfrm>
            <a:custGeom>
              <a:avLst/>
              <a:gdLst>
                <a:gd name="connsiteX0" fmla="*/ 1062789 w 2547869"/>
                <a:gd name="connsiteY0" fmla="*/ 595100 h 3593350"/>
                <a:gd name="connsiteX1" fmla="*/ 1511968 w 2547869"/>
                <a:gd name="connsiteY1" fmla="*/ 1542 h 3593350"/>
                <a:gd name="connsiteX2" fmla="*/ 2354178 w 2547869"/>
                <a:gd name="connsiteY2" fmla="*/ 474784 h 3593350"/>
                <a:gd name="connsiteX3" fmla="*/ 2450431 w 2547869"/>
                <a:gd name="connsiteY3" fmla="*/ 1902532 h 3593350"/>
                <a:gd name="connsiteX4" fmla="*/ 2522621 w 2547869"/>
                <a:gd name="connsiteY4" fmla="*/ 2865058 h 3593350"/>
                <a:gd name="connsiteX5" fmla="*/ 2506578 w 2547869"/>
                <a:gd name="connsiteY5" fmla="*/ 3346321 h 3593350"/>
                <a:gd name="connsiteX6" fmla="*/ 2065421 w 2547869"/>
                <a:gd name="connsiteY6" fmla="*/ 3466637 h 3593350"/>
                <a:gd name="connsiteX7" fmla="*/ 637673 w 2547869"/>
                <a:gd name="connsiteY7" fmla="*/ 3554869 h 3593350"/>
                <a:gd name="connsiteX8" fmla="*/ 4010 w 2547869"/>
                <a:gd name="connsiteY8" fmla="*/ 2792869 h 3593350"/>
                <a:gd name="connsiteX9" fmla="*/ 397042 w 2547869"/>
                <a:gd name="connsiteY9" fmla="*/ 2311605 h 3593350"/>
                <a:gd name="connsiteX10" fmla="*/ 982578 w 2547869"/>
                <a:gd name="connsiteY10" fmla="*/ 1958679 h 3593350"/>
                <a:gd name="connsiteX11" fmla="*/ 1159042 w 2547869"/>
                <a:gd name="connsiteY11" fmla="*/ 1068342 h 3593350"/>
                <a:gd name="connsiteX12" fmla="*/ 1062789 w 2547869"/>
                <a:gd name="connsiteY12" fmla="*/ 595100 h 359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7869" h="3593350">
                  <a:moveTo>
                    <a:pt x="1062789" y="595100"/>
                  </a:moveTo>
                  <a:cubicBezTo>
                    <a:pt x="1121610" y="417300"/>
                    <a:pt x="1296737" y="21595"/>
                    <a:pt x="1511968" y="1542"/>
                  </a:cubicBezTo>
                  <a:cubicBezTo>
                    <a:pt x="1727199" y="-18511"/>
                    <a:pt x="2197768" y="157952"/>
                    <a:pt x="2354178" y="474784"/>
                  </a:cubicBezTo>
                  <a:cubicBezTo>
                    <a:pt x="2510588" y="791616"/>
                    <a:pt x="2422357" y="1504153"/>
                    <a:pt x="2450431" y="1902532"/>
                  </a:cubicBezTo>
                  <a:cubicBezTo>
                    <a:pt x="2478505" y="2300911"/>
                    <a:pt x="2513263" y="2624427"/>
                    <a:pt x="2522621" y="2865058"/>
                  </a:cubicBezTo>
                  <a:cubicBezTo>
                    <a:pt x="2531979" y="3105690"/>
                    <a:pt x="2582778" y="3246058"/>
                    <a:pt x="2506578" y="3346321"/>
                  </a:cubicBezTo>
                  <a:cubicBezTo>
                    <a:pt x="2430378" y="3446584"/>
                    <a:pt x="2376905" y="3431879"/>
                    <a:pt x="2065421" y="3466637"/>
                  </a:cubicBezTo>
                  <a:cubicBezTo>
                    <a:pt x="1753937" y="3501395"/>
                    <a:pt x="981241" y="3667164"/>
                    <a:pt x="637673" y="3554869"/>
                  </a:cubicBezTo>
                  <a:cubicBezTo>
                    <a:pt x="294105" y="3442574"/>
                    <a:pt x="44115" y="3000080"/>
                    <a:pt x="4010" y="2792869"/>
                  </a:cubicBezTo>
                  <a:cubicBezTo>
                    <a:pt x="-36095" y="2585658"/>
                    <a:pt x="233947" y="2450637"/>
                    <a:pt x="397042" y="2311605"/>
                  </a:cubicBezTo>
                  <a:cubicBezTo>
                    <a:pt x="560137" y="2172573"/>
                    <a:pt x="855578" y="2165889"/>
                    <a:pt x="982578" y="1958679"/>
                  </a:cubicBezTo>
                  <a:cubicBezTo>
                    <a:pt x="1109578" y="1751469"/>
                    <a:pt x="1138989" y="1292931"/>
                    <a:pt x="1159042" y="1068342"/>
                  </a:cubicBezTo>
                  <a:cubicBezTo>
                    <a:pt x="1179095" y="843753"/>
                    <a:pt x="1003968" y="772900"/>
                    <a:pt x="1062789" y="595100"/>
                  </a:cubicBezTo>
                  <a:close/>
                </a:path>
              </a:pathLst>
            </a:cu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B150FD-C3E0-41B4-B36B-AA9B954F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89394">
              <a:off x="9787785" y="546201"/>
              <a:ext cx="1458754" cy="11201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C5C0B1-10E2-4322-BCE9-3E2E5065F70D}"/>
                </a:ext>
              </a:extLst>
            </p:cNvPr>
            <p:cNvSpPr txBox="1"/>
            <p:nvPr/>
          </p:nvSpPr>
          <p:spPr>
            <a:xfrm>
              <a:off x="8214909" y="241551"/>
              <a:ext cx="1622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Difficult Part!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0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Lintel</vt:lpstr>
      <vt:lpstr>Tw Cen MT</vt:lpstr>
      <vt:lpstr>Office Theme</vt:lpstr>
      <vt:lpstr>Pandamo – Data Science for Dynamo</vt:lpstr>
      <vt:lpstr>PowerPoint Presentation</vt:lpstr>
      <vt:lpstr>Disclaimer</vt:lpstr>
      <vt:lpstr>AEC 2019 Presentation – Machine Learning </vt:lpstr>
      <vt:lpstr>Machine Learning is “Easy!”</vt:lpstr>
      <vt:lpstr>ML in C#</vt:lpstr>
      <vt:lpstr>ML in Python (Scikit-Learn)</vt:lpstr>
      <vt:lpstr>ML in Dynamo (DynAI)</vt:lpstr>
      <vt:lpstr>PowerPoint Presentation</vt:lpstr>
      <vt:lpstr>Python is the most popular language in Data Science</vt:lpstr>
      <vt:lpstr>Limitations of Dynamo</vt:lpstr>
      <vt:lpstr>Pandas for Dynamo</vt:lpstr>
      <vt:lpstr>The 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Pandamo – Data Science for Dynamo</dc:title>
  <dc:creator>Sylvester Knudsen</dc:creator>
  <cp:lastModifiedBy>Sylvester Knudsen</cp:lastModifiedBy>
  <cp:revision>2</cp:revision>
  <dcterms:created xsi:type="dcterms:W3CDTF">2019-09-17T14:08:23Z</dcterms:created>
  <dcterms:modified xsi:type="dcterms:W3CDTF">2019-09-17T15:33:50Z</dcterms:modified>
</cp:coreProperties>
</file>