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3" r:id="rId5"/>
    <p:sldId id="267" r:id="rId6"/>
    <p:sldId id="266" r:id="rId7"/>
    <p:sldId id="270" r:id="rId8"/>
    <p:sldId id="265" r:id="rId9"/>
    <p:sldId id="268" r:id="rId10"/>
    <p:sldId id="269" r:id="rId11"/>
    <p:sldId id="264" r:id="rId12"/>
    <p:sldId id="260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098C7-1547-4C08-A82E-BA26777BE165}" v="12" dt="2024-03-25T07:44:5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2678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aniel" userId="deda2601ca0fa95b" providerId="LiveId" clId="{AAB098C7-1547-4C08-A82E-BA26777BE165}"/>
    <pc:docChg chg="modSld">
      <pc:chgData name="Leonardo Daniel" userId="deda2601ca0fa95b" providerId="LiveId" clId="{AAB098C7-1547-4C08-A82E-BA26777BE165}" dt="2024-03-25T07:44:55.354" v="11"/>
      <pc:docMkLst>
        <pc:docMk/>
      </pc:docMkLst>
      <pc:sldChg chg="modTransition">
        <pc:chgData name="Leonardo Daniel" userId="deda2601ca0fa95b" providerId="LiveId" clId="{AAB098C7-1547-4C08-A82E-BA26777BE165}" dt="2024-03-25T07:44:06.783" v="9"/>
        <pc:sldMkLst>
          <pc:docMk/>
          <pc:sldMk cId="51771056" sldId="260"/>
        </pc:sldMkLst>
      </pc:sldChg>
      <pc:sldChg chg="modTransition">
        <pc:chgData name="Leonardo Daniel" userId="deda2601ca0fa95b" providerId="LiveId" clId="{AAB098C7-1547-4C08-A82E-BA26777BE165}" dt="2024-03-25T07:43:36.899" v="0"/>
        <pc:sldMkLst>
          <pc:docMk/>
          <pc:sldMk cId="3431522977" sldId="262"/>
        </pc:sldMkLst>
      </pc:sldChg>
      <pc:sldChg chg="modTransition">
        <pc:chgData name="Leonardo Daniel" userId="deda2601ca0fa95b" providerId="LiveId" clId="{AAB098C7-1547-4C08-A82E-BA26777BE165}" dt="2024-03-25T07:44:53.532" v="10"/>
        <pc:sldMkLst>
          <pc:docMk/>
          <pc:sldMk cId="1100649535" sldId="263"/>
        </pc:sldMkLst>
      </pc:sldChg>
      <pc:sldChg chg="modTransition">
        <pc:chgData name="Leonardo Daniel" userId="deda2601ca0fa95b" providerId="LiveId" clId="{AAB098C7-1547-4C08-A82E-BA26777BE165}" dt="2024-03-25T07:44:04.286" v="8"/>
        <pc:sldMkLst>
          <pc:docMk/>
          <pc:sldMk cId="2001575668" sldId="264"/>
        </pc:sldMkLst>
      </pc:sldChg>
      <pc:sldChg chg="modTransition">
        <pc:chgData name="Leonardo Daniel" userId="deda2601ca0fa95b" providerId="LiveId" clId="{AAB098C7-1547-4C08-A82E-BA26777BE165}" dt="2024-03-25T07:43:56.771" v="5"/>
        <pc:sldMkLst>
          <pc:docMk/>
          <pc:sldMk cId="581187029" sldId="265"/>
        </pc:sldMkLst>
      </pc:sldChg>
      <pc:sldChg chg="modTransition">
        <pc:chgData name="Leonardo Daniel" userId="deda2601ca0fa95b" providerId="LiveId" clId="{AAB098C7-1547-4C08-A82E-BA26777BE165}" dt="2024-03-25T07:43:50.845" v="3"/>
        <pc:sldMkLst>
          <pc:docMk/>
          <pc:sldMk cId="2134257943" sldId="266"/>
        </pc:sldMkLst>
      </pc:sldChg>
      <pc:sldChg chg="modTransition">
        <pc:chgData name="Leonardo Daniel" userId="deda2601ca0fa95b" providerId="LiveId" clId="{AAB098C7-1547-4C08-A82E-BA26777BE165}" dt="2024-03-25T07:44:55.354" v="11"/>
        <pc:sldMkLst>
          <pc:docMk/>
          <pc:sldMk cId="2394483707" sldId="267"/>
        </pc:sldMkLst>
      </pc:sldChg>
      <pc:sldChg chg="modTransition">
        <pc:chgData name="Leonardo Daniel" userId="deda2601ca0fa95b" providerId="LiveId" clId="{AAB098C7-1547-4C08-A82E-BA26777BE165}" dt="2024-03-25T07:44:00.262" v="6"/>
        <pc:sldMkLst>
          <pc:docMk/>
          <pc:sldMk cId="3615702048" sldId="268"/>
        </pc:sldMkLst>
      </pc:sldChg>
      <pc:sldChg chg="modTransition">
        <pc:chgData name="Leonardo Daniel" userId="deda2601ca0fa95b" providerId="LiveId" clId="{AAB098C7-1547-4C08-A82E-BA26777BE165}" dt="2024-03-25T07:44:02.244" v="7"/>
        <pc:sldMkLst>
          <pc:docMk/>
          <pc:sldMk cId="705226913" sldId="269"/>
        </pc:sldMkLst>
      </pc:sldChg>
      <pc:sldChg chg="modTransition">
        <pc:chgData name="Leonardo Daniel" userId="deda2601ca0fa95b" providerId="LiveId" clId="{AAB098C7-1547-4C08-A82E-BA26777BE165}" dt="2024-03-25T07:43:53.645" v="4"/>
        <pc:sldMkLst>
          <pc:docMk/>
          <pc:sldMk cId="337219216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AFF0-0D72-41DB-956B-07D607439EC4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7E85-F324-413E-98DE-04D63A5E3A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359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68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42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05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25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69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45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27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420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81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25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8822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47E85-F324-413E-98DE-04D63A5E3A0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3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45DEC-379A-BE28-E388-0F40EC23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4BBBB-382D-DD7D-65E3-35196D61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35271-8798-23F3-A7D1-BD0283AD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0B55C-54EA-AF5B-0535-96430F27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7FB06-1333-AF12-E895-2F71D65A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87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662-E0C5-8A19-CB15-4EBD00C3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398538-46BB-6A21-0B8E-1FBD45C14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82EC3-D29F-C15A-3ABA-C9F4AF48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519F6-83D3-5D1A-1177-DFD80A62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1A80B-1B92-62FF-DDFB-BA03512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0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B0422-B47C-26BF-7A13-5188F34D2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FBC405-30D8-60A5-7BF0-0A47C0E7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A9B28-3204-90E0-2404-F4058D55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89455-7BE5-4398-5109-E0BA3FF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E5FD0-3B01-F436-17EF-27284F7E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435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78A9-FDE7-03CE-213D-F7C9E835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68FD5-2922-0A13-5F73-6E8C3E45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809E0-5FA0-14F0-386C-0FA505E5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F65FF-F59D-A45B-2A08-185DFDF8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1F463-DB29-1239-0B05-12949B78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8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855A5-511A-180E-BAC2-F8D6639B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E5B5D-B31B-9144-1BC8-2CDD2C41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06642-3D48-CA3D-BDF6-2F88C61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94FA3-7969-F0DC-66E9-C220A437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A500D-7D3B-753A-E974-FB20C1FC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EE5D8-F7BE-975D-71A5-611325BF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BF511-697D-8A7D-56D3-41FABB6AD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C83951-40A5-7CE9-55E7-C2DF2C32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244C5-6074-A7E7-B8C6-D30675C6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7CF28-0518-981A-7D62-9360E1D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C88C0-00D6-E276-3F10-F5EFBD70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3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3B74D-C009-DE1A-D89E-FECA3E2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D7194-2FA6-E5E7-CCFB-7BC8632D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5EDD9-B009-9A88-D240-F58B1F1A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2563D1-063B-1DB4-F081-C6B65694C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3D64C6-CC0D-8FC1-3376-D202CFD01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3480D4-E949-9D84-6142-256D279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189EDF-4B1C-FB9A-557B-490DFBCA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93F70E-3910-05D4-AFD2-4CFB0817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47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008B0-019F-4A4E-8C27-8D46A383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53E06-CE3D-B77A-C866-8C56632B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CA0300-270E-01C4-934B-15E9601C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B23D3-9751-7F7B-F746-ACC23D76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68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BA87E-DEC2-5156-76E7-60B3055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678AF9-0717-3F6E-700F-E18EF8AE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C91092-CAAC-B0D7-F29A-C740ADBF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6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4E60-E04E-84FC-9C57-2DC001B3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1FB17-283B-1C55-8DA3-C8A1D54A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1876CB-95A6-D94D-032E-33774942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0DE43-844A-1318-C646-718FB5E0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05AEB-1FF0-E2E1-BCE5-33A4638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7EAAB-873B-75F4-BF3D-D6BC5C0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24D92-A293-D358-3B7D-734FDBBF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592DA3-8884-7A93-8DF0-24C8ED40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B75EDF-642E-5064-4C8B-8E714B27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C03D89-9DA7-AB82-8084-3DCBAA49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A1A96-0E9B-7224-AC79-434AAFB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3B898-7B20-7FD9-A49C-B775D8C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61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E383EA-4EA5-8827-8C11-524993DA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41DA2-BE3D-7D7E-98D8-F694B96A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F0211-D82D-B1C6-9317-C4FCDBFBF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2F402-B83D-443A-8428-D0618B964365}" type="datetimeFigureOut">
              <a:rPr lang="es-PE" smtClean="0"/>
              <a:t>24/03/2024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64E9A-64D4-D550-72C6-6110C69AB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FFAC3-F41A-0945-F345-CFE1266D4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B837B-8A5C-4C96-80B3-F2DFAEC168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8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DCC8053B-07CE-A723-DB29-AD6626D1C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20189" r="31738" b="121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5799EB0D-9EAE-6D7C-57AA-BBEDA860DDE6}"/>
              </a:ext>
            </a:extLst>
          </p:cNvPr>
          <p:cNvSpPr txBox="1"/>
          <p:nvPr/>
        </p:nvSpPr>
        <p:spPr>
          <a:xfrm>
            <a:off x="1054265" y="568071"/>
            <a:ext cx="943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Detección de Tumores Cerebrales utilizando R.N.C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12FAC58-F0E2-40F5-2604-EDA4E99BB201}"/>
              </a:ext>
            </a:extLst>
          </p:cNvPr>
          <p:cNvSpPr/>
          <p:nvPr/>
        </p:nvSpPr>
        <p:spPr>
          <a:xfrm>
            <a:off x="12402092" y="-8463"/>
            <a:ext cx="386973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A3E0143-A378-9840-3198-DC1A8E553D5B}"/>
              </a:ext>
            </a:extLst>
          </p:cNvPr>
          <p:cNvSpPr txBox="1"/>
          <p:nvPr/>
        </p:nvSpPr>
        <p:spPr>
          <a:xfrm>
            <a:off x="12846423" y="2040643"/>
            <a:ext cx="4998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tumor cerebral es una masa o crecimiento anormal de células en el cerebro. Los tumores cerebrales pueden ser benignos (no cancerosos) o malignos (cancerosos). La principal diferencia entre estos dos tipos radica en su capacidad para invadir los tejidos circundantes y propagarse a otras partes del cuerpo. </a:t>
            </a:r>
          </a:p>
          <a:p>
            <a:endParaRPr lang="es-PE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E9758D7-F736-2C32-D495-89ECCD73B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7159">
            <a:off x="-1657912" y="3908679"/>
            <a:ext cx="4762500" cy="47625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AE4BE8-EA88-140B-4FC8-BA657906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160188" y="-166391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7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826B8D5-6F8B-AD87-A6ED-87AB74A4AEAC}"/>
              </a:ext>
            </a:extLst>
          </p:cNvPr>
          <p:cNvSpPr/>
          <p:nvPr/>
        </p:nvSpPr>
        <p:spPr>
          <a:xfrm>
            <a:off x="0" y="20939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55324" y="4224831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556106" y="-2073130"/>
            <a:ext cx="4762500" cy="4762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528918" y="1646203"/>
            <a:ext cx="8422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HIPÓTESIS GENERAL</a:t>
            </a:r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518285" y="2824881"/>
            <a:ext cx="915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implementación de distintos tipos de arquitecturas de redes neuronales convolucionales (RNC) en la clasificación de tumores cerebrales a partir de imágenes de resonancia magnética (IRM) permitirá poder elegir la mejor arquitectura de red neuronal, lo cual se verá reflejado en la precisión y efectividad de este.</a:t>
            </a:r>
          </a:p>
        </p:txBody>
      </p:sp>
    </p:spTree>
    <p:extLst>
      <p:ext uri="{BB962C8B-B14F-4D97-AF65-F5344CB8AC3E}">
        <p14:creationId xmlns:p14="http://schemas.microsoft.com/office/powerpoint/2010/main" val="7052269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9CFF393-C772-9747-6BEA-7E0508112727}"/>
              </a:ext>
            </a:extLst>
          </p:cNvPr>
          <p:cNvSpPr txBox="1"/>
          <p:nvPr/>
        </p:nvSpPr>
        <p:spPr>
          <a:xfrm>
            <a:off x="1289685" y="846099"/>
            <a:ext cx="8422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HIPÓTESIS ESPECÍFICAS</a:t>
            </a:r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implementación de técnicas de preprocesamiento de imágenes a las imágene</a:t>
            </a:r>
            <a:r>
              <a:rPr lang="es-MX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de resonancia </a:t>
            </a:r>
            <a:r>
              <a:rPr lang="es-MX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magnética (IRM), permitirá a las arquitecturas de redes neuronales convolucionales (RNC) captar de una mejor forma patrones relevantes para la clasificación de tumores cerebrales.</a:t>
            </a:r>
          </a:p>
          <a:p>
            <a:pPr marL="285750" indent="-285750" algn="just">
              <a:buFontTx/>
              <a:buChar char="-"/>
            </a:pPr>
            <a:endParaRPr lang="es-MX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ajuste de hiperparámetros clave, como tasas de aprendizaje y tamaños de lotes, optimizará el rendimiento de las arquitecturas, mejorando así la eficiencia en la detección y clasificación de tumores cerebrales.</a:t>
            </a:r>
          </a:p>
          <a:p>
            <a:pPr algn="just"/>
            <a:endParaRPr lang="es-MX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análisis de distintas arquitecturas de RNC revelará diferencias significativas en términos de precisión (accuracy), pérdida (loss), sensibilidad, especificidad y otros indicadores, permitiendo identificar la configuración más efectiva para la tarea específica.</a:t>
            </a:r>
          </a:p>
          <a:p>
            <a:endParaRPr lang="es-MX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756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DEC6EB-DC03-F020-EF14-AC17577B1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38" r="4467" b="26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B82DAC1-E07C-FC67-523E-1AF449197FD7}"/>
              </a:ext>
            </a:extLst>
          </p:cNvPr>
          <p:cNvSpPr/>
          <p:nvPr/>
        </p:nvSpPr>
        <p:spPr>
          <a:xfrm>
            <a:off x="5895600" y="20939"/>
            <a:ext cx="62964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6544440" y="1138023"/>
            <a:ext cx="49987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imágenes de resonancia magnética corresponden  a una clínica ubicada en la </a:t>
            </a:r>
            <a:r>
              <a:rPr lang="es-PE" sz="1800" b="1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s-PE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llamada </a:t>
            </a:r>
            <a:r>
              <a:rPr lang="es-PE" sz="1800" b="1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“Chandrabhaga Clini</a:t>
            </a:r>
            <a:r>
              <a:rPr lang="es-PE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&amp; Nursing Home”</a:t>
            </a: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Estas fueron solicitadas por </a:t>
            </a:r>
            <a:r>
              <a:rPr lang="es-PE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P.E.S Modern College of Engineering </a:t>
            </a: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día 29/09/2019 con fines investigativos.</a:t>
            </a:r>
            <a:r>
              <a:rPr lang="es-PE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 la subieron a la plataforma </a:t>
            </a:r>
            <a:r>
              <a:rPr lang="es-PE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El conjunto de datos cuenta con alrededor de 3200 imágenes donde se tienen 4 clases:</a:t>
            </a:r>
          </a:p>
          <a:p>
            <a:pPr algn="just"/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Gliomas</a:t>
            </a:r>
          </a:p>
          <a:p>
            <a:pPr marL="285750" indent="-285750" algn="just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Meningiomas</a:t>
            </a:r>
          </a:p>
          <a:p>
            <a:pPr marL="285750" indent="-285750" algn="just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Pituitarios	</a:t>
            </a:r>
          </a:p>
          <a:p>
            <a:pPr marL="285750" indent="-285750" algn="just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tumor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10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DCC8053B-07CE-A723-DB29-AD6626D1C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8" t="26042" r="14730" b="62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5799EB0D-9EAE-6D7C-57AA-BBEDA860DDE6}"/>
              </a:ext>
            </a:extLst>
          </p:cNvPr>
          <p:cNvSpPr txBox="1"/>
          <p:nvPr/>
        </p:nvSpPr>
        <p:spPr>
          <a:xfrm>
            <a:off x="-8843271" y="584489"/>
            <a:ext cx="943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Detección de Tumores Cerebrales utilizando R.N.C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82DAC1-E07C-FC67-523E-1AF449197FD7}"/>
              </a:ext>
            </a:extLst>
          </p:cNvPr>
          <p:cNvSpPr/>
          <p:nvPr/>
        </p:nvSpPr>
        <p:spPr>
          <a:xfrm>
            <a:off x="5895600" y="20939"/>
            <a:ext cx="62964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6612153" y="1467849"/>
            <a:ext cx="49987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tumor cerebral es una masa o crecimiento anormal de células en el cerebro. Estos pueden ser benignos o malignos. La principal diferencia entre estos dos tipos radica en su capacidad para invadir los tejidos circundantes y propagarse a otras partes del cuerpo. </a:t>
            </a:r>
            <a:r>
              <a:rPr lang="es-MX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Perú hay </a:t>
            </a:r>
            <a:r>
              <a:rPr lang="es-MX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1053</a:t>
            </a:r>
            <a:r>
              <a:rPr lang="es-MX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nuevos diagnósticos de tumores cerebrales primarios (gliomas) por año, representando un </a:t>
            </a:r>
            <a:r>
              <a:rPr lang="es-MX" b="1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1.5%</a:t>
            </a:r>
            <a:r>
              <a:rPr lang="es-MX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los nuevos casos de cáncer (Globocan, 2020). </a:t>
            </a:r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7159">
            <a:off x="-1988833" y="4140713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6" y="-207313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2">
            <a:extLst>
              <a:ext uri="{FF2B5EF4-FFF2-40B4-BE49-F238E27FC236}">
                <a16:creationId xmlns:a16="http://schemas.microsoft.com/office/drawing/2014/main" id="{5799EB0D-9EAE-6D7C-57AA-BBEDA860DDE6}"/>
              </a:ext>
            </a:extLst>
          </p:cNvPr>
          <p:cNvSpPr txBox="1"/>
          <p:nvPr/>
        </p:nvSpPr>
        <p:spPr>
          <a:xfrm>
            <a:off x="-8843271" y="584489"/>
            <a:ext cx="943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Detección de Tumores Cerebrales utilizando R.N.C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82DAC1-E07C-FC67-523E-1AF449197FD7}"/>
              </a:ext>
            </a:extLst>
          </p:cNvPr>
          <p:cNvSpPr/>
          <p:nvPr/>
        </p:nvSpPr>
        <p:spPr>
          <a:xfrm>
            <a:off x="5895600" y="20939"/>
            <a:ext cx="62964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6544440" y="1138023"/>
            <a:ext cx="49987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ser uno de los tumores más comunes en el Perú, se necesita de una gran cantidad de especialistas calificados y con experiencia en este ámbito. Por ello, surgió la idea de utilizar sistemas médicos asistidos por computadora que utilicen tecnología de aprendizaje profundo para agilizar este proceso y detectar tumores de una manera más rápida, precisa y masiva. Esto se logra gracias al uso de </a:t>
            </a:r>
            <a:r>
              <a:rPr lang="es-MX" sz="1800" b="1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 Neuronales Convolucionales</a:t>
            </a:r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las cuales están especializadas para trabajar con imágenes.</a:t>
            </a:r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  <p:pic>
        <p:nvPicPr>
          <p:cNvPr id="2052" name="Picture 4" descr="Qué son las Redes Convolucionales? | Codificando Bits">
            <a:extLst>
              <a:ext uri="{FF2B5EF4-FFF2-40B4-BE49-F238E27FC236}">
                <a16:creationId xmlns:a16="http://schemas.microsoft.com/office/drawing/2014/main" id="{4FD7F8FA-9548-E224-44EC-1526FDE2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7" y="2032943"/>
            <a:ext cx="5462158" cy="319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229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B82DAC1-E07C-FC67-523E-1AF449197FD7}"/>
              </a:ext>
            </a:extLst>
          </p:cNvPr>
          <p:cNvSpPr/>
          <p:nvPr/>
        </p:nvSpPr>
        <p:spPr>
          <a:xfrm>
            <a:off x="5895600" y="20939"/>
            <a:ext cx="62964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6544440" y="1239215"/>
            <a:ext cx="49987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complejidad de la interpretación de imágenes de resonancia magnética (IRM) en el diagnóstico de tumores cerebrales se ve agravada por la escasez de especialistas y las limitaciones de recursos humanos en el campo de la radiología. La fatiga y el agotamiento de los profesionales médicos añaden obstáculos adicionales, impactando negativamente en la capacidad de brindar diagnósticos rápidos y precisos. En este contexto, la adopción de sistemas médicos asistidos por computadora, respaldados por técnicas de aprendizaje profundo, como el Deep Learning, emerge como una solución innovadora. </a:t>
            </a:r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8" y="-2164572"/>
            <a:ext cx="4762500" cy="4762500"/>
          </a:xfrm>
          <a:prstGeom prst="rect">
            <a:avLst/>
          </a:prstGeom>
        </p:spPr>
      </p:pic>
      <p:pic>
        <p:nvPicPr>
          <p:cNvPr id="7170" name="Picture 2" descr="Médicos quemados”: así es el agotamiento mental que afecta a los  profesionales de la salud y sus pacientes | RPP Noticias">
            <a:extLst>
              <a:ext uri="{FF2B5EF4-FFF2-40B4-BE49-F238E27FC236}">
                <a16:creationId xmlns:a16="http://schemas.microsoft.com/office/drawing/2014/main" id="{ABFC4BA9-C23D-41E3-2FFB-47F93B10B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9"/>
          <a:stretch/>
        </p:blipFill>
        <p:spPr bwMode="auto">
          <a:xfrm>
            <a:off x="648840" y="1552588"/>
            <a:ext cx="489031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495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2212785" y="2028616"/>
            <a:ext cx="77664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¿Por qué las Redes Neuronales Convolucionales son tan buenas para clasificar imágenes?</a:t>
            </a:r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83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3268980" y="308118"/>
            <a:ext cx="5654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Principios básicos de </a:t>
            </a:r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Visión Humana</a:t>
            </a:r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D16C2F03-918E-3818-AA53-6A1BC94F9F15}"/>
              </a:ext>
            </a:extLst>
          </p:cNvPr>
          <p:cNvGrpSpPr/>
          <p:nvPr/>
        </p:nvGrpSpPr>
        <p:grpSpPr>
          <a:xfrm>
            <a:off x="1979449" y="2035758"/>
            <a:ext cx="7799091" cy="4239437"/>
            <a:chOff x="1245428" y="1885287"/>
            <a:chExt cx="7799091" cy="4239437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DD4690C-4CA2-1DD2-2A9F-3C244D76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167" y="1885287"/>
              <a:ext cx="967824" cy="960203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CA554CC-497B-EE4F-524C-6ACEA80B6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6627" y="1900528"/>
              <a:ext cx="952583" cy="944962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EEDB3E8-2CE4-BDC7-05DD-D6B0CF15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5846" y="1900528"/>
              <a:ext cx="937341" cy="94496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7037C3C-2835-78CC-C178-E85AAC609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5428" y="2028162"/>
              <a:ext cx="3856943" cy="3889560"/>
            </a:xfrm>
            <a:prstGeom prst="rect">
              <a:avLst/>
            </a:prstGeom>
          </p:spPr>
        </p:pic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E5912099-CFAD-3AEB-4471-1A751E46AFAE}"/>
                </a:ext>
              </a:extLst>
            </p:cNvPr>
            <p:cNvCxnSpPr/>
            <p:nvPr/>
          </p:nvCxnSpPr>
          <p:spPr>
            <a:xfrm>
              <a:off x="5932712" y="2954438"/>
              <a:ext cx="0" cy="47456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F1B9AA6B-CB55-0FF6-2B1C-74C822187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9007" y="3534357"/>
              <a:ext cx="914479" cy="929721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FCE664B5-7D4F-613B-8923-87E2E178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2454" y="3570791"/>
              <a:ext cx="952583" cy="937341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FC8BB7AB-6C9C-BB17-4718-70A43F1E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0563" y="3581304"/>
              <a:ext cx="899238" cy="929721"/>
            </a:xfrm>
            <a:prstGeom prst="rect">
              <a:avLst/>
            </a:prstGeom>
          </p:spPr>
        </p:pic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1E7DEF72-5A04-FB6E-C4B7-2D7CA3D74FAE}"/>
                </a:ext>
              </a:extLst>
            </p:cNvPr>
            <p:cNvCxnSpPr/>
            <p:nvPr/>
          </p:nvCxnSpPr>
          <p:spPr>
            <a:xfrm>
              <a:off x="5932712" y="4598342"/>
              <a:ext cx="0" cy="47456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F3D00B95-70B4-247E-CA49-4ED7597C3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9007" y="5182602"/>
              <a:ext cx="906859" cy="929721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3284AAEA-11FF-AEE6-7D9E-8B3F24E5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2455" y="5149279"/>
              <a:ext cx="944962" cy="975445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14373C71-EF29-BD7C-46B1-D810718AD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99557" y="5152945"/>
              <a:ext cx="944962" cy="944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257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182269" y="997953"/>
            <a:ext cx="9827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red neuronal convolucional es un tipo de red neuronal que se caracteriza por </a:t>
            </a:r>
            <a:r>
              <a:rPr lang="es-PE" sz="20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aprovechar la estructura espacial de las imágenes, aplicando</a:t>
            </a:r>
            <a:r>
              <a:rPr lang="es-PE" sz="20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tipo de capa donde se realiza una operación matemática conocida como </a:t>
            </a:r>
            <a:r>
              <a:rPr lang="es-PE" sz="2000" b="1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convolución</a:t>
            </a:r>
            <a:r>
              <a:rPr lang="es-PE" sz="20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Una convolución aplicada a una imagen es una operación que al jugar con los valores de los píxeles es capaz de producir nuevas imágenes, a través de filtros (kernels</a:t>
            </a:r>
            <a:r>
              <a:rPr lang="es-PE" sz="20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PE" sz="20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77520" y="4203065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672587" y="-2073132"/>
            <a:ext cx="4762500" cy="476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868C72-6BDF-EB7A-ABDA-22D5F7C92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436" y="2836916"/>
            <a:ext cx="5658263" cy="38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921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B82DAC1-E07C-FC67-523E-1AF449197FD7}"/>
              </a:ext>
            </a:extLst>
          </p:cNvPr>
          <p:cNvSpPr/>
          <p:nvPr/>
        </p:nvSpPr>
        <p:spPr>
          <a:xfrm>
            <a:off x="0" y="20939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640084" y="579713"/>
            <a:ext cx="8422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 las redes neuronales convolucionales (RNC) para clasificar tumores cerebrales a partir de imágenes de resonancia magnética (IRM) utilizando distintos tipos de arquitecturas de redes para así compararlas y ver cuál es más efectiva.</a:t>
            </a:r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55324" y="4224831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556106" y="-2073130"/>
            <a:ext cx="4762500" cy="4762500"/>
          </a:xfrm>
          <a:prstGeom prst="rect">
            <a:avLst/>
          </a:prstGeom>
        </p:spPr>
      </p:pic>
      <p:pic>
        <p:nvPicPr>
          <p:cNvPr id="4100" name="Picture 4" descr="Convolutional neural networks for brain tumour segmentation | Insights into  Imaging | Full Text">
            <a:extLst>
              <a:ext uri="{FF2B5EF4-FFF2-40B4-BE49-F238E27FC236}">
                <a16:creationId xmlns:a16="http://schemas.microsoft.com/office/drawing/2014/main" id="{55BF078F-3736-745D-D36E-85338764A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98" y="2987296"/>
            <a:ext cx="7621373" cy="329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70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640084" y="579713"/>
            <a:ext cx="8422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>
                <a:solidFill>
                  <a:schemeClr val="bg1"/>
                </a:solidFill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  <a:endParaRPr lang="es-PE" sz="44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A5D8F8-CB8B-93FF-442A-8C8D4558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8967">
            <a:off x="-2255324" y="4224831"/>
            <a:ext cx="4762500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BA4EAB-0CC0-F8F9-0371-F36F33CA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4913">
            <a:off x="9556106" y="-2073130"/>
            <a:ext cx="4762500" cy="4762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4A9215-6B10-FBCF-52AC-521DF8CFA02C}"/>
              </a:ext>
            </a:extLst>
          </p:cNvPr>
          <p:cNvSpPr txBox="1"/>
          <p:nvPr/>
        </p:nvSpPr>
        <p:spPr>
          <a:xfrm>
            <a:off x="1518285" y="1227631"/>
            <a:ext cx="9155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>
              <a:solidFill>
                <a:schemeClr val="bg1"/>
              </a:solidFill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Aplicar Técnicas de Preprocesamiento como </a:t>
            </a:r>
            <a:r>
              <a:rPr lang="es-PE" sz="1800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PE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edimensionamiento, corrección de color y contraste, normalización, eliminación de ruido para mejorar la calidad de la imagen y así obtener mejores resultados.</a:t>
            </a:r>
          </a:p>
          <a:p>
            <a:pPr algn="just"/>
            <a:endParaRPr lang="es-MX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Ajustar los hiperparámetros clave, como tasas de aprendizaje y tamaños de lotes, para optimizar el rendimiento de las arquitecturas.</a:t>
            </a:r>
          </a:p>
          <a:p>
            <a:pPr algn="just"/>
            <a:endParaRPr lang="es-MX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Analizar rendimiento de las distintas arquitecturas de RNC en términos de precisión (accuracy), pérdida (loss), sensibilidad, especificidad y otros indicadores relevantes</a:t>
            </a:r>
            <a:endParaRPr lang="es-PE" sz="1800" dirty="0">
              <a:solidFill>
                <a:schemeClr val="bg1"/>
              </a:solidFill>
              <a:effectLst/>
              <a:latin typeface="Amasis MT Pro Medium" panose="020406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2B1AC5-5D4B-65E3-BEA7-3748D6C0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26" y="4170997"/>
            <a:ext cx="4294148" cy="24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2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813</Words>
  <Application>Microsoft Office PowerPoint</Application>
  <PresentationFormat>Panorámica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Amasis MT Pro Medium</vt:lpstr>
      <vt:lpstr>Aptos</vt:lpstr>
      <vt:lpstr>Aptos Display</vt:lpstr>
      <vt:lpstr>Arial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Daniel</dc:creator>
  <cp:lastModifiedBy>Leonardo Daniel</cp:lastModifiedBy>
  <cp:revision>1</cp:revision>
  <dcterms:created xsi:type="dcterms:W3CDTF">2024-03-25T01:13:36Z</dcterms:created>
  <dcterms:modified xsi:type="dcterms:W3CDTF">2024-03-25T07:45:02Z</dcterms:modified>
</cp:coreProperties>
</file>