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apey" panose="020B0604020202020204" charset="0"/>
      <p:regular r:id="rId15"/>
    </p:embeddedFont>
    <p:embeddedFont>
      <p:font typeface="Arapey Bold" panose="020B0604020202020204" charset="0"/>
      <p:regular r:id="rId16"/>
    </p:embeddedFont>
    <p:embeddedFont>
      <p:font typeface="Arapey Bold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677057"/>
            <a:ext cx="4238157" cy="3581243"/>
          </a:xfrm>
          <a:custGeom>
            <a:avLst/>
            <a:gdLst/>
            <a:ahLst/>
            <a:cxnLst/>
            <a:rect l="l" t="t" r="r" b="b"/>
            <a:pathLst>
              <a:path w="4238157" h="3581243">
                <a:moveTo>
                  <a:pt x="0" y="0"/>
                </a:moveTo>
                <a:lnTo>
                  <a:pt x="4238157" y="0"/>
                </a:lnTo>
                <a:lnTo>
                  <a:pt x="4238157" y="3581243"/>
                </a:lnTo>
                <a:lnTo>
                  <a:pt x="0" y="3581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Freeform 3"/>
          <p:cNvSpPr/>
          <p:nvPr/>
        </p:nvSpPr>
        <p:spPr>
          <a:xfrm>
            <a:off x="13038992" y="1028700"/>
            <a:ext cx="4220308" cy="4114800"/>
          </a:xfrm>
          <a:custGeom>
            <a:avLst/>
            <a:gdLst/>
            <a:ahLst/>
            <a:cxnLst/>
            <a:rect l="l" t="t" r="r" b="b"/>
            <a:pathLst>
              <a:path w="4220308" h="4114800">
                <a:moveTo>
                  <a:pt x="0" y="0"/>
                </a:moveTo>
                <a:lnTo>
                  <a:pt x="4220308" y="0"/>
                </a:lnTo>
                <a:lnTo>
                  <a:pt x="42203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TextBox 4"/>
          <p:cNvSpPr txBox="1"/>
          <p:nvPr/>
        </p:nvSpPr>
        <p:spPr>
          <a:xfrm>
            <a:off x="5866256" y="4552950"/>
            <a:ext cx="6555488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19"/>
              </a:lnSpc>
            </a:pPr>
            <a:r>
              <a:rPr lang="en-US" sz="6299">
                <a:solidFill>
                  <a:srgbClr val="2E2020"/>
                </a:solidFill>
                <a:latin typeface="Arapey Bold"/>
              </a:rPr>
              <a:t>Matriz de Confusión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9328" y="5143500"/>
            <a:ext cx="11266505" cy="2713100"/>
          </a:xfrm>
          <a:custGeom>
            <a:avLst/>
            <a:gdLst/>
            <a:ahLst/>
            <a:cxnLst/>
            <a:rect l="l" t="t" r="r" b="b"/>
            <a:pathLst>
              <a:path w="11266505" h="2713100">
                <a:moveTo>
                  <a:pt x="0" y="0"/>
                </a:moveTo>
                <a:lnTo>
                  <a:pt x="11266506" y="0"/>
                </a:lnTo>
                <a:lnTo>
                  <a:pt x="11266506" y="2713100"/>
                </a:lnTo>
                <a:lnTo>
                  <a:pt x="0" y="2713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1028700" y="962025"/>
            <a:ext cx="16230600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E2020"/>
                </a:solidFill>
                <a:latin typeface="Arapey"/>
              </a:rPr>
              <a:t>Ahora que hemos resuelto la matriz de confusión básica, veamos una más complicada.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E2020"/>
                </a:solidFill>
                <a:latin typeface="Arapey"/>
              </a:rPr>
              <a:t>Ahora tenemos este conjunto de datos, la pregunta es: ¿Basado en lo que las personas piensan sobre estas películas podemos usar un método de aprendizaje automático para predecir su película favorita?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E2020"/>
                </a:solidFill>
                <a:latin typeface="Arapey"/>
              </a:rPr>
              <a:t>Supongamos que en este caso las únicas opciones son: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E2020"/>
                </a:solidFill>
                <a:latin typeface="Arapey"/>
              </a:rPr>
              <a:t>Troll 2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E2020"/>
                </a:solidFill>
                <a:latin typeface="Arapey"/>
              </a:rPr>
              <a:t>Gore Police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E2020"/>
                </a:solidFill>
                <a:latin typeface="Arapey"/>
              </a:rPr>
              <a:t>Cool As Ice</a:t>
            </a:r>
          </a:p>
          <a:p>
            <a:pPr marL="0" lvl="0" indent="0" algn="just">
              <a:lnSpc>
                <a:spcPts val="3920"/>
              </a:lnSpc>
              <a:spcBef>
                <a:spcPct val="0"/>
              </a:spcBef>
            </a:pPr>
            <a:endParaRPr lang="en-US" sz="2800">
              <a:solidFill>
                <a:srgbClr val="2E2020"/>
              </a:solidFill>
              <a:latin typeface="Arapey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88660" y="3764944"/>
            <a:ext cx="11310680" cy="5493356"/>
          </a:xfrm>
          <a:custGeom>
            <a:avLst/>
            <a:gdLst/>
            <a:ahLst/>
            <a:cxnLst/>
            <a:rect l="l" t="t" r="r" b="b"/>
            <a:pathLst>
              <a:path w="11310680" h="5493356">
                <a:moveTo>
                  <a:pt x="0" y="0"/>
                </a:moveTo>
                <a:lnTo>
                  <a:pt x="11310680" y="0"/>
                </a:lnTo>
                <a:lnTo>
                  <a:pt x="11310680" y="5493356"/>
                </a:lnTo>
                <a:lnTo>
                  <a:pt x="0" y="5493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1028700" y="962025"/>
            <a:ext cx="16230600" cy="247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2E2020"/>
                </a:solidFill>
                <a:latin typeface="Arapey"/>
              </a:rPr>
              <a:t>Entonces la matriz de confusión tendrá </a:t>
            </a:r>
            <a:r>
              <a:rPr lang="en-US" sz="2800">
                <a:solidFill>
                  <a:srgbClr val="2E2020"/>
                </a:solidFill>
                <a:latin typeface="Arapey Bold"/>
              </a:rPr>
              <a:t>3 filas x 3 columnas</a:t>
            </a:r>
            <a:r>
              <a:rPr lang="en-US" sz="2800">
                <a:solidFill>
                  <a:srgbClr val="2E2020"/>
                </a:solidFill>
                <a:latin typeface="Arapey"/>
              </a:rPr>
              <a:t>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64D443"/>
                </a:solidFill>
                <a:latin typeface="Arapey Bold"/>
              </a:rPr>
              <a:t>Al igual que antes en la diagonal es donde el algoritmo de aprendizaje automático hizo las cosas correctas.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E44D45"/>
                </a:solidFill>
                <a:latin typeface="Arapey Bold"/>
              </a:rPr>
              <a:t>Y todo lo que se encuentra fuera de la diagonal es donde el algoritmo se equivocó.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E2020"/>
                </a:solidFill>
                <a:latin typeface="Arapey"/>
              </a:rPr>
              <a:t>En este caso el algoritmo de aprendizaje automático no lo hizó tan bien ... pero ¿podemos culparlo? ... Todas estas películas son </a:t>
            </a:r>
            <a:r>
              <a:rPr lang="en-US" sz="2800">
                <a:solidFill>
                  <a:srgbClr val="2E2020"/>
                </a:solidFill>
                <a:latin typeface="Arapey Bold"/>
              </a:rPr>
              <a:t>terribles</a:t>
            </a:r>
            <a:r>
              <a:rPr lang="en-US" sz="2800">
                <a:solidFill>
                  <a:srgbClr val="2E2020"/>
                </a:solidFill>
                <a:latin typeface="Arapey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9621" y="6056812"/>
            <a:ext cx="7321046" cy="3732500"/>
          </a:xfrm>
          <a:custGeom>
            <a:avLst/>
            <a:gdLst/>
            <a:ahLst/>
            <a:cxnLst/>
            <a:rect l="l" t="t" r="r" b="b"/>
            <a:pathLst>
              <a:path w="7321046" h="3732500">
                <a:moveTo>
                  <a:pt x="0" y="0"/>
                </a:moveTo>
                <a:lnTo>
                  <a:pt x="7321046" y="0"/>
                </a:lnTo>
                <a:lnTo>
                  <a:pt x="7321046" y="3732500"/>
                </a:lnTo>
                <a:lnTo>
                  <a:pt x="0" y="373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1028700" y="962025"/>
            <a:ext cx="16230600" cy="494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2E2020"/>
                </a:solidFill>
                <a:latin typeface="Arapey"/>
              </a:rPr>
              <a:t>Por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último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,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el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tamaño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de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una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matriz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de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confusión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dependerá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del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número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de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cosas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que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queremos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predecir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.</a:t>
            </a:r>
          </a:p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2E2020"/>
                </a:solidFill>
                <a:latin typeface="Arapey"/>
              </a:rPr>
              <a:t>En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el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primer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ejemplo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solo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estabamos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tratando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de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predecir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dos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cosas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: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E2020"/>
                </a:solidFill>
                <a:latin typeface="Arapey"/>
              </a:rPr>
              <a:t>La persona tiene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una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enfermedad cardíaca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2E2020"/>
                </a:solidFill>
                <a:latin typeface="Arapey"/>
              </a:rPr>
              <a:t>La persona no tiene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una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enfermedad cardíaca</a:t>
            </a:r>
          </a:p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2E2020"/>
                </a:solidFill>
                <a:latin typeface="Arapey"/>
              </a:rPr>
              <a:t>Y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esto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nos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dió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una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matriz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de </a:t>
            </a:r>
            <a:r>
              <a:rPr lang="en-US" sz="2800" dirty="0">
                <a:solidFill>
                  <a:srgbClr val="2E2020"/>
                </a:solidFill>
                <a:latin typeface="Arapey Bold"/>
              </a:rPr>
              <a:t>2 </a:t>
            </a:r>
            <a:r>
              <a:rPr lang="en-US" sz="2800" dirty="0" err="1">
                <a:solidFill>
                  <a:srgbClr val="2E2020"/>
                </a:solidFill>
                <a:latin typeface="Arapey Bold"/>
              </a:rPr>
              <a:t>filas</a:t>
            </a:r>
            <a:r>
              <a:rPr lang="en-US" sz="2800" dirty="0">
                <a:solidFill>
                  <a:srgbClr val="2E2020"/>
                </a:solidFill>
                <a:latin typeface="Arapey Bold"/>
              </a:rPr>
              <a:t> x 2 </a:t>
            </a:r>
            <a:r>
              <a:rPr lang="en-US" sz="2800" dirty="0" err="1">
                <a:solidFill>
                  <a:srgbClr val="2E2020"/>
                </a:solidFill>
                <a:latin typeface="Arapey Bold"/>
              </a:rPr>
              <a:t>columnas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.</a:t>
            </a:r>
          </a:p>
          <a:p>
            <a:pPr algn="just">
              <a:lnSpc>
                <a:spcPts val="3920"/>
              </a:lnSpc>
            </a:pPr>
            <a:endParaRPr lang="en-US" sz="2800" dirty="0">
              <a:solidFill>
                <a:srgbClr val="2E2020"/>
              </a:solidFill>
              <a:latin typeface="Arapey"/>
            </a:endParaRPr>
          </a:p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2E2020"/>
                </a:solidFill>
                <a:latin typeface="Arapey"/>
              </a:rPr>
              <a:t>En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el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segundo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ejemplo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teníamos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3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películas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para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elegir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como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la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favorita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de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una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persona,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por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lo que la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matriz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de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confusión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resulto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en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una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de </a:t>
            </a:r>
            <a:r>
              <a:rPr lang="en-US" sz="2800" dirty="0">
                <a:solidFill>
                  <a:srgbClr val="2E2020"/>
                </a:solidFill>
                <a:latin typeface="Arapey Bold"/>
              </a:rPr>
              <a:t>3 </a:t>
            </a:r>
            <a:r>
              <a:rPr lang="en-US" sz="2800" dirty="0" err="1">
                <a:solidFill>
                  <a:srgbClr val="2E2020"/>
                </a:solidFill>
                <a:latin typeface="Arapey Bold"/>
              </a:rPr>
              <a:t>filas</a:t>
            </a:r>
            <a:r>
              <a:rPr lang="en-US" sz="2800" dirty="0">
                <a:solidFill>
                  <a:srgbClr val="2E2020"/>
                </a:solidFill>
                <a:latin typeface="Arapey Bold"/>
              </a:rPr>
              <a:t> x 3 </a:t>
            </a:r>
            <a:r>
              <a:rPr lang="en-US" sz="2800" dirty="0" err="1">
                <a:solidFill>
                  <a:srgbClr val="2E2020"/>
                </a:solidFill>
                <a:latin typeface="Arapey Bold"/>
              </a:rPr>
              <a:t>columnas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.</a:t>
            </a:r>
          </a:p>
          <a:p>
            <a:pPr algn="just">
              <a:lnSpc>
                <a:spcPts val="3920"/>
              </a:lnSpc>
            </a:pPr>
            <a:endParaRPr lang="en-US" sz="2800" dirty="0">
              <a:solidFill>
                <a:srgbClr val="2E2020"/>
              </a:solidFill>
              <a:latin typeface="Arapey"/>
            </a:endParaRP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2E2020"/>
                </a:solidFill>
                <a:latin typeface="Arapey"/>
              </a:rPr>
              <a:t>Entonces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... Si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hubieramos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tenido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4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opciones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para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elegir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, la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matriz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habría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 err="1">
                <a:solidFill>
                  <a:srgbClr val="2E2020"/>
                </a:solidFill>
                <a:latin typeface="Arapey"/>
              </a:rPr>
              <a:t>sido</a:t>
            </a:r>
            <a:r>
              <a:rPr lang="en-US" sz="28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800" dirty="0">
                <a:solidFill>
                  <a:srgbClr val="2E2020"/>
                </a:solidFill>
                <a:latin typeface="Arapey Bold"/>
              </a:rPr>
              <a:t>4 </a:t>
            </a:r>
            <a:r>
              <a:rPr lang="en-US" sz="2800" dirty="0" err="1">
                <a:solidFill>
                  <a:srgbClr val="2E2020"/>
                </a:solidFill>
                <a:latin typeface="Arapey Bold"/>
              </a:rPr>
              <a:t>filas</a:t>
            </a:r>
            <a:r>
              <a:rPr lang="en-US" sz="2800" dirty="0">
                <a:solidFill>
                  <a:srgbClr val="2E2020"/>
                </a:solidFill>
                <a:latin typeface="Arapey Bold"/>
              </a:rPr>
              <a:t> x 4 </a:t>
            </a:r>
            <a:r>
              <a:rPr lang="en-US" sz="2800" dirty="0" err="1">
                <a:solidFill>
                  <a:srgbClr val="2E2020"/>
                </a:solidFill>
                <a:latin typeface="Arapey Bold"/>
              </a:rPr>
              <a:t>columnas</a:t>
            </a:r>
            <a:r>
              <a:rPr lang="en-US" sz="2800" dirty="0">
                <a:solidFill>
                  <a:srgbClr val="2E2020"/>
                </a:solidFill>
                <a:latin typeface="Arapey Bold"/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54174" y="2136887"/>
            <a:ext cx="10979652" cy="5442904"/>
          </a:xfrm>
          <a:custGeom>
            <a:avLst/>
            <a:gdLst/>
            <a:ahLst/>
            <a:cxnLst/>
            <a:rect l="l" t="t" r="r" b="b"/>
            <a:pathLst>
              <a:path w="10979652" h="5442904">
                <a:moveTo>
                  <a:pt x="0" y="0"/>
                </a:moveTo>
                <a:lnTo>
                  <a:pt x="10979652" y="0"/>
                </a:lnTo>
                <a:lnTo>
                  <a:pt x="10979652" y="5442904"/>
                </a:lnTo>
                <a:lnTo>
                  <a:pt x="0" y="5442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1028700" y="962025"/>
            <a:ext cx="16230600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E2020"/>
                </a:solidFill>
                <a:latin typeface="Arapey"/>
              </a:rPr>
              <a:t>Y si tuvieramos 40 opciones para elegir, tendríamos una matriz de confusión de </a:t>
            </a:r>
            <a:r>
              <a:rPr lang="en-US" sz="2800">
                <a:solidFill>
                  <a:srgbClr val="2E2020"/>
                </a:solidFill>
                <a:latin typeface="Arapey Bold"/>
              </a:rPr>
              <a:t>40 filas x 40 columnas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272145"/>
            <a:ext cx="16230600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E2020"/>
                </a:solidFill>
                <a:latin typeface="Arapey"/>
              </a:rPr>
              <a:t>En resúmen, una </a:t>
            </a:r>
            <a:r>
              <a:rPr lang="en-US" sz="2800">
                <a:solidFill>
                  <a:srgbClr val="2E2020"/>
                </a:solidFill>
                <a:latin typeface="Arapey Bold"/>
              </a:rPr>
              <a:t>matriz de confusión</a:t>
            </a:r>
            <a:r>
              <a:rPr lang="en-US" sz="2800">
                <a:solidFill>
                  <a:srgbClr val="2E2020"/>
                </a:solidFill>
                <a:latin typeface="Arapey"/>
              </a:rPr>
              <a:t>, nos dice que es lo que tu algoritmo de aprendizaje automático hizo correcto y que hizo incorrecto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54174" y="2430982"/>
            <a:ext cx="10979652" cy="3143747"/>
          </a:xfrm>
          <a:custGeom>
            <a:avLst/>
            <a:gdLst/>
            <a:ahLst/>
            <a:cxnLst/>
            <a:rect l="l" t="t" r="r" b="b"/>
            <a:pathLst>
              <a:path w="10979652" h="3143747">
                <a:moveTo>
                  <a:pt x="0" y="0"/>
                </a:moveTo>
                <a:lnTo>
                  <a:pt x="10979652" y="0"/>
                </a:lnTo>
                <a:lnTo>
                  <a:pt x="10979652" y="3143746"/>
                </a:lnTo>
                <a:lnTo>
                  <a:pt x="0" y="3143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1028700" y="962025"/>
            <a:ext cx="162306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Supongamos que tenemos estos datos médicos: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205637"/>
            <a:ext cx="16230600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Tenemos algunas medidas médicas como: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2020"/>
                </a:solidFill>
                <a:latin typeface="Arapey"/>
              </a:rPr>
              <a:t>Dolor de Pecho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2020"/>
                </a:solidFill>
                <a:latin typeface="Arapey"/>
              </a:rPr>
              <a:t>Buena Circulación Sanguínea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2020"/>
                </a:solidFill>
                <a:latin typeface="Arapey"/>
              </a:rPr>
              <a:t>Arterias Bloqueadas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E2020"/>
                </a:solidFill>
                <a:latin typeface="Arapey"/>
              </a:rPr>
              <a:t>Peso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8135" y="2992907"/>
            <a:ext cx="3898165" cy="2962605"/>
          </a:xfrm>
          <a:custGeom>
            <a:avLst/>
            <a:gdLst/>
            <a:ahLst/>
            <a:cxnLst/>
            <a:rect l="l" t="t" r="r" b="b"/>
            <a:pathLst>
              <a:path w="3898165" h="2962605">
                <a:moveTo>
                  <a:pt x="0" y="0"/>
                </a:moveTo>
                <a:lnTo>
                  <a:pt x="3898165" y="0"/>
                </a:lnTo>
                <a:lnTo>
                  <a:pt x="3898165" y="2962605"/>
                </a:lnTo>
                <a:lnTo>
                  <a:pt x="0" y="296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Freeform 3"/>
          <p:cNvSpPr/>
          <p:nvPr/>
        </p:nvSpPr>
        <p:spPr>
          <a:xfrm>
            <a:off x="6568761" y="2992907"/>
            <a:ext cx="3965766" cy="2962605"/>
          </a:xfrm>
          <a:custGeom>
            <a:avLst/>
            <a:gdLst/>
            <a:ahLst/>
            <a:cxnLst/>
            <a:rect l="l" t="t" r="r" b="b"/>
            <a:pathLst>
              <a:path w="3965766" h="2962605">
                <a:moveTo>
                  <a:pt x="0" y="0"/>
                </a:moveTo>
                <a:lnTo>
                  <a:pt x="3965766" y="0"/>
                </a:lnTo>
                <a:lnTo>
                  <a:pt x="3965766" y="2962605"/>
                </a:lnTo>
                <a:lnTo>
                  <a:pt x="0" y="2962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097" r="-10969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Freeform 4"/>
          <p:cNvSpPr/>
          <p:nvPr/>
        </p:nvSpPr>
        <p:spPr>
          <a:xfrm>
            <a:off x="11208154" y="3415626"/>
            <a:ext cx="6364901" cy="2117167"/>
          </a:xfrm>
          <a:custGeom>
            <a:avLst/>
            <a:gdLst/>
            <a:ahLst/>
            <a:cxnLst/>
            <a:rect l="l" t="t" r="r" b="b"/>
            <a:pathLst>
              <a:path w="6364901" h="2117167">
                <a:moveTo>
                  <a:pt x="0" y="0"/>
                </a:moveTo>
                <a:lnTo>
                  <a:pt x="6364902" y="0"/>
                </a:lnTo>
                <a:lnTo>
                  <a:pt x="6364902" y="2117168"/>
                </a:lnTo>
                <a:lnTo>
                  <a:pt x="0" y="2117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TextBox 5"/>
          <p:cNvSpPr txBox="1"/>
          <p:nvPr/>
        </p:nvSpPr>
        <p:spPr>
          <a:xfrm>
            <a:off x="1028700" y="962025"/>
            <a:ext cx="16230600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2E2020"/>
                </a:solidFill>
                <a:latin typeface="Arapey"/>
              </a:rPr>
              <a:t>Con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estos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datos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clínicos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queremos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aplicar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un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método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de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aprendizaje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automático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para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predecir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si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alguien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 Bold"/>
              </a:rPr>
              <a:t>desarrollará</a:t>
            </a:r>
            <a:r>
              <a:rPr lang="en-US" sz="3000" dirty="0">
                <a:solidFill>
                  <a:srgbClr val="2E2020"/>
                </a:solidFill>
                <a:latin typeface="Arapey Bold"/>
              </a:rPr>
              <a:t> o no </a:t>
            </a:r>
            <a:r>
              <a:rPr lang="en-US" sz="3000" dirty="0" err="1">
                <a:solidFill>
                  <a:srgbClr val="2E2020"/>
                </a:solidFill>
                <a:latin typeface="Arapey Bold"/>
              </a:rPr>
              <a:t>una</a:t>
            </a:r>
            <a:r>
              <a:rPr lang="en-US" sz="3000" dirty="0">
                <a:solidFill>
                  <a:srgbClr val="2E2020"/>
                </a:solidFill>
                <a:latin typeface="Arapey Bold"/>
              </a:rPr>
              <a:t> enfermedad </a:t>
            </a:r>
            <a:r>
              <a:rPr lang="en-US" sz="3000" dirty="0" err="1">
                <a:solidFill>
                  <a:srgbClr val="2E2020"/>
                </a:solidFill>
                <a:latin typeface="Arapey Bold"/>
              </a:rPr>
              <a:t>cardiaca</a:t>
            </a:r>
            <a:r>
              <a:rPr lang="en-US" sz="3000" dirty="0">
                <a:solidFill>
                  <a:srgbClr val="2E2020"/>
                </a:solidFill>
                <a:latin typeface="Arapey Bold"/>
              </a:rPr>
              <a:t>.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2E2020"/>
                </a:solidFill>
                <a:latin typeface="Arapey"/>
              </a:rPr>
              <a:t>Para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esto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podríamos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usar: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9373" y="5888837"/>
            <a:ext cx="265568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E2020"/>
                </a:solidFill>
                <a:latin typeface="Arapey Bold Italics"/>
              </a:rPr>
              <a:t>Regresión Logística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32973" y="5888837"/>
            <a:ext cx="65639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E2020"/>
                </a:solidFill>
                <a:latin typeface="Arapey Bold Italics"/>
              </a:rPr>
              <a:t>KNN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45487" y="5888837"/>
            <a:ext cx="209776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E2020"/>
                </a:solidFill>
                <a:latin typeface="Arapey Bold Italics"/>
              </a:rPr>
              <a:t>Random Forest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989293"/>
            <a:ext cx="16230600" cy="182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O algún otro método de los que existen (hay muchos algoritmos de clasificación).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E44D45"/>
                </a:solidFill>
                <a:latin typeface="Arapey Bold"/>
              </a:rPr>
              <a:t>¿Cómo podríamos decidir cuál de los algoritmos es el que funciona mejor con nuestros datos?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809562"/>
            <a:ext cx="7681175" cy="2333938"/>
          </a:xfrm>
          <a:custGeom>
            <a:avLst/>
            <a:gdLst/>
            <a:ahLst/>
            <a:cxnLst/>
            <a:rect l="l" t="t" r="r" b="b"/>
            <a:pathLst>
              <a:path w="7681175" h="2333938">
                <a:moveTo>
                  <a:pt x="0" y="0"/>
                </a:moveTo>
                <a:lnTo>
                  <a:pt x="7681175" y="0"/>
                </a:lnTo>
                <a:lnTo>
                  <a:pt x="7681175" y="2333938"/>
                </a:lnTo>
                <a:lnTo>
                  <a:pt x="0" y="2333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Freeform 3"/>
          <p:cNvSpPr/>
          <p:nvPr/>
        </p:nvSpPr>
        <p:spPr>
          <a:xfrm>
            <a:off x="9760819" y="2809562"/>
            <a:ext cx="7498481" cy="2264499"/>
          </a:xfrm>
          <a:custGeom>
            <a:avLst/>
            <a:gdLst/>
            <a:ahLst/>
            <a:cxnLst/>
            <a:rect l="l" t="t" r="r" b="b"/>
            <a:pathLst>
              <a:path w="7498481" h="2264499">
                <a:moveTo>
                  <a:pt x="0" y="0"/>
                </a:moveTo>
                <a:lnTo>
                  <a:pt x="7498481" y="0"/>
                </a:lnTo>
                <a:lnTo>
                  <a:pt x="7498481" y="2264499"/>
                </a:lnTo>
                <a:lnTo>
                  <a:pt x="0" y="2264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TextBox 4"/>
          <p:cNvSpPr txBox="1"/>
          <p:nvPr/>
        </p:nvSpPr>
        <p:spPr>
          <a:xfrm>
            <a:off x="1028700" y="962025"/>
            <a:ext cx="162306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Primero dividimos nuestros datos en data de entrenamiento </a:t>
            </a:r>
            <a:r>
              <a:rPr lang="en-US" sz="3000">
                <a:solidFill>
                  <a:srgbClr val="2E2020"/>
                </a:solidFill>
                <a:latin typeface="Arapey Bold"/>
              </a:rPr>
              <a:t>(Training)</a:t>
            </a:r>
            <a:r>
              <a:rPr lang="en-US" sz="3000">
                <a:solidFill>
                  <a:srgbClr val="2E2020"/>
                </a:solidFill>
                <a:latin typeface="Arapey"/>
              </a:rPr>
              <a:t> y data de prueba </a:t>
            </a:r>
            <a:r>
              <a:rPr lang="en-US" sz="3000">
                <a:solidFill>
                  <a:srgbClr val="2E2020"/>
                </a:solidFill>
                <a:latin typeface="Arapey Bold"/>
              </a:rPr>
              <a:t>(Testing)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503471"/>
            <a:ext cx="162306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Luego entrenamos todos los métodos que elegimos con la data de entrenamiento y testeamos cada método con la data de prueba.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62025"/>
            <a:ext cx="162306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Ahora necesitamos resumir como cada método rindió al momento de pasarle la data de prueba: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474230"/>
            <a:ext cx="162306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Una forma de hacer esto es creando una </a:t>
            </a:r>
            <a:r>
              <a:rPr lang="en-US" sz="3000">
                <a:solidFill>
                  <a:srgbClr val="2E2020"/>
                </a:solidFill>
                <a:latin typeface="Arapey Bold"/>
              </a:rPr>
              <a:t>matriz de confusión </a:t>
            </a:r>
            <a:r>
              <a:rPr lang="en-US" sz="3000">
                <a:solidFill>
                  <a:srgbClr val="2E2020"/>
                </a:solidFill>
                <a:latin typeface="Arapey"/>
              </a:rPr>
              <a:t>para cada método.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En general una matriz de confusión se ve así: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11601" y="6893668"/>
            <a:ext cx="20593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Clase Positiva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45283" y="5096410"/>
            <a:ext cx="219194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Clase Negativa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13645" y="3828093"/>
            <a:ext cx="219194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Clase Negativa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01126" y="3828093"/>
            <a:ext cx="20593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Clase Positiva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54360" y="5967462"/>
            <a:ext cx="1147834" cy="500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2E2020"/>
                </a:solidFill>
                <a:latin typeface="Arapey"/>
              </a:rPr>
              <a:t>Actual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80124" y="2929636"/>
            <a:ext cx="1821002" cy="500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2E2020"/>
                </a:solidFill>
                <a:latin typeface="Arapey"/>
              </a:rPr>
              <a:t>Predecida</a:t>
            </a:r>
            <a:endParaRPr lang="en-US" sz="3000" dirty="0">
              <a:solidFill>
                <a:srgbClr val="2E2020"/>
              </a:solidFill>
              <a:latin typeface="Arapey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047993" y="6902427"/>
            <a:ext cx="0" cy="9293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1" name="AutoShape 11"/>
          <p:cNvSpPr/>
          <p:nvPr/>
        </p:nvSpPr>
        <p:spPr>
          <a:xfrm>
            <a:off x="3067043" y="4920347"/>
            <a:ext cx="0" cy="9293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2" name="AutoShape 12"/>
          <p:cNvSpPr/>
          <p:nvPr/>
        </p:nvSpPr>
        <p:spPr>
          <a:xfrm flipH="1">
            <a:off x="6909701" y="3253169"/>
            <a:ext cx="323593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3" name="AutoShape 13"/>
          <p:cNvSpPr/>
          <p:nvPr/>
        </p:nvSpPr>
        <p:spPr>
          <a:xfrm flipH="1">
            <a:off x="12410348" y="3272219"/>
            <a:ext cx="323593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4" name="TextBox 14"/>
          <p:cNvSpPr txBox="1"/>
          <p:nvPr/>
        </p:nvSpPr>
        <p:spPr>
          <a:xfrm>
            <a:off x="8192715" y="5011527"/>
            <a:ext cx="183380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3B79B2"/>
                </a:solidFill>
                <a:latin typeface="Arapey"/>
              </a:rPr>
              <a:t>Verdaderos</a:t>
            </a:r>
            <a:r>
              <a:rPr lang="en-US" sz="3000" dirty="0">
                <a:solidFill>
                  <a:srgbClr val="3B79B2"/>
                </a:solidFill>
                <a:latin typeface="Arapey"/>
              </a:rPr>
              <a:t> </a:t>
            </a:r>
          </a:p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3B79B2"/>
                </a:solidFill>
                <a:latin typeface="Arapey"/>
              </a:rPr>
              <a:t>Negativos</a:t>
            </a:r>
            <a:endParaRPr lang="en-US" sz="3000" dirty="0">
              <a:solidFill>
                <a:srgbClr val="3B79B2"/>
              </a:solidFill>
              <a:latin typeface="Arapey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11243077" y="3832377"/>
            <a:ext cx="0" cy="488899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6" name="AutoShape 16"/>
          <p:cNvSpPr/>
          <p:nvPr/>
        </p:nvSpPr>
        <p:spPr>
          <a:xfrm flipH="1" flipV="1">
            <a:off x="6909742" y="6809640"/>
            <a:ext cx="8823857" cy="189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17" name="TextBox 17"/>
          <p:cNvSpPr txBox="1"/>
          <p:nvPr/>
        </p:nvSpPr>
        <p:spPr>
          <a:xfrm>
            <a:off x="12541632" y="7078489"/>
            <a:ext cx="183380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3B79B2"/>
                </a:solidFill>
                <a:latin typeface="Arapey"/>
              </a:rPr>
              <a:t>Verdaderos</a:t>
            </a:r>
            <a:r>
              <a:rPr lang="en-US" sz="3000" dirty="0">
                <a:solidFill>
                  <a:srgbClr val="3B79B2"/>
                </a:solidFill>
                <a:latin typeface="Arapey"/>
              </a:rPr>
              <a:t> </a:t>
            </a:r>
          </a:p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3B79B2"/>
                </a:solidFill>
                <a:latin typeface="Arapey"/>
              </a:rPr>
              <a:t>Positivos</a:t>
            </a:r>
            <a:endParaRPr lang="en-US" sz="3000" dirty="0">
              <a:solidFill>
                <a:srgbClr val="3B79B2"/>
              </a:solidFill>
              <a:latin typeface="Arape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83394" y="7078489"/>
            <a:ext cx="1561129" cy="105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3B79B2"/>
                </a:solidFill>
                <a:latin typeface="Arapey"/>
              </a:rPr>
              <a:t>Falsos</a:t>
            </a:r>
            <a:r>
              <a:rPr lang="en-US" sz="3000" dirty="0">
                <a:solidFill>
                  <a:srgbClr val="3B79B2"/>
                </a:solidFill>
                <a:latin typeface="Arapey"/>
              </a:rPr>
              <a:t> </a:t>
            </a:r>
          </a:p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3B79B2"/>
                </a:solidFill>
                <a:latin typeface="Arapey"/>
              </a:rPr>
              <a:t>Negativos</a:t>
            </a:r>
            <a:endParaRPr lang="en-US" sz="3000" dirty="0">
              <a:solidFill>
                <a:srgbClr val="3B79B2"/>
              </a:solidFill>
              <a:latin typeface="Arapey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789502" y="4979983"/>
            <a:ext cx="1523751" cy="105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79B2"/>
                </a:solidFill>
                <a:latin typeface="Arapey"/>
              </a:rPr>
              <a:t>Falsos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B79B2"/>
                </a:solidFill>
                <a:latin typeface="Arapey"/>
              </a:rPr>
              <a:t>Positivos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8751426"/>
            <a:ext cx="162306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2E2020"/>
                </a:solidFill>
                <a:latin typeface="Arapey"/>
              </a:rPr>
              <a:t>En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este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caso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la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clase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positiva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serían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las personas que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tienen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enfermedad cardíaca y la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negativa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las que no.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66568" y="1908676"/>
            <a:ext cx="1686044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E2020"/>
                </a:solidFill>
                <a:latin typeface="Arapey"/>
              </a:rPr>
              <a:t>Predecida</a:t>
            </a:r>
          </a:p>
        </p:txBody>
      </p:sp>
      <p:sp>
        <p:nvSpPr>
          <p:cNvPr id="3" name="AutoShape 3"/>
          <p:cNvSpPr/>
          <p:nvPr/>
        </p:nvSpPr>
        <p:spPr>
          <a:xfrm>
            <a:off x="2548340" y="6133729"/>
            <a:ext cx="0" cy="9293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4" name="AutoShape 4"/>
          <p:cNvSpPr/>
          <p:nvPr/>
        </p:nvSpPr>
        <p:spPr>
          <a:xfrm>
            <a:off x="2567390" y="4151650"/>
            <a:ext cx="0" cy="9293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5" name="AutoShape 5"/>
          <p:cNvSpPr/>
          <p:nvPr/>
        </p:nvSpPr>
        <p:spPr>
          <a:xfrm flipH="1">
            <a:off x="6995265" y="2241734"/>
            <a:ext cx="323593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6" name="AutoShape 6"/>
          <p:cNvSpPr/>
          <p:nvPr/>
        </p:nvSpPr>
        <p:spPr>
          <a:xfrm flipH="1">
            <a:off x="12495912" y="2260784"/>
            <a:ext cx="323593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7" name="AutoShape 7"/>
          <p:cNvSpPr/>
          <p:nvPr/>
        </p:nvSpPr>
        <p:spPr>
          <a:xfrm>
            <a:off x="11309590" y="2498591"/>
            <a:ext cx="0" cy="488899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8" name="AutoShape 8"/>
          <p:cNvSpPr/>
          <p:nvPr/>
        </p:nvSpPr>
        <p:spPr>
          <a:xfrm flipH="1" flipV="1">
            <a:off x="6995265" y="5779155"/>
            <a:ext cx="8823857" cy="189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sp>
        <p:nvSpPr>
          <p:cNvPr id="9" name="Freeform 9"/>
          <p:cNvSpPr/>
          <p:nvPr/>
        </p:nvSpPr>
        <p:spPr>
          <a:xfrm>
            <a:off x="7609292" y="4133215"/>
            <a:ext cx="2967311" cy="1487093"/>
          </a:xfrm>
          <a:custGeom>
            <a:avLst/>
            <a:gdLst/>
            <a:ahLst/>
            <a:cxnLst/>
            <a:rect l="l" t="t" r="r" b="b"/>
            <a:pathLst>
              <a:path w="3034884" h="1487093">
                <a:moveTo>
                  <a:pt x="0" y="0"/>
                </a:moveTo>
                <a:lnTo>
                  <a:pt x="3034883" y="0"/>
                </a:lnTo>
                <a:lnTo>
                  <a:pt x="3034883" y="1487093"/>
                </a:lnTo>
                <a:lnTo>
                  <a:pt x="0" y="1487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0" name="Freeform 10"/>
          <p:cNvSpPr/>
          <p:nvPr/>
        </p:nvSpPr>
        <p:spPr>
          <a:xfrm rot="9968828">
            <a:off x="4878337" y="2358554"/>
            <a:ext cx="2519922" cy="2519922"/>
          </a:xfrm>
          <a:custGeom>
            <a:avLst/>
            <a:gdLst/>
            <a:ahLst/>
            <a:cxnLst/>
            <a:rect l="l" t="t" r="r" b="b"/>
            <a:pathLst>
              <a:path w="2519922" h="2519922">
                <a:moveTo>
                  <a:pt x="0" y="0"/>
                </a:moveTo>
                <a:lnTo>
                  <a:pt x="2519922" y="0"/>
                </a:lnTo>
                <a:lnTo>
                  <a:pt x="2519922" y="2519922"/>
                </a:lnTo>
                <a:lnTo>
                  <a:pt x="0" y="2519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1" name="TextBox 11"/>
          <p:cNvSpPr txBox="1"/>
          <p:nvPr/>
        </p:nvSpPr>
        <p:spPr>
          <a:xfrm>
            <a:off x="3264858" y="5873098"/>
            <a:ext cx="3246001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E2020"/>
                </a:solidFill>
                <a:latin typeface="Arapey"/>
              </a:rPr>
              <a:t>Tiene enfermedad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E2020"/>
                </a:solidFill>
                <a:latin typeface="Arapey"/>
              </a:rPr>
              <a:t>cardíaca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19411" y="4075450"/>
            <a:ext cx="3736896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E2020"/>
                </a:solidFill>
                <a:latin typeface="Arapey"/>
              </a:rPr>
              <a:t>No tiene enfermedad 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E2020"/>
                </a:solidFill>
                <a:latin typeface="Arapey"/>
              </a:rPr>
              <a:t>cardíaca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06316" y="2661197"/>
            <a:ext cx="4092224" cy="1189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E2020"/>
                </a:solidFill>
                <a:latin typeface="Arapey"/>
              </a:rPr>
              <a:t>No tiene enfermedad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E2020"/>
                </a:solidFill>
                <a:latin typeface="Arapey"/>
              </a:rPr>
              <a:t>cardíaca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26241" y="2658891"/>
            <a:ext cx="3871049" cy="1189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E2020"/>
                </a:solidFill>
                <a:latin typeface="Arapey"/>
              </a:rPr>
              <a:t>Tiene enfermedad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E2020"/>
                </a:solidFill>
                <a:latin typeface="Arapey"/>
              </a:rPr>
              <a:t>cardíaca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91544" y="5189240"/>
            <a:ext cx="1075492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E2020"/>
                </a:solidFill>
                <a:latin typeface="Arapey"/>
              </a:rPr>
              <a:t>Actual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65961" y="4278140"/>
            <a:ext cx="1956078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3B79B2"/>
                </a:solidFill>
                <a:latin typeface="Arapey"/>
              </a:rPr>
              <a:t>Verdaderos 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3B79B2"/>
                </a:solidFill>
                <a:latin typeface="Arapey"/>
              </a:rPr>
              <a:t>Negativos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77283" y="6057529"/>
            <a:ext cx="2078117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B79B2"/>
                </a:solidFill>
                <a:latin typeface="Arapey"/>
              </a:rPr>
              <a:t>Verdaderos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B79B2"/>
                </a:solidFill>
                <a:latin typeface="Arapey"/>
              </a:rPr>
              <a:t>Positivos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247225" y="6121942"/>
            <a:ext cx="1645920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B79B2"/>
                </a:solidFill>
                <a:latin typeface="Arapey"/>
              </a:rPr>
              <a:t>Falsos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B79B2"/>
                </a:solidFill>
                <a:latin typeface="Arapey"/>
              </a:rPr>
              <a:t>Negativos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668510" y="4352664"/>
            <a:ext cx="1495663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B79B2"/>
                </a:solidFill>
                <a:latin typeface="Arapey"/>
              </a:rPr>
              <a:t>Falsos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B79B2"/>
                </a:solidFill>
                <a:latin typeface="Arapey"/>
              </a:rPr>
              <a:t>Positivos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847336" y="8082912"/>
            <a:ext cx="6156910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64D443"/>
                </a:solidFill>
                <a:latin typeface="Arapey Bold"/>
              </a:rPr>
              <a:t>Pacientes</a:t>
            </a:r>
            <a:r>
              <a:rPr lang="en-US" sz="2199" dirty="0">
                <a:solidFill>
                  <a:srgbClr val="64D443"/>
                </a:solidFill>
                <a:latin typeface="Arapey Bold"/>
              </a:rPr>
              <a:t> que </a:t>
            </a:r>
            <a:r>
              <a:rPr lang="en-US" sz="2199" dirty="0" err="1">
                <a:solidFill>
                  <a:srgbClr val="64D443"/>
                </a:solidFill>
                <a:latin typeface="Arapey Bold"/>
              </a:rPr>
              <a:t>tenían</a:t>
            </a:r>
            <a:r>
              <a:rPr lang="en-US" sz="2199" dirty="0">
                <a:solidFill>
                  <a:srgbClr val="64D443"/>
                </a:solidFill>
                <a:latin typeface="Arapey Bold"/>
              </a:rPr>
              <a:t> enfermedad cardíaca y </a:t>
            </a:r>
            <a:r>
              <a:rPr lang="en-US" sz="2199" dirty="0" err="1">
                <a:solidFill>
                  <a:srgbClr val="64D443"/>
                </a:solidFill>
                <a:latin typeface="Arapey Bold"/>
              </a:rPr>
              <a:t>fueron</a:t>
            </a:r>
            <a:r>
              <a:rPr lang="en-US" sz="2199" dirty="0">
                <a:solidFill>
                  <a:srgbClr val="64D443"/>
                </a:solidFill>
                <a:latin typeface="Arapey Bold"/>
              </a:rPr>
              <a:t> </a:t>
            </a:r>
            <a:r>
              <a:rPr lang="en-US" sz="2199" dirty="0" err="1">
                <a:solidFill>
                  <a:srgbClr val="64D443"/>
                </a:solidFill>
                <a:latin typeface="Arapey Bold"/>
              </a:rPr>
              <a:t>correctamente</a:t>
            </a:r>
            <a:r>
              <a:rPr lang="en-US" sz="2199" dirty="0">
                <a:solidFill>
                  <a:srgbClr val="64D443"/>
                </a:solidFill>
                <a:latin typeface="Arapey Bold"/>
              </a:rPr>
              <a:t> </a:t>
            </a:r>
            <a:r>
              <a:rPr lang="en-US" sz="2199" dirty="0" err="1">
                <a:solidFill>
                  <a:srgbClr val="64D443"/>
                </a:solidFill>
                <a:latin typeface="Arapey Bold"/>
              </a:rPr>
              <a:t>clasificados</a:t>
            </a:r>
            <a:r>
              <a:rPr lang="en-US" sz="2199" dirty="0">
                <a:solidFill>
                  <a:srgbClr val="64D443"/>
                </a:solidFill>
                <a:latin typeface="Arapey Bold"/>
              </a:rPr>
              <a:t> </a:t>
            </a:r>
            <a:r>
              <a:rPr lang="en-US" sz="2199" dirty="0" err="1">
                <a:solidFill>
                  <a:srgbClr val="64D443"/>
                </a:solidFill>
                <a:latin typeface="Arapey Bold"/>
              </a:rPr>
              <a:t>por</a:t>
            </a:r>
            <a:r>
              <a:rPr lang="en-US" sz="2199" dirty="0">
                <a:solidFill>
                  <a:srgbClr val="64D443"/>
                </a:solidFill>
                <a:latin typeface="Arapey Bold"/>
              </a:rPr>
              <a:t> </a:t>
            </a:r>
            <a:r>
              <a:rPr lang="en-US" sz="2199" dirty="0" err="1">
                <a:solidFill>
                  <a:srgbClr val="64D443"/>
                </a:solidFill>
                <a:latin typeface="Arapey Bold"/>
              </a:rPr>
              <a:t>el</a:t>
            </a:r>
            <a:r>
              <a:rPr lang="en-US" sz="2199" dirty="0">
                <a:solidFill>
                  <a:srgbClr val="64D443"/>
                </a:solidFill>
                <a:latin typeface="Arapey Bold"/>
              </a:rPr>
              <a:t> </a:t>
            </a:r>
            <a:r>
              <a:rPr lang="en-US" sz="2199" dirty="0" err="1">
                <a:solidFill>
                  <a:srgbClr val="64D443"/>
                </a:solidFill>
                <a:latin typeface="Arapey Bold"/>
              </a:rPr>
              <a:t>algoritmo</a:t>
            </a:r>
            <a:endParaRPr lang="en-US" sz="2199" dirty="0">
              <a:solidFill>
                <a:srgbClr val="64D443"/>
              </a:solidFill>
              <a:latin typeface="Arapey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991544" y="1388929"/>
            <a:ext cx="4161896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FF914D"/>
                </a:solidFill>
                <a:latin typeface="Arapey Bold"/>
              </a:rPr>
              <a:t>Pacientes</a:t>
            </a:r>
            <a:r>
              <a:rPr lang="en-US" sz="2200" dirty="0">
                <a:solidFill>
                  <a:srgbClr val="FF914D"/>
                </a:solidFill>
                <a:latin typeface="Arapey Bold"/>
              </a:rPr>
              <a:t> que no </a:t>
            </a:r>
            <a:r>
              <a:rPr lang="en-US" sz="2200" dirty="0" err="1">
                <a:solidFill>
                  <a:srgbClr val="FF914D"/>
                </a:solidFill>
                <a:latin typeface="Arapey Bold"/>
              </a:rPr>
              <a:t>tenían</a:t>
            </a:r>
            <a:r>
              <a:rPr lang="en-US" sz="2200" dirty="0">
                <a:solidFill>
                  <a:srgbClr val="FF914D"/>
                </a:solidFill>
                <a:latin typeface="Arapey Bold"/>
              </a:rPr>
              <a:t> enfermedad cardíaca y </a:t>
            </a:r>
            <a:r>
              <a:rPr lang="en-US" sz="2200" dirty="0" err="1">
                <a:solidFill>
                  <a:srgbClr val="FF914D"/>
                </a:solidFill>
                <a:latin typeface="Arapey Bold"/>
              </a:rPr>
              <a:t>fueron</a:t>
            </a:r>
            <a:r>
              <a:rPr lang="en-US" sz="2200" dirty="0">
                <a:solidFill>
                  <a:srgbClr val="FF914D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FF914D"/>
                </a:solidFill>
                <a:latin typeface="Arapey Bold"/>
              </a:rPr>
              <a:t>correctamente</a:t>
            </a:r>
            <a:r>
              <a:rPr lang="en-US" sz="2200" dirty="0">
                <a:solidFill>
                  <a:srgbClr val="FF914D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FF914D"/>
                </a:solidFill>
                <a:latin typeface="Arapey Bold"/>
              </a:rPr>
              <a:t>clasificados</a:t>
            </a:r>
            <a:r>
              <a:rPr lang="en-US" sz="2200" dirty="0">
                <a:solidFill>
                  <a:srgbClr val="FF914D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FF914D"/>
                </a:solidFill>
                <a:latin typeface="Arapey Bold"/>
              </a:rPr>
              <a:t>por</a:t>
            </a:r>
            <a:r>
              <a:rPr lang="en-US" sz="2200" dirty="0">
                <a:solidFill>
                  <a:srgbClr val="FF914D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FF914D"/>
                </a:solidFill>
                <a:latin typeface="Arapey Bold"/>
              </a:rPr>
              <a:t>el</a:t>
            </a:r>
            <a:r>
              <a:rPr lang="en-US" sz="2200" dirty="0">
                <a:solidFill>
                  <a:srgbClr val="FF914D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FF914D"/>
                </a:solidFill>
                <a:latin typeface="Arapey Bold"/>
              </a:rPr>
              <a:t>algoritmo</a:t>
            </a:r>
            <a:endParaRPr lang="en-US" sz="2200" dirty="0">
              <a:solidFill>
                <a:srgbClr val="FF914D"/>
              </a:solidFill>
              <a:latin typeface="Arapey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991544" y="7710788"/>
            <a:ext cx="4161896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CB6CE6"/>
                </a:solidFill>
                <a:latin typeface="Arapey Bold"/>
              </a:rPr>
              <a:t>Pacientes</a:t>
            </a:r>
            <a:r>
              <a:rPr lang="en-US" sz="2200" dirty="0">
                <a:solidFill>
                  <a:srgbClr val="CB6CE6"/>
                </a:solidFill>
                <a:latin typeface="Arapey Bold"/>
              </a:rPr>
              <a:t> que </a:t>
            </a:r>
            <a:r>
              <a:rPr lang="en-US" sz="2200" dirty="0" err="1">
                <a:solidFill>
                  <a:srgbClr val="CB6CE6"/>
                </a:solidFill>
                <a:latin typeface="Arapey Bold"/>
              </a:rPr>
              <a:t>tienen</a:t>
            </a:r>
            <a:r>
              <a:rPr lang="en-US" sz="2200" dirty="0">
                <a:solidFill>
                  <a:srgbClr val="CB6CE6"/>
                </a:solidFill>
                <a:latin typeface="Arapey Bold"/>
              </a:rPr>
              <a:t> enfermedad cardíaca, </a:t>
            </a:r>
            <a:r>
              <a:rPr lang="en-US" sz="2200" dirty="0" err="1">
                <a:solidFill>
                  <a:srgbClr val="CB6CE6"/>
                </a:solidFill>
                <a:latin typeface="Arapey Bold"/>
              </a:rPr>
              <a:t>pero</a:t>
            </a:r>
            <a:r>
              <a:rPr lang="en-US" sz="2200" dirty="0">
                <a:solidFill>
                  <a:srgbClr val="CB6CE6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CB6CE6"/>
                </a:solidFill>
                <a:latin typeface="Arapey Bold"/>
              </a:rPr>
              <a:t>el</a:t>
            </a:r>
            <a:r>
              <a:rPr lang="en-US" sz="2200" dirty="0">
                <a:solidFill>
                  <a:srgbClr val="CB6CE6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CB6CE6"/>
                </a:solidFill>
                <a:latin typeface="Arapey Bold"/>
              </a:rPr>
              <a:t>algoritmo</a:t>
            </a:r>
            <a:r>
              <a:rPr lang="en-US" sz="2200" dirty="0">
                <a:solidFill>
                  <a:srgbClr val="CB6CE6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CB6CE6"/>
                </a:solidFill>
                <a:latin typeface="Arapey Bold"/>
              </a:rPr>
              <a:t>dijo</a:t>
            </a:r>
            <a:r>
              <a:rPr lang="en-US" sz="2200" dirty="0">
                <a:solidFill>
                  <a:srgbClr val="CB6CE6"/>
                </a:solidFill>
                <a:latin typeface="Arapey Bold"/>
              </a:rPr>
              <a:t> que no </a:t>
            </a:r>
            <a:r>
              <a:rPr lang="en-US" sz="2200" dirty="0" err="1">
                <a:solidFill>
                  <a:srgbClr val="CB6CE6"/>
                </a:solidFill>
                <a:latin typeface="Arapey Bold"/>
              </a:rPr>
              <a:t>tenían</a:t>
            </a:r>
            <a:r>
              <a:rPr lang="en-US" sz="2200" dirty="0">
                <a:solidFill>
                  <a:srgbClr val="CB6CE6"/>
                </a:solidFill>
                <a:latin typeface="Arapey Bold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16342" y="716464"/>
            <a:ext cx="4161896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E44D45"/>
                </a:solidFill>
                <a:latin typeface="Arapey Bold"/>
              </a:rPr>
              <a:t>Paciente</a:t>
            </a:r>
            <a:r>
              <a:rPr lang="en-US" sz="2200" dirty="0">
                <a:solidFill>
                  <a:srgbClr val="E44D45"/>
                </a:solidFill>
                <a:latin typeface="Arapey Bold"/>
              </a:rPr>
              <a:t> que no </a:t>
            </a:r>
            <a:r>
              <a:rPr lang="en-US" sz="2200" dirty="0" err="1">
                <a:solidFill>
                  <a:srgbClr val="E44D45"/>
                </a:solidFill>
                <a:latin typeface="Arapey Bold"/>
              </a:rPr>
              <a:t>tienen</a:t>
            </a:r>
            <a:r>
              <a:rPr lang="en-US" sz="2200" dirty="0">
                <a:solidFill>
                  <a:srgbClr val="E44D45"/>
                </a:solidFill>
                <a:latin typeface="Arapey Bold"/>
              </a:rPr>
              <a:t> enfermedad cardíaca, </a:t>
            </a:r>
            <a:r>
              <a:rPr lang="en-US" sz="2200" dirty="0" err="1">
                <a:solidFill>
                  <a:srgbClr val="E44D45"/>
                </a:solidFill>
                <a:latin typeface="Arapey Bold"/>
              </a:rPr>
              <a:t>pero</a:t>
            </a:r>
            <a:r>
              <a:rPr lang="en-US" sz="2200" dirty="0">
                <a:solidFill>
                  <a:srgbClr val="E44D45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E44D45"/>
                </a:solidFill>
                <a:latin typeface="Arapey Bold"/>
              </a:rPr>
              <a:t>el</a:t>
            </a:r>
            <a:r>
              <a:rPr lang="en-US" sz="2200" dirty="0">
                <a:solidFill>
                  <a:srgbClr val="E44D45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E44D45"/>
                </a:solidFill>
                <a:latin typeface="Arapey Bold"/>
              </a:rPr>
              <a:t>algoritmo</a:t>
            </a:r>
            <a:r>
              <a:rPr lang="en-US" sz="2200" dirty="0">
                <a:solidFill>
                  <a:srgbClr val="E44D45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E44D45"/>
                </a:solidFill>
                <a:latin typeface="Arapey Bold"/>
              </a:rPr>
              <a:t>dijo</a:t>
            </a:r>
            <a:r>
              <a:rPr lang="en-US" sz="2200" dirty="0">
                <a:solidFill>
                  <a:srgbClr val="E44D45"/>
                </a:solidFill>
                <a:latin typeface="Arapey Bold"/>
              </a:rPr>
              <a:t> que </a:t>
            </a:r>
            <a:r>
              <a:rPr lang="en-US" sz="2200" dirty="0" err="1">
                <a:solidFill>
                  <a:srgbClr val="E44D45"/>
                </a:solidFill>
                <a:latin typeface="Arapey Bold"/>
              </a:rPr>
              <a:t>si</a:t>
            </a:r>
            <a:r>
              <a:rPr lang="en-US" sz="2200" dirty="0">
                <a:solidFill>
                  <a:srgbClr val="E44D45"/>
                </a:solidFill>
                <a:latin typeface="Arapey Bold"/>
              </a:rPr>
              <a:t> </a:t>
            </a:r>
            <a:r>
              <a:rPr lang="en-US" sz="2200" dirty="0" err="1">
                <a:solidFill>
                  <a:srgbClr val="E44D45"/>
                </a:solidFill>
                <a:latin typeface="Arapey Bold"/>
              </a:rPr>
              <a:t>tenían</a:t>
            </a:r>
            <a:endParaRPr lang="en-US" sz="2200" dirty="0">
              <a:solidFill>
                <a:srgbClr val="E44D45"/>
              </a:solidFill>
              <a:latin typeface="Arapey Bold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11912364" y="5910019"/>
            <a:ext cx="3034884" cy="1487093"/>
          </a:xfrm>
          <a:custGeom>
            <a:avLst/>
            <a:gdLst/>
            <a:ahLst/>
            <a:cxnLst/>
            <a:rect l="l" t="t" r="r" b="b"/>
            <a:pathLst>
              <a:path w="3034884" h="1487093">
                <a:moveTo>
                  <a:pt x="0" y="0"/>
                </a:moveTo>
                <a:lnTo>
                  <a:pt x="3034883" y="0"/>
                </a:lnTo>
                <a:lnTo>
                  <a:pt x="3034883" y="1487093"/>
                </a:lnTo>
                <a:lnTo>
                  <a:pt x="0" y="1487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5" name="Freeform 25"/>
          <p:cNvSpPr/>
          <p:nvPr/>
        </p:nvSpPr>
        <p:spPr>
          <a:xfrm>
            <a:off x="7531757" y="6011491"/>
            <a:ext cx="3034884" cy="1487093"/>
          </a:xfrm>
          <a:custGeom>
            <a:avLst/>
            <a:gdLst/>
            <a:ahLst/>
            <a:cxnLst/>
            <a:rect l="l" t="t" r="r" b="b"/>
            <a:pathLst>
              <a:path w="3034884" h="1487093">
                <a:moveTo>
                  <a:pt x="0" y="0"/>
                </a:moveTo>
                <a:lnTo>
                  <a:pt x="3034883" y="0"/>
                </a:lnTo>
                <a:lnTo>
                  <a:pt x="3034883" y="1487093"/>
                </a:lnTo>
                <a:lnTo>
                  <a:pt x="0" y="1487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6" name="Freeform 26"/>
          <p:cNvSpPr/>
          <p:nvPr/>
        </p:nvSpPr>
        <p:spPr>
          <a:xfrm>
            <a:off x="11921013" y="4236098"/>
            <a:ext cx="3034884" cy="1487093"/>
          </a:xfrm>
          <a:custGeom>
            <a:avLst/>
            <a:gdLst/>
            <a:ahLst/>
            <a:cxnLst/>
            <a:rect l="l" t="t" r="r" b="b"/>
            <a:pathLst>
              <a:path w="3034884" h="1487093">
                <a:moveTo>
                  <a:pt x="0" y="0"/>
                </a:moveTo>
                <a:lnTo>
                  <a:pt x="3034883" y="0"/>
                </a:lnTo>
                <a:lnTo>
                  <a:pt x="3034883" y="1487093"/>
                </a:lnTo>
                <a:lnTo>
                  <a:pt x="0" y="14870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7" name="Freeform 27"/>
          <p:cNvSpPr/>
          <p:nvPr/>
        </p:nvSpPr>
        <p:spPr>
          <a:xfrm rot="6648135">
            <a:off x="6620104" y="7154900"/>
            <a:ext cx="1160457" cy="1160457"/>
          </a:xfrm>
          <a:custGeom>
            <a:avLst/>
            <a:gdLst/>
            <a:ahLst/>
            <a:cxnLst/>
            <a:rect l="l" t="t" r="r" b="b"/>
            <a:pathLst>
              <a:path w="1160457" h="1160457">
                <a:moveTo>
                  <a:pt x="0" y="0"/>
                </a:moveTo>
                <a:lnTo>
                  <a:pt x="1160457" y="0"/>
                </a:lnTo>
                <a:lnTo>
                  <a:pt x="1160457" y="1160456"/>
                </a:lnTo>
                <a:lnTo>
                  <a:pt x="0" y="11604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8" name="Freeform 28"/>
          <p:cNvSpPr/>
          <p:nvPr/>
        </p:nvSpPr>
        <p:spPr>
          <a:xfrm rot="809954">
            <a:off x="14093168" y="7406925"/>
            <a:ext cx="704562" cy="704562"/>
          </a:xfrm>
          <a:custGeom>
            <a:avLst/>
            <a:gdLst/>
            <a:ahLst/>
            <a:cxnLst/>
            <a:rect l="l" t="t" r="r" b="b"/>
            <a:pathLst>
              <a:path w="704562" h="704562">
                <a:moveTo>
                  <a:pt x="0" y="0"/>
                </a:moveTo>
                <a:lnTo>
                  <a:pt x="704561" y="0"/>
                </a:lnTo>
                <a:lnTo>
                  <a:pt x="704561" y="704562"/>
                </a:lnTo>
                <a:lnTo>
                  <a:pt x="0" y="704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9" name="Freeform 29"/>
          <p:cNvSpPr/>
          <p:nvPr/>
        </p:nvSpPr>
        <p:spPr>
          <a:xfrm rot="-5769243">
            <a:off x="14567375" y="2109162"/>
            <a:ext cx="2207727" cy="2207727"/>
          </a:xfrm>
          <a:custGeom>
            <a:avLst/>
            <a:gdLst/>
            <a:ahLst/>
            <a:cxnLst/>
            <a:rect l="l" t="t" r="r" b="b"/>
            <a:pathLst>
              <a:path w="2207727" h="2207727">
                <a:moveTo>
                  <a:pt x="0" y="0"/>
                </a:moveTo>
                <a:lnTo>
                  <a:pt x="2207727" y="0"/>
                </a:lnTo>
                <a:lnTo>
                  <a:pt x="2207727" y="2207727"/>
                </a:lnTo>
                <a:lnTo>
                  <a:pt x="0" y="220772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058839"/>
            <a:ext cx="8261283" cy="3864522"/>
          </a:xfrm>
          <a:custGeom>
            <a:avLst/>
            <a:gdLst/>
            <a:ahLst/>
            <a:cxnLst/>
            <a:rect l="l" t="t" r="r" b="b"/>
            <a:pathLst>
              <a:path w="8261283" h="3864522">
                <a:moveTo>
                  <a:pt x="0" y="0"/>
                </a:moveTo>
                <a:lnTo>
                  <a:pt x="8261283" y="0"/>
                </a:lnTo>
                <a:lnTo>
                  <a:pt x="8261283" y="3864522"/>
                </a:lnTo>
                <a:lnTo>
                  <a:pt x="0" y="3864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Freeform 3"/>
          <p:cNvSpPr/>
          <p:nvPr/>
        </p:nvSpPr>
        <p:spPr>
          <a:xfrm rot="2700000">
            <a:off x="4724900" y="5183431"/>
            <a:ext cx="2725220" cy="445445"/>
          </a:xfrm>
          <a:custGeom>
            <a:avLst/>
            <a:gdLst/>
            <a:ahLst/>
            <a:cxnLst/>
            <a:rect l="l" t="t" r="r" b="b"/>
            <a:pathLst>
              <a:path w="2725220" h="445445">
                <a:moveTo>
                  <a:pt x="0" y="0"/>
                </a:moveTo>
                <a:lnTo>
                  <a:pt x="2725220" y="0"/>
                </a:lnTo>
                <a:lnTo>
                  <a:pt x="2725220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Freeform 4"/>
          <p:cNvSpPr/>
          <p:nvPr/>
        </p:nvSpPr>
        <p:spPr>
          <a:xfrm>
            <a:off x="5042711" y="5605351"/>
            <a:ext cx="807501" cy="807501"/>
          </a:xfrm>
          <a:custGeom>
            <a:avLst/>
            <a:gdLst/>
            <a:ahLst/>
            <a:cxnLst/>
            <a:rect l="l" t="t" r="r" b="b"/>
            <a:pathLst>
              <a:path w="807501" h="807501">
                <a:moveTo>
                  <a:pt x="0" y="0"/>
                </a:moveTo>
                <a:lnTo>
                  <a:pt x="807500" y="0"/>
                </a:lnTo>
                <a:lnTo>
                  <a:pt x="807500" y="807501"/>
                </a:lnTo>
                <a:lnTo>
                  <a:pt x="0" y="8075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TextBox 5"/>
          <p:cNvSpPr txBox="1"/>
          <p:nvPr/>
        </p:nvSpPr>
        <p:spPr>
          <a:xfrm>
            <a:off x="1028700" y="962025"/>
            <a:ext cx="16230600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Por ejemplo, cuando aplicamos el algoritmo Random Forest a la data de prueba, obtenemos la siguiente matriz de confusión: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E2020"/>
              </a:solidFill>
              <a:latin typeface="Arape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71072" y="2333625"/>
            <a:ext cx="7488228" cy="568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2E2020"/>
                </a:solidFill>
                <a:latin typeface="Arapey"/>
              </a:rPr>
              <a:t>Podemos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ver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claramente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que: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2E2020"/>
                </a:solidFill>
                <a:latin typeface="Arapey"/>
              </a:rPr>
              <a:t>Hubieron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142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Verdaderos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Positivos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,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pacientes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con enfermedad cardíaca que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fueron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correctamente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clasificados</a:t>
            </a:r>
            <a:endParaRPr lang="en-US" sz="2499" dirty="0">
              <a:solidFill>
                <a:srgbClr val="2E2020"/>
              </a:solidFill>
              <a:latin typeface="Arapey"/>
            </a:endParaRP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2E2020"/>
                </a:solidFill>
                <a:latin typeface="Arapey"/>
              </a:rPr>
              <a:t>Hubieron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110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Verdaderos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Negativos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,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pacientes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sin enfermedad cardíaca que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fueron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correctamente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clasificados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2E2020"/>
                </a:solidFill>
                <a:latin typeface="Arapey"/>
              </a:rPr>
              <a:t>El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algoritmo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clasifico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erróneamente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a 29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pacientes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que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tenían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enfermedad cardíaca,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diciendo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que no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tenían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enfermedad cardíaca. (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Falsos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Negativos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)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2E2020"/>
                </a:solidFill>
                <a:latin typeface="Arapey"/>
              </a:rPr>
              <a:t>El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algoritmo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clasificó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erróneamente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a 22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pacientes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que no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tenían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enfermedad cardíaca,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diciendo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que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si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tenían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enfermedad cardíaca. (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Falsos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 </a:t>
            </a:r>
            <a:r>
              <a:rPr lang="en-US" sz="2499" dirty="0" err="1">
                <a:solidFill>
                  <a:srgbClr val="2E2020"/>
                </a:solidFill>
                <a:latin typeface="Arapey"/>
              </a:rPr>
              <a:t>Positivos</a:t>
            </a:r>
            <a:r>
              <a:rPr lang="en-US" sz="2499" dirty="0">
                <a:solidFill>
                  <a:srgbClr val="2E2020"/>
                </a:solidFill>
                <a:latin typeface="Arapey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53275"/>
            <a:ext cx="7892791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64D443"/>
                </a:solidFill>
                <a:latin typeface="Arapey"/>
              </a:rPr>
              <a:t>Los números a lo largo de la diagonal nos dicen cuántas veces se clasificaron correctamente las observaciones</a:t>
            </a:r>
          </a:p>
        </p:txBody>
      </p:sp>
      <p:sp>
        <p:nvSpPr>
          <p:cNvPr id="8" name="Freeform 8"/>
          <p:cNvSpPr/>
          <p:nvPr/>
        </p:nvSpPr>
        <p:spPr>
          <a:xfrm>
            <a:off x="6323173" y="4439712"/>
            <a:ext cx="807501" cy="807501"/>
          </a:xfrm>
          <a:custGeom>
            <a:avLst/>
            <a:gdLst/>
            <a:ahLst/>
            <a:cxnLst/>
            <a:rect l="l" t="t" r="r" b="b"/>
            <a:pathLst>
              <a:path w="807501" h="807501">
                <a:moveTo>
                  <a:pt x="0" y="0"/>
                </a:moveTo>
                <a:lnTo>
                  <a:pt x="807501" y="0"/>
                </a:lnTo>
                <a:lnTo>
                  <a:pt x="807501" y="807501"/>
                </a:lnTo>
                <a:lnTo>
                  <a:pt x="0" y="8075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9" name="TextBox 9"/>
          <p:cNvSpPr txBox="1"/>
          <p:nvPr/>
        </p:nvSpPr>
        <p:spPr>
          <a:xfrm>
            <a:off x="1028700" y="8251825"/>
            <a:ext cx="7892791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E44D45"/>
                </a:solidFill>
                <a:latin typeface="Arapey"/>
              </a:rPr>
              <a:t>Los números que no están en la diagonal son observaciones clasificadas incorrectamente.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578941"/>
            <a:ext cx="7362359" cy="3593162"/>
          </a:xfrm>
          <a:custGeom>
            <a:avLst/>
            <a:gdLst/>
            <a:ahLst/>
            <a:cxnLst/>
            <a:rect l="l" t="t" r="r" b="b"/>
            <a:pathLst>
              <a:path w="7362359" h="3593162">
                <a:moveTo>
                  <a:pt x="0" y="0"/>
                </a:moveTo>
                <a:lnTo>
                  <a:pt x="7362359" y="0"/>
                </a:lnTo>
                <a:lnTo>
                  <a:pt x="7362359" y="3593163"/>
                </a:lnTo>
                <a:lnTo>
                  <a:pt x="0" y="3593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Freeform 3"/>
          <p:cNvSpPr/>
          <p:nvPr/>
        </p:nvSpPr>
        <p:spPr>
          <a:xfrm>
            <a:off x="9144000" y="2578941"/>
            <a:ext cx="7372827" cy="3403634"/>
          </a:xfrm>
          <a:custGeom>
            <a:avLst/>
            <a:gdLst/>
            <a:ahLst/>
            <a:cxnLst/>
            <a:rect l="l" t="t" r="r" b="b"/>
            <a:pathLst>
              <a:path w="7372827" h="3403634">
                <a:moveTo>
                  <a:pt x="0" y="0"/>
                </a:moveTo>
                <a:lnTo>
                  <a:pt x="7372827" y="0"/>
                </a:lnTo>
                <a:lnTo>
                  <a:pt x="7372827" y="3403635"/>
                </a:lnTo>
                <a:lnTo>
                  <a:pt x="0" y="34036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Freeform 4"/>
          <p:cNvSpPr/>
          <p:nvPr/>
        </p:nvSpPr>
        <p:spPr>
          <a:xfrm>
            <a:off x="5870893" y="4826316"/>
            <a:ext cx="634367" cy="634367"/>
          </a:xfrm>
          <a:custGeom>
            <a:avLst/>
            <a:gdLst/>
            <a:ahLst/>
            <a:cxnLst/>
            <a:rect l="l" t="t" r="r" b="b"/>
            <a:pathLst>
              <a:path w="634367" h="634367">
                <a:moveTo>
                  <a:pt x="0" y="0"/>
                </a:moveTo>
                <a:lnTo>
                  <a:pt x="634367" y="0"/>
                </a:lnTo>
                <a:lnTo>
                  <a:pt x="634367" y="634368"/>
                </a:lnTo>
                <a:lnTo>
                  <a:pt x="0" y="634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TextBox 5"/>
          <p:cNvSpPr txBox="1"/>
          <p:nvPr/>
        </p:nvSpPr>
        <p:spPr>
          <a:xfrm>
            <a:off x="1028700" y="799076"/>
            <a:ext cx="162306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Supongamos que otro algoritmo que usamos fue el KNN, entonces podemos comparar la matriz de confusión de Random Forest, con la matriz de confusión que obtuvimos al aplicar KNN.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841684"/>
            <a:ext cx="16230600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2E2020"/>
                </a:solidFill>
                <a:latin typeface="Arapey"/>
              </a:rPr>
              <a:t>Podemos </a:t>
            </a:r>
            <a:r>
              <a:rPr lang="en-US" sz="3000" dirty="0" err="1">
                <a:solidFill>
                  <a:srgbClr val="2E2020"/>
                </a:solidFill>
                <a:latin typeface="Arapey"/>
              </a:rPr>
              <a:t>ver</a:t>
            </a:r>
            <a:r>
              <a:rPr lang="en-US" sz="3000" dirty="0">
                <a:solidFill>
                  <a:srgbClr val="2E2020"/>
                </a:solidFill>
                <a:latin typeface="Arapey"/>
              </a:rPr>
              <a:t> que: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DE59"/>
                </a:solidFill>
                <a:latin typeface="Arapey Bold"/>
              </a:rPr>
              <a:t>KNN </a:t>
            </a:r>
            <a:r>
              <a:rPr lang="en-US" sz="3000" dirty="0" err="1">
                <a:solidFill>
                  <a:srgbClr val="FFDE59"/>
                </a:solidFill>
                <a:latin typeface="Arapey Bold"/>
              </a:rPr>
              <a:t>tuvo</a:t>
            </a:r>
            <a:r>
              <a:rPr lang="en-US" sz="3000" dirty="0">
                <a:solidFill>
                  <a:srgbClr val="FFDE59"/>
                </a:solidFill>
                <a:latin typeface="Arapey Bold"/>
              </a:rPr>
              <a:t> un </a:t>
            </a:r>
            <a:r>
              <a:rPr lang="en-US" sz="3000" dirty="0" err="1">
                <a:solidFill>
                  <a:srgbClr val="FFDE59"/>
                </a:solidFill>
                <a:latin typeface="Arapey Bold"/>
              </a:rPr>
              <a:t>peor</a:t>
            </a:r>
            <a:r>
              <a:rPr lang="en-US" sz="3000" dirty="0">
                <a:solidFill>
                  <a:srgbClr val="FFDE59"/>
                </a:solidFill>
                <a:latin typeface="Arapey Bold"/>
              </a:rPr>
              <a:t> </a:t>
            </a:r>
            <a:r>
              <a:rPr lang="en-US" sz="3000" dirty="0" err="1">
                <a:solidFill>
                  <a:srgbClr val="FFDE59"/>
                </a:solidFill>
                <a:latin typeface="Arapey Bold"/>
              </a:rPr>
              <a:t>rendimiento</a:t>
            </a:r>
            <a:r>
              <a:rPr lang="en-US" sz="3000" dirty="0">
                <a:solidFill>
                  <a:srgbClr val="FFDE59"/>
                </a:solidFill>
                <a:latin typeface="Arapey Bold"/>
              </a:rPr>
              <a:t> que </a:t>
            </a:r>
            <a:r>
              <a:rPr lang="en-US" sz="3000" dirty="0" err="1">
                <a:solidFill>
                  <a:srgbClr val="FFDE59"/>
                </a:solidFill>
                <a:latin typeface="Arapey Bold"/>
              </a:rPr>
              <a:t>el</a:t>
            </a:r>
            <a:r>
              <a:rPr lang="en-US" sz="3000" dirty="0">
                <a:solidFill>
                  <a:srgbClr val="FFDE59"/>
                </a:solidFill>
                <a:latin typeface="Arapey Bold"/>
              </a:rPr>
              <a:t> Random Forest al </a:t>
            </a:r>
            <a:r>
              <a:rPr lang="en-US" sz="3000" dirty="0" err="1">
                <a:solidFill>
                  <a:srgbClr val="FFDE59"/>
                </a:solidFill>
                <a:latin typeface="Arapey Bold"/>
              </a:rPr>
              <a:t>predecir</a:t>
            </a:r>
            <a:r>
              <a:rPr lang="en-US" sz="3000" dirty="0">
                <a:solidFill>
                  <a:srgbClr val="FFDE59"/>
                </a:solidFill>
                <a:latin typeface="Arapey Bold"/>
              </a:rPr>
              <a:t> </a:t>
            </a:r>
            <a:r>
              <a:rPr lang="en-US" sz="3000" dirty="0" err="1">
                <a:solidFill>
                  <a:srgbClr val="FFDE59"/>
                </a:solidFill>
                <a:latin typeface="Arapey Bold"/>
              </a:rPr>
              <a:t>los</a:t>
            </a:r>
            <a:r>
              <a:rPr lang="en-US" sz="3000" dirty="0">
                <a:solidFill>
                  <a:srgbClr val="FFDE59"/>
                </a:solidFill>
                <a:latin typeface="Arapey Bold"/>
              </a:rPr>
              <a:t> </a:t>
            </a:r>
            <a:r>
              <a:rPr lang="en-US" sz="3000" dirty="0" err="1">
                <a:solidFill>
                  <a:srgbClr val="FFDE59"/>
                </a:solidFill>
                <a:latin typeface="Arapey Bold"/>
              </a:rPr>
              <a:t>pacientes</a:t>
            </a:r>
            <a:r>
              <a:rPr lang="en-US" sz="3000" dirty="0">
                <a:solidFill>
                  <a:srgbClr val="FFDE59"/>
                </a:solidFill>
                <a:latin typeface="Arapey Bold"/>
              </a:rPr>
              <a:t> con enfermedad cardíaca (107 vs 142)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66C4"/>
                </a:solidFill>
                <a:latin typeface="Arapey Bold"/>
              </a:rPr>
              <a:t>KNN </a:t>
            </a:r>
            <a:r>
              <a:rPr lang="en-US" sz="3000" dirty="0" err="1">
                <a:solidFill>
                  <a:srgbClr val="FF66C4"/>
                </a:solidFill>
                <a:latin typeface="Arapey Bold"/>
              </a:rPr>
              <a:t>también</a:t>
            </a:r>
            <a:r>
              <a:rPr lang="en-US" sz="3000" dirty="0">
                <a:solidFill>
                  <a:srgbClr val="FF66C4"/>
                </a:solidFill>
                <a:latin typeface="Arapey Bold"/>
              </a:rPr>
              <a:t> </a:t>
            </a:r>
            <a:r>
              <a:rPr lang="en-US" sz="3000" dirty="0" err="1">
                <a:solidFill>
                  <a:srgbClr val="FF66C4"/>
                </a:solidFill>
                <a:latin typeface="Arapey Bold"/>
              </a:rPr>
              <a:t>fue</a:t>
            </a:r>
            <a:r>
              <a:rPr lang="en-US" sz="3000" dirty="0">
                <a:solidFill>
                  <a:srgbClr val="FF66C4"/>
                </a:solidFill>
                <a:latin typeface="Arapey Bold"/>
              </a:rPr>
              <a:t> </a:t>
            </a:r>
            <a:r>
              <a:rPr lang="en-US" sz="3000" dirty="0" err="1">
                <a:solidFill>
                  <a:srgbClr val="FF66C4"/>
                </a:solidFill>
                <a:latin typeface="Arapey Bold"/>
              </a:rPr>
              <a:t>peor</a:t>
            </a:r>
            <a:r>
              <a:rPr lang="en-US" sz="3000" dirty="0">
                <a:solidFill>
                  <a:srgbClr val="FF66C4"/>
                </a:solidFill>
                <a:latin typeface="Arapey Bold"/>
              </a:rPr>
              <a:t> al </a:t>
            </a:r>
            <a:r>
              <a:rPr lang="en-US" sz="3000" dirty="0" err="1">
                <a:solidFill>
                  <a:srgbClr val="FF66C4"/>
                </a:solidFill>
                <a:latin typeface="Arapey Bold"/>
              </a:rPr>
              <a:t>predecir</a:t>
            </a:r>
            <a:r>
              <a:rPr lang="en-US" sz="3000" dirty="0">
                <a:solidFill>
                  <a:srgbClr val="FF66C4"/>
                </a:solidFill>
                <a:latin typeface="Arapey Bold"/>
              </a:rPr>
              <a:t> </a:t>
            </a:r>
            <a:r>
              <a:rPr lang="en-US" sz="3000" dirty="0" err="1">
                <a:solidFill>
                  <a:srgbClr val="FF66C4"/>
                </a:solidFill>
                <a:latin typeface="Arapey Bold"/>
              </a:rPr>
              <a:t>pacientes</a:t>
            </a:r>
            <a:r>
              <a:rPr lang="en-US" sz="3000" dirty="0">
                <a:solidFill>
                  <a:srgbClr val="FF66C4"/>
                </a:solidFill>
                <a:latin typeface="Arapey Bold"/>
              </a:rPr>
              <a:t> sin enfermedad cardíaca. (79 vs 110)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FF66C4"/>
              </a:solidFill>
              <a:latin typeface="Arapey Bold"/>
            </a:endParaRP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E44D45"/>
                </a:solidFill>
                <a:latin typeface="Arapey Bold"/>
              </a:rPr>
              <a:t>Por lo que </a:t>
            </a:r>
            <a:r>
              <a:rPr lang="en-US" sz="3000" dirty="0" err="1">
                <a:solidFill>
                  <a:srgbClr val="E44D45"/>
                </a:solidFill>
                <a:latin typeface="Arapey Bold"/>
              </a:rPr>
              <a:t>si</a:t>
            </a:r>
            <a:r>
              <a:rPr lang="en-US" sz="3000" dirty="0">
                <a:solidFill>
                  <a:srgbClr val="E44D45"/>
                </a:solidFill>
                <a:latin typeface="Arapey Bold"/>
              </a:rPr>
              <a:t> </a:t>
            </a:r>
            <a:r>
              <a:rPr lang="en-US" sz="3000" dirty="0" err="1">
                <a:solidFill>
                  <a:srgbClr val="E44D45"/>
                </a:solidFill>
                <a:latin typeface="Arapey Bold"/>
              </a:rPr>
              <a:t>tuvieramos</a:t>
            </a:r>
            <a:r>
              <a:rPr lang="en-US" sz="3000" dirty="0">
                <a:solidFill>
                  <a:srgbClr val="E44D45"/>
                </a:solidFill>
                <a:latin typeface="Arapey Bold"/>
              </a:rPr>
              <a:t> que </a:t>
            </a:r>
            <a:r>
              <a:rPr lang="en-US" sz="3000" dirty="0" err="1">
                <a:solidFill>
                  <a:srgbClr val="E44D45"/>
                </a:solidFill>
                <a:latin typeface="Arapey Bold"/>
              </a:rPr>
              <a:t>elegir</a:t>
            </a:r>
            <a:r>
              <a:rPr lang="en-US" sz="3000" dirty="0">
                <a:solidFill>
                  <a:srgbClr val="E44D45"/>
                </a:solidFill>
                <a:latin typeface="Arapey Bold"/>
              </a:rPr>
              <a:t> entre KNN y Random Forest, </a:t>
            </a:r>
            <a:r>
              <a:rPr lang="en-US" sz="3000" dirty="0" err="1">
                <a:solidFill>
                  <a:srgbClr val="E44D45"/>
                </a:solidFill>
                <a:latin typeface="Arapey Bold"/>
              </a:rPr>
              <a:t>elegiríamos</a:t>
            </a:r>
            <a:r>
              <a:rPr lang="en-US" sz="3000" dirty="0">
                <a:solidFill>
                  <a:srgbClr val="E44D45"/>
                </a:solidFill>
                <a:latin typeface="Arapey Bold"/>
              </a:rPr>
              <a:t> Random Forest.</a:t>
            </a:r>
          </a:p>
        </p:txBody>
      </p:sp>
      <p:sp>
        <p:nvSpPr>
          <p:cNvPr id="7" name="Freeform 7"/>
          <p:cNvSpPr/>
          <p:nvPr/>
        </p:nvSpPr>
        <p:spPr>
          <a:xfrm>
            <a:off x="13871853" y="4826316"/>
            <a:ext cx="634367" cy="634367"/>
          </a:xfrm>
          <a:custGeom>
            <a:avLst/>
            <a:gdLst/>
            <a:ahLst/>
            <a:cxnLst/>
            <a:rect l="l" t="t" r="r" b="b"/>
            <a:pathLst>
              <a:path w="634367" h="634367">
                <a:moveTo>
                  <a:pt x="0" y="0"/>
                </a:moveTo>
                <a:lnTo>
                  <a:pt x="634367" y="0"/>
                </a:lnTo>
                <a:lnTo>
                  <a:pt x="634367" y="634368"/>
                </a:lnTo>
                <a:lnTo>
                  <a:pt x="0" y="634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>
            <a:off x="4709879" y="3741155"/>
            <a:ext cx="634367" cy="634367"/>
          </a:xfrm>
          <a:custGeom>
            <a:avLst/>
            <a:gdLst/>
            <a:ahLst/>
            <a:cxnLst/>
            <a:rect l="l" t="t" r="r" b="b"/>
            <a:pathLst>
              <a:path w="634367" h="634367">
                <a:moveTo>
                  <a:pt x="0" y="0"/>
                </a:moveTo>
                <a:lnTo>
                  <a:pt x="634367" y="0"/>
                </a:lnTo>
                <a:lnTo>
                  <a:pt x="634367" y="634368"/>
                </a:lnTo>
                <a:lnTo>
                  <a:pt x="0" y="6343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9" name="Freeform 9"/>
          <p:cNvSpPr/>
          <p:nvPr/>
        </p:nvSpPr>
        <p:spPr>
          <a:xfrm>
            <a:off x="12704213" y="3741155"/>
            <a:ext cx="634367" cy="634367"/>
          </a:xfrm>
          <a:custGeom>
            <a:avLst/>
            <a:gdLst/>
            <a:ahLst/>
            <a:cxnLst/>
            <a:rect l="l" t="t" r="r" b="b"/>
            <a:pathLst>
              <a:path w="634367" h="634367">
                <a:moveTo>
                  <a:pt x="0" y="0"/>
                </a:moveTo>
                <a:lnTo>
                  <a:pt x="634367" y="0"/>
                </a:lnTo>
                <a:lnTo>
                  <a:pt x="634367" y="634368"/>
                </a:lnTo>
                <a:lnTo>
                  <a:pt x="0" y="6343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2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0" name="TextBox 10"/>
          <p:cNvSpPr txBox="1"/>
          <p:nvPr/>
        </p:nvSpPr>
        <p:spPr>
          <a:xfrm>
            <a:off x="4210449" y="2055066"/>
            <a:ext cx="229481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2E2020"/>
                </a:solidFill>
                <a:latin typeface="Arapey Bold"/>
              </a:rPr>
              <a:t>Random Forest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87124" y="2055066"/>
            <a:ext cx="68472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E2020"/>
                </a:solidFill>
                <a:latin typeface="Arapey Bold"/>
              </a:rPr>
              <a:t>KNN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2758" y="3324819"/>
            <a:ext cx="7143009" cy="3637362"/>
          </a:xfrm>
          <a:custGeom>
            <a:avLst/>
            <a:gdLst/>
            <a:ahLst/>
            <a:cxnLst/>
            <a:rect l="l" t="t" r="r" b="b"/>
            <a:pathLst>
              <a:path w="7143009" h="3637362">
                <a:moveTo>
                  <a:pt x="0" y="0"/>
                </a:moveTo>
                <a:lnTo>
                  <a:pt x="7143009" y="0"/>
                </a:lnTo>
                <a:lnTo>
                  <a:pt x="7143009" y="3637362"/>
                </a:lnTo>
                <a:lnTo>
                  <a:pt x="0" y="3637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TextBox 3"/>
          <p:cNvSpPr txBox="1"/>
          <p:nvPr/>
        </p:nvSpPr>
        <p:spPr>
          <a:xfrm>
            <a:off x="1028700" y="962025"/>
            <a:ext cx="162306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E2020"/>
                </a:solidFill>
                <a:latin typeface="Arapey"/>
              </a:rPr>
              <a:t>Supongamos que decidimos aplicar otro algoritmo para seguir comparando, en este caso aplicamos una Regresión Logística a nuestros datos de prueba, por lo cual obetenemos otra matriz de confusión.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510941"/>
            <a:ext cx="16230600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>
                <a:solidFill>
                  <a:srgbClr val="2E2020"/>
                </a:solidFill>
                <a:latin typeface="Arapey"/>
              </a:rPr>
              <a:t>En este caso vemos que ambas matrices de confusión son muy similares, lo que hace díficil el poder elegir que algoritmo es mejor para nuestros datos. </a:t>
            </a:r>
            <a:r>
              <a:rPr lang="en-US" sz="2800" u="none" strike="noStrike">
                <a:solidFill>
                  <a:srgbClr val="E44D45"/>
                </a:solidFill>
                <a:latin typeface="Arapey"/>
              </a:rPr>
              <a:t>Es aquí donde entran otras métricas más sofisticadas como la sensibilidad, especificidad, ROC y AUC que nos ayudarán en estos casos</a:t>
            </a:r>
            <a:r>
              <a:rPr lang="en-US" sz="2800" u="none" strike="noStrike">
                <a:solidFill>
                  <a:srgbClr val="2E2020"/>
                </a:solidFill>
                <a:latin typeface="Arapey"/>
              </a:rPr>
              <a:t>.</a:t>
            </a:r>
          </a:p>
        </p:txBody>
      </p:sp>
      <p:sp>
        <p:nvSpPr>
          <p:cNvPr id="5" name="Freeform 5"/>
          <p:cNvSpPr/>
          <p:nvPr/>
        </p:nvSpPr>
        <p:spPr>
          <a:xfrm>
            <a:off x="9144000" y="3536909"/>
            <a:ext cx="7542526" cy="3681092"/>
          </a:xfrm>
          <a:custGeom>
            <a:avLst/>
            <a:gdLst/>
            <a:ahLst/>
            <a:cxnLst/>
            <a:rect l="l" t="t" r="r" b="b"/>
            <a:pathLst>
              <a:path w="7542526" h="3681092">
                <a:moveTo>
                  <a:pt x="0" y="0"/>
                </a:moveTo>
                <a:lnTo>
                  <a:pt x="7542526" y="0"/>
                </a:lnTo>
                <a:lnTo>
                  <a:pt x="7542526" y="3681092"/>
                </a:lnTo>
                <a:lnTo>
                  <a:pt x="0" y="3681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TextBox 6"/>
          <p:cNvSpPr txBox="1"/>
          <p:nvPr/>
        </p:nvSpPr>
        <p:spPr>
          <a:xfrm>
            <a:off x="4154924" y="2833964"/>
            <a:ext cx="290949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E2020"/>
                </a:solidFill>
                <a:latin typeface="Arapey Bold Italics"/>
              </a:rPr>
              <a:t>Regresión Logística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70224" y="2833964"/>
            <a:ext cx="290949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E2020"/>
                </a:solidFill>
                <a:latin typeface="Arapey Bold Italics"/>
              </a:rPr>
              <a:t>Random Forest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891</Words>
  <Application>Microsoft Office PowerPoint</Application>
  <PresentationFormat>Personalizado</PresentationFormat>
  <Paragraphs>97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Arapey Bold</vt:lpstr>
      <vt:lpstr>Arapey</vt:lpstr>
      <vt:lpstr>Calibri</vt:lpstr>
      <vt:lpstr>Arial</vt:lpstr>
      <vt:lpstr>Arapey Bold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de Confusión</dc:title>
  <cp:lastModifiedBy>Leonardo Daniel</cp:lastModifiedBy>
  <cp:revision>2</cp:revision>
  <dcterms:created xsi:type="dcterms:W3CDTF">2006-08-16T00:00:00Z</dcterms:created>
  <dcterms:modified xsi:type="dcterms:W3CDTF">2024-03-08T07:15:53Z</dcterms:modified>
  <dc:identifier>DAF-16GQEVw</dc:identifier>
</cp:coreProperties>
</file>