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E1655-91D4-525F-A0C3-5309605E8991}" v="1713" dt="2025-02-15T12:58:33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368" y="-9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15/02/2025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15/02/2025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B55E8-7907-8B14-E837-7D0AD8C2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575125-E5BB-28BD-5052-85D011835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6F4221-4EFE-0435-100D-F0CC34F43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96E50B-1635-DA8C-90E9-1C7ACCD2F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0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AE108-8FEC-6AF6-4CC4-CF446025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7BDA6-06CF-A534-CC2D-A8D2BDD5D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413D4D-4DAF-D874-6DBB-DD1E8E939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42BA90-6DED-4350-E0B0-CCADDF839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45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65B67-D993-6B38-BBCB-EFC09364C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EB127C-77AC-5C72-D2A0-828BCFA23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CF702F-6FC5-3A80-5A05-FE7CA4D3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31F01A-F286-DD9F-6326-9DC554382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8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B6661-F70C-598A-8CB9-7D78C2B9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64FD593-6748-AA71-B098-3B5E8B492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0A8A8-0D2B-0007-A0FB-FB7109F38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BA4EC-D46E-573F-E70F-0432BB44E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70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E67E8-05BF-7AAB-17FD-CD351678C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C44E67-72E8-B09A-A03C-94112E993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9F0526-83B3-CCA7-9DFF-5CF1488A0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C2EC82-7BEE-4075-09DF-29B44D7FF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41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6A20-0DE4-DF72-2A58-2E5558862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4A9DA3F-7B12-2FA9-E3E7-9DF3BF0C6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0CE0DD-2F2D-1C2D-3F54-8491A26EC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D4DA77-D593-1AA4-F606-7ABB2DC4D6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353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59EA-9FCE-BE2D-7645-A062034F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96DFE4C-462B-F65A-830B-3C19A7102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A18487-E2D5-840C-A25C-C1BD2674E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462237-9B9D-B125-1D31-94A643134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62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8EDA5-B164-6EA4-50C7-EAAE1B0F9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8629A29-4353-7E1B-2D79-3AEDD9327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8336733-4FD1-9F26-E230-710D7023B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D73542-8D4A-E845-9798-563C60CBA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98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15/02/2025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4172898" y="2844499"/>
            <a:ext cx="4411724" cy="5847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Integral Image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CD0264D-22EE-A0F8-1455-1122F1F9C2BD}"/>
              </a:ext>
            </a:extLst>
          </p:cNvPr>
          <p:cNvSpPr/>
          <p:nvPr/>
        </p:nvSpPr>
        <p:spPr>
          <a:xfrm>
            <a:off x="6050756" y="6350794"/>
            <a:ext cx="2543175" cy="521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DB01D-EDFE-D6FA-DAB3-BA4163BD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9B289A5-E070-C134-5D93-F6734CFB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10B1D5-0C3E-BA1B-B5D6-35187C2D6928}"/>
              </a:ext>
            </a:extLst>
          </p:cNvPr>
          <p:cNvSpPr txBox="1"/>
          <p:nvPr/>
        </p:nvSpPr>
        <p:spPr>
          <a:xfrm>
            <a:off x="748266" y="876777"/>
            <a:ext cx="55345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C2C1ED5-5ECF-1FFA-2ACA-5FC96AE764E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730F1A0-CF20-7D85-7C21-A86F1BF5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2A7859E-2CFB-D4A9-B34A-5DF568134DF4}"/>
              </a:ext>
            </a:extLst>
          </p:cNvPr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37E957-13F6-D615-6C50-419B54FFC24A}"/>
              </a:ext>
            </a:extLst>
          </p:cNvPr>
          <p:cNvSpPr txBox="1"/>
          <p:nvPr/>
        </p:nvSpPr>
        <p:spPr>
          <a:xfrm>
            <a:off x="750093" y="1521618"/>
            <a:ext cx="765810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Dai dati ottenuti nella</a:t>
            </a:r>
            <a:r>
              <a:rPr lang="it-IT" sz="1600" b="1" dirty="0">
                <a:ea typeface="+mn-lt"/>
                <a:cs typeface="+mn-lt"/>
              </a:rPr>
              <a:t> versione sequenziale</a:t>
            </a:r>
            <a:r>
              <a:rPr lang="it-IT" sz="1600" dirty="0">
                <a:ea typeface="+mn-lt"/>
                <a:cs typeface="+mn-lt"/>
              </a:rPr>
              <a:t> emerge che il</a:t>
            </a:r>
            <a:r>
              <a:rPr lang="it-IT" sz="1600" b="1" dirty="0">
                <a:ea typeface="+mn-lt"/>
                <a:cs typeface="+mn-lt"/>
              </a:rPr>
              <a:t> tempo di esecuzione cresce significativamente all’aumentare delle dimensioni della matrice.</a:t>
            </a:r>
            <a:r>
              <a:rPr lang="it-IT" sz="1600" dirty="0">
                <a:ea typeface="+mn-lt"/>
                <a:cs typeface="+mn-lt"/>
              </a:rPr>
              <a:t> La complessità computazionale dell’algoritmo sequenziale rende evidente la difficoltà di gestire matrici molto grandi utilizzando una sola CPU. </a:t>
            </a:r>
            <a:endParaRPr lang="it-IT" sz="1600" dirty="0">
              <a:ea typeface="Calibri"/>
              <a:cs typeface="Calibri"/>
            </a:endParaRPr>
          </a:p>
          <a:p>
            <a:pPr algn="l"/>
            <a:endParaRPr lang="it-IT" sz="1600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L’</a:t>
            </a:r>
            <a:r>
              <a:rPr lang="it-IT" sz="1600" b="1" dirty="0">
                <a:ea typeface="+mn-lt"/>
                <a:cs typeface="+mn-lt"/>
              </a:rPr>
              <a:t>implementazione parallela</a:t>
            </a:r>
            <a:r>
              <a:rPr lang="it-IT" sz="1600" dirty="0">
                <a:ea typeface="+mn-lt"/>
                <a:cs typeface="+mn-lt"/>
              </a:rPr>
              <a:t> tramite CUDA </a:t>
            </a:r>
            <a:r>
              <a:rPr lang="it-IT" sz="1600" b="1" dirty="0">
                <a:ea typeface="+mn-lt"/>
                <a:cs typeface="+mn-lt"/>
              </a:rPr>
              <a:t>permette di ridurre drasticamente i tempi di esecuzione</a:t>
            </a:r>
            <a:r>
              <a:rPr lang="it-IT" sz="1600" dirty="0">
                <a:ea typeface="+mn-lt"/>
                <a:cs typeface="+mn-lt"/>
              </a:rPr>
              <a:t> rispetto alla versione sequenziale. La GPU, grazie alla sua architettura massicciamente parallela, consente di gestire in modo efficiente matrici di grandi dimensioni</a:t>
            </a:r>
            <a:endParaRPr lang="it-IT" sz="1600" dirty="0">
              <a:ea typeface="Calibri"/>
              <a:cs typeface="Calibri"/>
            </a:endParaRPr>
          </a:p>
          <a:p>
            <a:endParaRPr lang="it-IT" sz="1600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Per </a:t>
            </a:r>
            <a:r>
              <a:rPr lang="it-IT" sz="1600" b="1" dirty="0">
                <a:ea typeface="+mn-lt"/>
                <a:cs typeface="+mn-lt"/>
              </a:rPr>
              <a:t>matrici</a:t>
            </a:r>
            <a:r>
              <a:rPr lang="it-IT" sz="1600" dirty="0">
                <a:ea typeface="+mn-lt"/>
                <a:cs typeface="+mn-lt"/>
              </a:rPr>
              <a:t> di dimensioni </a:t>
            </a:r>
            <a:r>
              <a:rPr lang="it-IT" sz="1600" b="1" dirty="0">
                <a:ea typeface="+mn-lt"/>
                <a:cs typeface="+mn-lt"/>
              </a:rPr>
              <a:t>più contenute</a:t>
            </a:r>
            <a:r>
              <a:rPr lang="it-IT" sz="1600" dirty="0">
                <a:ea typeface="+mn-lt"/>
                <a:cs typeface="+mn-lt"/>
              </a:rPr>
              <a:t>, </a:t>
            </a:r>
            <a:r>
              <a:rPr lang="it-IT" sz="1600" b="1" dirty="0">
                <a:ea typeface="+mn-lt"/>
                <a:cs typeface="+mn-lt"/>
              </a:rPr>
              <a:t>l’overhead del parallelismo</a:t>
            </a:r>
            <a:r>
              <a:rPr lang="it-IT" sz="1600" dirty="0">
                <a:ea typeface="+mn-lt"/>
                <a:cs typeface="+mn-lt"/>
              </a:rPr>
              <a:t>, dovuto alla gestione dei </a:t>
            </a:r>
            <a:r>
              <a:rPr lang="it-IT" sz="1600" dirty="0" err="1">
                <a:ea typeface="+mn-lt"/>
                <a:cs typeface="+mn-lt"/>
              </a:rPr>
              <a:t>thread</a:t>
            </a:r>
            <a:r>
              <a:rPr lang="it-IT" sz="1600" dirty="0">
                <a:ea typeface="+mn-lt"/>
                <a:cs typeface="+mn-lt"/>
              </a:rPr>
              <a:t> e alla </a:t>
            </a:r>
            <a:r>
              <a:rPr lang="it-IT" sz="1600" b="1" dirty="0">
                <a:ea typeface="+mn-lt"/>
                <a:cs typeface="+mn-lt"/>
              </a:rPr>
              <a:t>comunicazione con la GPU</a:t>
            </a:r>
            <a:r>
              <a:rPr lang="it-IT" sz="1600" dirty="0">
                <a:ea typeface="+mn-lt"/>
                <a:cs typeface="+mn-lt"/>
              </a:rPr>
              <a:t>, </a:t>
            </a:r>
            <a:r>
              <a:rPr lang="it-IT" sz="1600" b="1" dirty="0">
                <a:ea typeface="+mn-lt"/>
                <a:cs typeface="+mn-lt"/>
              </a:rPr>
              <a:t>limita i guadagni di prestazioni</a:t>
            </a:r>
            <a:r>
              <a:rPr lang="it-IT" sz="1600" dirty="0">
                <a:ea typeface="+mn-lt"/>
                <a:cs typeface="+mn-lt"/>
              </a:rPr>
              <a:t>. Tuttavia, con l’aumento della dimensione della matrice, i vantaggi derivanti dal parallelismo si manifestano chiaramente, portando a miglioramenti significativi nelle prestazioni, come nel caso della </a:t>
            </a:r>
            <a:r>
              <a:rPr lang="it-IT" sz="1600" b="1" dirty="0">
                <a:ea typeface="+mn-lt"/>
                <a:cs typeface="+mn-lt"/>
              </a:rPr>
              <a:t>matrice 60000 × 60000,</a:t>
            </a:r>
            <a:r>
              <a:rPr lang="it-IT" sz="1600" dirty="0">
                <a:ea typeface="+mn-lt"/>
                <a:cs typeface="+mn-lt"/>
              </a:rPr>
              <a:t> dove si osserva uno </a:t>
            </a:r>
            <a:r>
              <a:rPr lang="it-IT" sz="1600" b="1" dirty="0" err="1">
                <a:ea typeface="+mn-lt"/>
                <a:cs typeface="+mn-lt"/>
              </a:rPr>
              <a:t>speedup</a:t>
            </a:r>
            <a:r>
              <a:rPr lang="it-IT" sz="1600" dirty="0">
                <a:ea typeface="+mn-lt"/>
                <a:cs typeface="+mn-lt"/>
              </a:rPr>
              <a:t> di circa </a:t>
            </a:r>
            <a:r>
              <a:rPr lang="it-IT" sz="1600" b="1" dirty="0">
                <a:ea typeface="+mn-lt"/>
                <a:cs typeface="+mn-lt"/>
              </a:rPr>
              <a:t>82.58×</a:t>
            </a:r>
            <a:r>
              <a:rPr lang="it-IT" sz="1600" dirty="0">
                <a:ea typeface="+mn-lt"/>
                <a:cs typeface="+mn-lt"/>
              </a:rPr>
              <a:t>. </a:t>
            </a:r>
            <a:endParaRPr lang="it-IT" sz="1600" dirty="0">
              <a:ea typeface="Calibri"/>
              <a:cs typeface="Calibri"/>
            </a:endParaRPr>
          </a:p>
          <a:p>
            <a:endParaRPr lang="it-IT" sz="1600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Per applicazioni che richiedono l’elaborazione di grandi volumi di dati, l’approccio par- allelo può portare a riduzioni sostanziali dei tempi di esecuzione, rendendo possibile affrontare compiti computazionali complessi.</a:t>
            </a:r>
            <a:endParaRPr lang="it-IT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539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33927"/>
            <a:ext cx="46630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Introduzione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1392778"/>
            <a:ext cx="7819027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just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L’ </a:t>
            </a:r>
            <a:r>
              <a:rPr lang="it-IT" sz="1600" b="1" dirty="0">
                <a:ea typeface="+mn-lt"/>
                <a:cs typeface="+mn-lt"/>
              </a:rPr>
              <a:t>Integral Image</a:t>
            </a:r>
            <a:r>
              <a:rPr lang="it-IT" sz="1600" dirty="0">
                <a:ea typeface="+mn-lt"/>
                <a:cs typeface="+mn-lt"/>
              </a:rPr>
              <a:t> è una trasformazione fondamentale nell’elaborazione delle immagini, utilizzata per accelerare il calcolo delle somme su </a:t>
            </a:r>
            <a:r>
              <a:rPr lang="it-IT" sz="1600" dirty="0" err="1">
                <a:ea typeface="+mn-lt"/>
                <a:cs typeface="+mn-lt"/>
              </a:rPr>
              <a:t>sottoregioni</a:t>
            </a:r>
            <a:r>
              <a:rPr lang="it-IT" sz="1600" dirty="0">
                <a:ea typeface="+mn-lt"/>
                <a:cs typeface="+mn-lt"/>
              </a:rPr>
              <a:t> di un’immagine.</a:t>
            </a:r>
          </a:p>
          <a:p>
            <a:pPr marL="171450" indent="-171450" algn="just">
              <a:buFont typeface="Wingdings"/>
              <a:buChar char="Ø"/>
            </a:pPr>
            <a:endParaRPr lang="it-IT" sz="1600" dirty="0"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Introdotta inizialmente per applicazioni come il rilevamento degli oggetti (ad esempio, nell’algoritmo di Viola-Jones per il face </a:t>
            </a:r>
            <a:r>
              <a:rPr lang="it-IT" sz="1600" dirty="0" err="1">
                <a:ea typeface="+mn-lt"/>
                <a:cs typeface="+mn-lt"/>
              </a:rPr>
              <a:t>detection</a:t>
            </a:r>
            <a:r>
              <a:rPr lang="it-IT" sz="1600" dirty="0">
                <a:ea typeface="+mn-lt"/>
                <a:cs typeface="+mn-lt"/>
              </a:rPr>
              <a:t>), </a:t>
            </a:r>
          </a:p>
          <a:p>
            <a:pPr marL="285750" indent="-285750" algn="just">
              <a:buFont typeface="Wingdings"/>
              <a:buChar char="Ø"/>
            </a:pPr>
            <a:endParaRPr lang="it-IT" sz="1600" dirty="0"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L’idea alla base dell’Integral Image è quella di costruire una matrice cumulativa in cui ogni elemento rappresenta la somma di tutti i pixel in alto a sinistra rispetto alla posizione corrente </a:t>
            </a:r>
            <a:endParaRPr lang="it-IT" sz="1600" dirty="0"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endParaRPr lang="it-IT" sz="1600" dirty="0"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In questo progetto, verrà analizzato il calcolo dell’Integral Image sia nella sua versione sequenziale su CPU che nella sua versione parallela su GPU con CUDA. </a:t>
            </a:r>
            <a:endParaRPr lang="it-IT" sz="1600" dirty="0"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endParaRPr lang="it-IT" sz="1000" dirty="0">
              <a:ea typeface="Calibri"/>
              <a:cs typeface="Calibri"/>
            </a:endParaRPr>
          </a:p>
          <a:p>
            <a:pPr marL="171450" indent="-171450" algn="just">
              <a:buFont typeface="Wingdings"/>
              <a:buChar char="Ø"/>
            </a:pPr>
            <a:endParaRPr lang="it-IT" sz="1600" dirty="0"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Ø"/>
            </a:pPr>
            <a:endParaRPr lang="it-IT" sz="16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pic>
        <p:nvPicPr>
          <p:cNvPr id="3" name="Immagine 2" descr="Immagine che contiene testo, Carattere, schermata, tipografi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BB31E71-922F-F7D4-F9FA-18C07FF12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3" y="4575828"/>
            <a:ext cx="2771775" cy="1678268"/>
          </a:xfrm>
          <a:prstGeom prst="rect">
            <a:avLst/>
          </a:prstGeom>
        </p:spPr>
      </p:pic>
      <p:pic>
        <p:nvPicPr>
          <p:cNvPr id="4" name="Immagine 3" descr="Immagine che contiene testo, Carattere, schermata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0EFE6CD-7CE2-89FD-B41B-299E1D515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582102"/>
            <a:ext cx="2743200" cy="16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858C2-7432-21E0-2B27-41AB6E3C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88CD71F-D96F-8F2B-B219-A10DB98B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00C6D6-9DC6-2CDA-6E95-D66BB7B61AC1}"/>
              </a:ext>
            </a:extLst>
          </p:cNvPr>
          <p:cNvSpPr txBox="1"/>
          <p:nvPr/>
        </p:nvSpPr>
        <p:spPr>
          <a:xfrm>
            <a:off x="656274" y="1305402"/>
            <a:ext cx="632340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Integral Image sequenziale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2FE1815-8F42-EA25-95CB-2ACB3AF3E571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E413011-821A-07C4-02FC-D5C41102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031FA57-7EA7-95AF-7A56-51A221770B29}"/>
              </a:ext>
            </a:extLst>
          </p:cNvPr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85C0DC-5807-2EC3-13B3-F7A6B647E74E}"/>
              </a:ext>
            </a:extLst>
          </p:cNvPr>
          <p:cNvSpPr txBox="1"/>
          <p:nvPr/>
        </p:nvSpPr>
        <p:spPr>
          <a:xfrm>
            <a:off x="657225" y="1914525"/>
            <a:ext cx="807243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it-IT" sz="1600" dirty="0">
                <a:ea typeface="+mn-lt"/>
                <a:cs typeface="+mn-lt"/>
              </a:rPr>
              <a:t>L’idea principale è costruire una matrice integrale in cui ogni elemento (i, j ) rappresenta la somma cumulativa di tutti i pixel dell’immagine originale dalla posizione (0, 0) fino a (i, j). </a:t>
            </a:r>
            <a:endParaRPr lang="it-IT" sz="1600" dirty="0">
              <a:ea typeface="Calibri"/>
              <a:cs typeface="Calibri"/>
            </a:endParaRPr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  <p:pic>
        <p:nvPicPr>
          <p:cNvPr id="4" name="Immagine 3" descr="Immagine che contiene Carattere, testo, bianco, tipografi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447E1A3-91A1-6A64-C43A-513CA1FEF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8" y="2954496"/>
            <a:ext cx="6757987" cy="491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B0CB2C-B9D8-5B0A-B089-DAE594CCFC3B}"/>
              </a:ext>
            </a:extLst>
          </p:cNvPr>
          <p:cNvSpPr txBox="1"/>
          <p:nvPr/>
        </p:nvSpPr>
        <p:spPr>
          <a:xfrm>
            <a:off x="650081" y="3986212"/>
            <a:ext cx="77652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>
                <a:ea typeface="Calibri"/>
                <a:cs typeface="Calibri"/>
              </a:rPr>
              <a:t>Dove:</a:t>
            </a:r>
          </a:p>
          <a:p>
            <a:endParaRPr lang="it-IT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dirty="0">
                <a:ea typeface="Calibri"/>
                <a:cs typeface="Calibri"/>
              </a:rPr>
              <a:t>Il primo elemento </a:t>
            </a:r>
            <a:r>
              <a:rPr lang="it-IT" i="1" dirty="0">
                <a:ea typeface="Calibri"/>
                <a:cs typeface="Calibri"/>
              </a:rPr>
              <a:t>i(</a:t>
            </a:r>
            <a:r>
              <a:rPr lang="it-IT" i="1" err="1">
                <a:ea typeface="Calibri"/>
                <a:cs typeface="Calibri"/>
              </a:rPr>
              <a:t>x,y</a:t>
            </a:r>
            <a:r>
              <a:rPr lang="it-IT" i="1" dirty="0">
                <a:ea typeface="Calibri"/>
                <a:cs typeface="Calibri"/>
              </a:rPr>
              <a:t>)</a:t>
            </a:r>
            <a:r>
              <a:rPr lang="it-IT" dirty="0">
                <a:ea typeface="Calibri"/>
                <a:cs typeface="Calibri"/>
              </a:rPr>
              <a:t> è il valore del pixel in posizione (</a:t>
            </a:r>
            <a:r>
              <a:rPr lang="it-IT" err="1">
                <a:ea typeface="Calibri"/>
                <a:cs typeface="Calibri"/>
              </a:rPr>
              <a:t>x,y</a:t>
            </a:r>
            <a:r>
              <a:rPr lang="it-IT" dirty="0">
                <a:ea typeface="Calibri"/>
                <a:cs typeface="Calibri"/>
              </a:rPr>
              <a:t>)</a:t>
            </a:r>
          </a:p>
          <a:p>
            <a:pPr marL="285750" indent="-285750">
              <a:buFont typeface="Wingdings"/>
              <a:buChar char="Ø"/>
            </a:pPr>
            <a:endParaRPr lang="it-IT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dirty="0">
                <a:ea typeface="Calibri"/>
                <a:cs typeface="Calibri"/>
              </a:rPr>
              <a:t>Gli elementi </a:t>
            </a:r>
            <a:r>
              <a:rPr lang="it-IT" i="1" dirty="0">
                <a:ea typeface="Calibri"/>
                <a:cs typeface="Calibri"/>
              </a:rPr>
              <a:t>I(x,y-1), I(x-1,y) e I(x-1,y-1) </a:t>
            </a:r>
            <a:r>
              <a:rPr lang="it-IT" dirty="0">
                <a:ea typeface="Calibri"/>
                <a:cs typeface="Calibri"/>
              </a:rPr>
              <a:t>sono Integral Image nelle rispettive posizioni.</a:t>
            </a:r>
          </a:p>
        </p:txBody>
      </p:sp>
    </p:spTree>
    <p:extLst>
      <p:ext uri="{BB962C8B-B14F-4D97-AF65-F5344CB8AC3E}">
        <p14:creationId xmlns:p14="http://schemas.microsoft.com/office/powerpoint/2010/main" val="150741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44031-0968-BD25-1251-AB54FA8B4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8FE02FF-6619-011D-B54B-17EAC3DC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080643-BDA1-FBFA-9994-1A48D66C8C1C}"/>
              </a:ext>
            </a:extLst>
          </p:cNvPr>
          <p:cNvSpPr txBox="1"/>
          <p:nvPr/>
        </p:nvSpPr>
        <p:spPr>
          <a:xfrm>
            <a:off x="648253" y="1305402"/>
            <a:ext cx="55345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Integral Image parallelo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7A056BB-5600-9193-28AD-81CC0F2816D5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50F7E04-B51C-AE31-983E-6734535F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50F153-9051-0630-DA76-02C7C18CF1F2}"/>
              </a:ext>
            </a:extLst>
          </p:cNvPr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D01400-F3F4-990C-8070-24C8BB723D7E}"/>
              </a:ext>
            </a:extLst>
          </p:cNvPr>
          <p:cNvSpPr txBox="1"/>
          <p:nvPr/>
        </p:nvSpPr>
        <p:spPr>
          <a:xfrm>
            <a:off x="771524" y="1928812"/>
            <a:ext cx="7572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it-IT" dirty="0">
                <a:ea typeface="Calibri"/>
                <a:cs typeface="Calibri"/>
              </a:rPr>
              <a:t>Si basa sullo </a:t>
            </a:r>
            <a:r>
              <a:rPr lang="it-IT" b="1" dirty="0" err="1">
                <a:ea typeface="Calibri"/>
                <a:cs typeface="Calibri"/>
              </a:rPr>
              <a:t>Scan</a:t>
            </a:r>
            <a:r>
              <a:rPr lang="it-IT" dirty="0">
                <a:ea typeface="Calibri"/>
                <a:cs typeface="Calibri"/>
              </a:rPr>
              <a:t> delle righe: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712DACE-C026-FC9B-242F-0B87EAE82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791161"/>
              </p:ext>
            </p:extLst>
          </p:nvPr>
        </p:nvGraphicFramePr>
        <p:xfrm>
          <a:off x="1904524" y="2608326"/>
          <a:ext cx="2648728" cy="42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82">
                  <a:extLst>
                    <a:ext uri="{9D8B030D-6E8A-4147-A177-3AD203B41FA5}">
                      <a16:colId xmlns:a16="http://schemas.microsoft.com/office/drawing/2014/main" val="255202309"/>
                    </a:ext>
                  </a:extLst>
                </a:gridCol>
                <a:gridCol w="662182">
                  <a:extLst>
                    <a:ext uri="{9D8B030D-6E8A-4147-A177-3AD203B41FA5}">
                      <a16:colId xmlns:a16="http://schemas.microsoft.com/office/drawing/2014/main" val="962749681"/>
                    </a:ext>
                  </a:extLst>
                </a:gridCol>
                <a:gridCol w="662182">
                  <a:extLst>
                    <a:ext uri="{9D8B030D-6E8A-4147-A177-3AD203B41FA5}">
                      <a16:colId xmlns:a16="http://schemas.microsoft.com/office/drawing/2014/main" val="4210683423"/>
                    </a:ext>
                  </a:extLst>
                </a:gridCol>
                <a:gridCol w="662182">
                  <a:extLst>
                    <a:ext uri="{9D8B030D-6E8A-4147-A177-3AD203B41FA5}">
                      <a16:colId xmlns:a16="http://schemas.microsoft.com/office/drawing/2014/main" val="1669364069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1944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BBB6EC17-4DE4-39D0-D822-10C9EF79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66792"/>
              </p:ext>
            </p:extLst>
          </p:nvPr>
        </p:nvGraphicFramePr>
        <p:xfrm>
          <a:off x="6197918" y="2608326"/>
          <a:ext cx="2648728" cy="428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182">
                  <a:extLst>
                    <a:ext uri="{9D8B030D-6E8A-4147-A177-3AD203B41FA5}">
                      <a16:colId xmlns:a16="http://schemas.microsoft.com/office/drawing/2014/main" val="255202309"/>
                    </a:ext>
                  </a:extLst>
                </a:gridCol>
                <a:gridCol w="662182">
                  <a:extLst>
                    <a:ext uri="{9D8B030D-6E8A-4147-A177-3AD203B41FA5}">
                      <a16:colId xmlns:a16="http://schemas.microsoft.com/office/drawing/2014/main" val="962749681"/>
                    </a:ext>
                  </a:extLst>
                </a:gridCol>
                <a:gridCol w="662182">
                  <a:extLst>
                    <a:ext uri="{9D8B030D-6E8A-4147-A177-3AD203B41FA5}">
                      <a16:colId xmlns:a16="http://schemas.microsoft.com/office/drawing/2014/main" val="4210683423"/>
                    </a:ext>
                  </a:extLst>
                </a:gridCol>
                <a:gridCol w="662182">
                  <a:extLst>
                    <a:ext uri="{9D8B030D-6E8A-4147-A177-3AD203B41FA5}">
                      <a16:colId xmlns:a16="http://schemas.microsoft.com/office/drawing/2014/main" val="1669364069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19448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D4398A-C40B-69DC-783F-57C83C90A20E}"/>
              </a:ext>
            </a:extLst>
          </p:cNvPr>
          <p:cNvSpPr txBox="1"/>
          <p:nvPr/>
        </p:nvSpPr>
        <p:spPr>
          <a:xfrm>
            <a:off x="1007269" y="2686049"/>
            <a:ext cx="15001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>
                <a:ea typeface="Calibri"/>
                <a:cs typeface="Calibri"/>
              </a:rPr>
              <a:t>Input </a:t>
            </a:r>
            <a:r>
              <a:rPr lang="it-IT" sz="1200" err="1">
                <a:ea typeface="Calibri"/>
                <a:cs typeface="Calibri"/>
              </a:rPr>
              <a:t>scan</a:t>
            </a:r>
            <a:endParaRPr lang="it-IT" sz="1200" err="1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E5294D9-B95C-DEDD-1114-CF98183E840F}"/>
              </a:ext>
            </a:extLst>
          </p:cNvPr>
          <p:cNvSpPr txBox="1"/>
          <p:nvPr/>
        </p:nvSpPr>
        <p:spPr>
          <a:xfrm>
            <a:off x="5243511" y="2686048"/>
            <a:ext cx="15001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200" dirty="0">
                <a:ea typeface="Calibri"/>
                <a:cs typeface="Calibri"/>
              </a:rPr>
              <a:t>Output </a:t>
            </a:r>
            <a:r>
              <a:rPr lang="it-IT" sz="1200" err="1">
                <a:ea typeface="Calibri"/>
                <a:cs typeface="Calibri"/>
              </a:rPr>
              <a:t>scan</a:t>
            </a:r>
            <a:endParaRPr lang="it-IT" sz="1200" err="1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C367F3E-3D41-9974-3FF5-3A8C3DD702C0}"/>
              </a:ext>
            </a:extLst>
          </p:cNvPr>
          <p:cNvSpPr txBox="1"/>
          <p:nvPr/>
        </p:nvSpPr>
        <p:spPr>
          <a:xfrm>
            <a:off x="771524" y="3436143"/>
            <a:ext cx="704373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Calibri"/>
                <a:cs typeface="Calibri"/>
              </a:rPr>
              <a:t>L'</a:t>
            </a:r>
            <a:r>
              <a:rPr lang="it-IT" b="1" dirty="0">
                <a:ea typeface="Calibri"/>
                <a:cs typeface="Calibri"/>
              </a:rPr>
              <a:t>Integral Image parallelo</a:t>
            </a:r>
            <a:r>
              <a:rPr lang="it-IT" dirty="0">
                <a:ea typeface="Calibri"/>
                <a:cs typeface="Calibri"/>
              </a:rPr>
              <a:t> si esegue in 4 passi:</a:t>
            </a:r>
            <a:endParaRPr lang="it-IT">
              <a:ea typeface="Calibri"/>
              <a:cs typeface="Calibri"/>
            </a:endParaRPr>
          </a:p>
          <a:p>
            <a:endParaRPr lang="it-IT" dirty="0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Eseguire un primo </a:t>
            </a:r>
            <a:r>
              <a:rPr lang="it-IT" b="1" i="1" err="1">
                <a:ea typeface="Calibri"/>
                <a:cs typeface="Calibri"/>
              </a:rPr>
              <a:t>scan</a:t>
            </a:r>
            <a:r>
              <a:rPr lang="it-IT" b="1" i="1" dirty="0">
                <a:ea typeface="Calibri"/>
                <a:cs typeface="Calibri"/>
              </a:rPr>
              <a:t> </a:t>
            </a:r>
            <a:r>
              <a:rPr lang="it-IT" b="1" dirty="0">
                <a:ea typeface="Calibri"/>
                <a:cs typeface="Calibri"/>
              </a:rPr>
              <a:t>su ogni riga della matrice</a:t>
            </a:r>
            <a:r>
              <a:rPr lang="it-IT" dirty="0">
                <a:ea typeface="Calibri"/>
                <a:cs typeface="Calibri"/>
              </a:rPr>
              <a:t> di input. </a:t>
            </a:r>
          </a:p>
          <a:p>
            <a:pPr marL="342900" indent="-342900">
              <a:buAutoNum type="arabicParenR"/>
            </a:pPr>
            <a:endParaRPr lang="it-IT" dirty="0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Applicare una </a:t>
            </a:r>
            <a:r>
              <a:rPr lang="it-IT" b="1" dirty="0">
                <a:ea typeface="Calibri"/>
                <a:cs typeface="Calibri"/>
              </a:rPr>
              <a:t>trasposizione della matrice </a:t>
            </a:r>
            <a:r>
              <a:rPr lang="it-IT" dirty="0">
                <a:ea typeface="Calibri"/>
                <a:cs typeface="Calibri"/>
              </a:rPr>
              <a:t>risultante. </a:t>
            </a:r>
          </a:p>
          <a:p>
            <a:pPr marL="342900" indent="-342900">
              <a:buAutoNum type="arabicParenR"/>
            </a:pPr>
            <a:endParaRPr lang="it-IT" dirty="0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Eseguire un </a:t>
            </a:r>
            <a:r>
              <a:rPr lang="it-IT" b="1" dirty="0">
                <a:ea typeface="Calibri"/>
                <a:cs typeface="Calibri"/>
              </a:rPr>
              <a:t>secondo </a:t>
            </a:r>
            <a:r>
              <a:rPr lang="it-IT" b="1" i="1" dirty="0" err="1">
                <a:ea typeface="Calibri"/>
                <a:cs typeface="Calibri"/>
              </a:rPr>
              <a:t>scan</a:t>
            </a:r>
            <a:r>
              <a:rPr lang="it-IT" b="1" i="1" dirty="0">
                <a:ea typeface="Calibri"/>
                <a:cs typeface="Calibri"/>
              </a:rPr>
              <a:t> </a:t>
            </a:r>
            <a:r>
              <a:rPr lang="it-IT" b="1" dirty="0">
                <a:ea typeface="Calibri"/>
                <a:cs typeface="Calibri"/>
              </a:rPr>
              <a:t>su ogni riga </a:t>
            </a:r>
            <a:r>
              <a:rPr lang="it-IT" dirty="0">
                <a:ea typeface="Calibri"/>
                <a:cs typeface="Calibri"/>
              </a:rPr>
              <a:t>della matrice trasposta. </a:t>
            </a:r>
          </a:p>
          <a:p>
            <a:pPr marL="342900" indent="-342900">
              <a:buAutoNum type="arabicParenR"/>
            </a:pPr>
            <a:endParaRPr lang="it-IT" dirty="0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Applicare una </a:t>
            </a:r>
            <a:r>
              <a:rPr lang="it-IT" b="1" dirty="0">
                <a:ea typeface="Calibri"/>
                <a:cs typeface="Calibri"/>
              </a:rPr>
              <a:t>seconda trasposizione della matrice</a:t>
            </a:r>
            <a:r>
              <a:rPr lang="it-IT" dirty="0">
                <a:ea typeface="Calibri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769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85997-0383-8524-35DC-A6474875F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802A6B40-A9C3-F690-2E5A-A9DD9D0B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E26AAD-3DF7-1A5C-3E59-CCE64D14FCE6}"/>
              </a:ext>
            </a:extLst>
          </p:cNvPr>
          <p:cNvSpPr txBox="1"/>
          <p:nvPr/>
        </p:nvSpPr>
        <p:spPr>
          <a:xfrm>
            <a:off x="648253" y="1076802"/>
            <a:ext cx="55345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Scan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parallelo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AF2C81C-F975-BEAF-26B1-4568144D832D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BD670A9-D5F3-8CDD-EB45-31D1A828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4AB4EF2-44DE-564E-3DE8-60B247620285}"/>
              </a:ext>
            </a:extLst>
          </p:cNvPr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pic>
        <p:nvPicPr>
          <p:cNvPr id="3" name="Immagine 2" descr="Immagine che contiene diagramma, schermata, testo, quadra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479F3EA-2F5F-4446-E5CF-4C573610F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983" y="1535906"/>
            <a:ext cx="3813434" cy="41148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BF586F6-FC20-45E7-37D9-C38D8B891FFA}"/>
              </a:ext>
            </a:extLst>
          </p:cNvPr>
          <p:cNvSpPr txBox="1"/>
          <p:nvPr/>
        </p:nvSpPr>
        <p:spPr>
          <a:xfrm>
            <a:off x="650080" y="1714499"/>
            <a:ext cx="3757612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dirty="0">
                <a:ea typeface="+mn-lt"/>
                <a:cs typeface="+mn-lt"/>
              </a:rPr>
              <a:t>L’operazione di </a:t>
            </a:r>
            <a:r>
              <a:rPr lang="it-IT" sz="1600" i="1" dirty="0" err="1">
                <a:ea typeface="+mn-lt"/>
                <a:cs typeface="+mn-lt"/>
              </a:rPr>
              <a:t>scan</a:t>
            </a:r>
            <a:r>
              <a:rPr lang="it-IT" sz="1600" dirty="0">
                <a:ea typeface="+mn-lt"/>
                <a:cs typeface="+mn-lt"/>
              </a:rPr>
              <a:t> trasforma un vettore di input in un vettore di output della stessa dimensione, in cui ogni elemento nella posizione j è dato dalla somma di tutti gli elementi precedenti nel vettore di input. </a:t>
            </a:r>
            <a:endParaRPr lang="it-IT" sz="1600" dirty="0"/>
          </a:p>
          <a:p>
            <a:pPr algn="l"/>
            <a:endParaRPr lang="it-IT" dirty="0">
              <a:ea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541A27B-49BF-D28D-AF4F-D494B3E67E59}"/>
              </a:ext>
            </a:extLst>
          </p:cNvPr>
          <p:cNvSpPr txBox="1"/>
          <p:nvPr/>
        </p:nvSpPr>
        <p:spPr>
          <a:xfrm>
            <a:off x="757237" y="3214687"/>
            <a:ext cx="3800475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Calibri"/>
                <a:cs typeface="Calibri"/>
              </a:rPr>
              <a:t>Due fasi:</a:t>
            </a:r>
          </a:p>
          <a:p>
            <a:endParaRPr lang="it-IT" dirty="0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it-IT" sz="1600" b="1" dirty="0">
                <a:ea typeface="+mn-lt"/>
                <a:cs typeface="+mn-lt"/>
              </a:rPr>
              <a:t>Up-</a:t>
            </a:r>
            <a:r>
              <a:rPr lang="it-IT" sz="1600" b="1" dirty="0" err="1">
                <a:ea typeface="+mn-lt"/>
                <a:cs typeface="+mn-lt"/>
              </a:rPr>
              <a:t>sweep</a:t>
            </a:r>
            <a:r>
              <a:rPr lang="it-IT" sz="1600" b="1" dirty="0">
                <a:ea typeface="+mn-lt"/>
                <a:cs typeface="+mn-lt"/>
              </a:rPr>
              <a:t> </a:t>
            </a:r>
            <a:r>
              <a:rPr lang="it-IT" sz="1600" dirty="0">
                <a:ea typeface="+mn-lt"/>
                <a:cs typeface="+mn-lt"/>
              </a:rPr>
              <a:t>(riduzione): si costruisce la somma parziale degli elementi usando un pattern binario. </a:t>
            </a:r>
            <a:endParaRPr lang="it-IT" sz="1600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it-IT" sz="1600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it-IT" sz="1600" b="1" dirty="0">
                <a:ea typeface="+mn-lt"/>
                <a:cs typeface="+mn-lt"/>
              </a:rPr>
              <a:t>Down-</a:t>
            </a:r>
            <a:r>
              <a:rPr lang="it-IT" sz="1600" b="1" dirty="0" err="1">
                <a:ea typeface="+mn-lt"/>
                <a:cs typeface="+mn-lt"/>
              </a:rPr>
              <a:t>sweep</a:t>
            </a:r>
            <a:r>
              <a:rPr lang="it-IT" sz="1600" dirty="0">
                <a:ea typeface="+mn-lt"/>
                <a:cs typeface="+mn-lt"/>
              </a:rPr>
              <a:t> (propagazione): si distribuiscono i risultati parziali per ottenere la somma prefissa </a:t>
            </a:r>
            <a:r>
              <a:rPr lang="it-IT" sz="1600" dirty="0" err="1">
                <a:ea typeface="+mn-lt"/>
                <a:cs typeface="+mn-lt"/>
              </a:rPr>
              <a:t>cor</a:t>
            </a:r>
            <a:r>
              <a:rPr lang="it-IT" sz="1600" dirty="0">
                <a:ea typeface="+mn-lt"/>
                <a:cs typeface="+mn-lt"/>
              </a:rPr>
              <a:t>- retta. </a:t>
            </a:r>
            <a:endParaRPr lang="it-IT" sz="1600" dirty="0"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it-IT" sz="1600" dirty="0">
              <a:ea typeface="Calibri"/>
              <a:cs typeface="Calibri"/>
            </a:endParaRPr>
          </a:p>
          <a:p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43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37C66-DB6A-0E47-05D3-275D269A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2E20F7A-A053-0111-0F23-3995391B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62667A-A667-37E7-2F45-9C73E5C41333}"/>
              </a:ext>
            </a:extLst>
          </p:cNvPr>
          <p:cNvSpPr txBox="1"/>
          <p:nvPr/>
        </p:nvSpPr>
        <p:spPr>
          <a:xfrm>
            <a:off x="648253" y="1076802"/>
            <a:ext cx="55345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SetUp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Esperimenti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B016D5D-A40F-5D4B-0511-F171B67BE9B0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369C39D-E926-271C-F967-403B7ED8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EAD146-338E-A313-07CC-E1546F142ECB}"/>
              </a:ext>
            </a:extLst>
          </p:cNvPr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E0C431-1CC6-EBAA-BF3E-5CA81A0D849D}"/>
              </a:ext>
            </a:extLst>
          </p:cNvPr>
          <p:cNvSpPr txBox="1"/>
          <p:nvPr/>
        </p:nvSpPr>
        <p:spPr>
          <a:xfrm>
            <a:off x="800099" y="1685925"/>
            <a:ext cx="774382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Calibri"/>
                <a:cs typeface="Calibri"/>
              </a:rPr>
              <a:t>Sono stati utilizzati come </a:t>
            </a:r>
            <a:r>
              <a:rPr lang="it-IT" b="1" dirty="0">
                <a:ea typeface="Calibri"/>
                <a:cs typeface="Calibri"/>
              </a:rPr>
              <a:t>input matrici quadrate</a:t>
            </a:r>
            <a:r>
              <a:rPr lang="it-IT" dirty="0">
                <a:ea typeface="Calibri"/>
                <a:cs typeface="Calibri"/>
              </a:rPr>
              <a:t> di </a:t>
            </a:r>
            <a:r>
              <a:rPr lang="it-IT" b="1" dirty="0">
                <a:ea typeface="Calibri"/>
                <a:cs typeface="Calibri"/>
              </a:rPr>
              <a:t>dimensioni crescenti</a:t>
            </a:r>
            <a:r>
              <a:rPr lang="it-IT" dirty="0">
                <a:ea typeface="Calibri"/>
                <a:cs typeface="Calibri"/>
              </a:rPr>
              <a:t>:</a:t>
            </a: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10000 x 10000</a:t>
            </a: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15000 x 15000</a:t>
            </a: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25000 x 25000</a:t>
            </a: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40000 x 40000</a:t>
            </a:r>
          </a:p>
          <a:p>
            <a:pPr marL="342900" indent="-342900">
              <a:buAutoNum type="arabicParenR"/>
            </a:pPr>
            <a:r>
              <a:rPr lang="it-IT" dirty="0">
                <a:ea typeface="Calibri"/>
                <a:cs typeface="Calibri"/>
              </a:rPr>
              <a:t>60000 x 60000</a:t>
            </a:r>
          </a:p>
          <a:p>
            <a:pPr marL="342900" indent="-342900">
              <a:buAutoNum type="arabicParenR"/>
            </a:pPr>
            <a:endParaRPr lang="it-IT" dirty="0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Le matrici sono inizializzate con valori random nell'intervallo (0, 255), per simulare un immagine con solo 1 canale.</a:t>
            </a:r>
          </a:p>
          <a:p>
            <a:endParaRPr lang="it-IT" dirty="0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Per ogni configurazione delle matrici sono stati eseguiti </a:t>
            </a:r>
            <a:r>
              <a:rPr lang="it-IT" b="1" dirty="0">
                <a:ea typeface="Calibri"/>
                <a:cs typeface="Calibri"/>
              </a:rPr>
              <a:t>5 test</a:t>
            </a:r>
            <a:r>
              <a:rPr lang="it-IT" dirty="0">
                <a:ea typeface="Calibri"/>
                <a:cs typeface="Calibri"/>
              </a:rPr>
              <a:t>, al fine di ridurre la varianza nelle misurazioni. Per il calcolo dello </a:t>
            </a:r>
            <a:r>
              <a:rPr lang="it-IT" i="1" err="1">
                <a:ea typeface="Calibri"/>
                <a:cs typeface="Calibri"/>
              </a:rPr>
              <a:t>speedup</a:t>
            </a:r>
            <a:r>
              <a:rPr lang="it-IT" dirty="0">
                <a:ea typeface="Calibri"/>
                <a:cs typeface="Calibri"/>
              </a:rPr>
              <a:t> è stato usato il tempo medio di esecuzione.</a:t>
            </a:r>
          </a:p>
          <a:p>
            <a:endParaRPr lang="it-IT" dirty="0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I test sono stati eseguiti sul server del dipartimento, il quale monta due schede grafiche </a:t>
            </a:r>
            <a:r>
              <a:rPr lang="it-IT" b="1" dirty="0">
                <a:ea typeface="Calibri"/>
                <a:cs typeface="Calibri"/>
              </a:rPr>
              <a:t>NVIDIA RTX A2000</a:t>
            </a:r>
            <a:r>
              <a:rPr lang="it-IT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49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3D0E0-7C7D-FEF1-45FB-F0679FDAE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B0F52A8-2F66-C3AB-A835-EFB03667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4F02AAD-AC4C-A407-FD45-F217057FDB77}"/>
              </a:ext>
            </a:extLst>
          </p:cNvPr>
          <p:cNvSpPr txBox="1"/>
          <p:nvPr/>
        </p:nvSpPr>
        <p:spPr>
          <a:xfrm>
            <a:off x="648253" y="1076802"/>
            <a:ext cx="55345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 ottenuti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E79F8F2-3015-7680-F46E-CC9495F8D1BA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2626114-F558-9C30-3B1E-E573F56A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634964-0769-BE47-C7C6-2FAEF16CABE8}"/>
              </a:ext>
            </a:extLst>
          </p:cNvPr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pic>
        <p:nvPicPr>
          <p:cNvPr id="3" name="Immagine 2" descr="Immagine che contiene testo, Carattere, numer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B8E5770-2BA7-17EC-CCFF-9A37FAF76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2" y="2126014"/>
            <a:ext cx="8408193" cy="132009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5BAB02-E1BC-9EA0-996F-31714B6985B2}"/>
              </a:ext>
            </a:extLst>
          </p:cNvPr>
          <p:cNvSpPr txBox="1"/>
          <p:nvPr/>
        </p:nvSpPr>
        <p:spPr>
          <a:xfrm>
            <a:off x="392906" y="1685923"/>
            <a:ext cx="83510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>
                <a:ea typeface="Calibri"/>
                <a:cs typeface="Calibri"/>
              </a:rPr>
              <a:t>Versione Sequenziale</a:t>
            </a:r>
          </a:p>
        </p:txBody>
      </p:sp>
      <p:pic>
        <p:nvPicPr>
          <p:cNvPr id="8" name="Immagine 7" descr="Immagine che contiene testo, Carattere, numer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D15FF1A-BE9B-ACA7-9789-D5FAACD6C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" y="4226975"/>
            <a:ext cx="8415337" cy="131870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05D2DCB-4061-897E-78BA-BF6BF4AC704A}"/>
              </a:ext>
            </a:extLst>
          </p:cNvPr>
          <p:cNvSpPr txBox="1"/>
          <p:nvPr/>
        </p:nvSpPr>
        <p:spPr>
          <a:xfrm>
            <a:off x="371475" y="3743321"/>
            <a:ext cx="8365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dirty="0">
                <a:ea typeface="Calibri"/>
                <a:cs typeface="Calibri"/>
              </a:rPr>
              <a:t>Versione CUDA</a:t>
            </a:r>
          </a:p>
        </p:txBody>
      </p:sp>
    </p:spTree>
    <p:extLst>
      <p:ext uri="{BB962C8B-B14F-4D97-AF65-F5344CB8AC3E}">
        <p14:creationId xmlns:p14="http://schemas.microsoft.com/office/powerpoint/2010/main" val="225895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55F-929A-4B69-7B02-282113026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47CEE80-1952-2806-CB80-13BB91780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0805DD-4A7E-7F59-DD55-274A587367F7}"/>
              </a:ext>
            </a:extLst>
          </p:cNvPr>
          <p:cNvSpPr txBox="1"/>
          <p:nvPr/>
        </p:nvSpPr>
        <p:spPr>
          <a:xfrm>
            <a:off x="648253" y="1076802"/>
            <a:ext cx="55345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Risultati ottenuti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C73A74D-80A7-6B88-235D-30137D9D16F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83E2EA2-B1CA-8CC6-7A91-15558EDA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5A64E1-99CC-C0EF-5B89-C9B58D6446B4}"/>
              </a:ext>
            </a:extLst>
          </p:cNvPr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pic>
        <p:nvPicPr>
          <p:cNvPr id="4" name="Immagine 3" descr="Immagine che contiene testo, linea, Diagramma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D4CA6CC-6EE0-DA09-8F47-DE34D03DA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1" y="2306311"/>
            <a:ext cx="3636169" cy="2681145"/>
          </a:xfrm>
          <a:prstGeom prst="rect">
            <a:avLst/>
          </a:prstGeom>
        </p:spPr>
      </p:pic>
      <p:pic>
        <p:nvPicPr>
          <p:cNvPr id="6" name="Immagine 5" descr="Immagine che contiene testo, linea, Diagramm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E15DEFA-DC4A-69E4-6852-033E6C638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906" y="2274990"/>
            <a:ext cx="3879057" cy="2700924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46778BE-8181-4AE9-2766-C1C422EC2DEA}"/>
              </a:ext>
            </a:extLst>
          </p:cNvPr>
          <p:cNvSpPr/>
          <p:nvPr/>
        </p:nvSpPr>
        <p:spPr>
          <a:xfrm>
            <a:off x="1028700" y="4979194"/>
            <a:ext cx="3043237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ea typeface="Calibri"/>
                <a:cs typeface="Calibri"/>
              </a:rPr>
              <a:t>Versione Sequenziale</a:t>
            </a: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4C07788-86EB-4CA7-F77B-A30C1AD774D2}"/>
              </a:ext>
            </a:extLst>
          </p:cNvPr>
          <p:cNvSpPr/>
          <p:nvPr/>
        </p:nvSpPr>
        <p:spPr>
          <a:xfrm>
            <a:off x="5350669" y="4986337"/>
            <a:ext cx="3043237" cy="457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ea typeface="Calibri"/>
                <a:cs typeface="Calibri"/>
              </a:rPr>
              <a:t>Versione CUDA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195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1ABD-83BA-0D92-D5B9-EF2296000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28DF538-3E36-CEA7-BCB6-8FA4E16B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8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42C463-1D22-E2A4-B4C1-3D95AE70CB1D}"/>
              </a:ext>
            </a:extLst>
          </p:cNvPr>
          <p:cNvSpPr txBox="1"/>
          <p:nvPr/>
        </p:nvSpPr>
        <p:spPr>
          <a:xfrm>
            <a:off x="648253" y="1076802"/>
            <a:ext cx="553458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71F00B2-8F94-B871-17FF-D1ABE527A839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986FF78-6A51-4A75-8A8A-58864C43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371CAF-A31C-663A-3B90-5DD98843D633}"/>
              </a:ext>
            </a:extLst>
          </p:cNvPr>
          <p:cNvSpPr txBox="1"/>
          <p:nvPr/>
        </p:nvSpPr>
        <p:spPr>
          <a:xfrm>
            <a:off x="7960256" y="165733"/>
            <a:ext cx="883576" cy="21544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Integral Image</a:t>
            </a:r>
            <a:endParaRPr lang="it-IT" dirty="0"/>
          </a:p>
        </p:txBody>
      </p:sp>
      <p:pic>
        <p:nvPicPr>
          <p:cNvPr id="3" name="Immagine 2" descr="Immagine che contiene testo, Carattere, schermata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8C1176D1-A25D-E7CC-702A-4484E85C2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81" y="1536320"/>
            <a:ext cx="5172075" cy="1649376"/>
          </a:xfrm>
          <a:prstGeom prst="rect">
            <a:avLst/>
          </a:prstGeom>
        </p:spPr>
      </p:pic>
      <p:pic>
        <p:nvPicPr>
          <p:cNvPr id="5" name="Immagine 4" descr="Immagine che contiene testo, linea, schermat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245E98A-139B-5417-A26E-DD5915BE2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757" y="3437605"/>
            <a:ext cx="4064794" cy="326891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0FF350B-0DA5-4085-54C9-E026107B277A}"/>
              </a:ext>
            </a:extLst>
          </p:cNvPr>
          <p:cNvSpPr/>
          <p:nvPr/>
        </p:nvSpPr>
        <p:spPr>
          <a:xfrm>
            <a:off x="650081" y="4643438"/>
            <a:ext cx="2986087" cy="5429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ea typeface="Calibri"/>
                <a:cs typeface="Calibri"/>
              </a:rPr>
              <a:t>Grafico </a:t>
            </a:r>
            <a:r>
              <a:rPr lang="it-IT" dirty="0" err="1">
                <a:ea typeface="Calibri"/>
                <a:cs typeface="Calibri"/>
              </a:rPr>
              <a:t>SpeedUp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741199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179</Words>
  <Application>Microsoft Office PowerPoint</Application>
  <PresentationFormat>Presentazione su schermo (4:3)</PresentationFormat>
  <Paragraphs>23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ospite</cp:lastModifiedBy>
  <cp:revision>362</cp:revision>
  <dcterms:created xsi:type="dcterms:W3CDTF">2012-12-06T09:21:12Z</dcterms:created>
  <dcterms:modified xsi:type="dcterms:W3CDTF">2025-02-15T13:07:33Z</dcterms:modified>
</cp:coreProperties>
</file>