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4DAAE7-7246-BE44-B5E9-024A4676E9A9}" v="957" dt="2024-12-03T13:58:36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368" y="-90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03/12/2024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03/12/2024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2352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16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2406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603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3370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3876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5530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03/12/2024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03/12/2024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03/12/2024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03/12/2024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03/12/2024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03/12/2024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03/12/2024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4413531" y="2988879"/>
            <a:ext cx="473256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Mean Shift Clustering</a:t>
            </a:r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224BE10A-AFE8-FC49-6478-7D494A867884}"/>
              </a:ext>
            </a:extLst>
          </p:cNvPr>
          <p:cNvSpPr/>
          <p:nvPr/>
        </p:nvSpPr>
        <p:spPr>
          <a:xfrm>
            <a:off x="5317958" y="5610726"/>
            <a:ext cx="3529263" cy="1243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919640"/>
            <a:ext cx="466305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Introduzione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987379" y="230027"/>
            <a:ext cx="215649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200" b="1" dirty="0">
                <a:solidFill>
                  <a:schemeClr val="bg1"/>
                </a:solidFill>
                <a:latin typeface="Arial"/>
                <a:cs typeface="Arial"/>
              </a:rPr>
              <a:t>Mean Shift Clustering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8FB03D3-E974-0CB1-A5CA-81CE0EA9B6B7}"/>
              </a:ext>
            </a:extLst>
          </p:cNvPr>
          <p:cNvSpPr txBox="1"/>
          <p:nvPr/>
        </p:nvSpPr>
        <p:spPr>
          <a:xfrm>
            <a:off x="650081" y="1378744"/>
            <a:ext cx="814387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latin typeface="Arial"/>
                <a:ea typeface="Calibri"/>
                <a:cs typeface="Calibri"/>
              </a:rPr>
              <a:t>Mean Shift Clustering:</a:t>
            </a:r>
          </a:p>
          <a:p>
            <a:endParaRPr lang="it-IT" dirty="0">
              <a:latin typeface="Arial"/>
              <a:ea typeface="Calibri"/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it-IT" dirty="0">
                <a:latin typeface="Arial"/>
                <a:ea typeface="+mn-lt"/>
                <a:cs typeface="+mn-lt"/>
              </a:rPr>
              <a:t>Algoritmo </a:t>
            </a:r>
            <a:r>
              <a:rPr lang="it-IT" b="1" dirty="0">
                <a:latin typeface="Arial"/>
                <a:ea typeface="+mn-lt"/>
                <a:cs typeface="+mn-lt"/>
              </a:rPr>
              <a:t>non parametrico</a:t>
            </a:r>
            <a:r>
              <a:rPr lang="it-IT" dirty="0">
                <a:latin typeface="Arial"/>
                <a:ea typeface="+mn-lt"/>
                <a:cs typeface="+mn-lt"/>
              </a:rPr>
              <a:t> per l'analisi dei dati, ideale per strutture complesse o non lineari.</a:t>
            </a:r>
          </a:p>
          <a:p>
            <a:pPr marL="285750" indent="-285750">
              <a:buFont typeface="Wingdings"/>
              <a:buChar char="Ø"/>
            </a:pPr>
            <a:r>
              <a:rPr lang="it-IT" dirty="0">
                <a:latin typeface="Arial"/>
                <a:ea typeface="+mn-lt"/>
                <a:cs typeface="+mn-lt"/>
              </a:rPr>
              <a:t>Basato su un approccio a </a:t>
            </a:r>
            <a:r>
              <a:rPr lang="it-IT" b="1" dirty="0">
                <a:latin typeface="Arial"/>
                <a:ea typeface="+mn-lt"/>
                <a:cs typeface="+mn-lt"/>
              </a:rPr>
              <a:t>kernel</a:t>
            </a:r>
            <a:r>
              <a:rPr lang="it-IT" dirty="0">
                <a:latin typeface="Arial"/>
                <a:ea typeface="+mn-lt"/>
                <a:cs typeface="+mn-lt"/>
              </a:rPr>
              <a:t>, individua le modalità della densità dati spostando iterativamente ogni punto verso aree a densità più alta.</a:t>
            </a:r>
          </a:p>
          <a:p>
            <a:pPr marL="285750" indent="-285750">
              <a:buFont typeface="Wingdings"/>
              <a:buChar char="Ø"/>
            </a:pPr>
            <a:r>
              <a:rPr lang="it-IT" dirty="0">
                <a:latin typeface="Arial"/>
                <a:ea typeface="+mn-lt"/>
                <a:cs typeface="+mn-lt"/>
              </a:rPr>
              <a:t>Non richiede di specificare il numero di cluster a priori, suddividendo i dati in base alla distribuzione naturale.</a:t>
            </a:r>
          </a:p>
          <a:p>
            <a:pPr marL="285750" indent="-285750">
              <a:buFont typeface="Wingdings"/>
              <a:buChar char="Ø"/>
            </a:pPr>
            <a:r>
              <a:rPr lang="it-IT" b="1" dirty="0">
                <a:latin typeface="Arial"/>
                <a:ea typeface="+mn-lt"/>
                <a:cs typeface="+mn-lt"/>
              </a:rPr>
              <a:t>Limite</a:t>
            </a:r>
            <a:r>
              <a:rPr lang="it-IT" dirty="0">
                <a:latin typeface="Arial"/>
                <a:ea typeface="+mn-lt"/>
                <a:cs typeface="+mn-lt"/>
              </a:rPr>
              <a:t>: Alti costi computazionali per dataset di grandi dimensioni.</a:t>
            </a:r>
            <a:endParaRPr lang="it-IT" dirty="0">
              <a:latin typeface="Arial"/>
              <a:ea typeface="Calibri"/>
              <a:cs typeface="Calibri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3F7FA3C-09FC-F8FD-A720-BE3154E25110}"/>
              </a:ext>
            </a:extLst>
          </p:cNvPr>
          <p:cNvSpPr txBox="1"/>
          <p:nvPr/>
        </p:nvSpPr>
        <p:spPr>
          <a:xfrm>
            <a:off x="650080" y="4129087"/>
            <a:ext cx="275748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Calibri"/>
                <a:cs typeface="Arial"/>
              </a:rPr>
              <a:t>Obiettivo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7568CD5-3071-69E6-2B06-F2C69FB5A2DB}"/>
              </a:ext>
            </a:extLst>
          </p:cNvPr>
          <p:cNvSpPr txBox="1"/>
          <p:nvPr/>
        </p:nvSpPr>
        <p:spPr>
          <a:xfrm>
            <a:off x="735806" y="4593431"/>
            <a:ext cx="79724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latin typeface="Arial"/>
                <a:ea typeface="Calibri"/>
                <a:cs typeface="Calibri"/>
              </a:rPr>
              <a:t>Valutare la versione sequenziale e parallela dell'algoritmo in termini di </a:t>
            </a:r>
            <a:r>
              <a:rPr lang="it-IT" b="1" err="1">
                <a:latin typeface="Arial"/>
                <a:ea typeface="Calibri"/>
                <a:cs typeface="Calibri"/>
              </a:rPr>
              <a:t>speedup</a:t>
            </a:r>
            <a:r>
              <a:rPr lang="it-IT" dirty="0">
                <a:latin typeface="Arial"/>
                <a:ea typeface="Calibri"/>
                <a:cs typeface="Calibri"/>
              </a:rPr>
              <a:t> ed </a:t>
            </a:r>
            <a:r>
              <a:rPr lang="it-IT" b="1" dirty="0">
                <a:latin typeface="Arial"/>
                <a:ea typeface="Calibri"/>
                <a:cs typeface="Calibri"/>
              </a:rPr>
              <a:t>efficienza</a:t>
            </a:r>
            <a:endParaRPr lang="it-IT" b="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919640"/>
            <a:ext cx="466305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Pseudocodice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987379" y="230027"/>
            <a:ext cx="215649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200" b="1" dirty="0">
                <a:solidFill>
                  <a:schemeClr val="bg1"/>
                </a:solidFill>
                <a:latin typeface="Arial"/>
                <a:cs typeface="Arial"/>
              </a:rPr>
              <a:t>Mean Shift Clustering</a:t>
            </a:r>
          </a:p>
        </p:txBody>
      </p:sp>
      <p:pic>
        <p:nvPicPr>
          <p:cNvPr id="6" name="Immagine 5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A2D12B04-C8B8-71B6-7603-FCED033D0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05" y="1374681"/>
            <a:ext cx="4572000" cy="227983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E64225B-067E-2385-ECA0-EDD764ACA333}"/>
              </a:ext>
            </a:extLst>
          </p:cNvPr>
          <p:cNvSpPr txBox="1"/>
          <p:nvPr/>
        </p:nvSpPr>
        <p:spPr>
          <a:xfrm>
            <a:off x="776589" y="3775134"/>
            <a:ext cx="466305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Vantaggi e Limitazioni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EA136D8-09A9-EB21-9A22-1ED5818EBC1E}"/>
              </a:ext>
            </a:extLst>
          </p:cNvPr>
          <p:cNvSpPr txBox="1"/>
          <p:nvPr/>
        </p:nvSpPr>
        <p:spPr>
          <a:xfrm>
            <a:off x="650708" y="4269707"/>
            <a:ext cx="7986712" cy="23391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Wingdings"/>
              <a:buChar char="Ø"/>
            </a:pPr>
            <a:r>
              <a:rPr lang="it-IT" sz="1600" dirty="0">
                <a:latin typeface="Arial"/>
                <a:ea typeface="+mn-lt"/>
                <a:cs typeface="+mn-lt"/>
              </a:rPr>
              <a:t>L’algoritmo è in grado di individuare cluster di forma arbitraria senza richiedere il numero di cluster come parametro. </a:t>
            </a:r>
            <a:endParaRPr lang="it-IT" sz="1600">
              <a:latin typeface="Arial"/>
              <a:ea typeface="Calibri"/>
              <a:cs typeface="Calibri"/>
            </a:endParaRPr>
          </a:p>
          <a:p>
            <a:pPr marL="171450" indent="-171450">
              <a:buFont typeface="Wingdings"/>
              <a:buChar char="Ø"/>
            </a:pPr>
            <a:endParaRPr lang="it-IT" sz="1600" dirty="0">
              <a:latin typeface="Arial"/>
              <a:ea typeface="+mn-lt"/>
              <a:cs typeface="+mn-lt"/>
            </a:endParaRPr>
          </a:p>
          <a:p>
            <a:pPr marL="171450" indent="-171450">
              <a:buFont typeface="Wingdings"/>
              <a:buChar char="Ø"/>
            </a:pPr>
            <a:r>
              <a:rPr lang="it-IT" sz="1600" dirty="0">
                <a:latin typeface="Arial"/>
                <a:ea typeface="+mn-lt"/>
                <a:cs typeface="+mn-lt"/>
              </a:rPr>
              <a:t>L’accuratezza e il numero di cluster dipendono dalla scelta del parametro di banda h (</a:t>
            </a:r>
            <a:r>
              <a:rPr lang="it-IT" sz="1600" dirty="0" err="1">
                <a:latin typeface="Arial"/>
                <a:ea typeface="+mn-lt"/>
                <a:cs typeface="+mn-lt"/>
              </a:rPr>
              <a:t>bandwidth</a:t>
            </a:r>
            <a:r>
              <a:rPr lang="it-IT" sz="1600" dirty="0">
                <a:latin typeface="Arial"/>
                <a:ea typeface="+mn-lt"/>
                <a:cs typeface="+mn-lt"/>
              </a:rPr>
              <a:t>) del kernel. </a:t>
            </a:r>
            <a:endParaRPr lang="it-IT" sz="1600">
              <a:latin typeface="Arial"/>
              <a:ea typeface="Calibri"/>
              <a:cs typeface="Calibri"/>
            </a:endParaRPr>
          </a:p>
          <a:p>
            <a:pPr marL="171450" indent="-171450">
              <a:buFont typeface="Wingdings"/>
              <a:buChar char="Ø"/>
            </a:pPr>
            <a:endParaRPr lang="it-IT" sz="1600" dirty="0">
              <a:latin typeface="Arial"/>
              <a:ea typeface="Calibri"/>
              <a:cs typeface="Calibri"/>
            </a:endParaRPr>
          </a:p>
          <a:p>
            <a:pPr marL="171450" indent="-171450">
              <a:buFont typeface="Wingdings"/>
              <a:buChar char="Ø"/>
            </a:pPr>
            <a:r>
              <a:rPr lang="it-IT" sz="1600" dirty="0">
                <a:latin typeface="Arial"/>
                <a:ea typeface="Calibri"/>
                <a:cs typeface="Calibri"/>
              </a:rPr>
              <a:t>L'algoritmo ha una complessità temporale elevata O (N^2)</a:t>
            </a:r>
          </a:p>
          <a:p>
            <a:pPr marL="171450" indent="-171450">
              <a:buFont typeface="Wingdings"/>
              <a:buChar char="Ø"/>
            </a:pPr>
            <a:endParaRPr lang="it-IT" sz="1600" dirty="0">
              <a:ea typeface="Calibri"/>
              <a:cs typeface="Calibri"/>
            </a:endParaRPr>
          </a:p>
          <a:p>
            <a:pPr marL="285750" indent="-285750">
              <a:buFont typeface="Wingdings"/>
              <a:buChar char="Ø"/>
            </a:pPr>
            <a:endParaRPr lang="it-IT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898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105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919640"/>
            <a:ext cx="466305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Input &amp; Output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987379" y="230027"/>
            <a:ext cx="215649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200" b="1" dirty="0">
                <a:solidFill>
                  <a:schemeClr val="bg1"/>
                </a:solidFill>
                <a:latin typeface="Arial"/>
                <a:cs typeface="Arial"/>
              </a:rPr>
              <a:t>Mean Shift Clustering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74EE4CD-0D9E-AF4C-1D2E-E31868642B7A}"/>
              </a:ext>
            </a:extLst>
          </p:cNvPr>
          <p:cNvSpPr txBox="1"/>
          <p:nvPr/>
        </p:nvSpPr>
        <p:spPr>
          <a:xfrm>
            <a:off x="644942" y="1379119"/>
            <a:ext cx="837472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latin typeface="Arial"/>
                <a:ea typeface="Calibri"/>
                <a:cs typeface="Calibri"/>
              </a:rPr>
              <a:t>L'algoritmo in input prende un immagine e restituisce la sua versione segmentata. Per i test sono state usate immagini di dimensione variabili, 40 x 40, 50 x 50, 60 x 60, 70 x 70, 80 x 80.</a:t>
            </a:r>
          </a:p>
          <a:p>
            <a:r>
              <a:rPr lang="it-IT" dirty="0">
                <a:latin typeface="Arial"/>
                <a:ea typeface="Calibri"/>
                <a:cs typeface="Calibri"/>
              </a:rPr>
              <a:t>In Output abbiamo l'immagine segmentata e il numero di cluster.</a:t>
            </a:r>
          </a:p>
          <a:p>
            <a:endParaRPr lang="it-IT" dirty="0">
              <a:ea typeface="Calibri"/>
              <a:cs typeface="Calibri"/>
            </a:endParaRPr>
          </a:p>
        </p:txBody>
      </p:sp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5FE701C5-C1B0-E2DF-2B77-F124969F8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663" y="2542919"/>
            <a:ext cx="4572000" cy="3825551"/>
          </a:xfrm>
          <a:prstGeom prst="rect">
            <a:avLst/>
          </a:prstGeom>
        </p:spPr>
      </p:pic>
      <p:pic>
        <p:nvPicPr>
          <p:cNvPr id="5" name="Immagine 4" descr="Immagine che contiene persona, donna, arte&#10;&#10;Descrizione generata automaticamente">
            <a:extLst>
              <a:ext uri="{FF2B5EF4-FFF2-40B4-BE49-F238E27FC236}">
                <a16:creationId xmlns:a16="http://schemas.microsoft.com/office/drawing/2014/main" id="{A78B06DE-D1E3-9876-901B-AB23796936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59" y="2729915"/>
            <a:ext cx="1854868" cy="1878931"/>
          </a:xfrm>
          <a:prstGeom prst="rect">
            <a:avLst/>
          </a:prstGeom>
        </p:spPr>
      </p:pic>
      <p:pic>
        <p:nvPicPr>
          <p:cNvPr id="14" name="Immagine 13" descr="Immagine che contiene mappa, arte, testo&#10;&#10;Descrizione generata automaticamente">
            <a:extLst>
              <a:ext uri="{FF2B5EF4-FFF2-40B4-BE49-F238E27FC236}">
                <a16:creationId xmlns:a16="http://schemas.microsoft.com/office/drawing/2014/main" id="{9E5B84EC-C3E1-8A61-8BE7-BA0BA0903B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7364" y="4740192"/>
            <a:ext cx="1878931" cy="1878931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AA3AB4F5-11E8-D881-0FEE-33DC9FC30BF1}"/>
              </a:ext>
            </a:extLst>
          </p:cNvPr>
          <p:cNvSpPr/>
          <p:nvPr/>
        </p:nvSpPr>
        <p:spPr>
          <a:xfrm>
            <a:off x="664371" y="4607719"/>
            <a:ext cx="1835941" cy="428625"/>
          </a:xfrm>
          <a:prstGeom prst="rect">
            <a:avLst/>
          </a:prstGeom>
          <a:solidFill>
            <a:srgbClr val="13497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latin typeface="Arial"/>
                <a:ea typeface="Calibri"/>
                <a:cs typeface="Calibri"/>
              </a:rPr>
              <a:t>Immagine di input 60 x 60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AD2F10DF-7850-B291-EBCB-D5A49B3C6985}"/>
              </a:ext>
            </a:extLst>
          </p:cNvPr>
          <p:cNvSpPr/>
          <p:nvPr/>
        </p:nvSpPr>
        <p:spPr>
          <a:xfrm>
            <a:off x="2564607" y="4314824"/>
            <a:ext cx="1835941" cy="428625"/>
          </a:xfrm>
          <a:prstGeom prst="rect">
            <a:avLst/>
          </a:prstGeom>
          <a:solidFill>
            <a:srgbClr val="13497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800" dirty="0">
                <a:latin typeface="Arial"/>
                <a:ea typeface="Calibri"/>
                <a:cs typeface="Calibri"/>
              </a:rPr>
              <a:t>Immagine di output 60 x 60</a:t>
            </a:r>
          </a:p>
        </p:txBody>
      </p:sp>
    </p:spTree>
    <p:extLst>
      <p:ext uri="{BB962C8B-B14F-4D97-AF65-F5344CB8AC3E}">
        <p14:creationId xmlns:p14="http://schemas.microsoft.com/office/powerpoint/2010/main" val="223641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919640"/>
            <a:ext cx="466305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Implementazione parallela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987379" y="230027"/>
            <a:ext cx="215649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200" b="1" dirty="0">
                <a:solidFill>
                  <a:schemeClr val="bg1"/>
                </a:solidFill>
                <a:latin typeface="Arial"/>
                <a:cs typeface="Arial"/>
              </a:rPr>
              <a:t>Mean Shift Clustering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EE4B35C-62A6-08EA-AC1E-034776BEA6ED}"/>
              </a:ext>
            </a:extLst>
          </p:cNvPr>
          <p:cNvSpPr txBox="1"/>
          <p:nvPr/>
        </p:nvSpPr>
        <p:spPr>
          <a:xfrm>
            <a:off x="771524" y="1600200"/>
            <a:ext cx="8143875" cy="40626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it-IT" sz="1600" b="1" dirty="0">
                <a:latin typeface="Arial"/>
                <a:ea typeface="+mn-lt"/>
                <a:cs typeface="+mn-lt"/>
              </a:rPr>
              <a:t>Parallelizzazione dei punti:</a:t>
            </a:r>
            <a:r>
              <a:rPr lang="it-IT" sz="1600" dirty="0">
                <a:latin typeface="Arial"/>
                <a:ea typeface="+mn-lt"/>
                <a:cs typeface="+mn-lt"/>
              </a:rPr>
              <a:t> Ogni punto viene elaborato in modo indipendente all’interno di un ciclo </a:t>
            </a:r>
            <a:r>
              <a:rPr lang="it-IT" sz="1600" i="1" dirty="0">
                <a:latin typeface="Arial"/>
                <a:ea typeface="+mn-lt"/>
                <a:cs typeface="+mn-lt"/>
              </a:rPr>
              <a:t>#pragma </a:t>
            </a:r>
            <a:r>
              <a:rPr lang="it-IT" sz="1600" i="1" err="1">
                <a:latin typeface="Arial"/>
                <a:ea typeface="+mn-lt"/>
                <a:cs typeface="+mn-lt"/>
              </a:rPr>
              <a:t>omp</a:t>
            </a:r>
            <a:r>
              <a:rPr lang="it-IT" sz="1600" i="1" dirty="0">
                <a:latin typeface="Arial"/>
                <a:ea typeface="+mn-lt"/>
                <a:cs typeface="+mn-lt"/>
              </a:rPr>
              <a:t> </a:t>
            </a:r>
            <a:r>
              <a:rPr lang="it-IT" sz="1600" i="1" err="1">
                <a:latin typeface="Arial"/>
                <a:ea typeface="+mn-lt"/>
                <a:cs typeface="+mn-lt"/>
              </a:rPr>
              <a:t>parallel</a:t>
            </a:r>
            <a:r>
              <a:rPr lang="it-IT" sz="1600" i="1" dirty="0">
                <a:latin typeface="Arial"/>
                <a:ea typeface="+mn-lt"/>
                <a:cs typeface="+mn-lt"/>
              </a:rPr>
              <a:t> for</a:t>
            </a:r>
            <a:r>
              <a:rPr lang="it-IT" sz="1600" dirty="0">
                <a:latin typeface="Arial"/>
                <a:ea typeface="+mn-lt"/>
                <a:cs typeface="+mn-lt"/>
              </a:rPr>
              <a:t>, distribuendo il carico di lavoro tra i </a:t>
            </a:r>
            <a:r>
              <a:rPr lang="it-IT" sz="1600" err="1">
                <a:latin typeface="Arial"/>
                <a:ea typeface="+mn-lt"/>
                <a:cs typeface="+mn-lt"/>
              </a:rPr>
              <a:t>thread</a:t>
            </a:r>
            <a:r>
              <a:rPr lang="it-IT" sz="1600" dirty="0">
                <a:latin typeface="Arial"/>
                <a:ea typeface="+mn-lt"/>
                <a:cs typeface="+mn-lt"/>
              </a:rPr>
              <a:t> disponibili. </a:t>
            </a:r>
            <a:endParaRPr lang="it-IT" sz="1600" dirty="0">
              <a:latin typeface="Arial"/>
              <a:ea typeface="Calibri"/>
              <a:cs typeface="Calibri"/>
            </a:endParaRPr>
          </a:p>
          <a:p>
            <a:pPr marL="285750" indent="-285750" algn="l">
              <a:buFont typeface="Wingdings"/>
              <a:buChar char="Ø"/>
            </a:pPr>
            <a:endParaRPr lang="it-IT" sz="1600" dirty="0">
              <a:latin typeface="Arial"/>
              <a:ea typeface="Calibri"/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it-IT" sz="1600" b="1" dirty="0">
                <a:latin typeface="Arial"/>
                <a:ea typeface="+mn-lt"/>
                <a:cs typeface="+mn-lt"/>
              </a:rPr>
              <a:t>Riduzioni:</a:t>
            </a:r>
            <a:r>
              <a:rPr lang="it-IT" sz="1600" dirty="0">
                <a:latin typeface="Arial"/>
                <a:ea typeface="+mn-lt"/>
                <a:cs typeface="+mn-lt"/>
              </a:rPr>
              <a:t> Per calcolare i contributi ponderati (</a:t>
            </a:r>
            <a:r>
              <a:rPr lang="it-IT" sz="1600" i="1" err="1">
                <a:latin typeface="Arial"/>
                <a:ea typeface="+mn-lt"/>
                <a:cs typeface="+mn-lt"/>
              </a:rPr>
              <a:t>weighted</a:t>
            </a:r>
            <a:r>
              <a:rPr lang="it-IT" sz="1600" i="1" dirty="0">
                <a:latin typeface="Arial"/>
                <a:ea typeface="+mn-lt"/>
                <a:cs typeface="+mn-lt"/>
              </a:rPr>
              <a:t> sum</a:t>
            </a:r>
            <a:r>
              <a:rPr lang="it-IT" sz="1600" dirty="0">
                <a:latin typeface="Arial"/>
                <a:ea typeface="+mn-lt"/>
                <a:cs typeface="+mn-lt"/>
              </a:rPr>
              <a:t>) dei punti vicini, sono state utilizzate le riduzioni parallele su variabili scalari tramite il costrutto </a:t>
            </a:r>
            <a:r>
              <a:rPr lang="it-IT" sz="1600" i="1" dirty="0">
                <a:latin typeface="Arial"/>
                <a:ea typeface="+mn-lt"/>
                <a:cs typeface="+mn-lt"/>
              </a:rPr>
              <a:t>#pragma </a:t>
            </a:r>
            <a:r>
              <a:rPr lang="it-IT" sz="1600" i="1" err="1">
                <a:latin typeface="Arial"/>
                <a:ea typeface="+mn-lt"/>
                <a:cs typeface="+mn-lt"/>
              </a:rPr>
              <a:t>omp</a:t>
            </a:r>
            <a:r>
              <a:rPr lang="it-IT" sz="1600" i="1" dirty="0">
                <a:latin typeface="Arial"/>
                <a:ea typeface="+mn-lt"/>
                <a:cs typeface="+mn-lt"/>
              </a:rPr>
              <a:t> </a:t>
            </a:r>
            <a:r>
              <a:rPr lang="it-IT" sz="1600" i="1" err="1">
                <a:latin typeface="Arial"/>
                <a:ea typeface="+mn-lt"/>
                <a:cs typeface="+mn-lt"/>
              </a:rPr>
              <a:t>reduction</a:t>
            </a:r>
            <a:r>
              <a:rPr lang="it-IT" sz="1600" i="1" dirty="0">
                <a:latin typeface="Arial"/>
                <a:ea typeface="+mn-lt"/>
                <a:cs typeface="+mn-lt"/>
              </a:rPr>
              <a:t>. </a:t>
            </a:r>
            <a:endParaRPr lang="it-IT" sz="1600" i="1" dirty="0">
              <a:latin typeface="Arial"/>
              <a:ea typeface="Calibri"/>
              <a:cs typeface="Calibri"/>
            </a:endParaRPr>
          </a:p>
          <a:p>
            <a:pPr marL="285750" indent="-285750">
              <a:buFont typeface="Wingdings"/>
              <a:buChar char="Ø"/>
            </a:pPr>
            <a:endParaRPr lang="it-IT" sz="1600" b="1" i="1" dirty="0">
              <a:latin typeface="Arial"/>
              <a:ea typeface="Calibri"/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it-IT" sz="1600" b="1" dirty="0">
                <a:latin typeface="Arial"/>
                <a:ea typeface="Calibri"/>
                <a:cs typeface="Calibri"/>
              </a:rPr>
              <a:t>Parallelizzazione nel caricare e ricostruire l'immagine</a:t>
            </a:r>
          </a:p>
          <a:p>
            <a:pPr marL="285750" indent="-285750">
              <a:buFont typeface="Wingdings"/>
              <a:buChar char="Ø"/>
            </a:pPr>
            <a:endParaRPr lang="it-IT" sz="1600" b="1" dirty="0">
              <a:latin typeface="Arial"/>
              <a:ea typeface="Calibri"/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it-IT" sz="1600" b="1" dirty="0">
                <a:latin typeface="Arial"/>
                <a:ea typeface="+mn-lt"/>
                <a:cs typeface="+mn-lt"/>
              </a:rPr>
              <a:t>Mappa dei cluster</a:t>
            </a:r>
            <a:r>
              <a:rPr lang="it-IT" sz="1600" dirty="0">
                <a:latin typeface="Arial"/>
                <a:ea typeface="+mn-lt"/>
                <a:cs typeface="+mn-lt"/>
              </a:rPr>
              <a:t>: Per contare il numero dei punti nei cluster, è stato implementato un meccanismo di mappa locale per ciascun </a:t>
            </a:r>
            <a:r>
              <a:rPr lang="it-IT" sz="1600" dirty="0" err="1">
                <a:latin typeface="Arial"/>
                <a:ea typeface="+mn-lt"/>
                <a:cs typeface="+mn-lt"/>
              </a:rPr>
              <a:t>thread</a:t>
            </a:r>
            <a:r>
              <a:rPr lang="it-IT" sz="1600" dirty="0">
                <a:latin typeface="Arial"/>
                <a:ea typeface="+mn-lt"/>
                <a:cs typeface="+mn-lt"/>
              </a:rPr>
              <a:t>, combinata successivamente in una mappa globale utilizzando blocchi critici (</a:t>
            </a:r>
            <a:r>
              <a:rPr lang="it-IT" sz="1600" i="1" dirty="0" err="1">
                <a:latin typeface="Arial"/>
                <a:ea typeface="+mn-lt"/>
                <a:cs typeface="+mn-lt"/>
              </a:rPr>
              <a:t>omp_lock</a:t>
            </a:r>
            <a:r>
              <a:rPr lang="it-IT" sz="1600" dirty="0">
                <a:latin typeface="Arial"/>
                <a:ea typeface="+mn-lt"/>
                <a:cs typeface="+mn-lt"/>
              </a:rPr>
              <a:t>). </a:t>
            </a:r>
            <a:endParaRPr lang="it-IT" sz="1600" b="1" dirty="0">
              <a:latin typeface="Arial"/>
              <a:ea typeface="Calibri"/>
              <a:cs typeface="Calibri"/>
            </a:endParaRPr>
          </a:p>
          <a:p>
            <a:pPr marL="285750" indent="-285750">
              <a:buFont typeface="Wingdings"/>
              <a:buChar char="Ø"/>
            </a:pPr>
            <a:endParaRPr lang="it-IT" sz="1600" b="1" dirty="0">
              <a:latin typeface="Arial"/>
              <a:ea typeface="Calibri"/>
              <a:cs typeface="Calibri"/>
            </a:endParaRPr>
          </a:p>
          <a:p>
            <a:pPr marL="285750" indent="-285750">
              <a:buFont typeface="Wingdings"/>
              <a:buChar char="Ø"/>
            </a:pPr>
            <a:endParaRPr lang="it-IT" sz="1600" dirty="0">
              <a:latin typeface="Arial"/>
              <a:ea typeface="Calibri"/>
              <a:cs typeface="Calibri"/>
            </a:endParaRPr>
          </a:p>
          <a:p>
            <a:pPr marL="285750" indent="-285750">
              <a:buFont typeface="Wingdings"/>
              <a:buChar char="Ø"/>
            </a:pPr>
            <a:endParaRPr lang="it-IT" dirty="0">
              <a:ea typeface="Calibri"/>
              <a:cs typeface="Calibri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5D465AB-997A-82B6-EEE7-EB30E2222477}"/>
              </a:ext>
            </a:extLst>
          </p:cNvPr>
          <p:cNvSpPr txBox="1"/>
          <p:nvPr/>
        </p:nvSpPr>
        <p:spPr>
          <a:xfrm>
            <a:off x="648253" y="4934428"/>
            <a:ext cx="466305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Hardware usato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31EC311-2CDF-4686-BC6E-D68F2F93E1C8}"/>
              </a:ext>
            </a:extLst>
          </p:cNvPr>
          <p:cNvSpPr txBox="1"/>
          <p:nvPr/>
        </p:nvSpPr>
        <p:spPr>
          <a:xfrm>
            <a:off x="650080" y="5414962"/>
            <a:ext cx="757237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it-IT" dirty="0">
                <a:ea typeface="Calibri"/>
                <a:cs typeface="Calibri"/>
              </a:rPr>
              <a:t>Modello: Mac Book Pro 12.1</a:t>
            </a:r>
          </a:p>
          <a:p>
            <a:pPr marL="285750" indent="-285750">
              <a:buFont typeface="Wingdings"/>
              <a:buChar char="Ø"/>
            </a:pPr>
            <a:r>
              <a:rPr lang="it-IT" dirty="0">
                <a:ea typeface="Calibri"/>
                <a:cs typeface="Calibri"/>
              </a:rPr>
              <a:t>Processore: Intel Core i5 dual-core, 2.7 GHz</a:t>
            </a:r>
          </a:p>
          <a:p>
            <a:pPr marL="285750" indent="-285750">
              <a:buFont typeface="Wingdings"/>
              <a:buChar char="Ø"/>
            </a:pPr>
            <a:r>
              <a:rPr lang="it-IT" dirty="0">
                <a:ea typeface="Calibri"/>
                <a:cs typeface="Calibri"/>
              </a:rPr>
              <a:t>Core: 2 core fisici con tecnologia </a:t>
            </a:r>
            <a:r>
              <a:rPr lang="it-IT" err="1">
                <a:ea typeface="Calibri"/>
                <a:cs typeface="Calibri"/>
              </a:rPr>
              <a:t>Hyper</a:t>
            </a:r>
            <a:r>
              <a:rPr lang="it-IT" dirty="0">
                <a:ea typeface="Calibri"/>
                <a:cs typeface="Calibri"/>
              </a:rPr>
              <a:t>-Threading</a:t>
            </a:r>
          </a:p>
          <a:p>
            <a:pPr marL="285750" indent="-285750">
              <a:buFont typeface="Wingdings"/>
              <a:buChar char="Ø"/>
            </a:pPr>
            <a:r>
              <a:rPr lang="it-IT" dirty="0">
                <a:ea typeface="Calibri"/>
                <a:cs typeface="Calibri"/>
              </a:rPr>
              <a:t>Memoria: 8 GB di </a:t>
            </a:r>
            <a:r>
              <a:rPr lang="it-IT" dirty="0" err="1">
                <a:ea typeface="Calibri"/>
                <a:cs typeface="Calibri"/>
              </a:rPr>
              <a:t>Ram</a:t>
            </a:r>
            <a:endParaRPr lang="it-IT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33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919640"/>
            <a:ext cx="466305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Versione sequenziale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987379" y="230027"/>
            <a:ext cx="215649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200" b="1" dirty="0">
                <a:solidFill>
                  <a:schemeClr val="bg1"/>
                </a:solidFill>
                <a:latin typeface="Arial"/>
                <a:cs typeface="Arial"/>
              </a:rPr>
              <a:t>Mean Shift Clustering</a:t>
            </a:r>
          </a:p>
        </p:txBody>
      </p:sp>
      <p:pic>
        <p:nvPicPr>
          <p:cNvPr id="3" name="Immagine 2" descr="Immagine che contiene testo, Carattere, schermata, numero&#10;&#10;Descrizione generata automaticamente">
            <a:extLst>
              <a:ext uri="{FF2B5EF4-FFF2-40B4-BE49-F238E27FC236}">
                <a16:creationId xmlns:a16="http://schemas.microsoft.com/office/drawing/2014/main" id="{5E694614-2F9E-98E4-A76C-2612FF6FE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4" y="1612188"/>
            <a:ext cx="8251030" cy="1133310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566E0C16-48F3-1A40-C3AD-B6F01F5F5656}"/>
              </a:ext>
            </a:extLst>
          </p:cNvPr>
          <p:cNvSpPr/>
          <p:nvPr/>
        </p:nvSpPr>
        <p:spPr>
          <a:xfrm>
            <a:off x="471490" y="2743200"/>
            <a:ext cx="8243884" cy="357188"/>
          </a:xfrm>
          <a:prstGeom prst="rect">
            <a:avLst/>
          </a:prstGeom>
          <a:solidFill>
            <a:srgbClr val="13497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800" dirty="0">
                <a:latin typeface="Arial"/>
                <a:ea typeface="Calibri"/>
                <a:cs typeface="Calibri"/>
              </a:rPr>
              <a:t>Tempi di esecuzione della versione sequenziale dell'algoritmo. I tempi sono espressi in </a:t>
            </a:r>
            <a:r>
              <a:rPr lang="it-IT" sz="800" dirty="0" err="1">
                <a:latin typeface="Arial"/>
                <a:ea typeface="Calibri"/>
                <a:cs typeface="Calibri"/>
              </a:rPr>
              <a:t>ms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6CE42FA-7B3C-ABF6-599B-8F8A3541787D}"/>
              </a:ext>
            </a:extLst>
          </p:cNvPr>
          <p:cNvSpPr txBox="1"/>
          <p:nvPr/>
        </p:nvSpPr>
        <p:spPr>
          <a:xfrm>
            <a:off x="491091" y="3441383"/>
            <a:ext cx="466305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Versione parallela</a:t>
            </a:r>
          </a:p>
        </p:txBody>
      </p:sp>
      <p:pic>
        <p:nvPicPr>
          <p:cNvPr id="15" name="Immagine 14" descr="Immagine che contiene testo, Carattere, numero, schermata&#10;&#10;Descrizione generata automaticamente">
            <a:extLst>
              <a:ext uri="{FF2B5EF4-FFF2-40B4-BE49-F238E27FC236}">
                <a16:creationId xmlns:a16="http://schemas.microsoft.com/office/drawing/2014/main" id="{CAEB84C5-9A39-4067-CD70-ABF9A373F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1919" y="4043557"/>
            <a:ext cx="5200650" cy="885440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D16B4911-8C8B-9C6C-FF6C-286C3B56AC85}"/>
              </a:ext>
            </a:extLst>
          </p:cNvPr>
          <p:cNvSpPr/>
          <p:nvPr/>
        </p:nvSpPr>
        <p:spPr>
          <a:xfrm>
            <a:off x="3943354" y="4929190"/>
            <a:ext cx="5179214" cy="364331"/>
          </a:xfrm>
          <a:prstGeom prst="rect">
            <a:avLst/>
          </a:prstGeom>
          <a:solidFill>
            <a:srgbClr val="13497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800" dirty="0">
                <a:latin typeface="Arial"/>
                <a:ea typeface="Calibri"/>
                <a:cs typeface="Calibri"/>
              </a:rPr>
              <a:t>Tempi di esecuzione della versione parallela dell'algoritmo con un numero di </a:t>
            </a:r>
            <a:r>
              <a:rPr lang="it-IT" sz="800" dirty="0" err="1">
                <a:latin typeface="Arial"/>
                <a:ea typeface="Calibri"/>
                <a:cs typeface="Calibri"/>
              </a:rPr>
              <a:t>thread</a:t>
            </a:r>
            <a:r>
              <a:rPr lang="it-IT" sz="800" dirty="0">
                <a:latin typeface="Arial"/>
                <a:ea typeface="Calibri"/>
                <a:cs typeface="Calibri"/>
              </a:rPr>
              <a:t> da 2 a 8. I tempi sono frutto di una media su 10 esecuzioni espressi in </a:t>
            </a:r>
            <a:r>
              <a:rPr lang="it-IT" sz="800" dirty="0" err="1">
                <a:latin typeface="Arial"/>
                <a:ea typeface="Calibri"/>
                <a:cs typeface="Calibri"/>
              </a:rPr>
              <a:t>ms</a:t>
            </a:r>
          </a:p>
        </p:txBody>
      </p:sp>
      <p:pic>
        <p:nvPicPr>
          <p:cNvPr id="18" name="Immagine 17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055DB915-16D4-324B-C719-73FD160FC0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4288" y="3985519"/>
            <a:ext cx="3957637" cy="2251670"/>
          </a:xfrm>
          <a:prstGeom prst="rect">
            <a:avLst/>
          </a:prstGeom>
        </p:spPr>
      </p:pic>
      <p:sp>
        <p:nvSpPr>
          <p:cNvPr id="20" name="Rettangolo 19">
            <a:extLst>
              <a:ext uri="{FF2B5EF4-FFF2-40B4-BE49-F238E27FC236}">
                <a16:creationId xmlns:a16="http://schemas.microsoft.com/office/drawing/2014/main" id="{FFF176AB-E286-55AA-5D98-4C796C3ABAEC}"/>
              </a:ext>
            </a:extLst>
          </p:cNvPr>
          <p:cNvSpPr/>
          <p:nvPr/>
        </p:nvSpPr>
        <p:spPr>
          <a:xfrm>
            <a:off x="-7140" y="6236495"/>
            <a:ext cx="3729033" cy="364331"/>
          </a:xfrm>
          <a:prstGeom prst="rect">
            <a:avLst/>
          </a:prstGeom>
          <a:solidFill>
            <a:srgbClr val="13497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900" dirty="0">
                <a:ea typeface="+mn-lt"/>
                <a:cs typeface="+mn-lt"/>
              </a:rPr>
              <a:t>Grafico dei tempi medi, in funzione della dimensione dell’immagine, dell’esecuzione dell’algoritmo di Mean Shift Clustering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551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987379" y="230027"/>
            <a:ext cx="215649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200" b="1" dirty="0">
                <a:solidFill>
                  <a:schemeClr val="bg1"/>
                </a:solidFill>
                <a:latin typeface="Arial"/>
                <a:cs typeface="Arial"/>
              </a:rPr>
              <a:t>Mean Shift Clustering</a:t>
            </a:r>
          </a:p>
        </p:txBody>
      </p:sp>
      <p:pic>
        <p:nvPicPr>
          <p:cNvPr id="6" name="Immagine 5" descr="Immagine che contiene testo, Carattere, numero, schermata&#10;&#10;Descrizione generata automaticamente">
            <a:extLst>
              <a:ext uri="{FF2B5EF4-FFF2-40B4-BE49-F238E27FC236}">
                <a16:creationId xmlns:a16="http://schemas.microsoft.com/office/drawing/2014/main" id="{43711B04-DC9B-DC39-1F70-AC809132E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669" y="4907870"/>
            <a:ext cx="2928938" cy="116420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89A04AA-DAE2-3023-0A96-A687CD59EDCD}"/>
              </a:ext>
            </a:extLst>
          </p:cNvPr>
          <p:cNvSpPr txBox="1"/>
          <p:nvPr/>
        </p:nvSpPr>
        <p:spPr>
          <a:xfrm>
            <a:off x="733979" y="1033939"/>
            <a:ext cx="466305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</a:p>
        </p:txBody>
      </p:sp>
      <p:pic>
        <p:nvPicPr>
          <p:cNvPr id="14" name="Immagine 13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544A65D5-1736-817F-94A1-9439B8CD8E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7744" y="1740386"/>
            <a:ext cx="4157664" cy="2498548"/>
          </a:xfrm>
          <a:prstGeom prst="rect">
            <a:avLst/>
          </a:prstGeom>
        </p:spPr>
      </p:pic>
      <p:pic>
        <p:nvPicPr>
          <p:cNvPr id="17" name="Immagine 16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B0C14A57-EEE8-158B-1563-37B5B11579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606" y="1712805"/>
            <a:ext cx="4250531" cy="2546566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010DDAF1-3F7F-8C5A-C0E9-B53C65CB0D20}"/>
              </a:ext>
            </a:extLst>
          </p:cNvPr>
          <p:cNvSpPr/>
          <p:nvPr/>
        </p:nvSpPr>
        <p:spPr>
          <a:xfrm>
            <a:off x="635797" y="4243389"/>
            <a:ext cx="3843333" cy="378618"/>
          </a:xfrm>
          <a:prstGeom prst="rect">
            <a:avLst/>
          </a:prstGeom>
          <a:solidFill>
            <a:srgbClr val="13497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900" dirty="0">
                <a:ea typeface="+mn-lt"/>
                <a:cs typeface="+mn-lt"/>
              </a:rPr>
              <a:t>Grafico che mette in relazione lo </a:t>
            </a:r>
            <a:r>
              <a:rPr lang="it-IT" sz="900" dirty="0" err="1">
                <a:ea typeface="+mn-lt"/>
                <a:cs typeface="+mn-lt"/>
              </a:rPr>
              <a:t>speedup</a:t>
            </a:r>
            <a:r>
              <a:rPr lang="it-IT" sz="900" dirty="0">
                <a:ea typeface="+mn-lt"/>
                <a:cs typeface="+mn-lt"/>
              </a:rPr>
              <a:t> con il numero di </a:t>
            </a:r>
            <a:r>
              <a:rPr lang="it-IT" sz="900" dirty="0" err="1">
                <a:ea typeface="+mn-lt"/>
                <a:cs typeface="+mn-lt"/>
              </a:rPr>
              <a:t>thread</a:t>
            </a:r>
            <a:r>
              <a:rPr lang="it-IT" sz="900" dirty="0">
                <a:ea typeface="+mn-lt"/>
                <a:cs typeface="+mn-lt"/>
              </a:rPr>
              <a:t> per ogni dimensione dell’immagine </a:t>
            </a:r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811604B8-E5EB-F099-FD1B-BDB43A49C654}"/>
              </a:ext>
            </a:extLst>
          </p:cNvPr>
          <p:cNvSpPr/>
          <p:nvPr/>
        </p:nvSpPr>
        <p:spPr>
          <a:xfrm>
            <a:off x="5064921" y="4257677"/>
            <a:ext cx="3843333" cy="378618"/>
          </a:xfrm>
          <a:prstGeom prst="rect">
            <a:avLst/>
          </a:prstGeom>
          <a:solidFill>
            <a:srgbClr val="13497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900" dirty="0">
                <a:ea typeface="+mn-lt"/>
                <a:cs typeface="+mn-lt"/>
              </a:rPr>
              <a:t>Grafico dello </a:t>
            </a:r>
            <a:r>
              <a:rPr lang="it-IT" sz="900" dirty="0" err="1">
                <a:ea typeface="+mn-lt"/>
                <a:cs typeface="+mn-lt"/>
              </a:rPr>
              <a:t>speedup</a:t>
            </a:r>
            <a:r>
              <a:rPr lang="it-IT" sz="900" dirty="0">
                <a:ea typeface="+mn-lt"/>
                <a:cs typeface="+mn-lt"/>
              </a:rPr>
              <a:t> in funzione della dimensione dell’immagine per ogni configurazione di </a:t>
            </a:r>
            <a:r>
              <a:rPr lang="it-IT" sz="900" dirty="0" err="1">
                <a:ea typeface="+mn-lt"/>
                <a:cs typeface="+mn-lt"/>
              </a:rPr>
              <a:t>thread</a:t>
            </a:r>
            <a:r>
              <a:rPr lang="it-IT" sz="900" dirty="0">
                <a:ea typeface="+mn-lt"/>
                <a:cs typeface="+mn-lt"/>
              </a:rPr>
              <a:t> usati </a:t>
            </a:r>
            <a:endParaRPr lang="it-IT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03C540BA-99D8-4F97-F49B-8CBF38FA29A6}"/>
              </a:ext>
            </a:extLst>
          </p:cNvPr>
          <p:cNvSpPr/>
          <p:nvPr/>
        </p:nvSpPr>
        <p:spPr>
          <a:xfrm>
            <a:off x="3064671" y="6086476"/>
            <a:ext cx="2907502" cy="321469"/>
          </a:xfrm>
          <a:prstGeom prst="rect">
            <a:avLst/>
          </a:prstGeom>
          <a:solidFill>
            <a:srgbClr val="13497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900" dirty="0">
                <a:ea typeface="Calibri"/>
                <a:cs typeface="Calibri"/>
              </a:rPr>
              <a:t>Tabella dello </a:t>
            </a:r>
            <a:r>
              <a:rPr lang="it-IT" sz="900" dirty="0" err="1">
                <a:ea typeface="Calibri"/>
                <a:cs typeface="Calibri"/>
              </a:rPr>
              <a:t>speedup</a:t>
            </a:r>
            <a:r>
              <a:rPr lang="it-IT" sz="900" dirty="0">
                <a:ea typeface="Calibri"/>
                <a:cs typeface="Calibri"/>
              </a:rPr>
              <a:t> per le configurazioni a 4,3,2 </a:t>
            </a:r>
            <a:r>
              <a:rPr lang="it-IT" sz="900" dirty="0" err="1">
                <a:ea typeface="Calibri"/>
                <a:cs typeface="Calibri"/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207801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987379" y="230027"/>
            <a:ext cx="215649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200" b="1" dirty="0">
                <a:solidFill>
                  <a:schemeClr val="bg1"/>
                </a:solidFill>
                <a:latin typeface="Arial"/>
                <a:cs typeface="Arial"/>
              </a:rPr>
              <a:t>Mean Shift Clustering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89A04AA-DAE2-3023-0A96-A687CD59EDCD}"/>
              </a:ext>
            </a:extLst>
          </p:cNvPr>
          <p:cNvSpPr txBox="1"/>
          <p:nvPr/>
        </p:nvSpPr>
        <p:spPr>
          <a:xfrm>
            <a:off x="733979" y="1033939"/>
            <a:ext cx="466305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Efficienza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10DDAF1-3F7F-8C5A-C0E9-B53C65CB0D20}"/>
              </a:ext>
            </a:extLst>
          </p:cNvPr>
          <p:cNvSpPr/>
          <p:nvPr/>
        </p:nvSpPr>
        <p:spPr>
          <a:xfrm>
            <a:off x="2428878" y="6157914"/>
            <a:ext cx="4143370" cy="442912"/>
          </a:xfrm>
          <a:prstGeom prst="rect">
            <a:avLst/>
          </a:prstGeom>
          <a:solidFill>
            <a:srgbClr val="13497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900" dirty="0">
                <a:ea typeface="+mn-lt"/>
                <a:cs typeface="+mn-lt"/>
              </a:rPr>
              <a:t>Grafico sull’efficienza in funzione della dimensione dell’immagine </a:t>
            </a:r>
            <a:endParaRPr lang="it-IT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03C540BA-99D8-4F97-F49B-8CBF38FA29A6}"/>
              </a:ext>
            </a:extLst>
          </p:cNvPr>
          <p:cNvSpPr/>
          <p:nvPr/>
        </p:nvSpPr>
        <p:spPr>
          <a:xfrm>
            <a:off x="792959" y="2893220"/>
            <a:ext cx="4900607" cy="385762"/>
          </a:xfrm>
          <a:prstGeom prst="rect">
            <a:avLst/>
          </a:prstGeom>
          <a:solidFill>
            <a:srgbClr val="13497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900" dirty="0">
                <a:ea typeface="Calibri"/>
                <a:cs typeface="Calibri"/>
              </a:rPr>
              <a:t>Tabella </a:t>
            </a:r>
            <a:r>
              <a:rPr lang="it-IT" sz="900" dirty="0" err="1">
                <a:ea typeface="Calibri"/>
                <a:cs typeface="Calibri"/>
              </a:rPr>
              <a:t>del'efficienza</a:t>
            </a:r>
            <a:r>
              <a:rPr lang="it-IT" sz="900" dirty="0">
                <a:ea typeface="Calibri"/>
                <a:cs typeface="Calibri"/>
              </a:rPr>
              <a:t> per le configurazioni a 4,3,2 </a:t>
            </a:r>
            <a:r>
              <a:rPr lang="it-IT" sz="900" dirty="0" err="1">
                <a:ea typeface="Calibri"/>
                <a:cs typeface="Calibri"/>
              </a:rPr>
              <a:t>thread</a:t>
            </a:r>
            <a:endParaRPr lang="it-IT" sz="900" dirty="0">
              <a:ea typeface="Calibri"/>
              <a:cs typeface="Calibri"/>
            </a:endParaRPr>
          </a:p>
        </p:txBody>
      </p:sp>
      <p:pic>
        <p:nvPicPr>
          <p:cNvPr id="3" name="Immagine 2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7737523B-EAF4-75B2-F25A-8FE73D71E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25" y="3504004"/>
            <a:ext cx="4572000" cy="2664628"/>
          </a:xfrm>
          <a:prstGeom prst="rect">
            <a:avLst/>
          </a:prstGeom>
        </p:spPr>
      </p:pic>
      <p:pic>
        <p:nvPicPr>
          <p:cNvPr id="4" name="Immagine 3" descr="Immagine che contiene testo, Carattere, schermata, numero&#10;&#10;Descrizione generata automaticamente">
            <a:extLst>
              <a:ext uri="{FF2B5EF4-FFF2-40B4-BE49-F238E27FC236}">
                <a16:creationId xmlns:a16="http://schemas.microsoft.com/office/drawing/2014/main" id="{2D0A5553-BAEE-CDD7-8E6D-661DC837AD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238" y="1522961"/>
            <a:ext cx="4979193" cy="139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1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987379" y="230027"/>
            <a:ext cx="215649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200" b="1" dirty="0">
                <a:solidFill>
                  <a:schemeClr val="bg1"/>
                </a:solidFill>
                <a:latin typeface="Arial"/>
                <a:cs typeface="Arial"/>
              </a:rPr>
              <a:t>Mean Shift Clustering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89A04AA-DAE2-3023-0A96-A687CD59EDCD}"/>
              </a:ext>
            </a:extLst>
          </p:cNvPr>
          <p:cNvSpPr txBox="1"/>
          <p:nvPr/>
        </p:nvSpPr>
        <p:spPr>
          <a:xfrm>
            <a:off x="733979" y="1033939"/>
            <a:ext cx="466305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Conclusioni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31B7C6B-A9D9-BF2A-2247-5F2921B1C365}"/>
              </a:ext>
            </a:extLst>
          </p:cNvPr>
          <p:cNvSpPr txBox="1"/>
          <p:nvPr/>
        </p:nvSpPr>
        <p:spPr>
          <a:xfrm>
            <a:off x="792955" y="1714501"/>
            <a:ext cx="774382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latin typeface="Arial"/>
                <a:ea typeface="+mn-lt"/>
                <a:cs typeface="+mn-lt"/>
              </a:rPr>
              <a:t>L’analisi condotta sull’algoritmo di Mean Shift Clustering, implementato sia in versione sequenziale che parallela, ha evidenziato :</a:t>
            </a:r>
            <a:endParaRPr lang="it-IT" dirty="0">
              <a:latin typeface="Arial"/>
            </a:endParaRPr>
          </a:p>
          <a:p>
            <a:endParaRPr lang="it-IT" dirty="0">
              <a:ea typeface="Calibri"/>
              <a:cs typeface="Calibri"/>
            </a:endParaRPr>
          </a:p>
          <a:p>
            <a:pPr marL="285750" indent="-285750">
              <a:buFont typeface="Wingdings"/>
              <a:buChar char="Ø"/>
            </a:pPr>
            <a:endParaRPr lang="it-IT" dirty="0">
              <a:ea typeface="Calibri"/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it-IT" dirty="0">
                <a:latin typeface="Arial"/>
                <a:ea typeface="Calibri"/>
                <a:cs typeface="Calibri"/>
              </a:rPr>
              <a:t>L'algoritmo parallelo </a:t>
            </a:r>
            <a:r>
              <a:rPr lang="it-IT" b="1" dirty="0">
                <a:latin typeface="Arial"/>
                <a:ea typeface="Calibri"/>
                <a:cs typeface="Calibri"/>
              </a:rPr>
              <a:t>riduce</a:t>
            </a:r>
            <a:r>
              <a:rPr lang="it-IT" dirty="0">
                <a:latin typeface="Arial"/>
                <a:ea typeface="Calibri"/>
                <a:cs typeface="Calibri"/>
              </a:rPr>
              <a:t> i </a:t>
            </a:r>
            <a:r>
              <a:rPr lang="it-IT" b="1" dirty="0">
                <a:latin typeface="Arial"/>
                <a:ea typeface="Calibri"/>
                <a:cs typeface="Calibri"/>
              </a:rPr>
              <a:t>tempi di esecuzione </a:t>
            </a:r>
            <a:r>
              <a:rPr lang="it-IT" dirty="0">
                <a:latin typeface="Arial"/>
                <a:ea typeface="Calibri"/>
                <a:cs typeface="Calibri"/>
              </a:rPr>
              <a:t>in modo significativo</a:t>
            </a:r>
            <a:endParaRPr lang="it-IT">
              <a:latin typeface="Arial"/>
              <a:ea typeface="Calibri"/>
              <a:cs typeface="Arial"/>
            </a:endParaRPr>
          </a:p>
          <a:p>
            <a:pPr marL="285750" indent="-285750">
              <a:buFont typeface="Wingdings"/>
              <a:buChar char="Ø"/>
            </a:pPr>
            <a:endParaRPr lang="it-IT" dirty="0">
              <a:latin typeface="Arial"/>
              <a:ea typeface="Calibri"/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it-IT" dirty="0">
                <a:latin typeface="Arial"/>
                <a:ea typeface="Calibri"/>
                <a:cs typeface="Calibri"/>
              </a:rPr>
              <a:t>Comportamento </a:t>
            </a:r>
            <a:r>
              <a:rPr lang="it-IT" b="1" dirty="0">
                <a:latin typeface="Arial"/>
                <a:ea typeface="Calibri"/>
                <a:cs typeface="Calibri"/>
              </a:rPr>
              <a:t>super lineare</a:t>
            </a:r>
            <a:r>
              <a:rPr lang="it-IT" dirty="0">
                <a:latin typeface="Arial"/>
                <a:ea typeface="Calibri"/>
                <a:cs typeface="Calibri"/>
              </a:rPr>
              <a:t> dello </a:t>
            </a:r>
            <a:r>
              <a:rPr lang="it-IT" b="1" dirty="0" err="1">
                <a:latin typeface="Arial"/>
                <a:ea typeface="Calibri"/>
                <a:cs typeface="Calibri"/>
              </a:rPr>
              <a:t>speedup</a:t>
            </a:r>
            <a:r>
              <a:rPr lang="it-IT" dirty="0">
                <a:latin typeface="Arial"/>
                <a:ea typeface="Calibri"/>
                <a:cs typeface="Calibri"/>
              </a:rPr>
              <a:t> per configurazioni con pochi </a:t>
            </a:r>
            <a:r>
              <a:rPr lang="it-IT" dirty="0" err="1">
                <a:latin typeface="Arial"/>
                <a:ea typeface="Calibri"/>
                <a:cs typeface="Calibri"/>
              </a:rPr>
              <a:t>thread</a:t>
            </a:r>
            <a:r>
              <a:rPr lang="it-IT" dirty="0">
                <a:latin typeface="Arial"/>
                <a:ea typeface="Calibri"/>
                <a:cs typeface="Calibri"/>
              </a:rPr>
              <a:t> </a:t>
            </a:r>
            <a:endParaRPr lang="it-IT">
              <a:latin typeface="Arial"/>
              <a:ea typeface="Calibri"/>
              <a:cs typeface="Arial"/>
            </a:endParaRPr>
          </a:p>
          <a:p>
            <a:pPr marL="285750" indent="-285750">
              <a:buFont typeface="Wingdings"/>
              <a:buChar char="Ø"/>
            </a:pPr>
            <a:endParaRPr lang="it-IT" dirty="0">
              <a:latin typeface="Arial"/>
              <a:ea typeface="Calibri"/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it-IT" b="1" err="1">
                <a:latin typeface="Arial"/>
                <a:ea typeface="Calibri"/>
                <a:cs typeface="Calibri"/>
              </a:rPr>
              <a:t>Speedup</a:t>
            </a:r>
            <a:r>
              <a:rPr lang="it-IT" dirty="0">
                <a:latin typeface="Arial"/>
                <a:ea typeface="Calibri"/>
                <a:cs typeface="Calibri"/>
              </a:rPr>
              <a:t> tende a crescere con la dimensione dell'immagini</a:t>
            </a:r>
            <a:endParaRPr lang="it-IT">
              <a:latin typeface="Arial"/>
              <a:cs typeface="Arial"/>
            </a:endParaRPr>
          </a:p>
          <a:p>
            <a:pPr marL="285750" indent="-285750">
              <a:buFont typeface="Wingdings"/>
              <a:buChar char="Ø"/>
            </a:pPr>
            <a:endParaRPr lang="it-IT" dirty="0">
              <a:latin typeface="Arial"/>
              <a:ea typeface="Calibri"/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it-IT" dirty="0">
                <a:latin typeface="Arial"/>
                <a:ea typeface="Calibri"/>
                <a:cs typeface="Calibri"/>
              </a:rPr>
              <a:t>L'</a:t>
            </a:r>
            <a:r>
              <a:rPr lang="it-IT" b="1" dirty="0">
                <a:latin typeface="Arial"/>
                <a:ea typeface="Calibri"/>
                <a:cs typeface="Calibri"/>
              </a:rPr>
              <a:t>efficienza</a:t>
            </a:r>
            <a:r>
              <a:rPr lang="it-IT" dirty="0">
                <a:latin typeface="Arial"/>
                <a:ea typeface="Calibri"/>
                <a:cs typeface="Calibri"/>
              </a:rPr>
              <a:t> </a:t>
            </a:r>
            <a:r>
              <a:rPr lang="it-IT" b="1" dirty="0">
                <a:latin typeface="Arial"/>
                <a:ea typeface="Calibri"/>
                <a:cs typeface="Calibri"/>
              </a:rPr>
              <a:t>diminuisce</a:t>
            </a:r>
            <a:r>
              <a:rPr lang="it-IT" dirty="0">
                <a:latin typeface="Arial"/>
                <a:ea typeface="Calibri"/>
                <a:cs typeface="Calibri"/>
              </a:rPr>
              <a:t> all'</a:t>
            </a:r>
            <a:r>
              <a:rPr lang="it-IT" b="1" dirty="0">
                <a:latin typeface="Arial"/>
                <a:ea typeface="Calibri"/>
                <a:cs typeface="Calibri"/>
              </a:rPr>
              <a:t>aumentare</a:t>
            </a:r>
            <a:r>
              <a:rPr lang="it-IT" dirty="0">
                <a:latin typeface="Arial"/>
                <a:ea typeface="Calibri"/>
                <a:cs typeface="Calibri"/>
              </a:rPr>
              <a:t> del numero di </a:t>
            </a:r>
            <a:r>
              <a:rPr lang="it-IT" b="1" dirty="0" err="1">
                <a:latin typeface="Arial"/>
                <a:ea typeface="Calibri"/>
                <a:cs typeface="Calibri"/>
              </a:rPr>
              <a:t>thread</a:t>
            </a:r>
            <a:endParaRPr lang="it-IT" b="1" dirty="0">
              <a:latin typeface="Arial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70146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179</Words>
  <Application>Microsoft Office PowerPoint</Application>
  <PresentationFormat>Presentazione su schermo (4:3)</PresentationFormat>
  <Paragraphs>23</Paragraphs>
  <Slides>9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ospite</cp:lastModifiedBy>
  <cp:revision>419</cp:revision>
  <dcterms:created xsi:type="dcterms:W3CDTF">2012-12-06T09:21:12Z</dcterms:created>
  <dcterms:modified xsi:type="dcterms:W3CDTF">2024-12-03T14:01:01Z</dcterms:modified>
</cp:coreProperties>
</file>