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8" r:id="rId4"/>
    <p:sldId id="258" r:id="rId5"/>
    <p:sldId id="259" r:id="rId6"/>
    <p:sldId id="277" r:id="rId7"/>
    <p:sldId id="260" r:id="rId8"/>
    <p:sldId id="263" r:id="rId9"/>
    <p:sldId id="264" r:id="rId10"/>
    <p:sldId id="279" r:id="rId11"/>
    <p:sldId id="262" r:id="rId12"/>
    <p:sldId id="280" r:id="rId13"/>
    <p:sldId id="276" r:id="rId14"/>
    <p:sldId id="28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5"/>
  </p:normalViewPr>
  <p:slideViewPr>
    <p:cSldViewPr snapToGrid="0" snapToObjects="1">
      <p:cViewPr>
        <p:scale>
          <a:sx n="107" d="100"/>
          <a:sy n="107" d="100"/>
        </p:scale>
        <p:origin x="73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Lezione a distanza 1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Lezione del 18/03/2020</a:t>
            </a:r>
          </a:p>
          <a:p>
            <a:r>
              <a:rPr lang="it-IT" dirty="0" smtClean="0"/>
              <a:t>DA GUARDARE IMMEDIATAMENTE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2321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60680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Esempi</a:t>
            </a:r>
            <a:r>
              <a:rPr lang="it-IT" smtClean="0">
                <a:solidFill>
                  <a:schemeClr val="tx1"/>
                </a:solidFill>
              </a:rPr>
              <a:t>: computazione</a:t>
            </a:r>
            <a:endParaRPr lang="it-IT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894731" y="1585732"/>
            <a:ext cx="3881036" cy="5023412"/>
          </a:xfrm>
        </p:spPr>
        <p:txBody>
          <a:bodyPr/>
          <a:lstStyle/>
          <a:p>
            <a:r>
              <a:rPr lang="it-IT" dirty="0" smtClean="0"/>
              <a:t>Una computazione dallo stato globale         (5,2,◻)q</a:t>
            </a:r>
            <a:r>
              <a:rPr lang="it-IT" baseline="-25000" dirty="0" smtClean="0"/>
              <a:t>0</a:t>
            </a:r>
            <a:r>
              <a:rPr lang="it-IT" dirty="0" smtClean="0"/>
              <a:t>(3,8,◻)                    (a)             allo stato globale                   q</a:t>
            </a:r>
            <a:r>
              <a:rPr lang="it-IT" baseline="-25000" dirty="0" smtClean="0"/>
              <a:t>1</a:t>
            </a:r>
            <a:r>
              <a:rPr lang="it-IT" dirty="0" smtClean="0"/>
              <a:t>(5,2</a:t>
            </a:r>
            <a:r>
              <a:rPr lang="it-IT" dirty="0"/>
              <a:t>,◻</a:t>
            </a:r>
            <a:r>
              <a:rPr lang="it-IT" dirty="0" smtClean="0"/>
              <a:t>)(3,8,1)                     (b)          allo </a:t>
            </a:r>
            <a:r>
              <a:rPr lang="it-IT" dirty="0"/>
              <a:t>stato </a:t>
            </a:r>
            <a:r>
              <a:rPr lang="it-IT" dirty="0" smtClean="0"/>
              <a:t>globale                   q</a:t>
            </a:r>
            <a:r>
              <a:rPr lang="it-IT" baseline="-25000" dirty="0" smtClean="0"/>
              <a:t>0 </a:t>
            </a:r>
            <a:r>
              <a:rPr lang="it-IT" dirty="0" smtClean="0"/>
              <a:t>(</a:t>
            </a:r>
            <a:r>
              <a:rPr lang="it-IT" dirty="0"/>
              <a:t>◻</a:t>
            </a:r>
            <a:r>
              <a:rPr lang="it-IT" dirty="0" smtClean="0"/>
              <a:t>,◻,◻)(5,2,8) (3,8,1</a:t>
            </a:r>
            <a:r>
              <a:rPr lang="it-IT" dirty="0"/>
              <a:t>)       </a:t>
            </a:r>
            <a:r>
              <a:rPr lang="it-IT" dirty="0" smtClean="0"/>
              <a:t>(c)           allo </a:t>
            </a:r>
            <a:r>
              <a:rPr lang="it-IT" dirty="0"/>
              <a:t>stato globale               </a:t>
            </a:r>
            <a:r>
              <a:rPr lang="it-IT" dirty="0" smtClean="0"/>
              <a:t>    </a:t>
            </a:r>
            <a:r>
              <a:rPr lang="it-IT" dirty="0" err="1" smtClean="0"/>
              <a:t>q</a:t>
            </a:r>
            <a:r>
              <a:rPr lang="it-IT" baseline="-25000" dirty="0" err="1" smtClean="0"/>
              <a:t>F</a:t>
            </a:r>
            <a:r>
              <a:rPr lang="it-IT" baseline="-25000" dirty="0" smtClean="0"/>
              <a:t> </a:t>
            </a:r>
            <a:r>
              <a:rPr lang="it-IT" dirty="0"/>
              <a:t>(◻,◻,◻) </a:t>
            </a:r>
            <a:r>
              <a:rPr lang="it-IT" dirty="0" smtClean="0"/>
              <a:t>(5,2,8)(3,8,1</a:t>
            </a:r>
            <a:r>
              <a:rPr lang="it-IT" dirty="0"/>
              <a:t>)       </a:t>
            </a:r>
            <a:r>
              <a:rPr lang="it-IT" dirty="0" smtClean="0"/>
              <a:t>(d)</a:t>
            </a:r>
          </a:p>
          <a:p>
            <a:endParaRPr lang="it-IT" smtClean="0"/>
          </a:p>
          <a:p>
            <a:r>
              <a:rPr lang="it-IT" smtClean="0"/>
              <a:t>E </a:t>
            </a:r>
            <a:r>
              <a:rPr lang="it-IT" dirty="0" smtClean="0"/>
              <a:t>così, avete imparato anche come si rappresenta uno stato globale in una macchina a </a:t>
            </a:r>
            <a:r>
              <a:rPr lang="it-IT" smtClean="0"/>
              <a:t>più nastri</a:t>
            </a:r>
            <a:endParaRPr lang="it-IT" dirty="0"/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69" t="23290" r="14675" b="24896"/>
          <a:stretch/>
        </p:blipFill>
        <p:spPr>
          <a:xfrm>
            <a:off x="5648446" y="954450"/>
            <a:ext cx="5857303" cy="565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798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477179" y="462065"/>
            <a:ext cx="8773414" cy="757136"/>
          </a:xfrm>
        </p:spPr>
        <p:txBody>
          <a:bodyPr/>
          <a:lstStyle/>
          <a:p>
            <a:r>
              <a:rPr lang="it-IT" dirty="0" smtClean="0"/>
              <a:t>Trasduttori </a:t>
            </a:r>
            <a:r>
              <a:rPr lang="it-IT" smtClean="0"/>
              <a:t>e Riconoscitori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89212" y="1381246"/>
            <a:ext cx="8279416" cy="5227898"/>
          </a:xfrm>
        </p:spPr>
        <p:txBody>
          <a:bodyPr>
            <a:normAutofit/>
          </a:bodyPr>
          <a:lstStyle/>
          <a:p>
            <a:r>
              <a:rPr lang="it-IT" dirty="0" smtClean="0"/>
              <a:t>Andare al </a:t>
            </a:r>
            <a:r>
              <a:rPr lang="it-IT" dirty="0"/>
              <a:t>paragrafo 2.2 della dispensa 2 (e </a:t>
            </a:r>
            <a:r>
              <a:rPr lang="it-IT" b="1" dirty="0"/>
              <a:t>studiarlo</a:t>
            </a:r>
            <a:r>
              <a:rPr lang="it-IT" dirty="0"/>
              <a:t>): vengono qui definiti due </a:t>
            </a:r>
            <a:r>
              <a:rPr lang="it-IT" dirty="0" smtClean="0"/>
              <a:t>tipi di </a:t>
            </a:r>
            <a:r>
              <a:rPr lang="it-IT" dirty="0"/>
              <a:t>macchine di </a:t>
            </a:r>
            <a:r>
              <a:rPr lang="it-IT" dirty="0" err="1" smtClean="0"/>
              <a:t>Turing</a:t>
            </a:r>
            <a:r>
              <a:rPr lang="it-IT" dirty="0" smtClean="0"/>
              <a:t>.</a:t>
            </a:r>
            <a:endParaRPr lang="it-IT" dirty="0"/>
          </a:p>
          <a:p>
            <a:pPr lvl="1"/>
            <a:r>
              <a:rPr lang="it-IT" dirty="0" smtClean="0"/>
              <a:t>Le </a:t>
            </a:r>
            <a:r>
              <a:rPr lang="it-IT" dirty="0"/>
              <a:t>macchine di tipo </a:t>
            </a:r>
            <a:r>
              <a:rPr lang="it-IT" i="1" dirty="0" smtClean="0"/>
              <a:t>trasduttore</a:t>
            </a:r>
            <a:r>
              <a:rPr lang="it-IT" dirty="0"/>
              <a:t> </a:t>
            </a:r>
            <a:r>
              <a:rPr lang="it-IT" dirty="0" smtClean="0"/>
              <a:t>sanno </a:t>
            </a:r>
            <a:r>
              <a:rPr lang="it-IT" dirty="0"/>
              <a:t>calcolare il valore di una funzione qualsiasi e (come vi avevo anticipato a lezione) dispongono sempre di </a:t>
            </a:r>
            <a:r>
              <a:rPr lang="it-IT" u="sng" dirty="0"/>
              <a:t>un nastro di output</a:t>
            </a:r>
            <a:r>
              <a:rPr lang="it-IT" dirty="0"/>
              <a:t> sul quale scrivono il valore della funzione che hanno </a:t>
            </a:r>
            <a:r>
              <a:rPr lang="it-IT" dirty="0" smtClean="0"/>
              <a:t>calcolato: ad esempio, un trasduttore sa calcolare la funzione </a:t>
            </a:r>
            <a:r>
              <a:rPr lang="it-IT" dirty="0" err="1" smtClean="0"/>
              <a:t>f</a:t>
            </a:r>
            <a:r>
              <a:rPr lang="it-IT" dirty="0" smtClean="0"/>
              <a:t>(</a:t>
            </a:r>
            <a:r>
              <a:rPr lang="it-IT" dirty="0" err="1" smtClean="0"/>
              <a:t>a,b</a:t>
            </a:r>
            <a:r>
              <a:rPr lang="it-IT" dirty="0" smtClean="0"/>
              <a:t>)=</a:t>
            </a:r>
            <a:r>
              <a:rPr lang="it-IT" dirty="0" err="1" smtClean="0"/>
              <a:t>a+b</a:t>
            </a:r>
            <a:r>
              <a:rPr lang="it-IT" dirty="0" smtClean="0"/>
              <a:t>. Un trasduttore ha un solo stato con il quale terminare la computazione: lo stato </a:t>
            </a:r>
            <a:r>
              <a:rPr lang="it-IT" dirty="0" err="1" smtClean="0"/>
              <a:t>q</a:t>
            </a:r>
            <a:r>
              <a:rPr lang="it-IT" baseline="-25000" dirty="0" err="1" smtClean="0"/>
              <a:t>F</a:t>
            </a:r>
            <a:endParaRPr lang="it-IT" baseline="-25000" dirty="0"/>
          </a:p>
          <a:p>
            <a:pPr lvl="1"/>
            <a:r>
              <a:rPr lang="it-IT" dirty="0" smtClean="0"/>
              <a:t>Le </a:t>
            </a:r>
            <a:r>
              <a:rPr lang="it-IT" dirty="0"/>
              <a:t>macchine di tipo </a:t>
            </a:r>
            <a:r>
              <a:rPr lang="it-IT" i="1" dirty="0"/>
              <a:t>riconoscitore</a:t>
            </a:r>
            <a:r>
              <a:rPr lang="it-IT" dirty="0"/>
              <a:t>, che sanno calcolare soltanto il  il valore di funzioni booleane (ossia, funzioni il cui valore è 0 oppure 1) e non dispongono di un nastro di </a:t>
            </a:r>
            <a:r>
              <a:rPr lang="it-IT" dirty="0" smtClean="0"/>
              <a:t>output. Il </a:t>
            </a:r>
            <a:r>
              <a:rPr lang="it-IT" dirty="0"/>
              <a:t>valore calcolato da un riconoscitore viene memorizzato nello stato interno con il quale la macchina termina la </a:t>
            </a:r>
            <a:r>
              <a:rPr lang="it-IT" dirty="0" smtClean="0"/>
              <a:t>computazione: </a:t>
            </a:r>
            <a:r>
              <a:rPr lang="it-IT" dirty="0" err="1" smtClean="0"/>
              <a:t>q</a:t>
            </a:r>
            <a:r>
              <a:rPr lang="it-IT" baseline="-25000" dirty="0" err="1" smtClean="0"/>
              <a:t>A</a:t>
            </a:r>
            <a:r>
              <a:rPr lang="it-IT" baseline="-25000" dirty="0" smtClean="0"/>
              <a:t> </a:t>
            </a:r>
            <a:r>
              <a:rPr lang="it-IT" dirty="0" smtClean="0"/>
              <a:t>se il valore della funzione è 1, </a:t>
            </a:r>
            <a:r>
              <a:rPr lang="it-IT" dirty="0" err="1" smtClean="0"/>
              <a:t>q</a:t>
            </a:r>
            <a:r>
              <a:rPr lang="it-IT" baseline="-25000" dirty="0" err="1" smtClean="0"/>
              <a:t>R</a:t>
            </a:r>
            <a:r>
              <a:rPr lang="it-IT" baseline="-25000" dirty="0" smtClean="0"/>
              <a:t> </a:t>
            </a:r>
            <a:r>
              <a:rPr lang="it-IT" dirty="0" smtClean="0"/>
              <a:t>se </a:t>
            </a:r>
            <a:r>
              <a:rPr lang="it-IT" dirty="0"/>
              <a:t>il valore della funzione è 0</a:t>
            </a:r>
            <a:r>
              <a:rPr lang="it-IT" dirty="0" smtClean="0"/>
              <a:t>.                                                                                                Diciamo che la macchina T </a:t>
            </a:r>
            <a:r>
              <a:rPr lang="it-IT" i="1" dirty="0" smtClean="0"/>
              <a:t>accetta</a:t>
            </a:r>
            <a:r>
              <a:rPr lang="it-IT" dirty="0" smtClean="0"/>
              <a:t> x se la computazione T(x) termina </a:t>
            </a:r>
            <a:r>
              <a:rPr lang="it-IT" dirty="0"/>
              <a:t>in </a:t>
            </a:r>
            <a:r>
              <a:rPr lang="it-IT" dirty="0" err="1"/>
              <a:t>q</a:t>
            </a:r>
            <a:r>
              <a:rPr lang="it-IT" baseline="-25000" dirty="0" err="1"/>
              <a:t>A</a:t>
            </a:r>
            <a:r>
              <a:rPr lang="it-IT" dirty="0" smtClean="0"/>
              <a:t> e </a:t>
            </a:r>
            <a:r>
              <a:rPr lang="it-IT" dirty="0"/>
              <a:t>che la macchina T </a:t>
            </a:r>
            <a:r>
              <a:rPr lang="it-IT" i="1" dirty="0" smtClean="0"/>
              <a:t>rigetta</a:t>
            </a:r>
            <a:r>
              <a:rPr lang="it-IT" dirty="0" smtClean="0"/>
              <a:t> x </a:t>
            </a:r>
            <a:r>
              <a:rPr lang="it-IT" dirty="0"/>
              <a:t>se la computazione T(x) termina in </a:t>
            </a:r>
            <a:r>
              <a:rPr lang="it-IT" dirty="0" err="1" smtClean="0"/>
              <a:t>q</a:t>
            </a:r>
            <a:r>
              <a:rPr lang="it-IT" baseline="-25000" dirty="0" err="1" smtClean="0"/>
              <a:t>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01475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477179" y="462065"/>
            <a:ext cx="8773414" cy="757136"/>
          </a:xfrm>
        </p:spPr>
        <p:txBody>
          <a:bodyPr/>
          <a:lstStyle/>
          <a:p>
            <a:r>
              <a:rPr lang="it-IT" dirty="0" smtClean="0"/>
              <a:t>Esito di una computazione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89212" y="1381246"/>
            <a:ext cx="8279416" cy="5227898"/>
          </a:xfrm>
        </p:spPr>
        <p:txBody>
          <a:bodyPr>
            <a:normAutofit/>
          </a:bodyPr>
          <a:lstStyle/>
          <a:p>
            <a:r>
              <a:rPr lang="it-IT" dirty="0" smtClean="0"/>
              <a:t>Sempre nel </a:t>
            </a:r>
            <a:r>
              <a:rPr lang="it-IT" dirty="0"/>
              <a:t>paragrafo 2.2 della dispensa 2 </a:t>
            </a:r>
            <a:r>
              <a:rPr lang="it-IT" dirty="0" smtClean="0"/>
              <a:t>viene introdotto il concetto di </a:t>
            </a:r>
            <a:r>
              <a:rPr lang="it-IT" i="1" dirty="0" smtClean="0"/>
              <a:t>esito di una computazione</a:t>
            </a:r>
            <a:endParaRPr lang="it-IT" dirty="0" smtClean="0"/>
          </a:p>
          <a:p>
            <a:r>
              <a:rPr lang="it-IT" dirty="0" smtClean="0"/>
              <a:t>Data una macchina di </a:t>
            </a:r>
            <a:r>
              <a:rPr lang="it-IT" dirty="0" err="1" smtClean="0"/>
              <a:t>Turing</a:t>
            </a:r>
            <a:r>
              <a:rPr lang="it-IT" dirty="0" smtClean="0"/>
              <a:t> T ed un suo input x, l’esito della computazione T(x) è indicato con </a:t>
            </a:r>
            <a:r>
              <a:rPr lang="it-IT" dirty="0" err="1" smtClean="0"/>
              <a:t>o</a:t>
            </a:r>
            <a:r>
              <a:rPr lang="it-IT" sz="2000" baseline="-25000" dirty="0" err="1" smtClean="0"/>
              <a:t>T</a:t>
            </a:r>
            <a:r>
              <a:rPr lang="it-IT" dirty="0" smtClean="0"/>
              <a:t>(x) – informalmente è “il risultato” della computazione, la risposta che ci dà la macchina rispetto all’istanza x del problema che le abbiamo chiesto di risolvere</a:t>
            </a:r>
          </a:p>
          <a:p>
            <a:r>
              <a:rPr lang="it-IT" dirty="0" smtClean="0"/>
              <a:t>Se T è una macchina </a:t>
            </a:r>
            <a:r>
              <a:rPr lang="it-IT" dirty="0"/>
              <a:t>di tipo </a:t>
            </a:r>
            <a:r>
              <a:rPr lang="it-IT" i="1" dirty="0" smtClean="0"/>
              <a:t>trasduttore,</a:t>
            </a:r>
            <a:r>
              <a:rPr lang="it-IT" dirty="0" smtClean="0"/>
              <a:t> </a:t>
            </a:r>
            <a:r>
              <a:rPr lang="it-IT" dirty="0"/>
              <a:t>allora </a:t>
            </a:r>
            <a:r>
              <a:rPr lang="it-IT" dirty="0" err="1"/>
              <a:t>o</a:t>
            </a:r>
            <a:r>
              <a:rPr lang="it-IT" sz="2000" baseline="-25000" dirty="0" err="1"/>
              <a:t>T</a:t>
            </a:r>
            <a:r>
              <a:rPr lang="it-IT" dirty="0"/>
              <a:t>(x) </a:t>
            </a:r>
            <a:r>
              <a:rPr lang="it-IT" dirty="0" smtClean="0"/>
              <a:t>è la parola scritta da T sul nastro </a:t>
            </a:r>
            <a:r>
              <a:rPr lang="it-IT" dirty="0"/>
              <a:t>di output </a:t>
            </a:r>
            <a:r>
              <a:rPr lang="it-IT" dirty="0" smtClean="0"/>
              <a:t>al termine della computazione T(x) (ossia, quando T ha raggiunto lo stato </a:t>
            </a:r>
            <a:r>
              <a:rPr lang="it-IT" dirty="0" err="1" smtClean="0"/>
              <a:t>q</a:t>
            </a:r>
            <a:r>
              <a:rPr lang="it-IT" sz="2000" baseline="-25000" dirty="0" err="1" smtClean="0"/>
              <a:t>F</a:t>
            </a:r>
            <a:r>
              <a:rPr lang="it-IT" dirty="0" smtClean="0"/>
              <a:t>): ad esempio, se T è il trasduttore che calcola la funzione </a:t>
            </a:r>
            <a:r>
              <a:rPr lang="it-IT" dirty="0" err="1" smtClean="0"/>
              <a:t>f</a:t>
            </a:r>
            <a:r>
              <a:rPr lang="it-IT" dirty="0" smtClean="0"/>
              <a:t>(</a:t>
            </a:r>
            <a:r>
              <a:rPr lang="it-IT" dirty="0" err="1" smtClean="0"/>
              <a:t>a,b</a:t>
            </a:r>
            <a:r>
              <a:rPr lang="it-IT" dirty="0" smtClean="0"/>
              <a:t>)=</a:t>
            </a:r>
            <a:r>
              <a:rPr lang="it-IT" dirty="0" err="1" smtClean="0"/>
              <a:t>a+b</a:t>
            </a:r>
            <a:r>
              <a:rPr lang="it-IT" dirty="0" smtClean="0"/>
              <a:t>. </a:t>
            </a:r>
            <a:r>
              <a:rPr lang="it-IT" dirty="0"/>
              <a:t>allora </a:t>
            </a:r>
            <a:r>
              <a:rPr lang="it-IT" dirty="0" err="1" smtClean="0"/>
              <a:t>o</a:t>
            </a:r>
            <a:r>
              <a:rPr lang="it-IT" sz="2000" baseline="-25000" dirty="0" err="1" smtClean="0"/>
              <a:t>T</a:t>
            </a:r>
            <a:r>
              <a:rPr lang="it-IT" dirty="0" smtClean="0"/>
              <a:t>(15,6)= 21.</a:t>
            </a:r>
            <a:endParaRPr lang="it-IT" baseline="-25000" dirty="0"/>
          </a:p>
          <a:p>
            <a:r>
              <a:rPr lang="it-IT" dirty="0" smtClean="0"/>
              <a:t>Se T è una macchina </a:t>
            </a:r>
            <a:r>
              <a:rPr lang="it-IT" dirty="0"/>
              <a:t>di tipo </a:t>
            </a:r>
            <a:r>
              <a:rPr lang="it-IT" i="1" dirty="0"/>
              <a:t>riconoscitore</a:t>
            </a:r>
            <a:r>
              <a:rPr lang="it-IT" dirty="0"/>
              <a:t>, allora </a:t>
            </a:r>
            <a:r>
              <a:rPr lang="it-IT" dirty="0" err="1"/>
              <a:t>o</a:t>
            </a:r>
            <a:r>
              <a:rPr lang="it-IT" sz="2000" baseline="-25000" dirty="0" err="1"/>
              <a:t>T</a:t>
            </a:r>
            <a:r>
              <a:rPr lang="it-IT" dirty="0"/>
              <a:t>(x) </a:t>
            </a:r>
            <a:r>
              <a:rPr lang="it-IT" dirty="0" smtClean="0"/>
              <a:t>è lo stato </a:t>
            </a:r>
            <a:r>
              <a:rPr lang="it-IT" dirty="0"/>
              <a:t>interno con il quale la macchina termina la </a:t>
            </a:r>
            <a:r>
              <a:rPr lang="it-IT" dirty="0" smtClean="0"/>
              <a:t>computazione T(x): ad esempio, se T è la macchina che decide se una parola è palindroma</a:t>
            </a:r>
            <a:r>
              <a:rPr lang="it-IT" dirty="0"/>
              <a:t>, allora </a:t>
            </a:r>
            <a:r>
              <a:rPr lang="it-IT" dirty="0" err="1" smtClean="0"/>
              <a:t>o</a:t>
            </a:r>
            <a:r>
              <a:rPr lang="it-IT" sz="2000" baseline="-25000" dirty="0" err="1" smtClean="0"/>
              <a:t>T</a:t>
            </a:r>
            <a:r>
              <a:rPr lang="it-IT" dirty="0" smtClean="0"/>
              <a:t>(</a:t>
            </a:r>
            <a:r>
              <a:rPr lang="it-IT" dirty="0" err="1" smtClean="0"/>
              <a:t>abba</a:t>
            </a:r>
            <a:r>
              <a:rPr lang="it-IT" dirty="0" smtClean="0"/>
              <a:t>) =</a:t>
            </a:r>
            <a:r>
              <a:rPr lang="it-IT" dirty="0" err="1" smtClean="0"/>
              <a:t>q</a:t>
            </a:r>
            <a:r>
              <a:rPr lang="it-IT" baseline="-25000" dirty="0" err="1" smtClean="0"/>
              <a:t>A</a:t>
            </a:r>
            <a:r>
              <a:rPr lang="it-IT" baseline="-25000" dirty="0" smtClean="0"/>
              <a:t> </a:t>
            </a:r>
            <a:r>
              <a:rPr lang="it-IT" dirty="0"/>
              <a:t>e </a:t>
            </a:r>
            <a:r>
              <a:rPr lang="it-IT" dirty="0" err="1" smtClean="0"/>
              <a:t>o</a:t>
            </a:r>
            <a:r>
              <a:rPr lang="it-IT" sz="2000" baseline="-25000" dirty="0" err="1" smtClean="0"/>
              <a:t>T</a:t>
            </a:r>
            <a:r>
              <a:rPr lang="it-IT" dirty="0" smtClean="0"/>
              <a:t>(</a:t>
            </a:r>
            <a:r>
              <a:rPr lang="it-IT" dirty="0" err="1" smtClean="0"/>
              <a:t>baaba</a:t>
            </a:r>
            <a:r>
              <a:rPr lang="it-IT" dirty="0" smtClean="0"/>
              <a:t>) =</a:t>
            </a:r>
            <a:r>
              <a:rPr lang="it-IT" dirty="0" err="1" smtClean="0"/>
              <a:t>q</a:t>
            </a:r>
            <a:r>
              <a:rPr lang="it-IT" baseline="-25000" dirty="0" err="1" smtClean="0"/>
              <a:t>R</a:t>
            </a:r>
            <a:r>
              <a:rPr lang="it-IT" dirty="0" smtClean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5589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477179" y="462065"/>
            <a:ext cx="8773414" cy="757136"/>
          </a:xfrm>
        </p:spPr>
        <p:txBody>
          <a:bodyPr/>
          <a:lstStyle/>
          <a:p>
            <a:r>
              <a:rPr lang="it-IT" dirty="0" smtClean="0"/>
              <a:t>Altro esercizio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89212" y="1381246"/>
            <a:ext cx="8915400" cy="5227898"/>
          </a:xfrm>
        </p:spPr>
        <p:txBody>
          <a:bodyPr>
            <a:normAutofit/>
          </a:bodyPr>
          <a:lstStyle/>
          <a:p>
            <a:r>
              <a:rPr lang="it-IT" dirty="0" smtClean="0"/>
              <a:t>Corrispondono </a:t>
            </a:r>
            <a:r>
              <a:rPr lang="it-IT" dirty="0"/>
              <a:t>al calcolo di funzioni </a:t>
            </a:r>
            <a:r>
              <a:rPr lang="it-IT" dirty="0" smtClean="0"/>
              <a:t>booleane</a:t>
            </a:r>
            <a:r>
              <a:rPr lang="it-IT" dirty="0"/>
              <a:t> </a:t>
            </a:r>
            <a:r>
              <a:rPr lang="it-IT" dirty="0" smtClean="0"/>
              <a:t>i problemi nei quali viene richiesto di decidere se qualcosa è vero o falso, </a:t>
            </a:r>
          </a:p>
          <a:p>
            <a:r>
              <a:rPr lang="it-IT" dirty="0" smtClean="0"/>
              <a:t>come, ad esempio, gli esercizi dei quali abbiamo parlato in precedenza</a:t>
            </a:r>
          </a:p>
          <a:p>
            <a:pPr lvl="1"/>
            <a:r>
              <a:rPr lang="it-IT" dirty="0" smtClean="0"/>
              <a:t>Il calcolo della funzione associata ad una sequenza palindroma </a:t>
            </a:r>
          </a:p>
          <a:p>
            <a:pPr lvl="1"/>
            <a:r>
              <a:rPr lang="it-IT" dirty="0" smtClean="0"/>
              <a:t>Il calcolo della funzione associata ad una sequenza contenente un numero dispari di ‘1’, </a:t>
            </a:r>
          </a:p>
          <a:p>
            <a:r>
              <a:rPr lang="it-IT" dirty="0" smtClean="0"/>
              <a:t>trasformare le macchine (trasduttori, senza nastro di output) progettate come esercizio per risolvere i due problemi citati in macchine di tipo riconoscitore.</a:t>
            </a:r>
          </a:p>
        </p:txBody>
      </p:sp>
    </p:spTree>
    <p:extLst>
      <p:ext uri="{BB962C8B-B14F-4D97-AF65-F5344CB8AC3E}">
        <p14:creationId xmlns:p14="http://schemas.microsoft.com/office/powerpoint/2010/main" val="333581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Tanto per essere chiari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Nel seguito di questo corso considereremo quasi sempre </a:t>
            </a:r>
            <a:r>
              <a:rPr lang="it-IT" u="sng" dirty="0" smtClean="0"/>
              <a:t>macchine di </a:t>
            </a:r>
            <a:r>
              <a:rPr lang="it-IT" u="sng" dirty="0" err="1" smtClean="0"/>
              <a:t>Turing</a:t>
            </a:r>
            <a:r>
              <a:rPr lang="it-IT" u="sng" dirty="0" smtClean="0"/>
              <a:t> di tipo riconoscitore</a:t>
            </a:r>
          </a:p>
          <a:p>
            <a:pPr lvl="1"/>
            <a:r>
              <a:rPr lang="it-IT" dirty="0" smtClean="0"/>
              <a:t>e questo ci semplificherà la vita, perché non dovremo occuparci del nastro di output</a:t>
            </a:r>
          </a:p>
          <a:p>
            <a:r>
              <a:rPr lang="it-IT" dirty="0" smtClean="0"/>
              <a:t>Facciamo così: quando dirò “macchina di </a:t>
            </a:r>
            <a:r>
              <a:rPr lang="it-IT" dirty="0" err="1" smtClean="0"/>
              <a:t>Turing</a:t>
            </a:r>
            <a:r>
              <a:rPr lang="it-IT" dirty="0" smtClean="0"/>
              <a:t>” mi riferirò sempre ad una macchina di tipo riconoscitore</a:t>
            </a:r>
          </a:p>
          <a:p>
            <a:r>
              <a:rPr lang="it-IT" dirty="0"/>
              <a:t>S</a:t>
            </a:r>
            <a:r>
              <a:rPr lang="it-IT" dirty="0" smtClean="0"/>
              <a:t>e vorrò riferirmi ad un trasduttore dirò “macchina di </a:t>
            </a:r>
            <a:r>
              <a:rPr lang="it-IT" dirty="0" err="1" smtClean="0"/>
              <a:t>Turing</a:t>
            </a:r>
            <a:r>
              <a:rPr lang="it-IT" dirty="0" smtClean="0"/>
              <a:t> di tipo trasduttore”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1509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Premessa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380868" y="1427545"/>
            <a:ext cx="8915400" cy="4556566"/>
          </a:xfrm>
        </p:spPr>
        <p:txBody>
          <a:bodyPr>
            <a:normAutofit lnSpcReduction="10000"/>
          </a:bodyPr>
          <a:lstStyle/>
          <a:p>
            <a:r>
              <a:rPr lang="it-IT" dirty="0" smtClean="0"/>
              <a:t>In genere, quando vengono resi disponibili agli studenti i lucidi delle lezioni, gli studenti si limitano a studiare sui lucidi.</a:t>
            </a:r>
          </a:p>
          <a:p>
            <a:r>
              <a:rPr lang="it-IT" dirty="0" smtClean="0"/>
              <a:t>Al fine di impedire questo comportamento (che risulta sempre e necessariamente in una preparazione superficiale e insufficiente), nei miei lucidi si farà un costante riferimento alle dispense e saranno incomprensibili senza utilizzare le dispense</a:t>
            </a:r>
          </a:p>
          <a:p>
            <a:r>
              <a:rPr lang="it-IT" dirty="0" smtClean="0"/>
              <a:t>Ricordo anche che le dispense contengono </a:t>
            </a:r>
            <a:r>
              <a:rPr lang="it-IT" b="1" dirty="0" smtClean="0"/>
              <a:t>tutto</a:t>
            </a:r>
            <a:r>
              <a:rPr lang="it-IT" dirty="0" smtClean="0"/>
              <a:t> il materiale necessario per conseguire una preparazione adeguata</a:t>
            </a:r>
          </a:p>
          <a:p>
            <a:r>
              <a:rPr lang="it-IT" dirty="0" smtClean="0">
                <a:solidFill>
                  <a:schemeClr val="tx1"/>
                </a:solidFill>
              </a:rPr>
              <a:t>Rispetto alle dispense, </a:t>
            </a:r>
            <a:r>
              <a:rPr lang="it-IT" dirty="0" smtClean="0"/>
              <a:t>altererò, talvolta, l’ordine degli argomenti ma indicherò sempre le pagine e/o i paragrafi delle dispense cui faccio riferimento </a:t>
            </a:r>
          </a:p>
          <a:p>
            <a:r>
              <a:rPr lang="it-IT" dirty="0" smtClean="0"/>
              <a:t>Sono a disposizione degli studenti sempre a mezzo posta elettronica </a:t>
            </a:r>
            <a:endParaRPr lang="it-IT" dirty="0" smtClean="0"/>
          </a:p>
          <a:p>
            <a:r>
              <a:rPr lang="it-IT" dirty="0" smtClean="0"/>
              <a:t>Fisserò le lezioni a distanza su teams – dovete iscrivervi sul totem per parteciparvi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39011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4581" y="450490"/>
            <a:ext cx="8911687" cy="614381"/>
          </a:xfrm>
        </p:spPr>
        <p:txBody>
          <a:bodyPr>
            <a:normAutofit fontScale="90000"/>
          </a:bodyPr>
          <a:lstStyle/>
          <a:p>
            <a:r>
              <a:rPr lang="it-IT" smtClean="0"/>
              <a:t>Struttura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380868" y="1230775"/>
            <a:ext cx="8915400" cy="4961680"/>
          </a:xfrm>
        </p:spPr>
        <p:txBody>
          <a:bodyPr>
            <a:normAutofit/>
          </a:bodyPr>
          <a:lstStyle/>
          <a:p>
            <a:r>
              <a:rPr lang="it-IT" dirty="0" smtClean="0"/>
              <a:t>Ciascuna di queste “lezioni a distanza” è pensata come sostituto di una lezione frontale: pertanto, assocerò una data a ciascuna di esse.</a:t>
            </a:r>
          </a:p>
          <a:p>
            <a:r>
              <a:rPr lang="it-IT" dirty="0" smtClean="0"/>
              <a:t>L’idea è quella di avere lezioni, diciamo così, “proattive”: prima studiate (questi lucidi e le dispense) e poi (alla data indicata in prima pagina, accanto al numero della lezione) ne discutiamo su </a:t>
            </a:r>
            <a:r>
              <a:rPr lang="it-IT" dirty="0" smtClean="0"/>
              <a:t>teams</a:t>
            </a:r>
            <a:endParaRPr lang="it-IT" dirty="0" smtClean="0"/>
          </a:p>
          <a:p>
            <a:pPr lvl="1"/>
            <a:r>
              <a:rPr lang="it-IT" dirty="0" smtClean="0"/>
              <a:t>So di chiedervi uno sforzo, ma mi sembra l’unico modo sensato di procedere</a:t>
            </a:r>
          </a:p>
          <a:p>
            <a:pPr lvl="1"/>
            <a:r>
              <a:rPr lang="it-IT" dirty="0" smtClean="0"/>
              <a:t>E, del resto, anche la produzione di questo materiale è un lavoro notevole per me – così, aumentiamo un po’ il carico da entrambe le parti</a:t>
            </a:r>
          </a:p>
          <a:p>
            <a:pPr lvl="1"/>
            <a:r>
              <a:rPr lang="it-IT" dirty="0" smtClean="0"/>
              <a:t>E poi, in questo modo, arrivate all’esame già</a:t>
            </a:r>
            <a:r>
              <a:rPr lang="is-IS" dirty="0" smtClean="0"/>
              <a:t>… “studiati”! </a:t>
            </a:r>
            <a:endParaRPr lang="it-IT" dirty="0" smtClean="0"/>
          </a:p>
          <a:p>
            <a:r>
              <a:rPr lang="it-IT" dirty="0" smtClean="0"/>
              <a:t>In questi lucidi assegnerò frequentemente (come faccio nel corso delle lezioni frontali) esercizi: </a:t>
            </a:r>
          </a:p>
          <a:p>
            <a:pPr lvl="1"/>
            <a:r>
              <a:rPr lang="it-IT" dirty="0" smtClean="0"/>
              <a:t>gli studenti sono invitati a risolverli e ad inviarmeli (se lo desiderano) per una eventuale correzione a mezzo posta elettronica</a:t>
            </a:r>
          </a:p>
          <a:p>
            <a:pPr lvl="1"/>
            <a:r>
              <a:rPr lang="it-IT" dirty="0" smtClean="0"/>
              <a:t>Entro una settimana dalla data della lezione nella quale sono inseriti</a:t>
            </a:r>
          </a:p>
        </p:txBody>
      </p:sp>
    </p:spTree>
    <p:extLst>
      <p:ext uri="{BB962C8B-B14F-4D97-AF65-F5344CB8AC3E}">
        <p14:creationId xmlns:p14="http://schemas.microsoft.com/office/powerpoint/2010/main" val="158370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3829"/>
          </a:xfrm>
        </p:spPr>
        <p:txBody>
          <a:bodyPr/>
          <a:lstStyle/>
          <a:p>
            <a:r>
              <a:rPr lang="it-IT" dirty="0" smtClean="0"/>
              <a:t>Definizione di Macchina di </a:t>
            </a:r>
            <a:r>
              <a:rPr lang="it-IT" dirty="0" err="1" smtClean="0"/>
              <a:t>Turing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836234" y="1307939"/>
            <a:ext cx="9483183" cy="4768770"/>
          </a:xfrm>
        </p:spPr>
        <p:txBody>
          <a:bodyPr/>
          <a:lstStyle/>
          <a:p>
            <a:r>
              <a:rPr lang="it-IT" dirty="0" smtClean="0"/>
              <a:t>La definizione formale di Macchina di </a:t>
            </a:r>
            <a:r>
              <a:rPr lang="it-IT" dirty="0" err="1" smtClean="0"/>
              <a:t>Turing</a:t>
            </a:r>
            <a:r>
              <a:rPr lang="it-IT" dirty="0" smtClean="0"/>
              <a:t> </a:t>
            </a:r>
            <a:r>
              <a:rPr lang="it-IT" dirty="0"/>
              <a:t>(che abbiamo visto informalmente durante l’unica lezione) </a:t>
            </a:r>
            <a:r>
              <a:rPr lang="it-IT" u="sng" dirty="0" smtClean="0"/>
              <a:t>ad un nastro </a:t>
            </a:r>
            <a:r>
              <a:rPr lang="it-IT" dirty="0" smtClean="0"/>
              <a:t>è la definizione 1.3 a pag. 9 della dispensa 1. Provare a:</a:t>
            </a:r>
          </a:p>
          <a:p>
            <a:r>
              <a:rPr lang="it-IT" dirty="0"/>
              <a:t>progettare </a:t>
            </a:r>
            <a:r>
              <a:rPr lang="it-IT" dirty="0" smtClean="0"/>
              <a:t>una macchina di </a:t>
            </a:r>
            <a:r>
              <a:rPr lang="it-IT" dirty="0" err="1" smtClean="0"/>
              <a:t>Turing</a:t>
            </a:r>
            <a:r>
              <a:rPr lang="it-IT" dirty="0" smtClean="0"/>
              <a:t> ad un solo nastro che, avendo sul nastro una sequenza di ‘a’ e di ‘b’, scrive (in una posizione opportuna) il valore 1 se la sequenza è palindroma, 0 altrimenti </a:t>
            </a:r>
          </a:p>
          <a:p>
            <a:pPr lvl="1"/>
            <a:r>
              <a:rPr lang="it-IT" dirty="0" smtClean="0"/>
              <a:t>Si ricordi che una parola è palindroma se rimane identica letta da sinistra a destra o da destra a sinistra (esempio: </a:t>
            </a:r>
            <a:r>
              <a:rPr lang="it-IT" dirty="0" err="1" smtClean="0"/>
              <a:t>abba</a:t>
            </a:r>
            <a:r>
              <a:rPr lang="it-IT" dirty="0" smtClean="0"/>
              <a:t>)</a:t>
            </a:r>
          </a:p>
          <a:p>
            <a:pPr lvl="1"/>
            <a:r>
              <a:rPr lang="it-IT" dirty="0" smtClean="0"/>
              <a:t>L’esempio a pagina 9 mostra una macchina molto simile a quella richiesta: provare a svolgere l’esercizio </a:t>
            </a:r>
            <a:r>
              <a:rPr lang="it-IT" b="1" dirty="0" smtClean="0"/>
              <a:t>senza</a:t>
            </a:r>
            <a:r>
              <a:rPr lang="it-IT" dirty="0" smtClean="0"/>
              <a:t> guardare quella macchina</a:t>
            </a:r>
          </a:p>
          <a:p>
            <a:r>
              <a:rPr lang="it-IT" dirty="0" err="1"/>
              <a:t>p</a:t>
            </a:r>
            <a:r>
              <a:rPr lang="is-IS" dirty="0" smtClean="0"/>
              <a:t>rogettare una macchina di Turing ad un solo nastro che, avendo sul nastro una sequenza di ‘0’ e di  ‘1’ , </a:t>
            </a:r>
            <a:r>
              <a:rPr lang="it-IT" dirty="0"/>
              <a:t>scrive (in una posizione opportuna) il valore 1 se la sequenza </a:t>
            </a:r>
            <a:r>
              <a:rPr lang="it-IT" dirty="0" smtClean="0"/>
              <a:t>contiene un numero dispari di ‘1’, </a:t>
            </a:r>
            <a:r>
              <a:rPr lang="it-IT" dirty="0"/>
              <a:t>0 altrimenti </a:t>
            </a:r>
            <a:r>
              <a:rPr lang="it-IT" dirty="0" smtClean="0"/>
              <a:t>(ad esempio, scrive 1 per la sequenza (0110101001000) e scrive 0 per la sequenza (01100101) 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2768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3829"/>
          </a:xfrm>
        </p:spPr>
        <p:txBody>
          <a:bodyPr/>
          <a:lstStyle/>
          <a:p>
            <a:r>
              <a:rPr lang="it-IT" dirty="0" smtClean="0"/>
              <a:t>Definizione di Macchina di </a:t>
            </a:r>
            <a:r>
              <a:rPr lang="it-IT" dirty="0" err="1" smtClean="0"/>
              <a:t>Turing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836234" y="1307939"/>
            <a:ext cx="9483183" cy="4768770"/>
          </a:xfrm>
        </p:spPr>
        <p:txBody>
          <a:bodyPr/>
          <a:lstStyle/>
          <a:p>
            <a:r>
              <a:rPr lang="it-IT" dirty="0" smtClean="0"/>
              <a:t>La definizione 1.3 di Macchina di </a:t>
            </a:r>
            <a:r>
              <a:rPr lang="it-IT" dirty="0" err="1" smtClean="0"/>
              <a:t>Turing</a:t>
            </a:r>
            <a:r>
              <a:rPr lang="it-IT" dirty="0" smtClean="0"/>
              <a:t> a pag. 9 della dispensa 1 (che abbiamo visto informalmente durante l’unica lezione) richiede che l’insieme degli stati e l’alfabeto abbiano cardinalità </a:t>
            </a:r>
            <a:r>
              <a:rPr lang="it-IT" b="1" dirty="0" smtClean="0"/>
              <a:t>costante</a:t>
            </a:r>
            <a:r>
              <a:rPr lang="it-IT" dirty="0" smtClean="0"/>
              <a:t> (ossia, siano costituiti da un numero </a:t>
            </a:r>
            <a:r>
              <a:rPr lang="it-IT" b="1" dirty="0" smtClean="0"/>
              <a:t>costante</a:t>
            </a:r>
            <a:r>
              <a:rPr lang="it-IT" dirty="0" smtClean="0"/>
              <a:t> di simboli). Rispondere alle seguenti domande:</a:t>
            </a:r>
          </a:p>
          <a:p>
            <a:r>
              <a:rPr lang="it-IT" dirty="0" smtClean="0"/>
              <a:t>Perché è richiesta la cardinalità costante? (</a:t>
            </a:r>
            <a:r>
              <a:rPr lang="it-IT" dirty="0" err="1" smtClean="0"/>
              <a:t>Sugg</a:t>
            </a:r>
            <a:r>
              <a:rPr lang="it-IT" dirty="0" smtClean="0"/>
              <a:t>. : ripensare al discorso che abbiamo fatto circa la definizione di operazione elementare)</a:t>
            </a:r>
          </a:p>
          <a:p>
            <a:r>
              <a:rPr lang="it-IT" dirty="0" smtClean="0"/>
              <a:t>Si consideri il seguente problema: data una sequenza di numeri interi (x</a:t>
            </a:r>
            <a:r>
              <a:rPr lang="it-IT" sz="2000" baseline="-25000" dirty="0" smtClean="0"/>
              <a:t>1</a:t>
            </a:r>
            <a:r>
              <a:rPr lang="it-IT" dirty="0" smtClean="0"/>
              <a:t>, x</a:t>
            </a:r>
            <a:r>
              <a:rPr lang="it-IT" sz="2000" baseline="-25000" dirty="0" smtClean="0"/>
              <a:t>2</a:t>
            </a:r>
            <a:r>
              <a:rPr lang="it-IT" dirty="0" smtClean="0"/>
              <a:t>, </a:t>
            </a:r>
            <a:r>
              <a:rPr lang="is-IS" dirty="0" smtClean="0"/>
              <a:t>… , x</a:t>
            </a:r>
            <a:r>
              <a:rPr lang="is-IS" sz="2000" baseline="-25000" dirty="0" smtClean="0"/>
              <a:t>k</a:t>
            </a:r>
            <a:r>
              <a:rPr lang="is-IS" dirty="0" smtClean="0"/>
              <a:t>) di lunghezza arbitraria (ossia, con k che può essere arbitrariamente grande), calcolare la funzione </a:t>
            </a:r>
            <a:r>
              <a:rPr lang="is-IS" dirty="0" smtClean="0">
                <a:solidFill>
                  <a:schemeClr val="tx1"/>
                </a:solidFill>
              </a:rPr>
              <a:t>f(</a:t>
            </a:r>
            <a:r>
              <a:rPr lang="it-IT" dirty="0"/>
              <a:t>x</a:t>
            </a:r>
            <a:r>
              <a:rPr lang="it-IT" sz="2000" baseline="-25000" dirty="0"/>
              <a:t>1</a:t>
            </a:r>
            <a:r>
              <a:rPr lang="it-IT" dirty="0"/>
              <a:t>, x</a:t>
            </a:r>
            <a:r>
              <a:rPr lang="it-IT" sz="2000" baseline="-25000" dirty="0"/>
              <a:t>2</a:t>
            </a:r>
            <a:r>
              <a:rPr lang="it-IT" dirty="0"/>
              <a:t>, </a:t>
            </a:r>
            <a:r>
              <a:rPr lang="is-IS" dirty="0"/>
              <a:t>… , x</a:t>
            </a:r>
            <a:r>
              <a:rPr lang="is-IS" sz="2000" baseline="-25000" dirty="0"/>
              <a:t>k</a:t>
            </a:r>
            <a:r>
              <a:rPr lang="is-IS" dirty="0" smtClean="0"/>
              <a:t>) che vale 1 se x</a:t>
            </a:r>
            <a:r>
              <a:rPr lang="is-IS" sz="2000" baseline="-25000" dirty="0" smtClean="0"/>
              <a:t>1</a:t>
            </a:r>
            <a:r>
              <a:rPr lang="is-IS" dirty="0" smtClean="0"/>
              <a:t>=x</a:t>
            </a:r>
            <a:r>
              <a:rPr lang="is-IS" sz="2000" baseline="-25000" dirty="0" smtClean="0"/>
              <a:t>k</a:t>
            </a:r>
            <a:r>
              <a:rPr lang="is-IS" dirty="0" smtClean="0"/>
              <a:t>, 0 altrimenti.</a:t>
            </a:r>
          </a:p>
          <a:p>
            <a:r>
              <a:rPr lang="it-IT" dirty="0"/>
              <a:t>M</a:t>
            </a:r>
            <a:r>
              <a:rPr lang="is-IS"/>
              <a:t>ostrare </a:t>
            </a:r>
            <a:r>
              <a:rPr lang="is-IS" smtClean="0"/>
              <a:t>come calcolare f mediante una </a:t>
            </a:r>
            <a:r>
              <a:rPr lang="is-IS" b="1" dirty="0"/>
              <a:t>non</a:t>
            </a:r>
            <a:r>
              <a:rPr lang="is-IS" dirty="0"/>
              <a:t>-macchina di Turing che usa alfabeto e insieme degli stati di cardinalità non costante (facile!!!!)</a:t>
            </a:r>
            <a:endParaRPr lang="it-IT" dirty="0"/>
          </a:p>
          <a:p>
            <a:r>
              <a:rPr lang="it-IT" dirty="0" err="1" smtClean="0"/>
              <a:t>P</a:t>
            </a:r>
            <a:r>
              <a:rPr lang="is-IS" dirty="0" smtClean="0"/>
              <a:t>rogettare una macchina di Turing che calcola f (difficile!)</a:t>
            </a:r>
          </a:p>
        </p:txBody>
      </p:sp>
    </p:spTree>
    <p:extLst>
      <p:ext uri="{BB962C8B-B14F-4D97-AF65-F5344CB8AC3E}">
        <p14:creationId xmlns:p14="http://schemas.microsoft.com/office/powerpoint/2010/main" val="1041629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Piccola gara fra amici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Se mi mandate, a mezzo posta elettronica, la soluzione agli esercizi proposti alla pagina precedente, ossia, verificare se una sequenza di interi inizia e termina con lo stesso intero</a:t>
            </a:r>
          </a:p>
          <a:p>
            <a:pPr lvl="1"/>
            <a:r>
              <a:rPr lang="it-IT" dirty="0" smtClean="0"/>
              <a:t>mediante</a:t>
            </a:r>
            <a:r>
              <a:rPr lang="is-IS" dirty="0" smtClean="0"/>
              <a:t> </a:t>
            </a:r>
            <a:r>
              <a:rPr lang="is-IS" dirty="0"/>
              <a:t>una </a:t>
            </a:r>
            <a:r>
              <a:rPr lang="is-IS" b="1" dirty="0"/>
              <a:t>non</a:t>
            </a:r>
            <a:r>
              <a:rPr lang="is-IS" dirty="0"/>
              <a:t>-macchina di Turing che usa alfabeto e insieme degli stati di cardinalità non costante (facile!!!!)</a:t>
            </a:r>
            <a:endParaRPr lang="it-IT" dirty="0"/>
          </a:p>
          <a:p>
            <a:pPr lvl="1"/>
            <a:r>
              <a:rPr lang="it-IT" dirty="0" smtClean="0"/>
              <a:t>mediante</a:t>
            </a:r>
            <a:r>
              <a:rPr lang="is-IS" dirty="0" smtClean="0"/>
              <a:t> </a:t>
            </a:r>
            <a:r>
              <a:rPr lang="is-IS" dirty="0"/>
              <a:t>una macchina di Turing </a:t>
            </a:r>
            <a:r>
              <a:rPr lang="is-IS" dirty="0" smtClean="0"/>
              <a:t>vera </a:t>
            </a:r>
            <a:r>
              <a:rPr lang="is-IS" dirty="0"/>
              <a:t>(difficile!)</a:t>
            </a:r>
          </a:p>
          <a:p>
            <a:pPr lvl="1"/>
            <a:endParaRPr lang="it-IT" dirty="0" smtClean="0"/>
          </a:p>
          <a:p>
            <a:r>
              <a:rPr lang="it-IT" dirty="0" smtClean="0"/>
              <a:t>Pubblicherò, fra le soluzioni ricevute, quella che riterrò migliore</a:t>
            </a:r>
          </a:p>
          <a:p>
            <a:r>
              <a:rPr lang="it-IT" dirty="0" smtClean="0"/>
              <a:t>Naturalmente, con il nome del/degli autore/i!</a:t>
            </a:r>
          </a:p>
        </p:txBody>
      </p:sp>
    </p:spTree>
    <p:extLst>
      <p:ext uri="{BB962C8B-B14F-4D97-AF65-F5344CB8AC3E}">
        <p14:creationId xmlns:p14="http://schemas.microsoft.com/office/powerpoint/2010/main" val="1970891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56318" y="288444"/>
            <a:ext cx="9745688" cy="1280890"/>
          </a:xfrm>
        </p:spPr>
        <p:txBody>
          <a:bodyPr/>
          <a:lstStyle/>
          <a:p>
            <a:r>
              <a:rPr lang="it-IT" dirty="0" smtClean="0"/>
              <a:t>Tante definizioni per le macchine di </a:t>
            </a:r>
            <a:r>
              <a:rPr lang="it-IT" dirty="0" err="1" smtClean="0"/>
              <a:t>Turing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623936" y="1349416"/>
            <a:ext cx="8915400" cy="4834359"/>
          </a:xfrm>
        </p:spPr>
        <p:txBody>
          <a:bodyPr>
            <a:normAutofit/>
          </a:bodyPr>
          <a:lstStyle/>
          <a:p>
            <a:r>
              <a:rPr lang="it-IT" dirty="0" smtClean="0"/>
              <a:t>Studiare il paragrafo 1.7 della dispensa 1 (pag. 13), nel quale vengono introdotte le macchine a più nastri (e viene ripetuto l’esempio della somma di due interi che abbiamo visto a lezione)</a:t>
            </a:r>
          </a:p>
          <a:p>
            <a:r>
              <a:rPr lang="it-IT" dirty="0" smtClean="0"/>
              <a:t>Andare al paragrafo 2.1 della dispensa 2 (e </a:t>
            </a:r>
            <a:r>
              <a:rPr lang="it-IT" b="1" dirty="0" smtClean="0"/>
              <a:t>studiarlo</a:t>
            </a:r>
            <a:r>
              <a:rPr lang="it-IT" dirty="0" smtClean="0"/>
              <a:t>): vengono qui presentate alcune definizioni formali relative alle macchine di </a:t>
            </a:r>
            <a:r>
              <a:rPr lang="it-IT" dirty="0" err="1" smtClean="0"/>
              <a:t>Turing</a:t>
            </a:r>
            <a:r>
              <a:rPr lang="it-IT" dirty="0" smtClean="0"/>
              <a:t>:</a:t>
            </a:r>
          </a:p>
          <a:p>
            <a:pPr lvl="1"/>
            <a:r>
              <a:rPr lang="it-IT" dirty="0" smtClean="0"/>
              <a:t>parole</a:t>
            </a:r>
            <a:endParaRPr lang="it-IT" dirty="0"/>
          </a:p>
          <a:p>
            <a:pPr lvl="1"/>
            <a:r>
              <a:rPr lang="it-IT" dirty="0"/>
              <a:t>stati globali</a:t>
            </a:r>
          </a:p>
          <a:p>
            <a:pPr lvl="1"/>
            <a:r>
              <a:rPr lang="it-IT" dirty="0"/>
              <a:t>transizioni </a:t>
            </a:r>
          </a:p>
          <a:p>
            <a:pPr lvl="1"/>
            <a:r>
              <a:rPr lang="it-IT" dirty="0" smtClean="0"/>
              <a:t>computazioni</a:t>
            </a:r>
          </a:p>
          <a:p>
            <a:r>
              <a:rPr lang="it-IT" dirty="0" smtClean="0"/>
              <a:t>Queste definizioni devono essere tenute sempre presenti!!!!</a:t>
            </a:r>
          </a:p>
          <a:p>
            <a:r>
              <a:rPr lang="it-IT" dirty="0" smtClean="0"/>
              <a:t>Osservate che viene utilizzata la parola deterministica: per il momento, fate finta di niente (avremo tempo e modo di affrontarla bene e a lungo, questa questione)</a:t>
            </a:r>
          </a:p>
        </p:txBody>
      </p:sp>
    </p:spTree>
    <p:extLst>
      <p:ext uri="{BB962C8B-B14F-4D97-AF65-F5344CB8AC3E}">
        <p14:creationId xmlns:p14="http://schemas.microsoft.com/office/powerpoint/2010/main" val="1224062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1703"/>
          </a:xfrm>
        </p:spPr>
        <p:txBody>
          <a:bodyPr/>
          <a:lstStyle/>
          <a:p>
            <a:r>
              <a:rPr lang="it-IT" dirty="0" smtClean="0"/>
              <a:t>Esempi: </a:t>
            </a:r>
            <a:r>
              <a:rPr lang="it-IT" smtClean="0"/>
              <a:t>stati globali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2708476" y="2789499"/>
            <a:ext cx="8796136" cy="3399516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 lvl="0" defTabSz="914400">
              <a:spcBef>
                <a:spcPts val="0"/>
              </a:spcBef>
              <a:buClrTx/>
              <a:buFontTx/>
              <a:buAutoNum type="alphaLcParenBoth"/>
            </a:pPr>
            <a:r>
              <a:rPr lang="it-IT" dirty="0" smtClean="0"/>
              <a:t>Lo stato globale iniziale </a:t>
            </a:r>
            <a:r>
              <a:rPr lang="it-IT" dirty="0"/>
              <a:t>SG</a:t>
            </a:r>
            <a:r>
              <a:rPr lang="it-IT" baseline="-25000" dirty="0"/>
              <a:t>0</a:t>
            </a:r>
            <a:r>
              <a:rPr lang="it-IT" dirty="0" smtClean="0"/>
              <a:t> di una computazione della macchina che calcola la somma di due numeri vista </a:t>
            </a:r>
            <a:r>
              <a:rPr lang="it-IT" dirty="0"/>
              <a:t>a </a:t>
            </a:r>
            <a:r>
              <a:rPr lang="it-IT" dirty="0" smtClean="0"/>
              <a:t>lezione:  q</a:t>
            </a:r>
            <a:r>
              <a:rPr lang="it-IT" baseline="-25000" dirty="0" smtClean="0"/>
              <a:t>0</a:t>
            </a:r>
            <a:r>
              <a:rPr lang="it-IT" dirty="0" smtClean="0"/>
              <a:t>= 812+5 3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Both"/>
              <a:tabLst/>
              <a:defRPr/>
            </a:pPr>
            <a:r>
              <a:rPr lang="it-IT" dirty="0"/>
              <a:t> </a:t>
            </a:r>
            <a:r>
              <a:rPr lang="it-IT" dirty="0" smtClean="0"/>
              <a:t>uno stato globale successivo SG della stessa computazione:                        = 8 1 2 q</a:t>
            </a:r>
            <a:r>
              <a:rPr lang="it-IT" baseline="-25000" dirty="0" smtClean="0"/>
              <a:t>0</a:t>
            </a:r>
            <a:r>
              <a:rPr lang="it-IT" baseline="30000" dirty="0" smtClean="0"/>
              <a:t>3</a:t>
            </a:r>
            <a:r>
              <a:rPr lang="it-IT" dirty="0" smtClean="0"/>
              <a:t> 5                                   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1" t="23291" r="24503" b="56962"/>
          <a:stretch/>
        </p:blipFill>
        <p:spPr>
          <a:xfrm>
            <a:off x="2187615" y="1365813"/>
            <a:ext cx="8044406" cy="334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987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4300"/>
          </a:xfrm>
        </p:spPr>
        <p:txBody>
          <a:bodyPr/>
          <a:lstStyle/>
          <a:p>
            <a:r>
              <a:rPr lang="it-IT" dirty="0" smtClean="0"/>
              <a:t>Esempi: transizioni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288270" y="4656881"/>
            <a:ext cx="8915400" cy="1223058"/>
          </a:xfrm>
        </p:spPr>
        <p:txBody>
          <a:bodyPr/>
          <a:lstStyle/>
          <a:p>
            <a:r>
              <a:rPr lang="it-IT" dirty="0" smtClean="0"/>
              <a:t>Un esempio di transizione dallo stato globale </a:t>
            </a:r>
            <a:r>
              <a:rPr lang="it-IT" smtClean="0"/>
              <a:t>=812+ </a:t>
            </a:r>
            <a:r>
              <a:rPr lang="it-IT" dirty="0"/>
              <a:t>q</a:t>
            </a:r>
            <a:r>
              <a:rPr lang="it-IT" baseline="-25000" dirty="0"/>
              <a:t>0</a:t>
            </a:r>
            <a:r>
              <a:rPr lang="it-IT" baseline="30000" dirty="0"/>
              <a:t>3</a:t>
            </a:r>
            <a:r>
              <a:rPr lang="it-IT" dirty="0"/>
              <a:t> 5 </a:t>
            </a:r>
            <a:r>
              <a:rPr lang="it-IT" dirty="0" smtClean="0"/>
              <a:t>(in figura (a)) allo stato </a:t>
            </a:r>
            <a:r>
              <a:rPr lang="it-IT" smtClean="0"/>
              <a:t>globale </a:t>
            </a:r>
            <a:r>
              <a:rPr lang="it-IT" smtClean="0">
                <a:solidFill>
                  <a:schemeClr val="tx1"/>
                </a:solidFill>
              </a:rPr>
              <a:t>=812 </a:t>
            </a:r>
            <a:r>
              <a:rPr lang="it-IT"/>
              <a:t>q</a:t>
            </a:r>
            <a:r>
              <a:rPr lang="it-IT" baseline="-25000"/>
              <a:t>0</a:t>
            </a:r>
            <a:r>
              <a:rPr lang="it-IT" baseline="30000"/>
              <a:t>3 </a:t>
            </a:r>
            <a:r>
              <a:rPr lang="it-IT" smtClean="0">
                <a:solidFill>
                  <a:schemeClr val="tx1"/>
                </a:solidFill>
              </a:rPr>
              <a:t>+5 </a:t>
            </a:r>
            <a:r>
              <a:rPr lang="it-IT" smtClean="0"/>
              <a:t> </a:t>
            </a:r>
            <a:r>
              <a:rPr lang="it-IT" dirty="0" smtClean="0"/>
              <a:t>(in figura (b)) a seguito dell’esecuzione della quintupla  〈 q</a:t>
            </a:r>
            <a:r>
              <a:rPr lang="it-IT" baseline="-25000" dirty="0" smtClean="0"/>
              <a:t>0</a:t>
            </a:r>
            <a:r>
              <a:rPr lang="it-IT" baseline="30000" dirty="0" smtClean="0"/>
              <a:t>3</a:t>
            </a:r>
            <a:r>
              <a:rPr lang="it-IT" dirty="0" smtClean="0"/>
              <a:t> , 5, 5, q</a:t>
            </a:r>
            <a:r>
              <a:rPr lang="it-IT" baseline="-25000" dirty="0" smtClean="0"/>
              <a:t>0</a:t>
            </a:r>
            <a:r>
              <a:rPr lang="it-IT" baseline="30000" dirty="0" smtClean="0"/>
              <a:t>3</a:t>
            </a:r>
            <a:r>
              <a:rPr lang="it-IT" dirty="0" smtClean="0"/>
              <a:t> , sinistra 〉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7" t="23629" r="24285" b="57469"/>
          <a:stretch/>
        </p:blipFill>
        <p:spPr>
          <a:xfrm>
            <a:off x="2141316" y="1736203"/>
            <a:ext cx="8110099" cy="292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118579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Filo</Template>
  <TotalTime>1634</TotalTime>
  <Words>1595</Words>
  <Application>Microsoft Macintosh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Century Gothic</vt:lpstr>
      <vt:lpstr>Wingdings 3</vt:lpstr>
      <vt:lpstr>Arial</vt:lpstr>
      <vt:lpstr>Filo</vt:lpstr>
      <vt:lpstr>Lezione a distanza 1</vt:lpstr>
      <vt:lpstr>Premessa</vt:lpstr>
      <vt:lpstr>Struttura</vt:lpstr>
      <vt:lpstr>Definizione di Macchina di Turing</vt:lpstr>
      <vt:lpstr>Definizione di Macchina di Turing</vt:lpstr>
      <vt:lpstr>Piccola gara fra amici</vt:lpstr>
      <vt:lpstr>Tante definizioni per le macchine di Turing</vt:lpstr>
      <vt:lpstr>Esempi: stati globali</vt:lpstr>
      <vt:lpstr>Esempi: transizioni</vt:lpstr>
      <vt:lpstr>Esempi: computazione</vt:lpstr>
      <vt:lpstr>Trasduttori e Riconoscitori</vt:lpstr>
      <vt:lpstr>Esito di una computazione</vt:lpstr>
      <vt:lpstr>Altro esercizio</vt:lpstr>
      <vt:lpstr>Tanto per essere chiari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Lezione a distanza 1</dc:title>
  <dc:creator>Utente di Microsoft Office</dc:creator>
  <cp:lastModifiedBy>Utente di Microsoft Office</cp:lastModifiedBy>
  <cp:revision>74</cp:revision>
  <dcterms:created xsi:type="dcterms:W3CDTF">2020-03-06T09:19:14Z</dcterms:created>
  <dcterms:modified xsi:type="dcterms:W3CDTF">2020-03-12T15:50:59Z</dcterms:modified>
</cp:coreProperties>
</file>