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22" r:id="rId4"/>
    <p:sldId id="350" r:id="rId5"/>
    <p:sldId id="338" r:id="rId6"/>
    <p:sldId id="355" r:id="rId7"/>
    <p:sldId id="351" r:id="rId8"/>
    <p:sldId id="356" r:id="rId9"/>
    <p:sldId id="358" r:id="rId10"/>
    <p:sldId id="352" r:id="rId11"/>
    <p:sldId id="357" r:id="rId12"/>
    <p:sldId id="359" r:id="rId13"/>
    <p:sldId id="360" r:id="rId14"/>
    <p:sldId id="353" r:id="rId15"/>
    <p:sldId id="36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25" d="100"/>
          <a:sy n="125" d="100"/>
        </p:scale>
        <p:origin x="-5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10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16/04/2020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Un paio di questioni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8971" y="1236270"/>
            <a:ext cx="10143536" cy="4992251"/>
          </a:xfrm>
        </p:spPr>
        <p:txBody>
          <a:bodyPr>
            <a:normAutofit/>
          </a:bodyPr>
          <a:lstStyle/>
          <a:p>
            <a:r>
              <a:rPr lang="it-IT" dirty="0" smtClean="0"/>
              <a:t>Innanzi tutto, perché ci limitiamo a considerare linguaggi definiti sull’alfabeto {0,1}?</a:t>
            </a:r>
          </a:p>
          <a:p>
            <a:pPr lvl="1"/>
            <a:r>
              <a:rPr lang="it-IT" dirty="0" smtClean="0"/>
              <a:t>In realtà, lo facciamo perché è più comodo</a:t>
            </a:r>
          </a:p>
          <a:p>
            <a:pPr lvl="1"/>
            <a:r>
              <a:rPr lang="it-IT" dirty="0" smtClean="0"/>
              <a:t>ma potremmo utilizzare un alfabeto qualsiasi (e, quando ci farà comodo, lo faremo)</a:t>
            </a:r>
          </a:p>
          <a:p>
            <a:pPr lvl="1"/>
            <a:r>
              <a:rPr lang="it-IT" dirty="0" smtClean="0"/>
              <a:t>tanto, sappiamo che se un linguaggio è deciso da una macchina definita su un alfabeto qualsiasi, allora esiste anche una macchina definita su {0,1} che lo decide (Lezione a distanza 2)</a:t>
            </a:r>
          </a:p>
          <a:p>
            <a:pPr lvl="1"/>
            <a:r>
              <a:rPr lang="it-IT" dirty="0" smtClean="0"/>
              <a:t>E le due macchine, sappiamo, sono pure </a:t>
            </a:r>
            <a:r>
              <a:rPr lang="it-IT" dirty="0" err="1" smtClean="0"/>
              <a:t>polinomialmente</a:t>
            </a:r>
            <a:r>
              <a:rPr lang="it-IT" dirty="0" smtClean="0"/>
              <a:t> correlate!</a:t>
            </a:r>
          </a:p>
          <a:p>
            <a:pPr lvl="1"/>
            <a:r>
              <a:rPr lang="it-IT" dirty="0" smtClean="0"/>
              <a:t>Sennò, che le abbiamo studiate a fare tutte queste belle cose?</a:t>
            </a:r>
            <a:endParaRPr lang="it-IT" dirty="0"/>
          </a:p>
          <a:p>
            <a:r>
              <a:rPr lang="it-IT" dirty="0" smtClean="0"/>
              <a:t>Poi, alla funzione </a:t>
            </a:r>
            <a:r>
              <a:rPr lang="it-IT" dirty="0" err="1" smtClean="0"/>
              <a:t>f</a:t>
            </a:r>
            <a:r>
              <a:rPr lang="it-IT" dirty="0" smtClean="0"/>
              <a:t> che che definisce una classe di complessità (ad esempio, DTIME[</a:t>
            </a:r>
            <a:r>
              <a:rPr lang="it-IT" b="1" dirty="0" err="1" smtClean="0">
                <a:solidFill>
                  <a:srgbClr val="3636E8"/>
                </a:solidFill>
              </a:rPr>
              <a:t>f</a:t>
            </a:r>
            <a:r>
              <a:rPr lang="it-IT" b="1" dirty="0" smtClean="0">
                <a:solidFill>
                  <a:srgbClr val="3636E8"/>
                </a:solidFill>
              </a:rPr>
              <a:t>(</a:t>
            </a:r>
            <a:r>
              <a:rPr lang="it-IT" b="1" dirty="0" err="1" smtClean="0">
                <a:solidFill>
                  <a:srgbClr val="3636E8"/>
                </a:solidFill>
              </a:rPr>
              <a:t>n</a:t>
            </a:r>
            <a:r>
              <a:rPr lang="it-IT" dirty="0" smtClean="0"/>
              <a:t>)] ) diamo il nome di </a:t>
            </a:r>
            <a:r>
              <a:rPr lang="it-IT" i="1" dirty="0" smtClean="0">
                <a:solidFill>
                  <a:srgbClr val="3636E8"/>
                </a:solidFill>
              </a:rPr>
              <a:t>funzione limite</a:t>
            </a:r>
          </a:p>
          <a:p>
            <a:r>
              <a:rPr lang="it-IT" dirty="0" smtClean="0"/>
              <a:t>Ma perché viene sempre richiesto che una funzione limite sia totale e calcolabile?</a:t>
            </a:r>
          </a:p>
          <a:p>
            <a:pPr lvl="1"/>
            <a:r>
              <a:rPr lang="it-IT" dirty="0" smtClean="0"/>
              <a:t>ve li ricordate gli assiomi di </a:t>
            </a:r>
            <a:r>
              <a:rPr lang="it-IT" dirty="0" err="1" smtClean="0"/>
              <a:t>Blum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Se non ve li ricordate, andate a riguardarli!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9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Siamo al paragrafo 6.4</a:t>
                </a:r>
                <a:r>
                  <a:rPr lang="it-IT" i="1" dirty="0" smtClean="0"/>
                  <a:t>										</a:t>
                </a:r>
                <a:endParaRPr lang="it-IT" dirty="0"/>
              </a:p>
              <a:p>
                <a:r>
                  <a:rPr lang="it-IT" b="1" dirty="0"/>
                  <a:t>Teorema 6.8</a:t>
                </a:r>
                <a:r>
                  <a:rPr lang="it-IT" dirty="0"/>
                  <a:t>: </a:t>
                </a:r>
                <a:r>
                  <a:rPr lang="it-IT" i="1" dirty="0"/>
                  <a:t>Per ogni funzione totale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,</a:t>
                </a:r>
                <a:br>
                  <a:rPr lang="it-IT" dirty="0"/>
                </a:br>
                <a:r>
                  <a:rPr lang="it-IT" dirty="0"/>
                  <a:t>DTIME[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/>
                  <a:t>NTIME[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e DSPACE[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</a:t>
                </a:r>
                <a:r>
                  <a:rPr lang="it-IT" dirty="0"/>
                  <a:t>NSPACE[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)]. </a:t>
                </a:r>
              </a:p>
              <a:p>
                <a:pPr lvl="1"/>
                <a:r>
                  <a:rPr lang="it-IT" dirty="0" smtClean="0"/>
                  <a:t>Facile: una </a:t>
                </a:r>
                <a:r>
                  <a:rPr lang="it-IT" dirty="0"/>
                  <a:t>macchina di </a:t>
                </a:r>
                <a:r>
                  <a:rPr lang="it-IT" dirty="0" err="1"/>
                  <a:t>Turing</a:t>
                </a:r>
                <a:r>
                  <a:rPr lang="it-IT" dirty="0"/>
                  <a:t> </a:t>
                </a:r>
                <a:r>
                  <a:rPr lang="it-IT" dirty="0" smtClean="0"/>
                  <a:t>deterministica è </a:t>
                </a:r>
                <a:r>
                  <a:rPr lang="it-IT" dirty="0"/>
                  <a:t>una particolare macchina di </a:t>
                </a:r>
                <a:r>
                  <a:rPr lang="it-IT" dirty="0" err="1"/>
                  <a:t>Turing</a:t>
                </a:r>
                <a:r>
                  <a:rPr lang="it-IT" dirty="0"/>
                  <a:t> non deterministica avente grado di non determinismo pari ad 1 </a:t>
                </a:r>
                <a:r>
                  <a:rPr lang="it-IT" dirty="0" smtClean="0"/>
                  <a:t>e, inoltre, ogni </a:t>
                </a:r>
                <a:r>
                  <a:rPr lang="it-IT" dirty="0"/>
                  <a:t>parola decisa in </a:t>
                </a:r>
                <a:r>
                  <a:rPr lang="it-IT" i="1" dirty="0" smtClean="0"/>
                  <a:t>un certo numero </a:t>
                </a:r>
                <a:r>
                  <a:rPr lang="it-IT" dirty="0" smtClean="0"/>
                  <a:t>di</a:t>
                </a:r>
                <a:r>
                  <a:rPr lang="it-IT" i="1" dirty="0" smtClean="0"/>
                  <a:t> </a:t>
                </a:r>
                <a:r>
                  <a:rPr lang="it-IT" dirty="0"/>
                  <a:t>passi </a:t>
                </a:r>
                <a:r>
                  <a:rPr lang="it-IT" dirty="0" smtClean="0"/>
                  <a:t>è anche </a:t>
                </a:r>
                <a:r>
                  <a:rPr lang="it-IT" dirty="0"/>
                  <a:t>accettata </a:t>
                </a:r>
                <a:r>
                  <a:rPr lang="it-IT" dirty="0" smtClean="0"/>
                  <a:t>in quel  </a:t>
                </a:r>
                <a:r>
                  <a:rPr lang="it-IT" i="1" dirty="0" smtClean="0"/>
                  <a:t>un </a:t>
                </a:r>
                <a:r>
                  <a:rPr lang="it-IT" i="1" dirty="0"/>
                  <a:t>certo numero </a:t>
                </a:r>
                <a:r>
                  <a:rPr lang="it-IT" dirty="0"/>
                  <a:t>di</a:t>
                </a:r>
                <a:r>
                  <a:rPr lang="it-IT" i="1" dirty="0" smtClean="0"/>
                  <a:t> </a:t>
                </a:r>
                <a:r>
                  <a:rPr lang="it-IT" dirty="0" smtClean="0"/>
                  <a:t>passi, e una </a:t>
                </a:r>
                <a:r>
                  <a:rPr lang="it-IT" dirty="0"/>
                  <a:t>parola decisa </a:t>
                </a:r>
                <a:r>
                  <a:rPr lang="it-IT" dirty="0" smtClean="0"/>
                  <a:t>utilizzando </a:t>
                </a:r>
                <a:r>
                  <a:rPr lang="it-IT" i="1" dirty="0"/>
                  <a:t>un certo numero </a:t>
                </a:r>
                <a:r>
                  <a:rPr lang="it-IT" dirty="0"/>
                  <a:t>di</a:t>
                </a:r>
                <a:r>
                  <a:rPr lang="it-IT" i="1" dirty="0"/>
                  <a:t> </a:t>
                </a:r>
                <a:r>
                  <a:rPr lang="it-IT" dirty="0" smtClean="0"/>
                  <a:t>celle è </a:t>
                </a:r>
                <a:r>
                  <a:rPr lang="it-IT" dirty="0"/>
                  <a:t>anche accettata in quel  </a:t>
                </a:r>
                <a:r>
                  <a:rPr lang="it-IT" i="1" dirty="0"/>
                  <a:t>un certo numero </a:t>
                </a:r>
                <a:r>
                  <a:rPr lang="it-IT" dirty="0"/>
                  <a:t>di</a:t>
                </a:r>
                <a:r>
                  <a:rPr lang="it-IT" i="1" dirty="0"/>
                  <a:t> </a:t>
                </a:r>
                <a:r>
                  <a:rPr lang="it-IT" dirty="0" smtClean="0"/>
                  <a:t>celle</a:t>
                </a:r>
              </a:p>
              <a:p>
                <a:r>
                  <a:rPr lang="it-IT" b="1" dirty="0"/>
                  <a:t>Teorema 6.9</a:t>
                </a:r>
                <a:r>
                  <a:rPr lang="it-IT" dirty="0"/>
                  <a:t>: </a:t>
                </a:r>
                <a:r>
                  <a:rPr lang="it-IT" i="1" dirty="0"/>
                  <a:t>Per ogni funzione totale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,</a:t>
                </a:r>
                <a:br>
                  <a:rPr lang="it-IT" dirty="0"/>
                </a:br>
                <a:r>
                  <a:rPr lang="it-IT" dirty="0"/>
                  <a:t>DTIME[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</a:t>
                </a:r>
                <a:r>
                  <a:rPr lang="it-IT" dirty="0"/>
                  <a:t>DSPACE[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e NTIME[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</a:t>
                </a:r>
                <a:r>
                  <a:rPr lang="it-IT" dirty="0"/>
                  <a:t>NSPACE[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)]. </a:t>
                </a:r>
              </a:p>
              <a:p>
                <a:pPr lvl="1"/>
                <a:r>
                  <a:rPr lang="it-IT" dirty="0" smtClean="0"/>
                  <a:t>segue </a:t>
                </a:r>
                <a:r>
                  <a:rPr lang="it-IT" dirty="0"/>
                  <a:t>direttamente dal </a:t>
                </a:r>
                <a:r>
                  <a:rPr lang="it-IT" b="1" dirty="0"/>
                  <a:t>Teorema 6.1</a:t>
                </a:r>
                <a:r>
                  <a:rPr lang="it-IT" dirty="0"/>
                  <a:t>. Sia L</a:t>
                </a:r>
                <a:r>
                  <a:rPr lang="it-IT" i="1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{0,1}*</a:t>
                </a:r>
                <a:r>
                  <a:rPr lang="it-IT" sz="600" dirty="0" smtClean="0"/>
                  <a:t>⇤ </a:t>
                </a:r>
                <a:r>
                  <a:rPr lang="it-IT" dirty="0"/>
                  <a:t>tale che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:r>
                  <a:rPr lang="it-IT" dirty="0"/>
                  <a:t>DTIME[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)]: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allora, esiste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deterministica T</a:t>
                </a:r>
                <a:r>
                  <a:rPr lang="it-IT" i="1" dirty="0" smtClean="0"/>
                  <a:t> </a:t>
                </a:r>
                <a:r>
                  <a:rPr lang="it-IT" dirty="0" smtClean="0"/>
                  <a:t>che decide L</a:t>
                </a:r>
                <a:r>
                  <a:rPr lang="it-IT" i="1" dirty="0" smtClean="0"/>
                  <a:t> </a:t>
                </a:r>
                <a:r>
                  <a:rPr lang="it-IT" dirty="0" smtClean="0"/>
                  <a:t>e tale che, per ogni </a:t>
                </a:r>
                <a:r>
                  <a:rPr lang="it-IT" i="1" dirty="0" smtClean="0"/>
                  <a:t>x</a:t>
                </a:r>
                <a:r>
                  <a:rPr lang="it-IT" b="1" dirty="0">
                    <a:solidFill>
                      <a:schemeClr val="tx1"/>
                    </a:solidFill>
                  </a:rPr>
                  <a:t> ∈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</a:t>
                </a:r>
                <a:r>
                  <a:rPr lang="it-IT" sz="600" dirty="0" smtClean="0"/>
                  <a:t>⇤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T,x</a:t>
                </a:r>
                <a:r>
                  <a:rPr lang="it-IT" dirty="0" smtClean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/>
                  <a:t>O(</a:t>
                </a:r>
                <a:r>
                  <a:rPr lang="it-IT" dirty="0" err="1" smtClean="0"/>
                  <a:t>f</a:t>
                </a:r>
                <a:r>
                  <a:rPr lang="it-IT" dirty="0"/>
                  <a:t>(|x</a:t>
                </a:r>
                <a:r>
                  <a:rPr lang="it-IT" dirty="0" smtClean="0"/>
                  <a:t>|))</a:t>
                </a:r>
              </a:p>
              <a:p>
                <a:pPr lvl="1"/>
                <a:r>
                  <a:rPr lang="it-IT" dirty="0"/>
                  <a:t>p</a:t>
                </a:r>
                <a:r>
                  <a:rPr lang="it-IT" dirty="0" smtClean="0"/>
                  <a:t>oiché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</a:t>
                </a:r>
                <a:r>
                  <a:rPr lang="it-IT" b="1" dirty="0">
                    <a:solidFill>
                      <a:srgbClr val="D441C9"/>
                    </a:solidFill>
                  </a:rPr>
                  <a:t> ≤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), </a:t>
                </a:r>
                <a:r>
                  <a:rPr lang="it-IT" dirty="0"/>
                  <a:t>questo implica che </a:t>
                </a:r>
                <a:r>
                  <a:rPr lang="it-IT" dirty="0" err="1"/>
                  <a:t>dspace</a:t>
                </a:r>
                <a:r>
                  <a:rPr lang="it-IT" dirty="0"/>
                  <a:t>(</a:t>
                </a:r>
                <a:r>
                  <a:rPr lang="it-IT" dirty="0" err="1"/>
                  <a:t>T,x</a:t>
                </a:r>
                <a:r>
                  <a:rPr lang="it-IT" dirty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:r>
                  <a:rPr lang="it-IT" dirty="0"/>
                  <a:t>O(</a:t>
                </a:r>
                <a:r>
                  <a:rPr lang="it-IT" dirty="0" err="1"/>
                  <a:t>f</a:t>
                </a:r>
                <a:r>
                  <a:rPr lang="it-IT" dirty="0"/>
                  <a:t>(|x|)) e che, dunque,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:r>
                  <a:rPr lang="it-IT" dirty="0"/>
                  <a:t>DSPACE[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)].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Analogo in caso non deterministico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3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Teorema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6.10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Per ogni funzione totale calcolabile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					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/>
                </a:r>
                <a:b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																		DSPACE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DTIME[2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O(1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     		e           NSPACE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NTIME[2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O(1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].</a:t>
                </a:r>
              </a:p>
              <a:p>
                <a:pPr lvl="7"/>
                <a:endParaRPr lang="it-IT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Anche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questo caso, la prova segue direttamente dal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Teorema 6.1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  <a:endParaRPr lang="it-IT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Sia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{0,1}*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tale che L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∈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DSPACE[</a:t>
                </a:r>
                <a:r>
                  <a:rPr lang="it-IT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)]: allora, esiste una macchina di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Turing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deterministica T che decide L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 tale che, per ogni </a:t>
                </a:r>
                <a:r>
                  <a:rPr lang="it-IT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x </a:t>
                </a:r>
                <a:r>
                  <a:rPr lang="it-IT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∈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{0,1}*,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∈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(|x|)). </a:t>
                </a:r>
                <a:endParaRPr lang="it-IT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Poiché 																				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≤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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)|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| (|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|+1)   </a:t>
                </a:r>
                <a:r>
                  <a:rPr lang="it-IT" sz="2000" b="1" baseline="30000" dirty="0" err="1" smtClean="0">
                    <a:solidFill>
                      <a:srgbClr val="D441C9"/>
                    </a:solidFill>
                  </a:rPr>
                  <a:t>dspace</a:t>
                </a:r>
                <a:r>
                  <a:rPr lang="it-IT" sz="2000" b="1" baseline="30000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sz="2000" b="1" baseline="30000" dirty="0" err="1" smtClean="0">
                    <a:solidFill>
                      <a:srgbClr val="D441C9"/>
                    </a:solidFill>
                  </a:rPr>
                  <a:t>T,x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)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 </a:t>
                </a:r>
                <a:r>
                  <a:rPr lang="it-IT" dirty="0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																						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log 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 </a:t>
                </a:r>
                <a:r>
                  <a:rPr lang="it-IT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log3  </a:t>
                </a:r>
                <a:r>
                  <a:rPr lang="it-IT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																													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=|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 2 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log 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it-IT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 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log 3</a:t>
                </a:r>
                <a:r>
                  <a:rPr lang="it-IT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≤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 2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1+log</a:t>
                </a:r>
                <a:r>
                  <a:rPr lang="it-IT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3 ] 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dspace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sz="2000" baseline="30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it-IT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lang="it-IT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allora 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T,x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∈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O(2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O(1)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(|x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|) 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e,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dunque, L </a:t>
                </a:r>
                <a:r>
                  <a:rPr lang="it-IT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∈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DTIME[ 2 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O(1) 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sz="2000" baseline="30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sz="2000" baseline="30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].</a:t>
                </a:r>
              </a:p>
              <a:p>
                <a:pPr lvl="1"/>
                <a:endParaRPr lang="it-IT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La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dimostrazione per il caso non deterministico è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analoga. </a:t>
                </a:r>
                <a:endParaRPr lang="it-IT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626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83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/>
                  <a:t>Teorema 6.11</a:t>
                </a:r>
                <a:r>
                  <a:rPr lang="it-IT" dirty="0" smtClean="0"/>
                  <a:t>: </a:t>
                </a:r>
                <a:r>
                  <a:rPr lang="it-IT" i="1" dirty="0"/>
                  <a:t>Per ogni funzione totale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/>
                  <a:t>,					</a:t>
                </a:r>
                <a:br>
                  <a:rPr lang="it-IT" dirty="0" smtClean="0"/>
                </a:br>
                <a:r>
                  <a:rPr lang="it-IT" dirty="0" smtClean="0"/>
                  <a:t>		DTIME</a:t>
                </a:r>
                <a:r>
                  <a:rPr lang="it-IT" dirty="0" smtClean="0"/>
                  <a:t>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coDTIME</a:t>
                </a:r>
                <a:r>
                  <a:rPr lang="it-IT" dirty="0" smtClean="0"/>
                  <a:t>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 smtClean="0"/>
                  <a:t>    		</a:t>
                </a:r>
                <a:r>
                  <a:rPr lang="it-IT" dirty="0" smtClean="0"/>
                  <a:t>e           </a:t>
                </a:r>
                <a:r>
                  <a:rPr lang="it-IT" dirty="0" smtClean="0"/>
                  <a:t>DSPACE</a:t>
                </a:r>
                <a:r>
                  <a:rPr lang="it-IT" dirty="0"/>
                  <a:t>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coDSPACE</a:t>
                </a:r>
                <a:r>
                  <a:rPr lang="it-IT" dirty="0" smtClean="0"/>
                  <a:t>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 smtClean="0"/>
                  <a:t>)].</a:t>
                </a:r>
                <a:endParaRPr lang="it-IT" dirty="0"/>
              </a:p>
              <a:p>
                <a:pPr lvl="1"/>
                <a:r>
                  <a:rPr lang="it-IT" dirty="0" smtClean="0"/>
                  <a:t>Sia </a:t>
                </a:r>
                <a:r>
                  <a:rPr lang="it-IT" dirty="0"/>
                  <a:t>L</a:t>
                </a:r>
                <a:r>
                  <a:rPr lang="it-IT" i="1" dirty="0"/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</a:t>
                </a:r>
                <a:r>
                  <a:rPr lang="it-IT" dirty="0" smtClean="0"/>
                  <a:t> </a:t>
                </a:r>
                <a:r>
                  <a:rPr lang="it-IT" dirty="0"/>
                  <a:t>tale che L</a:t>
                </a:r>
                <a:r>
                  <a:rPr lang="it-IT" i="1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DTIME[</a:t>
                </a:r>
                <a:r>
                  <a:rPr lang="it-IT" i="1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/>
                  <a:t>)]: allora, esiste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deterministica T</a:t>
                </a:r>
                <a:r>
                  <a:rPr lang="it-IT" i="1" dirty="0"/>
                  <a:t> </a:t>
                </a:r>
                <a:r>
                  <a:rPr lang="it-IT" dirty="0"/>
                  <a:t>che decide L</a:t>
                </a:r>
                <a:r>
                  <a:rPr lang="it-IT" i="1" dirty="0"/>
                  <a:t> </a:t>
                </a:r>
                <a:r>
                  <a:rPr lang="it-IT" dirty="0"/>
                  <a:t>e tale che, per ogni </a:t>
                </a:r>
                <a:r>
                  <a:rPr lang="it-IT" i="1" dirty="0"/>
                  <a:t>x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T,x</a:t>
                </a:r>
                <a:r>
                  <a:rPr lang="it-IT" dirty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:r>
                  <a:rPr lang="it-IT" dirty="0"/>
                  <a:t>O(</a:t>
                </a:r>
                <a:r>
                  <a:rPr lang="it-IT" dirty="0" err="1"/>
                  <a:t>f</a:t>
                </a:r>
                <a:r>
                  <a:rPr lang="it-IT" dirty="0"/>
                  <a:t>(|x|)).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Poiché </a:t>
                </a:r>
                <a:r>
                  <a:rPr lang="it-IT" dirty="0"/>
                  <a:t>T</a:t>
                </a:r>
                <a:r>
                  <a:rPr lang="it-IT" i="1" dirty="0"/>
                  <a:t> </a:t>
                </a:r>
                <a:r>
                  <a:rPr lang="it-IT" dirty="0" smtClean="0"/>
                  <a:t>decide L, allora T(x)=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A</a:t>
                </a:r>
                <a:r>
                  <a:rPr lang="it-IT" dirty="0" smtClean="0"/>
                  <a:t> se x</a:t>
                </a:r>
                <a:r>
                  <a:rPr lang="it-IT" b="1" dirty="0">
                    <a:solidFill>
                      <a:schemeClr val="tx1"/>
                    </a:solidFill>
                  </a:rPr>
                  <a:t> ∈</a:t>
                </a:r>
                <a:r>
                  <a:rPr lang="it-IT" dirty="0" smtClean="0"/>
                  <a:t> L, e T(x)=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R</a:t>
                </a:r>
                <a:r>
                  <a:rPr lang="it-IT" dirty="0" smtClean="0"/>
                  <a:t> se x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/>
                  <a:t>{0,1}*-L = L</a:t>
                </a:r>
                <a:r>
                  <a:rPr lang="it-IT" sz="2000" baseline="30000" dirty="0" smtClean="0"/>
                  <a:t>C</a:t>
                </a:r>
              </a:p>
              <a:p>
                <a:pPr lvl="1"/>
                <a:r>
                  <a:rPr lang="it-IT" dirty="0" smtClean="0"/>
                  <a:t>Costruiamo una macchina T’ identica a T tranne per il fatto che, rispetto a T, gli stati di accettazione e di rigetto di T’ sono invertiti, </a:t>
                </a:r>
              </a:p>
              <a:p>
                <a:pPr lvl="1"/>
                <a:r>
                  <a:rPr lang="it-IT" dirty="0" smtClean="0"/>
                  <a:t>allora, </a:t>
                </a:r>
                <a:r>
                  <a:rPr lang="it-IT" dirty="0"/>
                  <a:t>per ogni </a:t>
                </a:r>
                <a:r>
                  <a:rPr lang="it-IT" i="1" dirty="0"/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</a:t>
                </a:r>
                <a:r>
                  <a:rPr lang="it-IT" dirty="0"/>
                  <a:t>,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(T’,</a:t>
                </a:r>
                <a:r>
                  <a:rPr lang="it-IT" dirty="0"/>
                  <a:t>x)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/>
                  <a:t> O(</a:t>
                </a:r>
                <a:r>
                  <a:rPr lang="it-IT" dirty="0" err="1"/>
                  <a:t>f</a:t>
                </a:r>
                <a:r>
                  <a:rPr lang="it-IT" dirty="0"/>
                  <a:t>(|x</a:t>
                </a:r>
                <a:r>
                  <a:rPr lang="it-IT" dirty="0" smtClean="0"/>
                  <a:t>|)),</a:t>
                </a:r>
              </a:p>
              <a:p>
                <a:pPr lvl="1"/>
                <a:r>
                  <a:rPr lang="it-IT" dirty="0" smtClean="0"/>
                  <a:t>e, inoltre, T’(</a:t>
                </a:r>
                <a:r>
                  <a:rPr lang="it-IT" dirty="0"/>
                  <a:t>x)=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R</a:t>
                </a:r>
                <a:r>
                  <a:rPr lang="it-IT" dirty="0" smtClean="0"/>
                  <a:t> </a:t>
                </a:r>
                <a:r>
                  <a:rPr lang="it-IT" dirty="0"/>
                  <a:t>se x</a:t>
                </a:r>
                <a:r>
                  <a:rPr lang="it-IT" b="1" dirty="0">
                    <a:solidFill>
                      <a:schemeClr val="tx1"/>
                    </a:solidFill>
                  </a:rPr>
                  <a:t> ∈</a:t>
                </a:r>
                <a:r>
                  <a:rPr lang="it-IT" dirty="0"/>
                  <a:t> L, e T(x)=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A</a:t>
                </a:r>
                <a:r>
                  <a:rPr lang="it-IT" dirty="0" smtClean="0"/>
                  <a:t> </a:t>
                </a:r>
                <a:r>
                  <a:rPr lang="it-IT" dirty="0"/>
                  <a:t>se 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/>
                  <a:t>{0,1}*-L = </a:t>
                </a:r>
                <a:r>
                  <a:rPr lang="it-IT" dirty="0" smtClean="0"/>
                  <a:t>L</a:t>
                </a:r>
                <a:r>
                  <a:rPr lang="it-IT" sz="2000" baseline="30000" dirty="0" smtClean="0"/>
                  <a:t>C</a:t>
                </a:r>
                <a:r>
                  <a:rPr lang="it-IT" sz="2000" dirty="0" smtClean="0"/>
                  <a:t>.</a:t>
                </a:r>
                <a:endParaRPr lang="it-IT" sz="2000" dirty="0"/>
              </a:p>
              <a:p>
                <a:pPr lvl="1"/>
                <a:r>
                  <a:rPr lang="it-IT" dirty="0" smtClean="0"/>
                  <a:t>Dunque, T’ decide L</a:t>
                </a:r>
                <a:r>
                  <a:rPr lang="it-IT" sz="2000" baseline="30000" dirty="0" smtClean="0"/>
                  <a:t>C</a:t>
                </a:r>
                <a:r>
                  <a:rPr lang="it-IT" dirty="0" smtClean="0"/>
                  <a:t> e, </a:t>
                </a:r>
                <a:r>
                  <a:rPr lang="it-IT" dirty="0"/>
                  <a:t>per ogni </a:t>
                </a:r>
                <a:r>
                  <a:rPr lang="it-IT" i="1" dirty="0"/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</a:t>
                </a:r>
                <a:r>
                  <a:rPr lang="it-IT" dirty="0"/>
                  <a:t>, </a:t>
                </a:r>
                <a:r>
                  <a:rPr lang="it-IT" dirty="0" err="1"/>
                  <a:t>dtime</a:t>
                </a:r>
                <a:r>
                  <a:rPr lang="it-IT" dirty="0"/>
                  <a:t>(T’,x)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/>
                  <a:t> O(</a:t>
                </a:r>
                <a:r>
                  <a:rPr lang="it-IT" dirty="0" err="1"/>
                  <a:t>f</a:t>
                </a:r>
                <a:r>
                  <a:rPr lang="it-IT" dirty="0"/>
                  <a:t>(|x</a:t>
                </a:r>
                <a:r>
                  <a:rPr lang="it-IT" dirty="0" smtClean="0"/>
                  <a:t>|)).</a:t>
                </a:r>
                <a:endParaRPr lang="it-IT" dirty="0"/>
              </a:p>
              <a:p>
                <a:pPr lvl="1"/>
                <a:r>
                  <a:rPr lang="it-IT" dirty="0" smtClean="0"/>
                  <a:t>Quindi, L</a:t>
                </a:r>
                <a:r>
                  <a:rPr lang="it-IT" sz="2000" baseline="30000" dirty="0" smtClean="0"/>
                  <a:t>C</a:t>
                </a:r>
                <a:r>
                  <a:rPr lang="it-IT" i="1" dirty="0" smtClean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/>
                  <a:t> DTIME[</a:t>
                </a:r>
                <a:r>
                  <a:rPr lang="it-IT" i="1" dirty="0" err="1"/>
                  <a:t>f</a:t>
                </a:r>
                <a:r>
                  <a:rPr lang="it-IT" dirty="0"/>
                  <a:t>(</a:t>
                </a:r>
                <a:r>
                  <a:rPr lang="it-IT" i="1" dirty="0" err="1"/>
                  <a:t>n</a:t>
                </a:r>
                <a:r>
                  <a:rPr lang="it-IT" dirty="0" smtClean="0"/>
                  <a:t>)].</a:t>
                </a:r>
              </a:p>
              <a:p>
                <a:pPr lvl="1"/>
                <a:r>
                  <a:rPr lang="it-IT" dirty="0" smtClean="0"/>
                  <a:t>Poiché L è un qualunque linguaggio in </a:t>
                </a:r>
                <a:r>
                  <a:rPr lang="it-IT" dirty="0"/>
                  <a:t>DTIME[</a:t>
                </a:r>
                <a:r>
                  <a:rPr lang="it-IT" i="1" dirty="0" err="1"/>
                  <a:t>f</a:t>
                </a:r>
                <a:r>
                  <a:rPr lang="it-IT" dirty="0"/>
                  <a:t>(</a:t>
                </a:r>
                <a:r>
                  <a:rPr lang="it-IT" i="1" dirty="0" err="1"/>
                  <a:t>n</a:t>
                </a:r>
                <a:r>
                  <a:rPr lang="it-IT" dirty="0" smtClean="0"/>
                  <a:t>)] e, quindi, L</a:t>
                </a:r>
                <a:r>
                  <a:rPr lang="it-IT" sz="1800" baseline="30000" dirty="0" smtClean="0"/>
                  <a:t>c</a:t>
                </a:r>
                <a:r>
                  <a:rPr lang="it-IT" dirty="0" smtClean="0"/>
                  <a:t> è un qualunque linguaggio in co</a:t>
                </a:r>
                <a:r>
                  <a:rPr lang="it-IT" dirty="0"/>
                  <a:t> DTIME[</a:t>
                </a:r>
                <a:r>
                  <a:rPr lang="it-IT" i="1" dirty="0" err="1"/>
                  <a:t>f</a:t>
                </a:r>
                <a:r>
                  <a:rPr lang="it-IT" dirty="0"/>
                  <a:t>(</a:t>
                </a:r>
                <a:r>
                  <a:rPr lang="it-IT" i="1" dirty="0" err="1"/>
                  <a:t>n</a:t>
                </a:r>
                <a:r>
                  <a:rPr lang="it-IT" dirty="0" smtClean="0"/>
                  <a:t>)], questo significa che: </a:t>
                </a:r>
              </a:p>
              <a:p>
                <a:pPr lvl="2"/>
                <a:r>
                  <a:rPr lang="it-IT" dirty="0" smtClean="0"/>
                  <a:t>per </a:t>
                </a:r>
                <a:r>
                  <a:rPr lang="it-IT" dirty="0"/>
                  <a:t>ogni linguaggio L</a:t>
                </a:r>
                <a:r>
                  <a:rPr lang="it-IT" sz="1600" baseline="30000" dirty="0"/>
                  <a:t>c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err="1" smtClean="0"/>
                  <a:t>coDTIME</a:t>
                </a:r>
                <a:r>
                  <a:rPr lang="it-IT" dirty="0" smtClean="0"/>
                  <a:t>[</a:t>
                </a:r>
                <a:r>
                  <a:rPr lang="it-IT" i="1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 smtClean="0"/>
                  <a:t>)], L</a:t>
                </a:r>
                <a:r>
                  <a:rPr lang="it-IT" sz="1600" baseline="30000" dirty="0" smtClean="0"/>
                  <a:t>c</a:t>
                </a:r>
                <a:r>
                  <a:rPr lang="it-IT" dirty="0" smtClean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/>
                  <a:t>DTIME[</a:t>
                </a:r>
                <a:r>
                  <a:rPr lang="it-IT" i="1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 smtClean="0"/>
                  <a:t>)] – ossia, </a:t>
                </a:r>
                <a:r>
                  <a:rPr lang="it-IT" dirty="0" err="1" smtClean="0"/>
                  <a:t>coDTIME</a:t>
                </a:r>
                <a:r>
                  <a:rPr lang="it-IT" dirty="0"/>
                  <a:t>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 smtClean="0"/>
                  <a:t> DTIME[f 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endParaRPr lang="it-IT" dirty="0" smtClean="0"/>
              </a:p>
              <a:p>
                <a:pPr lvl="2"/>
                <a:r>
                  <a:rPr lang="it-IT" dirty="0" smtClean="0"/>
                  <a:t>per ogni </a:t>
                </a:r>
                <a:r>
                  <a:rPr lang="it-IT" dirty="0"/>
                  <a:t>linguaggio </a:t>
                </a:r>
                <a:r>
                  <a:rPr lang="it-IT" dirty="0" smtClean="0"/>
                  <a:t>L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/>
                  <a:t>DTIME[</a:t>
                </a:r>
                <a:r>
                  <a:rPr lang="it-IT" i="1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/>
                  <a:t>)],</a:t>
                </a:r>
                <a:r>
                  <a:rPr lang="it-IT" dirty="0" smtClean="0"/>
                  <a:t> poiché </a:t>
                </a:r>
                <a:r>
                  <a:rPr lang="it-IT" dirty="0"/>
                  <a:t>L</a:t>
                </a:r>
                <a:r>
                  <a:rPr lang="it-IT" sz="1600" baseline="30000" dirty="0"/>
                  <a:t>c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/>
                  <a:t>DTIME[</a:t>
                </a:r>
                <a:r>
                  <a:rPr lang="it-IT" i="1" dirty="0" err="1"/>
                  <a:t>f</a:t>
                </a:r>
                <a:r>
                  <a:rPr lang="it-IT" dirty="0"/>
                  <a:t>(</a:t>
                </a:r>
                <a:r>
                  <a:rPr lang="it-IT" i="1" dirty="0" err="1"/>
                  <a:t>n</a:t>
                </a:r>
                <a:r>
                  <a:rPr lang="it-IT" dirty="0" smtClean="0"/>
                  <a:t>)], allora  </a:t>
                </a:r>
                <a:r>
                  <a:rPr lang="it-IT" dirty="0"/>
                  <a:t>L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[</a:t>
                </a:r>
                <a:r>
                  <a:rPr lang="it-IT" i="1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 smtClean="0"/>
                  <a:t>)], ossia 		DTIME</a:t>
                </a:r>
                <a:r>
                  <a:rPr lang="it-IT" dirty="0"/>
                  <a:t>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coDTIME</a:t>
                </a:r>
                <a:r>
                  <a:rPr lang="it-IT" dirty="0"/>
                  <a:t>[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dimostrazione per </a:t>
                </a:r>
                <a:r>
                  <a:rPr lang="it-IT" dirty="0" smtClean="0"/>
                  <a:t>DSPACE e </a:t>
                </a:r>
                <a:r>
                  <a:rPr lang="it-IT" dirty="0" err="1" smtClean="0"/>
                  <a:t>coDSPACE</a:t>
                </a:r>
                <a:r>
                  <a:rPr lang="it-IT" dirty="0" smtClean="0"/>
                  <a:t> è analoga. 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Classi</a:t>
            </a:r>
            <a:r>
              <a:rPr lang="is-IS" dirty="0" smtClean="0">
                <a:solidFill>
                  <a:schemeClr val="tx1"/>
                </a:solidFill>
              </a:rPr>
              <a:t>… “poco precise”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Attenzione: l’utilizzo di O nella definizione delle classi di complessità ha come conseguenza che esse non caratterizzino con precisione i linguaggi</a:t>
                </a:r>
              </a:p>
              <a:p>
                <a:pPr lvl="1"/>
                <a:r>
                  <a:rPr lang="it-IT" dirty="0" smtClean="0"/>
                  <a:t>nel senso che, se dimostriamo che un certo linguaggio L è contenuto, ad esempio, in DTIME[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(per qualche funzione totale e calcolabile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), allora</a:t>
                </a:r>
                <a:r>
                  <a:rPr lang="is-IS" dirty="0" smtClean="0"/>
                  <a:t>…</a:t>
                </a:r>
                <a:r>
                  <a:rPr lang="it-IT" dirty="0" smtClean="0"/>
                  <a:t> esiste una serie 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infinita</a:t>
                </a:r>
                <a:r>
                  <a:rPr lang="it-IT" dirty="0" smtClean="0"/>
                  <a:t> di classi DTIME nelle quali L è contenuto!</a:t>
                </a:r>
              </a:p>
              <a:p>
                <a:pPr lvl="1"/>
                <a:r>
                  <a:rPr lang="it-IT" dirty="0" smtClean="0"/>
                  <a:t>andiamo a chiarire</a:t>
                </a:r>
              </a:p>
              <a:p>
                <a:r>
                  <a:rPr lang="it-IT" dirty="0"/>
                  <a:t>R</a:t>
                </a:r>
                <a:r>
                  <a:rPr lang="it-IT" dirty="0" smtClean="0"/>
                  <a:t>icordiamo che, date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e g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due </a:t>
                </a:r>
                <a:r>
                  <a:rPr lang="it-IT" dirty="0" smtClean="0"/>
                  <a:t>funzioni,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O(g(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)) se</a:t>
                </a:r>
              </a:p>
              <a:p>
                <a:pPr lvl="1"/>
                <a:r>
                  <a:rPr lang="it-IT" dirty="0" smtClean="0"/>
                  <a:t>esistono n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/>
                  <a:t>e c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tali che, per ogni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/>
                  <a:t>  n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/>
                  <a:t> c 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n</a:t>
                </a:r>
                <a:r>
                  <a:rPr lang="it-IT" sz="2000" baseline="-25000" dirty="0"/>
                  <a:t>0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/>
                  <a:t> c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/>
                  <a:t>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n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/>
                  <a:t>  </a:t>
                </a:r>
                <a:r>
                  <a:rPr lang="it-IT" dirty="0" smtClean="0"/>
                  <a:t>n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c g(</a:t>
                </a:r>
                <a:r>
                  <a:rPr lang="it-IT" dirty="0" err="1"/>
                  <a:t>n</a:t>
                </a:r>
                <a:r>
                  <a:rPr lang="it-IT" dirty="0" smtClean="0"/>
                  <a:t>) ]</a:t>
                </a:r>
              </a:p>
              <a:p>
                <a:r>
                  <a:rPr lang="it-IT" dirty="0" smtClean="0"/>
                  <a:t>E da questo segue il seguente teorema</a:t>
                </a:r>
              </a:p>
              <a:p>
                <a:r>
                  <a:rPr lang="it-IT" b="1" dirty="0" smtClean="0"/>
                  <a:t>Teorema 6.12: </a:t>
                </a:r>
                <a:r>
                  <a:rPr lang="it-IT" i="1" dirty="0" smtClean="0"/>
                  <a:t>Per </a:t>
                </a:r>
                <a:r>
                  <a:rPr lang="it-IT" i="1" dirty="0"/>
                  <a:t>ogni coppia di funzioni totali calcolabili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e</a:t>
                </a:r>
                <a:r>
                  <a:rPr lang="it-IT" dirty="0"/>
                  <a:t> g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tali </a:t>
                </a:r>
                <a:r>
                  <a:rPr lang="it-IT" i="1" dirty="0" smtClean="0"/>
                  <a:t>che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/>
                  <a:t> n</a:t>
                </a:r>
                <a:r>
                  <a:rPr lang="it-IT" sz="2000" baseline="-25000" dirty="0"/>
                  <a:t>0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/>
                  <a:t> n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/>
                  <a:t>  n</a:t>
                </a:r>
                <a:r>
                  <a:rPr lang="it-IT" sz="2000" baseline="-25000" dirty="0"/>
                  <a:t>0</a:t>
                </a:r>
                <a:r>
                  <a:rPr lang="it-IT" dirty="0"/>
                  <a:t> [ 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g(n</a:t>
                </a:r>
                <a:r>
                  <a:rPr lang="it-IT" dirty="0"/>
                  <a:t>) </a:t>
                </a:r>
                <a:r>
                  <a:rPr lang="it-IT" dirty="0" smtClean="0"/>
                  <a:t>] – ossia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f</a:t>
                </a:r>
                <a:r>
                  <a:rPr lang="it-IT" dirty="0">
                    <a:solidFill>
                      <a:srgbClr val="D441C9"/>
                    </a:solidFill>
                  </a:rPr>
                  <a:t>(</a:t>
                </a:r>
                <a:r>
                  <a:rPr lang="it-IT" dirty="0" err="1">
                    <a:solidFill>
                      <a:srgbClr val="D441C9"/>
                    </a:solidFill>
                  </a:rPr>
                  <a:t>n</a:t>
                </a:r>
                <a:r>
                  <a:rPr lang="it-IT" dirty="0">
                    <a:solidFill>
                      <a:srgbClr val="D441C9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rgbClr val="D441C9"/>
                    </a:solidFill>
                  </a:rPr>
                  <a:t> g(n)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 definitivamente</a:t>
                </a:r>
                <a:endParaRPr lang="it-IT" i="1" dirty="0"/>
              </a:p>
              <a:p>
                <a:r>
                  <a:rPr lang="it-IT" dirty="0" smtClean="0"/>
                  <a:t>  DTIME[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DTIME[g(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			NTIME[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NTIME[g(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)], 					DSPACE[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DSPACE[g(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		NSPACE[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/>
                  <a:t> NSPACE[g(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)]. </a:t>
                </a:r>
              </a:p>
              <a:p>
                <a:pPr lvl="1"/>
                <a:r>
                  <a:rPr lang="it-IT" dirty="0" smtClean="0"/>
                  <a:t>infatti, O(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))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O(g(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1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Classi</a:t>
            </a:r>
            <a:r>
              <a:rPr lang="is-IS" dirty="0">
                <a:solidFill>
                  <a:schemeClr val="tx1"/>
                </a:solidFill>
              </a:rPr>
              <a:t>… “poco precise”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91980" y="1236272"/>
                <a:ext cx="10143536" cy="5204286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 smtClean="0"/>
                  <a:t>Ok, allora il Teorema</a:t>
                </a:r>
                <a:r>
                  <a:rPr lang="it-IT" dirty="0" smtClean="0"/>
                  <a:t> 6.12 ci dice che, se collochiamo un linguaggio L, ad esempio, in DTIME[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)], allora L appartiene anche a tutte le </a:t>
                </a:r>
                <a:r>
                  <a:rPr lang="it-IT" dirty="0"/>
                  <a:t>classi </a:t>
                </a:r>
                <a:r>
                  <a:rPr lang="it-IT" dirty="0" smtClean="0"/>
                  <a:t>DTIME[g(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tali che, definitivamente,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:r>
                  <a:rPr lang="it-IT" dirty="0"/>
                  <a:t>g(</a:t>
                </a:r>
                <a:r>
                  <a:rPr lang="it-IT" dirty="0" err="1"/>
                  <a:t>n</a:t>
                </a:r>
                <a:r>
                  <a:rPr lang="it-IT" dirty="0" smtClean="0"/>
                  <a:t>)</a:t>
                </a:r>
              </a:p>
              <a:p>
                <a:pPr lvl="3"/>
                <a:endParaRPr lang="it-IT" dirty="0" smtClean="0"/>
              </a:p>
              <a:p>
                <a:r>
                  <a:rPr lang="it-IT" dirty="0" smtClean="0"/>
                  <a:t>E questo, fate attenzione, significa che: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se collochiamo un linguaggio L, ad esempio, in DTIME[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)],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questo non implica che </a:t>
                </a:r>
                <a:r>
                  <a:rPr lang="it-IT" b="1" dirty="0">
                    <a:solidFill>
                      <a:srgbClr val="3636E8"/>
                    </a:solidFill>
                  </a:rPr>
                  <a:t>L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non possa appartenere </a:t>
                </a:r>
                <a:r>
                  <a:rPr lang="it-IT" b="1" dirty="0">
                    <a:solidFill>
                      <a:srgbClr val="3636E8"/>
                    </a:solidFill>
                  </a:rPr>
                  <a:t>anche a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qualche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classe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DTIME[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r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)] tali che, definitivamente,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r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)!</a:t>
                </a:r>
              </a:p>
              <a:p>
                <a:pPr lvl="3"/>
                <a:endParaRPr lang="it-IT" b="1" dirty="0" smtClean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Che, detto altrimenti, significa che qualcuno potrebbe progettare per decidere L un algoritmo più efficiente del nostro!</a:t>
                </a:r>
              </a:p>
              <a:p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Perciò, aver collocato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un linguaggio L, ad esempio, in DTIME[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)],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è aver fatto solo metà del lavoro</a:t>
                </a: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l’altra metà sarebbe dimostrare che L non appartiene a DTIME[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)] 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per alcuna funzione 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tale 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che, definitivamente,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it-IT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)!</a:t>
                </a:r>
              </a:p>
              <a:p>
                <a:pPr lvl="1"/>
                <a:r>
                  <a:rPr lang="it-IT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 questo è un compito parecchio (assai) più complesso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1980" y="1236272"/>
                <a:ext cx="10143536" cy="5204286"/>
              </a:xfrm>
              <a:blipFill rotWithShape="0">
                <a:blip r:embed="rId2"/>
                <a:stretch>
                  <a:fillRect l="-601" t="-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Qualcosa di strano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7"/>
                <a:ext cx="10143536" cy="5681364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 smtClean="0"/>
                  <a:t>Ok, allora il Teorema</a:t>
                </a:r>
                <a:r>
                  <a:rPr lang="it-IT" dirty="0" smtClean="0"/>
                  <a:t> 6.12 ci dice che, se collochiamo un linguaggio L, ad esempio, in DTIME[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)], allora L appartiene anche a tutte le </a:t>
                </a:r>
                <a:r>
                  <a:rPr lang="it-IT" dirty="0"/>
                  <a:t>classi </a:t>
                </a:r>
                <a:r>
                  <a:rPr lang="it-IT" dirty="0" smtClean="0"/>
                  <a:t>DTIME[g(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 tali che, definitivamente,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:r>
                  <a:rPr lang="it-IT" dirty="0"/>
                  <a:t>g(</a:t>
                </a:r>
                <a:r>
                  <a:rPr lang="it-IT" dirty="0" err="1"/>
                  <a:t>n</a:t>
                </a:r>
                <a:r>
                  <a:rPr lang="it-IT" dirty="0" smtClean="0"/>
                  <a:t>)</a:t>
                </a:r>
              </a:p>
              <a:p>
                <a:r>
                  <a:rPr lang="it-IT" dirty="0"/>
                  <a:t>Di contro, nella definizione di una teoria della </a:t>
                </a:r>
                <a:r>
                  <a:rPr lang="it-IT" dirty="0" smtClean="0"/>
                  <a:t>complessità </a:t>
                </a:r>
                <a:r>
                  <a:rPr lang="it-IT" dirty="0"/>
                  <a:t>in grado di classificare significativamente i linguaggi in classi di </a:t>
                </a:r>
                <a:r>
                  <a:rPr lang="it-IT" dirty="0" smtClean="0"/>
                  <a:t>complessità </a:t>
                </a:r>
                <a:r>
                  <a:rPr lang="it-IT" dirty="0"/>
                  <a:t>crescente,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perché, in definitiva, noi vorremmo poter dire; “questo problema è più difficile di quest’altro”</a:t>
                </a:r>
              </a:p>
              <a:p>
                <a:r>
                  <a:rPr lang="it-IT" dirty="0">
                    <a:solidFill>
                      <a:srgbClr val="D441C9"/>
                    </a:solidFill>
                  </a:rPr>
                  <a:t>sarebbe auspicabile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non fosse contenuto in DTIME[g(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quando 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    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dirty="0"/>
                  <a:t>– ad esempio, quando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20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!</a:t>
                </a:r>
              </a:p>
              <a:p>
                <a:r>
                  <a:rPr lang="it-IT" dirty="0" smtClean="0"/>
                  <a:t>Ma, invece:</a:t>
                </a:r>
              </a:p>
              <a:p>
                <a:r>
                  <a:rPr lang="it-IT" b="1" dirty="0" smtClean="0"/>
                  <a:t>Teorema 6.13 (Gap </a:t>
                </a:r>
                <a:r>
                  <a:rPr lang="it-IT" b="1" dirty="0" err="1" smtClean="0"/>
                  <a:t>Theorem</a:t>
                </a:r>
                <a:r>
                  <a:rPr lang="it-IT" b="1" dirty="0" smtClean="0"/>
                  <a:t>):</a:t>
                </a:r>
                <a:r>
                  <a:rPr lang="it-IT" i="1" dirty="0" smtClean="0"/>
                  <a:t> Esiste una funzione totale calcolabile </a:t>
                </a:r>
                <a:r>
                  <a:rPr lang="it-IT" dirty="0" err="1" smtClean="0"/>
                  <a:t>f</a:t>
                </a:r>
                <a:r>
                  <a:rPr lang="it-IT" i="1" dirty="0" smtClean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i="1" dirty="0" smtClean="0"/>
                  <a:t>tale che 																										</a:t>
                </a:r>
                <a:r>
                  <a:rPr lang="it-IT" dirty="0" smtClean="0"/>
                  <a:t>DTIME[ 2</a:t>
                </a:r>
                <a:r>
                  <a:rPr lang="it-IT" sz="2000" baseline="30000" dirty="0" smtClean="0"/>
                  <a:t>f(</a:t>
                </a:r>
                <a:r>
                  <a:rPr lang="it-IT" sz="2000" baseline="30000" dirty="0" err="1" smtClean="0"/>
                  <a:t>n</a:t>
                </a:r>
                <a:r>
                  <a:rPr lang="it-IT" sz="2000" baseline="30000" dirty="0" smtClean="0"/>
                  <a:t>) </a:t>
                </a:r>
                <a:r>
                  <a:rPr lang="it-IT" dirty="0" smtClean="0"/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 smtClean="0"/>
                  <a:t>DTIME[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)]. </a:t>
                </a:r>
              </a:p>
              <a:p>
                <a:pPr lvl="1"/>
                <a:r>
                  <a:rPr lang="it-IT" u="sng" dirty="0" smtClean="0"/>
                  <a:t>(non dovete studiare la dimostrazione! NO!)</a:t>
                </a:r>
              </a:p>
              <a:p>
                <a:r>
                  <a:rPr lang="it-IT" dirty="0" err="1" smtClean="0"/>
                  <a:t>Ops</a:t>
                </a:r>
                <a:r>
                  <a:rPr lang="it-IT" dirty="0" smtClean="0"/>
                  <a:t>!</a:t>
                </a:r>
              </a:p>
              <a:p>
                <a:r>
                  <a:rPr lang="it-IT" dirty="0" smtClean="0"/>
                  <a:t>E allora?!</a:t>
                </a:r>
              </a:p>
              <a:p>
                <a:r>
                  <a:rPr lang="it-IT" dirty="0" smtClean="0"/>
                  <a:t>Il seguito alla prossima lezione</a:t>
                </a:r>
                <a:r>
                  <a:rPr lang="is-IS" dirty="0" smtClean="0"/>
                  <a:t>…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7"/>
                <a:ext cx="10143536" cy="5681364"/>
              </a:xfrm>
              <a:blipFill rotWithShape="0">
                <a:blip r:embed="rId2"/>
                <a:stretch>
                  <a:fillRect l="-541" t="-536" b="-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Alla ricerca della macchina più veloce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Ci siamo lasciati con la storia della correlazione polinomiale.</a:t>
                </a:r>
              </a:p>
              <a:p>
                <a:r>
                  <a:rPr lang="it-IT" dirty="0" smtClean="0"/>
                  <a:t>Tutti i modelli (deterministici) sono correlati </a:t>
                </a:r>
                <a:r>
                  <a:rPr lang="it-IT" dirty="0" err="1" smtClean="0"/>
                  <a:t>polinomialmente</a:t>
                </a:r>
                <a:r>
                  <a:rPr lang="it-IT" dirty="0" smtClean="0"/>
                  <a:t>. E va bene.</a:t>
                </a:r>
              </a:p>
              <a:p>
                <a:r>
                  <a:rPr lang="it-IT" dirty="0" smtClean="0"/>
                  <a:t>Tuttavia, se ho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T che decide linguaggio L tale che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(T, x)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/>
                  <a:t> |x|</a:t>
                </a:r>
                <a:r>
                  <a:rPr lang="it-IT" sz="2000" baseline="30000" dirty="0" smtClean="0"/>
                  <a:t>3</a:t>
                </a:r>
                <a:r>
                  <a:rPr lang="it-IT" dirty="0" smtClean="0"/>
                  <a:t> e un’altra macchina T</a:t>
                </a:r>
                <a:r>
                  <a:rPr lang="it-IT" sz="2000" baseline="-25000" dirty="0" smtClean="0"/>
                  <a:t>4</a:t>
                </a:r>
                <a:r>
                  <a:rPr lang="it-IT" dirty="0" smtClean="0"/>
                  <a:t> </a:t>
                </a:r>
                <a:r>
                  <a:rPr lang="it-IT" dirty="0"/>
                  <a:t>che decide </a:t>
                </a:r>
                <a:r>
                  <a:rPr lang="it-IT" dirty="0" smtClean="0"/>
                  <a:t>lo stesso linguaggio </a:t>
                </a:r>
                <a:r>
                  <a:rPr lang="it-IT" dirty="0"/>
                  <a:t>L </a:t>
                </a:r>
                <a:r>
                  <a:rPr lang="it-IT" dirty="0" smtClean="0"/>
                  <a:t>e tale </a:t>
                </a:r>
                <a:r>
                  <a:rPr lang="it-IT" dirty="0"/>
                  <a:t>che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(T</a:t>
                </a:r>
                <a:r>
                  <a:rPr lang="it-IT" sz="2000" baseline="-25000" dirty="0" smtClean="0"/>
                  <a:t>4</a:t>
                </a:r>
                <a:r>
                  <a:rPr lang="it-IT" dirty="0" smtClean="0"/>
                  <a:t>, x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sz="2000" dirty="0"/>
                          <m:t>|</m:t>
                        </m:r>
                        <m:r>
                          <m:rPr>
                            <m:nor/>
                          </m:rPr>
                          <a:rPr lang="it-IT" sz="2000" dirty="0"/>
                          <m:t>x</m:t>
                        </m:r>
                        <m:r>
                          <m:rPr>
                            <m:nor/>
                          </m:rPr>
                          <a:rPr lang="it-IT" sz="2000" dirty="0"/>
                          <m:t>|3</m:t>
                        </m:r>
                      </m:num>
                      <m:den>
                        <m:r>
                          <a:rPr lang="it-IT" sz="20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it-IT" sz="20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dirty="0" smtClean="0"/>
                  <a:t>…</a:t>
                </a:r>
                <a:r>
                  <a:rPr lang="it-IT" dirty="0" smtClean="0"/>
                  <a:t>          </a:t>
                </a:r>
              </a:p>
              <a:p>
                <a:r>
                  <a:rPr lang="it-IT" dirty="0" smtClean="0"/>
                  <a:t>Beh, mi sa tanto che mi conviene scegliere T</a:t>
                </a:r>
                <a:r>
                  <a:rPr lang="it-IT" sz="2000" baseline="-25000" dirty="0"/>
                  <a:t>4</a:t>
                </a:r>
                <a:r>
                  <a:rPr lang="it-IT" dirty="0" smtClean="0"/>
                  <a:t>, per decidere L!</a:t>
                </a:r>
              </a:p>
              <a:p>
                <a:r>
                  <a:rPr lang="it-IT" dirty="0" smtClean="0"/>
                  <a:t>Ma se poi qualcuno progetta ancora </a:t>
                </a:r>
                <a:r>
                  <a:rPr lang="it-IT" dirty="0"/>
                  <a:t>un’altra macchina </a:t>
                </a:r>
                <a:r>
                  <a:rPr lang="it-IT" dirty="0" smtClean="0"/>
                  <a:t>T</a:t>
                </a:r>
                <a:r>
                  <a:rPr lang="it-IT" sz="2000" baseline="-25000" dirty="0" smtClean="0"/>
                  <a:t>8</a:t>
                </a:r>
                <a:r>
                  <a:rPr lang="it-IT" dirty="0" smtClean="0"/>
                  <a:t> </a:t>
                </a:r>
                <a:r>
                  <a:rPr lang="it-IT" dirty="0"/>
                  <a:t>che decide lo stesso linguaggio L e tale che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(T</a:t>
                </a:r>
                <a:r>
                  <a:rPr lang="it-IT" sz="2000" baseline="-25000" dirty="0" smtClean="0"/>
                  <a:t>8</a:t>
                </a:r>
                <a:r>
                  <a:rPr lang="it-IT" dirty="0" smtClean="0"/>
                  <a:t>, x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dirty="0"/>
                          <m:t>|</m:t>
                        </m:r>
                        <m:r>
                          <m:rPr>
                            <m:nor/>
                          </m:rPr>
                          <a:rPr lang="it-IT" dirty="0"/>
                          <m:t>x</m:t>
                        </m:r>
                        <m:r>
                          <m:rPr>
                            <m:nor/>
                          </m:rPr>
                          <a:rPr lang="it-IT" dirty="0"/>
                          <m:t>|</m:t>
                        </m:r>
                        <m:r>
                          <m:rPr>
                            <m:nor/>
                          </m:rPr>
                          <a:rPr lang="it-IT" sz="2000" baseline="30000" dirty="0"/>
                          <m:t>3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8</m:t>
                        </m:r>
                      </m:den>
                    </m:f>
                    <m:r>
                      <a:rPr lang="it-IT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…</a:t>
                </a:r>
                <a:r>
                  <a:rPr lang="it-IT" dirty="0"/>
                  <a:t> </a:t>
                </a:r>
                <a:r>
                  <a:rPr lang="it-IT" dirty="0" smtClean="0"/>
                  <a:t> Allora, cavolo, sceglierò quest’ultima!</a:t>
                </a:r>
              </a:p>
              <a:p>
                <a:r>
                  <a:rPr lang="it-IT" dirty="0" smtClean="0"/>
                  <a:t>D’altra parte, si sa, la tecnologia progredisce!</a:t>
                </a:r>
              </a:p>
              <a:p>
                <a:r>
                  <a:rPr lang="it-IT" dirty="0" smtClean="0"/>
                  <a:t>Ma nella Teoria della Complessità Computazionale le cose non sono proprio così</a:t>
                </a:r>
                <a:r>
                  <a:rPr lang="is-IS" dirty="0" smtClean="0"/>
                  <a:t>…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  <a:blipFill rotWithShape="0">
                <a:blip r:embed="rId2"/>
                <a:stretch>
                  <a:fillRect l="-479" t="-664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Alla ricerca della macchina più veloce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/>
                  <a:t>Teorema 6.7 [Accelerazione lineare]</a:t>
                </a:r>
                <a:r>
                  <a:rPr lang="it-IT" dirty="0" smtClean="0"/>
                  <a:t>. 												 </a:t>
                </a:r>
                <a:r>
                  <a:rPr lang="it-IT" i="1" dirty="0" smtClean="0"/>
                  <a:t>Sia </a:t>
                </a:r>
                <a:r>
                  <a:rPr lang="it-IT" dirty="0"/>
                  <a:t>L ⊆ </a:t>
                </a:r>
                <a:r>
                  <a:rPr lang="it-IT" dirty="0" err="1"/>
                  <a:t>Σ</a:t>
                </a:r>
                <a:r>
                  <a:rPr lang="it-IT" dirty="0"/>
                  <a:t>*</a:t>
                </a:r>
                <a:r>
                  <a:rPr lang="it-IT" dirty="0" smtClean="0"/>
                  <a:t> </a:t>
                </a:r>
                <a:r>
                  <a:rPr lang="it-IT" i="1" dirty="0"/>
                  <a:t>un linguaggio deciso da una macchina di </a:t>
                </a:r>
                <a:r>
                  <a:rPr lang="it-IT" i="1" dirty="0" err="1"/>
                  <a:t>Turing</a:t>
                </a:r>
                <a:r>
                  <a:rPr lang="it-IT" i="1" dirty="0"/>
                  <a:t> deterministica ad </a:t>
                </a:r>
                <a:r>
                  <a:rPr lang="it-IT" i="1" dirty="0" smtClean="0"/>
                  <a:t>un </a:t>
                </a:r>
                <a:r>
                  <a:rPr lang="it-IT" i="1" dirty="0"/>
                  <a:t>nastro </a:t>
                </a:r>
                <a:r>
                  <a:rPr lang="it-IT" dirty="0"/>
                  <a:t>T</a:t>
                </a:r>
                <a:r>
                  <a:rPr lang="it-IT" i="1" dirty="0"/>
                  <a:t> tale che, per ogni </a:t>
                </a:r>
                <a:r>
                  <a:rPr lang="it-IT" dirty="0"/>
                  <a:t>x ∈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*</a:t>
                </a:r>
                <a:r>
                  <a:rPr lang="it-IT" i="1" dirty="0" smtClean="0"/>
                  <a:t>, </a:t>
                </a:r>
                <a:r>
                  <a:rPr lang="it-IT" dirty="0" err="1"/>
                  <a:t>dtime</a:t>
                </a:r>
                <a:r>
                  <a:rPr lang="it-IT" dirty="0"/>
                  <a:t>(</a:t>
                </a:r>
                <a:r>
                  <a:rPr lang="it-IT" dirty="0" err="1"/>
                  <a:t>T,x</a:t>
                </a:r>
                <a:r>
                  <a:rPr lang="it-IT" dirty="0"/>
                  <a:t>) = t(|x|) </a:t>
                </a:r>
                <a:r>
                  <a:rPr lang="it-IT" i="1" dirty="0"/>
                  <a:t>e sia </a:t>
                </a:r>
                <a:r>
                  <a:rPr lang="it-IT" dirty="0"/>
                  <a:t>k</a:t>
                </a:r>
                <a:r>
                  <a:rPr lang="it-IT" i="1" dirty="0"/>
                  <a:t> </a:t>
                </a:r>
                <a:r>
                  <a:rPr lang="it-IT" dirty="0"/>
                  <a:t>&gt; 0 </a:t>
                </a:r>
                <a:r>
                  <a:rPr lang="it-IT" i="1" dirty="0"/>
                  <a:t>una costante. </a:t>
                </a:r>
                <a:r>
                  <a:rPr lang="it-IT" i="1" dirty="0" smtClean="0"/>
                  <a:t>Allora:</a:t>
                </a:r>
                <a:endParaRPr lang="it-IT" i="1" dirty="0"/>
              </a:p>
              <a:p>
                <a:pPr lvl="1"/>
                <a:r>
                  <a:rPr lang="it-IT" sz="1800" i="1" dirty="0" smtClean="0"/>
                  <a:t>esiste </a:t>
                </a:r>
                <a:r>
                  <a:rPr lang="it-IT" sz="1800" i="1" dirty="0"/>
                  <a:t>una macchina di </a:t>
                </a:r>
                <a:r>
                  <a:rPr lang="it-IT" sz="1800" i="1" dirty="0" err="1"/>
                  <a:t>Turing</a:t>
                </a:r>
                <a:r>
                  <a:rPr lang="it-IT" sz="1800" i="1" dirty="0"/>
                  <a:t> ad un nastro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tale che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decide </a:t>
                </a:r>
                <a:r>
                  <a:rPr lang="it-IT" sz="1800" dirty="0"/>
                  <a:t>L</a:t>
                </a:r>
                <a:r>
                  <a:rPr lang="it-IT" sz="1800" i="1" dirty="0"/>
                  <a:t> e, per ogni </a:t>
                </a:r>
                <a:r>
                  <a:rPr lang="it-IT" sz="1800" i="1" dirty="0" smtClean="0"/>
                  <a:t>		x </a:t>
                </a:r>
                <a:r>
                  <a:rPr lang="it-IT" sz="1800" dirty="0"/>
                  <a:t>∈ </a:t>
                </a:r>
                <a:r>
                  <a:rPr lang="it-IT" sz="1800" dirty="0" err="1"/>
                  <a:t>Σ</a:t>
                </a:r>
                <a:r>
                  <a:rPr lang="it-IT" sz="1800" dirty="0"/>
                  <a:t>*</a:t>
                </a:r>
                <a:r>
                  <a:rPr lang="it-IT" sz="1800" i="1" dirty="0"/>
                  <a:t>, </a:t>
                </a:r>
                <a:r>
                  <a:rPr lang="it-IT" sz="1800" dirty="0" err="1" smtClean="0"/>
                  <a:t>dtime</a:t>
                </a:r>
                <a:r>
                  <a:rPr lang="it-IT" sz="1800" dirty="0" smtClean="0"/>
                  <a:t>(T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, x</a:t>
                </a:r>
                <a:r>
                  <a:rPr lang="it-IT" sz="1800" dirty="0"/>
                  <a:t>) </a:t>
                </a:r>
                <a14:m>
                  <m:oMath xmlns:m="http://schemas.openxmlformats.org/officeDocument/2006/math">
                    <m:r>
                      <a:rPr lang="it-IT" sz="1800" i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/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charset="0"/>
                          </a:rPr>
                          <m:t>t</m:t>
                        </m:r>
                        <m:r>
                          <a:rPr lang="it-IT" sz="2000" b="0" i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 b="0" i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 smtClean="0"/>
                  <a:t>  +  O</a:t>
                </a:r>
                <a:r>
                  <a:rPr lang="it-IT" sz="1800" dirty="0"/>
                  <a:t>(|x|</a:t>
                </a:r>
                <a:r>
                  <a:rPr lang="it-IT" sz="1800" baseline="30000" dirty="0"/>
                  <a:t>2</a:t>
                </a:r>
                <a:r>
                  <a:rPr lang="it-IT" sz="1800" dirty="0" smtClean="0"/>
                  <a:t>)</a:t>
                </a:r>
                <a:endParaRPr lang="it-IT" sz="1800" i="1" dirty="0"/>
              </a:p>
              <a:p>
                <a:pPr lvl="1"/>
                <a:r>
                  <a:rPr lang="it-IT" sz="1800" i="1" dirty="0"/>
                  <a:t>esiste una macchina di </a:t>
                </a:r>
                <a:r>
                  <a:rPr lang="it-IT" sz="1800" i="1" dirty="0" err="1"/>
                  <a:t>Turing</a:t>
                </a:r>
                <a:r>
                  <a:rPr lang="it-IT" sz="1800" i="1" dirty="0"/>
                  <a:t> </a:t>
                </a:r>
                <a:r>
                  <a:rPr lang="it-IT" sz="1800" i="1" dirty="0" smtClean="0"/>
                  <a:t>a due nastri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2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tale che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2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decide </a:t>
                </a:r>
                <a:r>
                  <a:rPr lang="it-IT" sz="1800" dirty="0"/>
                  <a:t>L</a:t>
                </a:r>
                <a:r>
                  <a:rPr lang="it-IT" sz="1800" i="1" dirty="0"/>
                  <a:t> e, per ogni 		x </a:t>
                </a:r>
                <a:r>
                  <a:rPr lang="it-IT" sz="1800" dirty="0"/>
                  <a:t>∈ </a:t>
                </a:r>
                <a:r>
                  <a:rPr lang="it-IT" sz="1800" dirty="0" err="1"/>
                  <a:t>Σ</a:t>
                </a:r>
                <a:r>
                  <a:rPr lang="it-IT" sz="1800" dirty="0"/>
                  <a:t>*</a:t>
                </a:r>
                <a:r>
                  <a:rPr lang="it-IT" sz="1800" i="1" dirty="0"/>
                  <a:t>, </a:t>
                </a:r>
                <a:r>
                  <a:rPr lang="it-IT" sz="1800" dirty="0" err="1" smtClean="0"/>
                  <a:t>dtime</a:t>
                </a:r>
                <a:r>
                  <a:rPr lang="it-IT" sz="1800" dirty="0" smtClean="0"/>
                  <a:t>(T</a:t>
                </a:r>
                <a:r>
                  <a:rPr lang="it-IT" sz="2000" baseline="-25000" dirty="0" smtClean="0"/>
                  <a:t>2</a:t>
                </a:r>
                <a:r>
                  <a:rPr lang="it-IT" sz="1800" dirty="0" smtClean="0"/>
                  <a:t>, </a:t>
                </a:r>
                <a:r>
                  <a:rPr lang="it-IT" sz="1800" dirty="0"/>
                  <a:t>x)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/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>
                            <a:latin typeface="Cambria Math" charset="0"/>
                          </a:rPr>
                          <m:t>t</m:t>
                        </m:r>
                        <m:r>
                          <a:rPr lang="it-IT" sz="200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/>
                  <a:t>  +  O(|x</a:t>
                </a:r>
                <a:r>
                  <a:rPr lang="it-IT" sz="1800" dirty="0" smtClean="0"/>
                  <a:t>|)</a:t>
                </a:r>
                <a:endParaRPr lang="it-IT" dirty="0"/>
              </a:p>
              <a:p>
                <a:r>
                  <a:rPr lang="it-IT" dirty="0" smtClean="0"/>
                  <a:t>Questo teorema ci dice che, dato un qualunque algoritmo, esiste sempre un algoritmo più veloce del primo di un fattore costante! </a:t>
                </a:r>
              </a:p>
              <a:p>
                <a:r>
                  <a:rPr lang="it-IT" dirty="0" smtClean="0"/>
                  <a:t>Resta da capire: perché i due addendi </a:t>
                </a:r>
                <a:r>
                  <a:rPr lang="it-IT" dirty="0"/>
                  <a:t>O(|x|</a:t>
                </a:r>
                <a:r>
                  <a:rPr lang="it-IT" baseline="30000" dirty="0"/>
                  <a:t>2</a:t>
                </a:r>
                <a:r>
                  <a:rPr lang="it-IT" dirty="0" smtClean="0"/>
                  <a:t>) e</a:t>
                </a:r>
                <a:r>
                  <a:rPr lang="it-IT" dirty="0"/>
                  <a:t> O(|x</a:t>
                </a:r>
                <a:r>
                  <a:rPr lang="it-IT" dirty="0" smtClean="0"/>
                  <a:t>|)?</a:t>
                </a:r>
              </a:p>
              <a:p>
                <a:pPr lvl="1"/>
                <a:r>
                  <a:rPr lang="it-IT" dirty="0"/>
                  <a:t>essi derivano dal fatto che, per poter essere più veloci, le macchine T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e T</a:t>
                </a:r>
                <a:r>
                  <a:rPr lang="it-IT" sz="2000" baseline="-25000" dirty="0"/>
                  <a:t>2</a:t>
                </a:r>
                <a:r>
                  <a:rPr lang="it-IT" sz="2000" dirty="0"/>
                  <a:t> </a:t>
                </a:r>
                <a:r>
                  <a:rPr lang="it-IT" dirty="0"/>
                  <a:t>devono innanzi tutto codificare in forma compressa il proprio input (vedi prossimo teorema): se la codifica compressa viene scritta su un nastro apposito (come fa T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sul suo secondo nastro) sono sufficienti O(|x|) passi, se si dispone di un solo nastro (il caso di T</a:t>
                </a:r>
                <a:r>
                  <a:rPr lang="it-IT" sz="2000" baseline="-25000" dirty="0"/>
                  <a:t>2</a:t>
                </a:r>
                <a:r>
                  <a:rPr lang="it-IT" dirty="0"/>
                  <a:t>)occorrono O(|x|</a:t>
                </a:r>
                <a:r>
                  <a:rPr lang="it-IT" sz="2000" baseline="30000" dirty="0"/>
                  <a:t>2</a:t>
                </a:r>
                <a:r>
                  <a:rPr lang="it-IT" dirty="0"/>
                  <a:t>) </a:t>
                </a:r>
                <a:r>
                  <a:rPr lang="it-IT" dirty="0" smtClean="0"/>
                  <a:t>passi</a:t>
                </a:r>
              </a:p>
              <a:p>
                <a:r>
                  <a:rPr lang="it-IT" dirty="0" smtClean="0"/>
                  <a:t>Non dovete studiare la dimostrazione del </a:t>
                </a:r>
                <a:r>
                  <a:rPr lang="it-IT" dirty="0"/>
                  <a:t>Teorema 6.7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  <a:blipFill rotWithShape="0">
                <a:blip r:embed="rId2"/>
                <a:stretch>
                  <a:fillRect l="-421" t="-627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Risparmiare memoria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Si può dimostrare qualcosa di analogo nel caso della funzione </a:t>
                </a:r>
                <a:r>
                  <a:rPr lang="it-IT" dirty="0" err="1" smtClean="0"/>
                  <a:t>dspace</a:t>
                </a:r>
                <a:endParaRPr lang="it-IT" dirty="0" smtClean="0"/>
              </a:p>
              <a:p>
                <a:r>
                  <a:rPr lang="it-IT" b="1" dirty="0" smtClean="0"/>
                  <a:t>Teorema 6.6 [Compressione lineare]</a:t>
                </a:r>
                <a:r>
                  <a:rPr lang="it-IT" dirty="0" smtClean="0"/>
                  <a:t>. 												 </a:t>
                </a:r>
                <a:r>
                  <a:rPr lang="it-IT" i="1" dirty="0" smtClean="0"/>
                  <a:t>Sia </a:t>
                </a:r>
                <a:r>
                  <a:rPr lang="it-IT" dirty="0"/>
                  <a:t>L ⊆ </a:t>
                </a:r>
                <a:r>
                  <a:rPr lang="it-IT" dirty="0" err="1"/>
                  <a:t>Σ</a:t>
                </a:r>
                <a:r>
                  <a:rPr lang="it-IT" dirty="0"/>
                  <a:t>*</a:t>
                </a:r>
                <a:r>
                  <a:rPr lang="it-IT" dirty="0" smtClean="0"/>
                  <a:t> </a:t>
                </a:r>
                <a:r>
                  <a:rPr lang="it-IT" i="1" dirty="0"/>
                  <a:t>un linguaggio deciso da una macchina di </a:t>
                </a:r>
                <a:r>
                  <a:rPr lang="it-IT" i="1" dirty="0" err="1"/>
                  <a:t>Turing</a:t>
                </a:r>
                <a:r>
                  <a:rPr lang="it-IT" i="1" dirty="0"/>
                  <a:t> deterministica ad </a:t>
                </a:r>
                <a:r>
                  <a:rPr lang="it-IT" i="1" dirty="0" smtClean="0"/>
                  <a:t>un </a:t>
                </a:r>
                <a:r>
                  <a:rPr lang="it-IT" i="1" dirty="0"/>
                  <a:t>nastro </a:t>
                </a:r>
                <a:r>
                  <a:rPr lang="it-IT" dirty="0"/>
                  <a:t>T</a:t>
                </a:r>
                <a:r>
                  <a:rPr lang="it-IT" i="1" dirty="0"/>
                  <a:t> tale che, per ogni </a:t>
                </a:r>
                <a:r>
                  <a:rPr lang="it-IT" dirty="0"/>
                  <a:t>x</a:t>
                </a:r>
                <a:r>
                  <a:rPr lang="it-IT" i="1" dirty="0"/>
                  <a:t> </a:t>
                </a:r>
                <a:r>
                  <a:rPr lang="it-IT" dirty="0"/>
                  <a:t>∈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*</a:t>
                </a:r>
                <a:r>
                  <a:rPr lang="it-IT" i="1" dirty="0" smtClean="0"/>
                  <a:t>, </a:t>
                </a:r>
                <a:r>
                  <a:rPr lang="it-IT" dirty="0" err="1" smtClean="0"/>
                  <a:t>dspace</a:t>
                </a:r>
                <a:r>
                  <a:rPr lang="it-IT" dirty="0" smtClean="0"/>
                  <a:t>(T, x</a:t>
                </a:r>
                <a:r>
                  <a:rPr lang="it-IT" dirty="0"/>
                  <a:t>) = </a:t>
                </a:r>
                <a:r>
                  <a:rPr lang="it-IT" dirty="0" err="1" smtClean="0"/>
                  <a:t>s</a:t>
                </a:r>
                <a:r>
                  <a:rPr lang="it-IT" dirty="0" smtClean="0"/>
                  <a:t>(|</a:t>
                </a:r>
                <a:r>
                  <a:rPr lang="it-IT" dirty="0"/>
                  <a:t>x|) </a:t>
                </a:r>
                <a:r>
                  <a:rPr lang="it-IT" i="1" dirty="0"/>
                  <a:t>e sia </a:t>
                </a:r>
                <a:r>
                  <a:rPr lang="it-IT" dirty="0"/>
                  <a:t>k</a:t>
                </a:r>
                <a:r>
                  <a:rPr lang="it-IT" i="1" dirty="0"/>
                  <a:t> </a:t>
                </a:r>
                <a:r>
                  <a:rPr lang="it-IT" dirty="0"/>
                  <a:t>&gt; 0 </a:t>
                </a:r>
                <a:r>
                  <a:rPr lang="it-IT" i="1" dirty="0"/>
                  <a:t>una costante. </a:t>
                </a:r>
                <a:r>
                  <a:rPr lang="it-IT" i="1" dirty="0" smtClean="0"/>
                  <a:t>Allora:</a:t>
                </a:r>
                <a:endParaRPr lang="it-IT" i="1" dirty="0"/>
              </a:p>
              <a:p>
                <a:pPr lvl="1"/>
                <a:r>
                  <a:rPr lang="it-IT" sz="1800" i="1" dirty="0" smtClean="0"/>
                  <a:t>esiste </a:t>
                </a:r>
                <a:r>
                  <a:rPr lang="it-IT" sz="1800" i="1" dirty="0"/>
                  <a:t>una macchina di </a:t>
                </a:r>
                <a:r>
                  <a:rPr lang="it-IT" sz="1800" i="1" dirty="0" err="1"/>
                  <a:t>Turing</a:t>
                </a:r>
                <a:r>
                  <a:rPr lang="it-IT" sz="1800" i="1" dirty="0"/>
                  <a:t> ad un nastro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tale che </a:t>
                </a:r>
                <a:r>
                  <a:rPr lang="it-IT" sz="1800" dirty="0" smtClean="0"/>
                  <a:t>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 </a:t>
                </a:r>
                <a:r>
                  <a:rPr lang="it-IT" sz="1800" i="1" dirty="0"/>
                  <a:t>decide </a:t>
                </a:r>
                <a:r>
                  <a:rPr lang="it-IT" sz="1800" dirty="0"/>
                  <a:t>L</a:t>
                </a:r>
                <a:r>
                  <a:rPr lang="it-IT" sz="1800" i="1" dirty="0"/>
                  <a:t> e, per ogni </a:t>
                </a:r>
                <a:r>
                  <a:rPr lang="it-IT" sz="1800" i="1" dirty="0" smtClean="0"/>
                  <a:t>		x </a:t>
                </a:r>
                <a:r>
                  <a:rPr lang="it-IT" sz="1800" dirty="0"/>
                  <a:t>∈ </a:t>
                </a:r>
                <a:r>
                  <a:rPr lang="it-IT" sz="1800" dirty="0" err="1"/>
                  <a:t>Σ</a:t>
                </a:r>
                <a:r>
                  <a:rPr lang="it-IT" sz="1800" dirty="0"/>
                  <a:t>*</a:t>
                </a:r>
                <a:r>
                  <a:rPr lang="it-IT" sz="1800" i="1" dirty="0"/>
                  <a:t>, </a:t>
                </a:r>
                <a:r>
                  <a:rPr lang="it-IT" sz="1800" dirty="0" err="1" smtClean="0"/>
                  <a:t>dspace</a:t>
                </a:r>
                <a:r>
                  <a:rPr lang="it-IT" sz="1800" dirty="0" smtClean="0"/>
                  <a:t>(T</a:t>
                </a:r>
                <a:r>
                  <a:rPr lang="it-IT" sz="2000" baseline="-25000" dirty="0" smtClean="0"/>
                  <a:t>1</a:t>
                </a:r>
                <a:r>
                  <a:rPr lang="it-IT" sz="1800" dirty="0" smtClean="0"/>
                  <a:t>, x</a:t>
                </a:r>
                <a:r>
                  <a:rPr lang="it-IT" sz="1800" dirty="0"/>
                  <a:t>) </a:t>
                </a:r>
                <a14:m>
                  <m:oMath xmlns:m="http://schemas.openxmlformats.org/officeDocument/2006/math">
                    <m:r>
                      <a:rPr lang="it-IT" sz="1800" i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/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charset="0"/>
                          </a:rPr>
                          <m:t>s</m:t>
                        </m:r>
                        <m:r>
                          <a:rPr lang="it-IT" sz="2000" b="0" i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 b="0" i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 smtClean="0"/>
                  <a:t>  +  O</a:t>
                </a:r>
                <a:r>
                  <a:rPr lang="it-IT" sz="1800" dirty="0"/>
                  <a:t>(|x</a:t>
                </a:r>
                <a:r>
                  <a:rPr lang="it-IT" sz="1800" dirty="0" smtClean="0"/>
                  <a:t>|)</a:t>
                </a:r>
                <a:endParaRPr lang="it-IT" sz="1800" i="1" dirty="0"/>
              </a:p>
              <a:p>
                <a:r>
                  <a:rPr lang="it-IT" dirty="0" smtClean="0"/>
                  <a:t>Questo teorema ci dice che, dato un qualunque algoritmo, esiste sempre un algoritmo che una una frazione costante della memoria del primo! </a:t>
                </a:r>
              </a:p>
              <a:p>
                <a:r>
                  <a:rPr lang="it-IT" dirty="0" smtClean="0"/>
                  <a:t>Resta da capire: perché l’addendo O</a:t>
                </a:r>
                <a:r>
                  <a:rPr lang="it-IT" dirty="0"/>
                  <a:t>(|x</a:t>
                </a:r>
                <a:r>
                  <a:rPr lang="it-IT" dirty="0" smtClean="0"/>
                  <a:t>|)?</a:t>
                </a:r>
              </a:p>
              <a:p>
                <a:pPr lvl="1"/>
                <a:r>
                  <a:rPr lang="it-IT" dirty="0" smtClean="0"/>
                  <a:t>deriva </a:t>
                </a:r>
                <a:r>
                  <a:rPr lang="it-IT" dirty="0"/>
                  <a:t>dal fatto </a:t>
                </a:r>
                <a:r>
                  <a:rPr lang="it-IT" dirty="0" smtClean="0"/>
                  <a:t>che l’input di T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è lo stesso di T. Pertanto T</a:t>
                </a:r>
                <a:r>
                  <a:rPr lang="it-IT" sz="2000" baseline="-25000" dirty="0" smtClean="0"/>
                  <a:t>1</a:t>
                </a:r>
                <a:r>
                  <a:rPr lang="it-IT" sz="2000" dirty="0" smtClean="0"/>
                  <a:t> </a:t>
                </a:r>
                <a:r>
                  <a:rPr lang="it-IT" dirty="0" smtClean="0"/>
                  <a:t>deve </a:t>
                </a:r>
                <a:r>
                  <a:rPr lang="it-IT" dirty="0"/>
                  <a:t>innanzi tutto codificare in forma compressa il proprio </a:t>
                </a:r>
                <a:r>
                  <a:rPr lang="it-IT" dirty="0" smtClean="0"/>
                  <a:t>input e poi lavorare sull’alfabeto compresso: osservate che l’alfabeto compresso è </a:t>
                </a:r>
                <a:r>
                  <a:rPr lang="it-IT" dirty="0" err="1" smtClean="0"/>
                  <a:t>Σ</a:t>
                </a:r>
                <a:r>
                  <a:rPr lang="it-IT" sz="2000" baseline="30000" dirty="0" err="1" smtClean="0"/>
                  <a:t>k</a:t>
                </a:r>
                <a:r>
                  <a:rPr lang="it-IT" dirty="0" smtClean="0"/>
                  <a:t> (ossia, un carattere dell’alfabeto compresso è una parola di k caratteri di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) e che l’alfabeto di T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è </a:t>
                </a:r>
                <a:r>
                  <a:rPr lang="it-IT" dirty="0" err="1"/>
                  <a:t>Σ</a:t>
                </a:r>
                <a:r>
                  <a:rPr lang="it-IT" sz="1800" baseline="30000" dirty="0" err="1"/>
                  <a:t>k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/>
                  <a:t>Σ</a:t>
                </a:r>
                <a:endParaRPr lang="it-IT" dirty="0" smtClean="0"/>
              </a:p>
              <a:p>
                <a:r>
                  <a:rPr lang="it-IT" dirty="0" smtClean="0"/>
                  <a:t>Non dovete studiare neanche la dimostrazione del </a:t>
                </a:r>
                <a:r>
                  <a:rPr lang="it-IT" dirty="0"/>
                  <a:t>Teorema </a:t>
                </a:r>
                <a:r>
                  <a:rPr lang="it-IT" dirty="0" smtClean="0"/>
                  <a:t>6.6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  <a:blipFill rotWithShape="0">
                <a:blip r:embed="rId2"/>
                <a:stretch>
                  <a:fillRect l="-421" t="-627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Classi di complessità (deterministiche)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Siamo pronti a raggruppare i linguaggi in base all’efficienza delle macchine che li decidono – e siamo a pag. 9 della dispensa 6</a:t>
            </a:r>
          </a:p>
          <a:p>
            <a:pPr lvl="1"/>
            <a:r>
              <a:rPr lang="it-IT" dirty="0" smtClean="0">
                <a:solidFill>
                  <a:srgbClr val="D441C9"/>
                </a:solidFill>
              </a:rPr>
              <a:t>per esempio, potremmo considerare l’insieme dei linguaggi  tali che la la migliore macchina che li decide ha una certa efficienza</a:t>
            </a:r>
          </a:p>
          <a:p>
            <a:r>
              <a:rPr lang="it-IT" dirty="0" smtClean="0"/>
              <a:t>E che vuol dire?</a:t>
            </a:r>
          </a:p>
          <a:p>
            <a:pPr lvl="1"/>
            <a:r>
              <a:rPr lang="it-IT" dirty="0" smtClean="0"/>
              <a:t>un linguaggio L è un insieme di parole – contiene, tipicamente, infinite parole</a:t>
            </a:r>
          </a:p>
          <a:p>
            <a:pPr lvl="1"/>
            <a:r>
              <a:rPr lang="it-IT" dirty="0" smtClean="0"/>
              <a:t>e una macchina che decide L, tipicamente, esegue un numero diverso di operazioni quando opera su input diversi – anche su input diversi che hanno la stessa lunghezza</a:t>
            </a:r>
          </a:p>
          <a:p>
            <a:pPr lvl="1"/>
            <a:r>
              <a:rPr lang="it-IT" dirty="0" smtClean="0"/>
              <a:t>ve la ricordate, ad esempio, la </a:t>
            </a:r>
            <a:r>
              <a:rPr lang="it-IT" dirty="0" smtClean="0"/>
              <a:t>cara, </a:t>
            </a:r>
            <a:r>
              <a:rPr lang="it-IT" dirty="0" smtClean="0"/>
              <a:t>vecchia, T</a:t>
            </a:r>
            <a:r>
              <a:rPr lang="it-IT" sz="2000" baseline="-25000" dirty="0" smtClean="0"/>
              <a:t>PPAL</a:t>
            </a:r>
            <a:r>
              <a:rPr lang="it-IT" dirty="0" smtClean="0"/>
              <a:t>, che accettava parole palindrome di lunghezza pari sull’alfabeto {</a:t>
            </a:r>
            <a:r>
              <a:rPr lang="it-IT" dirty="0" err="1" smtClean="0"/>
              <a:t>a,b</a:t>
            </a:r>
            <a:r>
              <a:rPr lang="it-IT" dirty="0" smtClean="0"/>
              <a:t>}? Ebbene: </a:t>
            </a:r>
            <a:r>
              <a:rPr lang="it-IT" dirty="0"/>
              <a:t>T</a:t>
            </a:r>
            <a:r>
              <a:rPr lang="it-IT" baseline="-25000" dirty="0"/>
              <a:t>PPAL</a:t>
            </a:r>
            <a:r>
              <a:rPr lang="it-IT" dirty="0" smtClean="0"/>
              <a:t>(</a:t>
            </a:r>
            <a:r>
              <a:rPr lang="it-IT" dirty="0" err="1" smtClean="0"/>
              <a:t>abababab</a:t>
            </a:r>
            <a:r>
              <a:rPr lang="it-IT" dirty="0" smtClean="0"/>
              <a:t>) rigetta dopo aver eseguito 10 quintuple, </a:t>
            </a:r>
            <a:r>
              <a:rPr lang="it-IT" dirty="0" smtClean="0"/>
              <a:t>T</a:t>
            </a:r>
            <a:r>
              <a:rPr lang="it-IT" baseline="-25000" dirty="0" smtClean="0"/>
              <a:t>PPAL</a:t>
            </a:r>
            <a:r>
              <a:rPr lang="it-IT" dirty="0" smtClean="0"/>
              <a:t>(</a:t>
            </a:r>
            <a:r>
              <a:rPr lang="it-IT" dirty="0" err="1" smtClean="0"/>
              <a:t>abbbbbba</a:t>
            </a:r>
            <a:r>
              <a:rPr lang="it-IT" dirty="0" smtClean="0"/>
              <a:t>) </a:t>
            </a:r>
            <a:r>
              <a:rPr lang="it-IT" dirty="0" smtClean="0"/>
              <a:t>accetta dopo aver eseguito all’incirca 45 quintuple (deve fare avanti e indietro un sacco di volte!)</a:t>
            </a:r>
          </a:p>
          <a:p>
            <a:pPr lvl="1"/>
            <a:r>
              <a:rPr lang="it-IT" dirty="0" smtClean="0"/>
              <a:t> e considerazioni analoghe possono essere fatte per la misura </a:t>
            </a:r>
            <a:r>
              <a:rPr lang="it-IT" dirty="0" err="1" smtClean="0"/>
              <a:t>dspace</a:t>
            </a:r>
            <a:r>
              <a:rPr lang="it-IT" dirty="0" smtClean="0"/>
              <a:t>)</a:t>
            </a:r>
          </a:p>
          <a:p>
            <a:r>
              <a:rPr lang="it-IT" dirty="0" smtClean="0"/>
              <a:t>Cosa significa dire che una macchina che decide un linguaggio ha una certa efficienza?</a:t>
            </a:r>
          </a:p>
          <a:p>
            <a:pPr lvl="1"/>
            <a:r>
              <a:rPr lang="it-IT" dirty="0" smtClean="0"/>
              <a:t>che si comporta “bene” (con quella efficienza) </a:t>
            </a:r>
            <a:r>
              <a:rPr lang="it-IT" i="1" dirty="0" smtClean="0"/>
              <a:t>almeno su qualche input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o che si comporta “bene” </a:t>
            </a:r>
            <a:r>
              <a:rPr lang="it-IT" i="1" dirty="0" smtClean="0"/>
              <a:t>su ogni input</a:t>
            </a:r>
            <a:r>
              <a:rPr lang="it-IT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09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Classi di complessità (deterministiche)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Siamo pronti a raggruppare i linguaggi in base all’efficienza delle macchine che li decidono</a:t>
            </a:r>
          </a:p>
          <a:p>
            <a:pPr lvl="1"/>
            <a:r>
              <a:rPr lang="it-IT" dirty="0" smtClean="0">
                <a:solidFill>
                  <a:srgbClr val="D441C9"/>
                </a:solidFill>
              </a:rPr>
              <a:t>per esempio, potremmo considerare l’insieme dei linguaggi  tali che la la migliore macchina che li decide ha una certa efficienza</a:t>
            </a:r>
          </a:p>
          <a:p>
            <a:r>
              <a:rPr lang="it-IT" dirty="0" smtClean="0"/>
              <a:t>La risposta corretta è la seconda: vogliamo che la macchina che decide un linguaggio </a:t>
            </a:r>
            <a:r>
              <a:rPr lang="it-IT" i="1" dirty="0"/>
              <a:t>L </a:t>
            </a:r>
            <a:r>
              <a:rPr lang="it-IT" dirty="0"/>
              <a:t>⊆ </a:t>
            </a:r>
            <a:r>
              <a:rPr lang="it-IT" dirty="0" err="1"/>
              <a:t>Σ</a:t>
            </a:r>
            <a:r>
              <a:rPr lang="it-IT" dirty="0"/>
              <a:t>* </a:t>
            </a:r>
            <a:r>
              <a:rPr lang="it-IT" dirty="0" smtClean="0"/>
              <a:t>si comporti ”bene” su </a:t>
            </a:r>
            <a:r>
              <a:rPr lang="it-IT" b="1" i="1" u="sng" dirty="0" smtClean="0">
                <a:solidFill>
                  <a:srgbClr val="FF0000"/>
                </a:solidFill>
              </a:rPr>
              <a:t>ogni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parola </a:t>
            </a:r>
            <a:r>
              <a:rPr lang="it-IT" i="1" dirty="0"/>
              <a:t>x </a:t>
            </a:r>
            <a:r>
              <a:rPr lang="it-IT" dirty="0"/>
              <a:t>∈ </a:t>
            </a:r>
            <a:r>
              <a:rPr lang="it-IT" dirty="0" err="1" smtClean="0"/>
              <a:t>Σ</a:t>
            </a:r>
            <a:r>
              <a:rPr lang="it-IT" dirty="0" smtClean="0"/>
              <a:t>*</a:t>
            </a:r>
          </a:p>
          <a:p>
            <a:r>
              <a:rPr lang="it-IT" dirty="0" smtClean="0"/>
              <a:t>Poi, non possiamo scegliere la “migliore” macchina che decide un linguaggio</a:t>
            </a:r>
          </a:p>
          <a:p>
            <a:pPr lvl="1"/>
            <a:r>
              <a:rPr lang="it-IT" dirty="0" smtClean="0"/>
              <a:t>perché se un linguaggio è deciso da una macchina che ha una certa efficienza, quel linguaggio è deciso anche da una macchina che è efficiente il doppio. O il triplo. O il quadruplo</a:t>
            </a:r>
            <a:r>
              <a:rPr lang="is-IS" dirty="0" smtClean="0"/>
              <a:t>…</a:t>
            </a:r>
          </a:p>
          <a:p>
            <a:r>
              <a:rPr lang="it-IT" dirty="0" smtClean="0"/>
              <a:t>E per risolvere questa questione ricorriamo alla notazione O: diciamo che un linguaggio L appartiene all’insieme caratterizzato dalla “efficienza temporale” individuata dalla funzione totale e calcolabile </a:t>
            </a:r>
            <a:r>
              <a:rPr lang="it-IT" dirty="0" err="1" smtClean="0"/>
              <a:t>f</a:t>
            </a:r>
            <a:r>
              <a:rPr lang="it-IT" dirty="0" smtClean="0"/>
              <a:t> se esiste una macchina T che decide L e che, per ogni parola x sull’alfabeto di L, termina in O( </a:t>
            </a:r>
            <a:r>
              <a:rPr lang="it-IT" dirty="0" err="1" smtClean="0"/>
              <a:t>f</a:t>
            </a:r>
            <a:r>
              <a:rPr lang="it-IT" dirty="0" smtClean="0"/>
              <a:t>(|x ) ) istruzioni</a:t>
            </a:r>
          </a:p>
          <a:p>
            <a:r>
              <a:rPr lang="it-IT" dirty="0" smtClean="0"/>
              <a:t>E analogamente a proposito di “efficienza spaziale” </a:t>
            </a:r>
          </a:p>
          <a:p>
            <a:r>
              <a:rPr lang="it-IT" dirty="0" smtClean="0"/>
              <a:t>OSSERVATE BENE: è sparita la richiesta di “migliore” macchina che decide L</a:t>
            </a:r>
            <a:r>
              <a:rPr lang="is-IS" dirty="0" smtClean="0"/>
              <a:t>…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582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Classi di complessità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Le classi che misurano “efficienza temporale” nel caso deterministico si chiamano </a:t>
            </a:r>
            <a:r>
              <a:rPr lang="it-IT" b="1" dirty="0" smtClean="0">
                <a:solidFill>
                  <a:srgbClr val="FF0000"/>
                </a:solidFill>
              </a:rPr>
              <a:t>DTIME</a:t>
            </a:r>
            <a:r>
              <a:rPr lang="it-IT" dirty="0" smtClean="0"/>
              <a:t>: data una </a:t>
            </a:r>
            <a:r>
              <a:rPr lang="it-IT" b="1" dirty="0" smtClean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 smtClean="0">
                <a:solidFill>
                  <a:srgbClr val="3636E8"/>
                </a:solidFill>
              </a:rPr>
              <a:t>f</a:t>
            </a:r>
            <a:r>
              <a:rPr lang="it-IT" dirty="0" smtClean="0"/>
              <a:t>, 																															</a:t>
            </a:r>
            <a:r>
              <a:rPr lang="it-IT" b="1" dirty="0" smtClean="0">
                <a:solidFill>
                  <a:srgbClr val="FF0000"/>
                </a:solidFill>
              </a:rPr>
              <a:t>DTIME[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)] = { 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⊆{0,1}* tali che esiste una macchina deterministica T che 								decide L e, per ogni x ∈ {0,1}*, </a:t>
            </a:r>
            <a:r>
              <a:rPr lang="it-IT" b="1" dirty="0" err="1" smtClean="0">
                <a:solidFill>
                  <a:srgbClr val="FF0000"/>
                </a:solidFill>
              </a:rPr>
              <a:t>dtime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T,x</a:t>
            </a:r>
            <a:r>
              <a:rPr lang="it-IT" b="1" dirty="0" smtClean="0">
                <a:solidFill>
                  <a:srgbClr val="FF0000"/>
                </a:solidFill>
              </a:rPr>
              <a:t>) ∈ O( 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(|x|) ) }</a:t>
            </a:r>
          </a:p>
          <a:p>
            <a:pPr lvl="5"/>
            <a:endParaRPr lang="it-IT" dirty="0" smtClean="0"/>
          </a:p>
          <a:p>
            <a:pPr lvl="1"/>
            <a:r>
              <a:rPr lang="it-IT" dirty="0" smtClean="0"/>
              <a:t>in Teoria della Complessità Computazionale si parla di classi invece che di insiemi</a:t>
            </a:r>
          </a:p>
          <a:p>
            <a:pPr lvl="1"/>
            <a:r>
              <a:rPr lang="it-IT" dirty="0" smtClean="0"/>
              <a:t>ATTENZIONE: </a:t>
            </a:r>
            <a:r>
              <a:rPr lang="it-IT" b="1" dirty="0" err="1" smtClean="0">
                <a:solidFill>
                  <a:srgbClr val="3636E8"/>
                </a:solidFill>
              </a:rPr>
              <a:t>dtime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 smtClean="0"/>
              <a:t>(minuscolo) è la misura di complessità, ossia, una funzione; </a:t>
            </a:r>
            <a:r>
              <a:rPr lang="it-IT" dirty="0" smtClean="0"/>
              <a:t>                  </a:t>
            </a:r>
            <a:r>
              <a:rPr lang="it-IT" b="1" dirty="0" smtClean="0">
                <a:solidFill>
                  <a:srgbClr val="FF0000"/>
                </a:solidFill>
              </a:rPr>
              <a:t>DTIME</a:t>
            </a:r>
            <a:r>
              <a:rPr lang="it-IT" dirty="0" smtClean="0"/>
              <a:t> </a:t>
            </a:r>
            <a:r>
              <a:rPr lang="it-IT" dirty="0" smtClean="0"/>
              <a:t>(maiuscolo) è una classe di complessità, ossia, un insieme!</a:t>
            </a:r>
          </a:p>
          <a:p>
            <a:pPr lvl="1"/>
            <a:r>
              <a:rPr lang="it-IT" dirty="0" smtClean="0"/>
              <a:t>Vi rendete conto, spero, che DTIME[ 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 ] = </a:t>
            </a:r>
            <a:r>
              <a:rPr lang="it-IT" dirty="0"/>
              <a:t>DTIME[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 smtClean="0"/>
              <a:t>)/2 </a:t>
            </a:r>
            <a:r>
              <a:rPr lang="it-IT" dirty="0"/>
              <a:t>] = </a:t>
            </a:r>
            <a:r>
              <a:rPr lang="it-IT" dirty="0" smtClean="0"/>
              <a:t>DTIME[2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 smtClean="0"/>
              <a:t>)+58 </a:t>
            </a:r>
            <a:r>
              <a:rPr lang="it-IT" dirty="0"/>
              <a:t>] =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come è giusto che sia a seguito del </a:t>
            </a:r>
            <a:r>
              <a:rPr lang="is-IS" b="1" dirty="0" smtClean="0"/>
              <a:t>Teorema di accelerazione lineare</a:t>
            </a:r>
            <a:r>
              <a:rPr lang="is-IS" dirty="0" smtClean="0"/>
              <a:t>.</a:t>
            </a:r>
          </a:p>
          <a:p>
            <a:pPr lvl="4"/>
            <a:endParaRPr lang="it-IT" dirty="0" smtClean="0"/>
          </a:p>
          <a:p>
            <a:r>
              <a:rPr lang="it-IT" dirty="0"/>
              <a:t>Le classi che misurano “efficienza </a:t>
            </a:r>
            <a:r>
              <a:rPr lang="it-IT" dirty="0" smtClean="0"/>
              <a:t>spaziale” </a:t>
            </a:r>
            <a:r>
              <a:rPr lang="it-IT" dirty="0"/>
              <a:t>nel caso </a:t>
            </a:r>
            <a:r>
              <a:rPr lang="it-IT" dirty="0" smtClean="0"/>
              <a:t>deterministico si chiamano  </a:t>
            </a:r>
            <a:r>
              <a:rPr lang="it-IT" b="1" dirty="0" smtClean="0">
                <a:solidFill>
                  <a:srgbClr val="FF0000"/>
                </a:solidFill>
              </a:rPr>
              <a:t>DSPACE</a:t>
            </a:r>
            <a:r>
              <a:rPr lang="it-IT" dirty="0" smtClean="0"/>
              <a:t>: </a:t>
            </a:r>
            <a:r>
              <a:rPr lang="it-IT" dirty="0"/>
              <a:t>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 smtClean="0"/>
              <a:t>, </a:t>
            </a:r>
            <a:r>
              <a:rPr lang="it-IT" dirty="0"/>
              <a:t>																															</a:t>
            </a:r>
            <a:r>
              <a:rPr lang="it-IT" b="1" dirty="0" smtClean="0">
                <a:solidFill>
                  <a:srgbClr val="FF0000"/>
                </a:solidFill>
              </a:rPr>
              <a:t>DSPACE[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esiste una macchina deterministica T che </a:t>
            </a:r>
            <a:r>
              <a:rPr lang="it-IT" b="1" dirty="0" smtClean="0">
                <a:solidFill>
                  <a:srgbClr val="FF0000"/>
                </a:solidFill>
              </a:rPr>
              <a:t>							decide </a:t>
            </a:r>
            <a:r>
              <a:rPr lang="it-IT" b="1" dirty="0">
                <a:solidFill>
                  <a:srgbClr val="FF0000"/>
                </a:solidFill>
              </a:rPr>
              <a:t>L e, </a:t>
            </a:r>
            <a:r>
              <a:rPr lang="it-IT" b="1" dirty="0" smtClean="0">
                <a:solidFill>
                  <a:srgbClr val="FF0000"/>
                </a:solidFill>
              </a:rPr>
              <a:t>per </a:t>
            </a:r>
            <a:r>
              <a:rPr lang="it-IT" b="1" dirty="0">
                <a:solidFill>
                  <a:srgbClr val="FF0000"/>
                </a:solidFill>
              </a:rPr>
              <a:t>ogni x ∈ {0,1}*, </a:t>
            </a:r>
            <a:r>
              <a:rPr lang="it-IT" b="1" dirty="0" err="1" smtClean="0">
                <a:solidFill>
                  <a:srgbClr val="FF0000"/>
                </a:solidFill>
              </a:rPr>
              <a:t>dspace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</a:p>
        </p:txBody>
      </p:sp>
    </p:spTree>
    <p:extLst>
      <p:ext uri="{BB962C8B-B14F-4D97-AF65-F5344CB8AC3E}">
        <p14:creationId xmlns:p14="http://schemas.microsoft.com/office/powerpoint/2010/main" val="14275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Classi di complessità non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Le stesse considerazioni che ci hanno condotto a definire le classi di complessità deterministiche, possono essere ripetute anche nel caso non deterministico</a:t>
            </a:r>
          </a:p>
          <a:p>
            <a:r>
              <a:rPr lang="it-IT" dirty="0" smtClean="0"/>
              <a:t>Le classi che misurano “efficienza temporale” nel caso non deterministico si chiamano </a:t>
            </a:r>
            <a:r>
              <a:rPr lang="it-IT" b="1" dirty="0" smtClean="0">
                <a:solidFill>
                  <a:srgbClr val="FF0000"/>
                </a:solidFill>
              </a:rPr>
              <a:t>NTIME</a:t>
            </a:r>
            <a:r>
              <a:rPr lang="it-IT" dirty="0" smtClean="0"/>
              <a:t>: 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 smtClean="0"/>
              <a:t>, 																													</a:t>
            </a:r>
            <a:r>
              <a:rPr lang="it-IT" b="1" dirty="0" smtClean="0">
                <a:solidFill>
                  <a:srgbClr val="FF0000"/>
                </a:solidFill>
              </a:rPr>
              <a:t>NTIME[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)] = { 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⊆{0,1}* tali che esiste una macchina non deterministica NT che 						</a:t>
            </a:r>
            <a:r>
              <a:rPr lang="it-IT" b="1" dirty="0" smtClean="0">
                <a:solidFill>
                  <a:schemeClr val="tx1"/>
                </a:solidFill>
              </a:rPr>
              <a:t>ACCETTA </a:t>
            </a:r>
            <a:r>
              <a:rPr lang="it-IT" b="1" dirty="0" smtClean="0">
                <a:solidFill>
                  <a:srgbClr val="FF0000"/>
                </a:solidFill>
              </a:rPr>
              <a:t>L e, </a:t>
            </a:r>
            <a:r>
              <a:rPr lang="it-IT" b="1" dirty="0" smtClean="0">
                <a:solidFill>
                  <a:schemeClr val="tx1"/>
                </a:solidFill>
              </a:rPr>
              <a:t>per ogni x ∈ L</a:t>
            </a:r>
            <a:r>
              <a:rPr lang="it-IT" b="1" dirty="0" smtClean="0">
                <a:solidFill>
                  <a:srgbClr val="FF0000"/>
                </a:solidFill>
              </a:rPr>
              <a:t>, </a:t>
            </a:r>
            <a:r>
              <a:rPr lang="it-IT" b="1" dirty="0" err="1" smtClean="0">
                <a:solidFill>
                  <a:srgbClr val="FF0000"/>
                </a:solidFill>
              </a:rPr>
              <a:t>ntime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NT,x</a:t>
            </a:r>
            <a:r>
              <a:rPr lang="it-IT" b="1" dirty="0" smtClean="0">
                <a:solidFill>
                  <a:srgbClr val="FF0000"/>
                </a:solidFill>
              </a:rPr>
              <a:t>) ∈ O( 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(|x|) ) </a:t>
            </a:r>
            <a:r>
              <a:rPr lang="it-IT" b="1" dirty="0" smtClean="0">
                <a:solidFill>
                  <a:srgbClr val="FF0000"/>
                </a:solidFill>
              </a:rPr>
              <a:t>}</a:t>
            </a:r>
            <a:endParaRPr lang="it-IT" dirty="0" smtClean="0"/>
          </a:p>
          <a:p>
            <a:pPr lvl="1"/>
            <a:r>
              <a:rPr lang="it-IT" dirty="0" smtClean="0"/>
              <a:t>Ma </a:t>
            </a:r>
            <a:r>
              <a:rPr lang="it-IT" dirty="0" smtClean="0"/>
              <a:t>perché una classe non deterministica è definita in base al tempo di accettazione, invece che del tempo di decisione? Ricordate quello che abbiamo detto la scorsa lezione: se sappiamo che un linguaggio è accettato entro un certo numero di istruzioni, sappiamo che quel linguaggio è decidibile, ma non sappiamo quanto tempo occorre a rigettare le parole del suo complemento!</a:t>
            </a:r>
          </a:p>
          <a:p>
            <a:pPr lvl="1"/>
            <a:r>
              <a:rPr lang="it-IT" dirty="0" smtClean="0"/>
              <a:t>E a noi interessa accettare le parole del linguaggio – non di rifiutare quelle del complemento!</a:t>
            </a:r>
            <a:endParaRPr lang="is-IS" dirty="0" smtClean="0"/>
          </a:p>
          <a:p>
            <a:r>
              <a:rPr lang="it-IT" dirty="0" smtClean="0"/>
              <a:t>Le </a:t>
            </a:r>
            <a:r>
              <a:rPr lang="it-IT" dirty="0"/>
              <a:t>classi che misurano “efficienza </a:t>
            </a:r>
            <a:r>
              <a:rPr lang="it-IT" dirty="0" smtClean="0"/>
              <a:t>spaziale” </a:t>
            </a:r>
            <a:r>
              <a:rPr lang="it-IT" dirty="0"/>
              <a:t>nel caso </a:t>
            </a:r>
            <a:r>
              <a:rPr lang="it-IT" dirty="0" smtClean="0"/>
              <a:t>non deterministico si chiamano  </a:t>
            </a:r>
            <a:r>
              <a:rPr lang="it-IT" b="1" dirty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SPACE</a:t>
            </a:r>
            <a:r>
              <a:rPr lang="it-IT" dirty="0" smtClean="0"/>
              <a:t>: </a:t>
            </a:r>
            <a:r>
              <a:rPr lang="it-IT" dirty="0"/>
              <a:t>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 smtClean="0"/>
              <a:t>, </a:t>
            </a:r>
            <a:r>
              <a:rPr lang="it-IT" dirty="0"/>
              <a:t>																															</a:t>
            </a:r>
            <a:r>
              <a:rPr lang="it-IT" b="1" dirty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SPACE[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esiste una macchina </a:t>
            </a:r>
            <a:r>
              <a:rPr lang="it-IT" b="1" dirty="0" smtClean="0">
                <a:solidFill>
                  <a:srgbClr val="FF0000"/>
                </a:solidFill>
              </a:rPr>
              <a:t>non deterministica NT </a:t>
            </a:r>
            <a:r>
              <a:rPr lang="it-IT" b="1" dirty="0">
                <a:solidFill>
                  <a:srgbClr val="FF0000"/>
                </a:solidFill>
              </a:rPr>
              <a:t>che </a:t>
            </a:r>
            <a:r>
              <a:rPr lang="it-IT" b="1" dirty="0" smtClean="0">
                <a:solidFill>
                  <a:srgbClr val="FF0000"/>
                </a:solidFill>
              </a:rPr>
              <a:t>					</a:t>
            </a:r>
            <a:r>
              <a:rPr lang="it-IT" b="1" dirty="0">
                <a:solidFill>
                  <a:srgbClr val="FF0000"/>
                </a:solidFill>
              </a:rPr>
              <a:t>	</a:t>
            </a:r>
            <a:r>
              <a:rPr lang="it-IT" b="1" dirty="0" smtClean="0">
                <a:solidFill>
                  <a:schemeClr val="tx1"/>
                </a:solidFill>
              </a:rPr>
              <a:t>ACCETTA </a:t>
            </a:r>
            <a:r>
              <a:rPr lang="it-IT" b="1" dirty="0">
                <a:solidFill>
                  <a:srgbClr val="FF0000"/>
                </a:solidFill>
              </a:rPr>
              <a:t>L e, </a:t>
            </a:r>
            <a:r>
              <a:rPr lang="it-IT" b="1" dirty="0">
                <a:solidFill>
                  <a:schemeClr val="tx1"/>
                </a:solidFill>
              </a:rPr>
              <a:t>per ogni x ∈ L </a:t>
            </a:r>
            <a:r>
              <a:rPr lang="it-IT" b="1" dirty="0" smtClean="0">
                <a:solidFill>
                  <a:srgbClr val="FF0000"/>
                </a:solidFill>
              </a:rPr>
              <a:t>, </a:t>
            </a:r>
            <a:r>
              <a:rPr lang="it-IT" b="1" dirty="0" err="1" smtClean="0">
                <a:solidFill>
                  <a:srgbClr val="FF0000"/>
                </a:solidFill>
              </a:rPr>
              <a:t>nspace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</a:p>
        </p:txBody>
      </p:sp>
    </p:spTree>
    <p:extLst>
      <p:ext uri="{BB962C8B-B14F-4D97-AF65-F5344CB8AC3E}">
        <p14:creationId xmlns:p14="http://schemas.microsoft.com/office/powerpoint/2010/main" val="11362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Classi complemento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301237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Sia </a:t>
            </a:r>
            <a:r>
              <a:rPr lang="it-IT" dirty="0" err="1" smtClean="0"/>
              <a:t>f</a:t>
            </a:r>
            <a:r>
              <a:rPr lang="it-IT" dirty="0" smtClean="0"/>
              <a:t> </a:t>
            </a:r>
            <a:r>
              <a:rPr lang="it-IT" dirty="0"/>
              <a:t>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endParaRPr lang="it-IT" dirty="0" smtClean="0"/>
          </a:p>
          <a:p>
            <a:r>
              <a:rPr lang="it-IT" dirty="0" smtClean="0"/>
              <a:t>La classe </a:t>
            </a:r>
            <a:r>
              <a:rPr lang="it-IT" b="1" dirty="0" err="1" smtClean="0">
                <a:solidFill>
                  <a:srgbClr val="FF0000"/>
                </a:solidFill>
              </a:rPr>
              <a:t>coDTIME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)] </a:t>
            </a:r>
            <a:r>
              <a:rPr lang="it-IT" dirty="0" smtClean="0"/>
              <a:t>contiene i linguaggi il cui complemento è contenuto in DTIME[(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)]: 																								</a:t>
            </a:r>
            <a:r>
              <a:rPr lang="it-IT" b="1" dirty="0" err="1" smtClean="0">
                <a:solidFill>
                  <a:srgbClr val="FF0000"/>
                </a:solidFill>
              </a:rPr>
              <a:t>coDTIME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b="1" dirty="0" smtClean="0">
                <a:solidFill>
                  <a:srgbClr val="FF0000"/>
                </a:solidFill>
              </a:rPr>
              <a:t>= {</a:t>
            </a:r>
            <a:r>
              <a:rPr lang="it-IT" b="1" dirty="0">
                <a:solidFill>
                  <a:srgbClr val="FF0000"/>
                </a:solidFill>
              </a:rPr>
              <a:t>L ⊆{0,1}* tali </a:t>
            </a:r>
            <a:r>
              <a:rPr lang="it-IT" b="1" dirty="0" smtClean="0">
                <a:solidFill>
                  <a:srgbClr val="FF0000"/>
                </a:solidFill>
              </a:rPr>
              <a:t>che L</a:t>
            </a:r>
            <a:r>
              <a:rPr lang="it-IT" sz="2000" b="1" baseline="30000" dirty="0" smtClean="0">
                <a:solidFill>
                  <a:srgbClr val="FF0000"/>
                </a:solidFill>
              </a:rPr>
              <a:t>C </a:t>
            </a:r>
            <a:r>
              <a:rPr lang="it-IT" b="1" dirty="0">
                <a:solidFill>
                  <a:srgbClr val="FF0000"/>
                </a:solidFill>
              </a:rPr>
              <a:t>∈ </a:t>
            </a:r>
            <a:r>
              <a:rPr lang="it-IT" b="1" dirty="0" smtClean="0">
                <a:solidFill>
                  <a:srgbClr val="FF0000"/>
                </a:solidFill>
              </a:rPr>
              <a:t>DTIME[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)]</a:t>
            </a:r>
          </a:p>
          <a:p>
            <a:r>
              <a:rPr lang="it-IT" dirty="0"/>
              <a:t>La classe </a:t>
            </a:r>
            <a:r>
              <a:rPr lang="it-IT" b="1" dirty="0" err="1" smtClean="0">
                <a:solidFill>
                  <a:srgbClr val="FF0000"/>
                </a:solidFill>
              </a:rPr>
              <a:t>coDSPACE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/>
              <a:t>contiene i linguaggi il cui complemento è contenuto in </a:t>
            </a:r>
            <a:r>
              <a:rPr lang="it-IT" dirty="0" smtClean="0"/>
              <a:t>DSPACE[(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)]: </a:t>
            </a:r>
            <a:r>
              <a:rPr lang="it-IT" dirty="0" smtClean="0"/>
              <a:t>																							</a:t>
            </a:r>
            <a:r>
              <a:rPr lang="it-IT" b="1" dirty="0" err="1" smtClean="0">
                <a:solidFill>
                  <a:srgbClr val="FF0000"/>
                </a:solidFill>
              </a:rPr>
              <a:t>coDSPACE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</a:t>
            </a:r>
            <a:r>
              <a:rPr lang="it-IT" b="1" dirty="0" smtClean="0">
                <a:solidFill>
                  <a:srgbClr val="FF0000"/>
                </a:solidFill>
              </a:rPr>
              <a:t> D</a:t>
            </a:r>
            <a:r>
              <a:rPr lang="it-IT" b="1" dirty="0">
                <a:solidFill>
                  <a:srgbClr val="FF0000"/>
                </a:solidFill>
              </a:rPr>
              <a:t>SPACE 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</a:t>
            </a:r>
            <a:endParaRPr lang="it-IT" dirty="0"/>
          </a:p>
          <a:p>
            <a:r>
              <a:rPr lang="it-IT" dirty="0"/>
              <a:t>La classe </a:t>
            </a:r>
            <a:r>
              <a:rPr lang="it-IT" b="1" dirty="0" err="1" smtClean="0">
                <a:solidFill>
                  <a:srgbClr val="FF0000"/>
                </a:solidFill>
              </a:rPr>
              <a:t>coNTIME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/>
              <a:t>contiene i linguaggi il cui complemento è contenuto in </a:t>
            </a:r>
            <a:r>
              <a:rPr lang="it-IT" dirty="0" smtClean="0"/>
              <a:t>NTIME</a:t>
            </a:r>
            <a:r>
              <a:rPr lang="it-IT" dirty="0"/>
              <a:t>[(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)]: </a:t>
            </a:r>
            <a:r>
              <a:rPr lang="it-IT" dirty="0" smtClean="0"/>
              <a:t>																								</a:t>
            </a:r>
            <a:r>
              <a:rPr lang="it-IT" b="1" dirty="0" err="1" smtClean="0">
                <a:solidFill>
                  <a:srgbClr val="FF0000"/>
                </a:solidFill>
              </a:rPr>
              <a:t>coNTIME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</a:t>
            </a:r>
            <a:r>
              <a:rPr lang="it-IT" b="1" dirty="0" smtClean="0">
                <a:solidFill>
                  <a:srgbClr val="FF0000"/>
                </a:solidFill>
              </a:rPr>
              <a:t> NTIME[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</a:t>
            </a:r>
            <a:endParaRPr lang="it-IT" dirty="0"/>
          </a:p>
          <a:p>
            <a:r>
              <a:rPr lang="it-IT" dirty="0"/>
              <a:t>La classe </a:t>
            </a:r>
            <a:r>
              <a:rPr lang="it-IT" b="1" dirty="0" err="1" smtClean="0">
                <a:solidFill>
                  <a:srgbClr val="FF0000"/>
                </a:solidFill>
              </a:rPr>
              <a:t>coNSPACE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/>
              <a:t>contiene i linguaggi il cui complemento è contenuto in </a:t>
            </a:r>
            <a:r>
              <a:rPr lang="it-IT" dirty="0" smtClean="0"/>
              <a:t>NSPACE[(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)]: </a:t>
            </a:r>
            <a:r>
              <a:rPr lang="it-IT" dirty="0" smtClean="0"/>
              <a:t>																							</a:t>
            </a:r>
            <a:r>
              <a:rPr lang="it-IT" b="1" dirty="0" err="1" smtClean="0">
                <a:solidFill>
                  <a:srgbClr val="FF0000"/>
                </a:solidFill>
              </a:rPr>
              <a:t>coNSPACE</a:t>
            </a:r>
            <a:r>
              <a:rPr lang="it-IT" b="1" dirty="0" smtClean="0">
                <a:solidFill>
                  <a:srgbClr val="FF0000"/>
                </a:solidFill>
              </a:rPr>
              <a:t>[</a:t>
            </a:r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</a:t>
            </a:r>
            <a:r>
              <a:rPr lang="it-IT" b="1" dirty="0" smtClean="0">
                <a:solidFill>
                  <a:srgbClr val="FF0000"/>
                </a:solidFill>
              </a:rPr>
              <a:t> NSPACE 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 smtClean="0">
                <a:solidFill>
                  <a:srgbClr val="FF0000"/>
                </a:solidFill>
              </a:rPr>
              <a:t>)]</a:t>
            </a:r>
            <a:r>
              <a:rPr lang="it-IT" dirty="0" smtClean="0"/>
              <a:t>	</a:t>
            </a:r>
          </a:p>
          <a:p>
            <a:endParaRPr lang="it-IT" dirty="0" smtClean="0"/>
          </a:p>
          <a:p>
            <a:r>
              <a:rPr lang="it-IT" dirty="0" smtClean="0">
                <a:solidFill>
                  <a:schemeClr val="tx1"/>
                </a:solidFill>
              </a:rPr>
              <a:t>Le definizioni formali sono a pag. 10 della dispensa 6</a:t>
            </a:r>
            <a:r>
              <a:rPr lang="it-IT" dirty="0" smtClean="0"/>
              <a:t>																											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956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8205</TotalTime>
  <Words>1363</Words>
  <Application>Microsoft Macintosh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Cambria Math</vt:lpstr>
      <vt:lpstr>Century Gothic</vt:lpstr>
      <vt:lpstr>Wingdings 3</vt:lpstr>
      <vt:lpstr>Arial</vt:lpstr>
      <vt:lpstr>Filo</vt:lpstr>
      <vt:lpstr>Lezione a distanza 10</vt:lpstr>
      <vt:lpstr>Alla ricerca della macchina più veloce</vt:lpstr>
      <vt:lpstr>Alla ricerca della macchina più veloce</vt:lpstr>
      <vt:lpstr>Risparmiare memoria</vt:lpstr>
      <vt:lpstr>Classi di complessità (deterministiche)</vt:lpstr>
      <vt:lpstr>Classi di complessità (deterministiche)</vt:lpstr>
      <vt:lpstr>Classi di complessità deterministiche</vt:lpstr>
      <vt:lpstr>Classi di complessità non deterministiche</vt:lpstr>
      <vt:lpstr>Classi complemento</vt:lpstr>
      <vt:lpstr>Un paio di questioni</vt:lpstr>
      <vt:lpstr>Relazioni fra classi di complessità</vt:lpstr>
      <vt:lpstr>Relazioni fra classi di complessità</vt:lpstr>
      <vt:lpstr>Relazioni fra classi di complessità</vt:lpstr>
      <vt:lpstr>Classi… “poco precise”</vt:lpstr>
      <vt:lpstr>Classi… “poco precise”</vt:lpstr>
      <vt:lpstr>Qualcosa di strano…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350</cp:revision>
  <dcterms:created xsi:type="dcterms:W3CDTF">2020-03-06T09:19:14Z</dcterms:created>
  <dcterms:modified xsi:type="dcterms:W3CDTF">2020-04-16T18:44:01Z</dcterms:modified>
</cp:coreProperties>
</file>