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64" r:id="rId4"/>
    <p:sldId id="367" r:id="rId5"/>
    <p:sldId id="366" r:id="rId6"/>
    <p:sldId id="365" r:id="rId7"/>
    <p:sldId id="368" r:id="rId8"/>
    <p:sldId id="369" r:id="rId9"/>
    <p:sldId id="363" r:id="rId10"/>
    <p:sldId id="371" r:id="rId11"/>
    <p:sldId id="372" r:id="rId12"/>
    <p:sldId id="374" r:id="rId13"/>
    <p:sldId id="370" r:id="rId14"/>
    <p:sldId id="353" r:id="rId15"/>
    <p:sldId id="375" r:id="rId16"/>
    <p:sldId id="376" r:id="rId17"/>
    <p:sldId id="377" r:id="rId18"/>
    <p:sldId id="3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11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del 22/04/2020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La prima questioncina aperta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it-IT" sz="1800" b="1" dirty="0" smtClean="0"/>
                  <a:t>Teorema </a:t>
                </a:r>
                <a:r>
                  <a:rPr lang="it-IT" sz="1800" b="1" dirty="0"/>
                  <a:t>6.16</a:t>
                </a:r>
                <a:r>
                  <a:rPr lang="it-IT" sz="1800" dirty="0"/>
                  <a:t>: </a:t>
                </a:r>
                <a:r>
                  <a:rPr lang="it-IT" sz="1800" i="1" dirty="0"/>
                  <a:t>Sia </a:t>
                </a:r>
                <a:r>
                  <a:rPr lang="it-IT" sz="1800" dirty="0"/>
                  <a:t>f :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→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una funzione </a:t>
                </a:r>
                <a:r>
                  <a:rPr lang="it-IT" sz="1800" i="1" dirty="0" smtClean="0"/>
                  <a:t>time-</a:t>
                </a:r>
                <a:r>
                  <a:rPr lang="it-IT" sz="1800" i="1" dirty="0" err="1" smtClean="0"/>
                  <a:t>constructible</a:t>
                </a:r>
                <a:r>
                  <a:rPr lang="it-IT" sz="1800" i="1" dirty="0"/>
                  <a:t>. Allora, per ogni </a:t>
                </a:r>
                <a:r>
                  <a:rPr lang="it-IT" sz="1800" i="1" dirty="0" smtClean="0"/>
                  <a:t>            L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NTIME</a:t>
                </a:r>
                <a:r>
                  <a:rPr lang="it-IT" sz="1800" dirty="0"/>
                  <a:t>[ </a:t>
                </a:r>
                <a:r>
                  <a:rPr lang="it-IT" sz="1800" i="1" dirty="0" err="1"/>
                  <a:t>f</a:t>
                </a:r>
                <a:r>
                  <a:rPr lang="it-IT" sz="1800" i="1" dirty="0"/>
                  <a:t> </a:t>
                </a:r>
                <a:r>
                  <a:rPr lang="it-IT" sz="1800" dirty="0"/>
                  <a:t>(</a:t>
                </a:r>
                <a:r>
                  <a:rPr lang="it-IT" sz="1800" i="1" dirty="0" err="1"/>
                  <a:t>n</a:t>
                </a:r>
                <a:r>
                  <a:rPr lang="it-IT" sz="1800" dirty="0"/>
                  <a:t>)]</a:t>
                </a:r>
                <a:r>
                  <a:rPr lang="it-IT" sz="1800" i="1" dirty="0"/>
                  <a:t>, si ha che </a:t>
                </a:r>
                <a:r>
                  <a:rPr lang="it-IT" sz="1800" i="1" dirty="0" smtClean="0"/>
                  <a:t>L è </a:t>
                </a:r>
                <a:r>
                  <a:rPr lang="it-IT" sz="1800" i="1" dirty="0"/>
                  <a:t>decidibile in tempo non deterministico in O</a:t>
                </a:r>
                <a:r>
                  <a:rPr lang="it-IT" sz="1800" dirty="0"/>
                  <a:t>( </a:t>
                </a:r>
                <a:r>
                  <a:rPr lang="it-IT" sz="1800" i="1" dirty="0" err="1"/>
                  <a:t>f</a:t>
                </a:r>
                <a:r>
                  <a:rPr lang="it-IT" sz="1800" i="1" dirty="0"/>
                  <a:t> </a:t>
                </a:r>
                <a:r>
                  <a:rPr lang="it-IT" sz="1800" dirty="0"/>
                  <a:t>(</a:t>
                </a:r>
                <a:r>
                  <a:rPr lang="it-IT" sz="1800" i="1" dirty="0" err="1"/>
                  <a:t>n</a:t>
                </a:r>
                <a:r>
                  <a:rPr lang="it-IT" sz="1800" dirty="0" smtClean="0"/>
                  <a:t>))</a:t>
                </a:r>
                <a:r>
                  <a:rPr lang="it-IT" sz="1800" i="1" dirty="0" smtClean="0"/>
                  <a:t>.  	</a:t>
                </a:r>
                <a:r>
                  <a:rPr lang="it-IT" sz="1800" i="1" dirty="0"/>
                  <a:t/>
                </a:r>
                <a:br>
                  <a:rPr lang="it-IT" sz="1800" i="1" dirty="0"/>
                </a:br>
                <a:r>
                  <a:rPr lang="it-IT" sz="1800" i="1" dirty="0"/>
                  <a:t>Sia </a:t>
                </a:r>
                <a:r>
                  <a:rPr lang="it-IT" sz="1800" dirty="0"/>
                  <a:t>f :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→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una funzione </a:t>
                </a:r>
                <a:r>
                  <a:rPr lang="it-IT" sz="1800" i="1" dirty="0" err="1" smtClean="0"/>
                  <a:t>space-constructible</a:t>
                </a:r>
                <a:r>
                  <a:rPr lang="it-IT" sz="1800" i="1" dirty="0"/>
                  <a:t>. Allora, per ogni L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NTIME</a:t>
                </a:r>
                <a:r>
                  <a:rPr lang="it-IT" sz="1800" dirty="0"/>
                  <a:t>[ </a:t>
                </a:r>
                <a:r>
                  <a:rPr lang="it-IT" sz="1800" i="1" dirty="0" err="1"/>
                  <a:t>f</a:t>
                </a:r>
                <a:r>
                  <a:rPr lang="it-IT" sz="1800" i="1" dirty="0"/>
                  <a:t> </a:t>
                </a:r>
                <a:r>
                  <a:rPr lang="it-IT" sz="1800" dirty="0"/>
                  <a:t>(</a:t>
                </a:r>
                <a:r>
                  <a:rPr lang="it-IT" sz="1800" i="1" dirty="0" err="1"/>
                  <a:t>n</a:t>
                </a:r>
                <a:r>
                  <a:rPr lang="it-IT" sz="1800" dirty="0"/>
                  <a:t>)]</a:t>
                </a:r>
                <a:r>
                  <a:rPr lang="it-IT" sz="1800" i="1" dirty="0"/>
                  <a:t>, si ha che </a:t>
                </a:r>
                <a:r>
                  <a:rPr lang="it-IT" sz="1800" i="1" dirty="0" smtClean="0"/>
                  <a:t>L è </a:t>
                </a:r>
                <a:r>
                  <a:rPr lang="it-IT" sz="1800" i="1" dirty="0"/>
                  <a:t>decidibile in spazio non deterministico in O</a:t>
                </a:r>
                <a:r>
                  <a:rPr lang="it-IT" sz="1800" dirty="0"/>
                  <a:t>( </a:t>
                </a:r>
                <a:r>
                  <a:rPr lang="it-IT" sz="1800" i="1" dirty="0" err="1"/>
                  <a:t>f</a:t>
                </a:r>
                <a:r>
                  <a:rPr lang="it-IT" sz="1800" i="1" dirty="0"/>
                  <a:t> </a:t>
                </a:r>
                <a:r>
                  <a:rPr lang="it-IT" sz="1800" dirty="0"/>
                  <a:t>(</a:t>
                </a:r>
                <a:r>
                  <a:rPr lang="it-IT" sz="1800" i="1" dirty="0" err="1"/>
                  <a:t>n</a:t>
                </a:r>
                <a:r>
                  <a:rPr lang="it-IT" sz="1800" dirty="0"/>
                  <a:t>)) </a:t>
                </a:r>
                <a:endParaRPr lang="it-IT" sz="1800" dirty="0" smtClean="0"/>
              </a:p>
              <a:p>
                <a:pPr lvl="2"/>
                <a:endParaRPr lang="it-IT" dirty="0" smtClean="0"/>
              </a:p>
              <a:p>
                <a:pPr lvl="1"/>
                <a:r>
                  <a:rPr lang="it-IT" sz="1800" dirty="0" smtClean="0"/>
                  <a:t>Dimostriamo soltanto il caso in cui </a:t>
                </a:r>
                <a:r>
                  <a:rPr lang="it-IT" sz="1800" dirty="0" err="1" smtClean="0"/>
                  <a:t>f</a:t>
                </a:r>
                <a:r>
                  <a:rPr lang="it-IT" sz="1800" dirty="0" smtClean="0"/>
                  <a:t> è time-</a:t>
                </a:r>
                <a:r>
                  <a:rPr lang="it-IT" sz="1800" dirty="0" err="1" smtClean="0"/>
                  <a:t>constructible</a:t>
                </a:r>
                <a:endParaRPr lang="it-IT" sz="1800" dirty="0" smtClean="0"/>
              </a:p>
              <a:p>
                <a:pPr lvl="1"/>
                <a:r>
                  <a:rPr lang="it-IT" sz="1800" dirty="0"/>
                  <a:t>La dimostrazione del caso in cui </a:t>
                </a:r>
                <a:r>
                  <a:rPr lang="it-IT" sz="1800" dirty="0" err="1"/>
                  <a:t>f</a:t>
                </a:r>
                <a:r>
                  <a:rPr lang="it-IT" sz="1800" dirty="0"/>
                  <a:t> </a:t>
                </a:r>
                <a:r>
                  <a:rPr lang="it-IT" sz="1800" dirty="0" err="1"/>
                  <a:t>e`</a:t>
                </a:r>
                <a:r>
                  <a:rPr lang="it-IT" sz="1800" dirty="0"/>
                  <a:t> </a:t>
                </a:r>
                <a:r>
                  <a:rPr lang="it-IT" sz="1800" dirty="0" err="1"/>
                  <a:t>space-constructible</a:t>
                </a:r>
                <a:r>
                  <a:rPr lang="it-IT" sz="1800" dirty="0"/>
                  <a:t> </a:t>
                </a:r>
                <a:r>
                  <a:rPr lang="it-IT" sz="1800" dirty="0"/>
                  <a:t>è</a:t>
                </a:r>
                <a:r>
                  <a:rPr lang="it-IT" sz="1800" dirty="0" smtClean="0"/>
                  <a:t> </a:t>
                </a:r>
                <a:r>
                  <a:rPr lang="it-IT" sz="1800" dirty="0"/>
                  <a:t>analoga </a:t>
                </a:r>
                <a:endParaRPr lang="it-IT" sz="1800" dirty="0" smtClean="0"/>
              </a:p>
              <a:p>
                <a:pPr lvl="1"/>
                <a:r>
                  <a:rPr lang="it-IT" sz="1800" dirty="0" smtClean="0"/>
                  <a:t>Riutilizziamo, aggiustandola opportunamente, la dimostrazione del Teorema 6.2</a:t>
                </a:r>
              </a:p>
              <a:p>
                <a:pPr lvl="2"/>
                <a:endParaRPr lang="it-IT" dirty="0" smtClean="0"/>
              </a:p>
              <a:p>
                <a:pPr lvl="1"/>
                <a:r>
                  <a:rPr lang="it-IT" sz="1800" b="1" dirty="0"/>
                  <a:t>Teorema 6.2</a:t>
                </a:r>
                <a:r>
                  <a:rPr lang="it-IT" sz="1800" dirty="0"/>
                  <a:t> (tempo): </a:t>
                </a:r>
                <a:r>
                  <a:rPr lang="it-IT" sz="1800" i="1" dirty="0"/>
                  <a:t>Sia </a:t>
                </a:r>
                <a:r>
                  <a:rPr lang="it-IT" sz="1800" dirty="0" err="1"/>
                  <a:t>f</a:t>
                </a:r>
                <a:r>
                  <a:rPr lang="it-IT" sz="1800" dirty="0"/>
                  <a:t> :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→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una funzione totale calcolabile.</a:t>
                </a:r>
                <a:br>
                  <a:rPr lang="it-IT" sz="1800" i="1" dirty="0"/>
                </a:br>
                <a:r>
                  <a:rPr lang="it-IT" sz="1800" i="1" dirty="0"/>
                  <a:t>Se </a:t>
                </a:r>
                <a:r>
                  <a:rPr lang="it-IT" sz="1800" dirty="0"/>
                  <a:t>L</a:t>
                </a:r>
                <a:r>
                  <a:rPr lang="it-IT" sz="1800" i="1" dirty="0"/>
                  <a:t> </a:t>
                </a:r>
                <a:r>
                  <a:rPr lang="it-IT" sz="1800" dirty="0"/>
                  <a:t>⊆ </a:t>
                </a:r>
                <a:r>
                  <a:rPr lang="it-IT" sz="1800" dirty="0" err="1"/>
                  <a:t>Σ</a:t>
                </a:r>
                <a:r>
                  <a:rPr lang="it-IT" sz="1800" dirty="0"/>
                  <a:t>* </a:t>
                </a:r>
                <a:r>
                  <a:rPr lang="it-IT" sz="1800" i="1" dirty="0"/>
                  <a:t>è accettato da una macchina di </a:t>
                </a:r>
                <a:r>
                  <a:rPr lang="it-IT" sz="1800" i="1" dirty="0" smtClean="0"/>
                  <a:t> </a:t>
                </a:r>
                <a:r>
                  <a:rPr lang="it-IT" sz="1800" i="1" dirty="0" err="1"/>
                  <a:t>Turing</a:t>
                </a:r>
                <a:r>
                  <a:rPr lang="it-IT" sz="1800" i="1" dirty="0"/>
                  <a:t> non deterministica </a:t>
                </a:r>
                <a:r>
                  <a:rPr lang="it-IT" sz="1800" dirty="0"/>
                  <a:t>NT</a:t>
                </a:r>
                <a:r>
                  <a:rPr lang="it-IT" sz="1800" i="1" dirty="0"/>
                  <a:t> tale che, per ogni </a:t>
                </a:r>
                <a:r>
                  <a:rPr lang="it-IT" sz="1800" dirty="0"/>
                  <a:t>x ∈ L, </a:t>
                </a:r>
                <a:r>
                  <a:rPr lang="it-IT" sz="1800" dirty="0" err="1"/>
                  <a:t>ntime</a:t>
                </a:r>
                <a:r>
                  <a:rPr lang="it-IT" sz="1800" dirty="0"/>
                  <a:t>(</a:t>
                </a:r>
                <a:r>
                  <a:rPr lang="it-IT" sz="1800" dirty="0" err="1"/>
                  <a:t>NT,x</a:t>
                </a:r>
                <a:r>
                  <a:rPr lang="it-IT" sz="1800" dirty="0"/>
                  <a:t>) ≤ </a:t>
                </a:r>
                <a:r>
                  <a:rPr lang="it-IT" sz="1800" dirty="0" err="1"/>
                  <a:t>f</a:t>
                </a:r>
                <a:r>
                  <a:rPr lang="it-IT" sz="1800" dirty="0"/>
                  <a:t> (|x</a:t>
                </a:r>
                <a:r>
                  <a:rPr lang="it-IT" sz="1800" dirty="0" smtClean="0"/>
                  <a:t>|) </a:t>
                </a:r>
                <a:r>
                  <a:rPr lang="it-IT" sz="1800" i="1" dirty="0"/>
                  <a:t>allora </a:t>
                </a:r>
                <a:r>
                  <a:rPr lang="it-IT" sz="1800" dirty="0"/>
                  <a:t>L</a:t>
                </a:r>
                <a:r>
                  <a:rPr lang="it-IT" sz="1800" i="1" dirty="0"/>
                  <a:t> è decidibile</a:t>
                </a:r>
                <a:r>
                  <a:rPr lang="it-IT" sz="1800" i="1" dirty="0" smtClean="0"/>
                  <a:t>.</a:t>
                </a:r>
              </a:p>
              <a:p>
                <a:pPr lvl="2"/>
                <a:endParaRPr lang="it-IT" i="1" dirty="0" smtClean="0"/>
              </a:p>
              <a:p>
                <a:pPr lvl="1"/>
                <a:r>
                  <a:rPr lang="it-IT" sz="1800" i="1" dirty="0" smtClean="0"/>
                  <a:t>Lo vedete quanto si assomigliano i due teoremi?</a:t>
                </a:r>
                <a:endParaRPr lang="it-IT" sz="18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5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La prima questioncina aperta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it-IT" sz="1800" i="1" dirty="0" smtClean="0"/>
                  <a:t>Sia </a:t>
                </a:r>
                <a:r>
                  <a:rPr lang="it-IT" sz="1800" dirty="0"/>
                  <a:t>f :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→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una funzione </a:t>
                </a:r>
                <a:r>
                  <a:rPr lang="it-IT" sz="1800" i="1" dirty="0" smtClean="0"/>
                  <a:t>time-</a:t>
                </a:r>
                <a:r>
                  <a:rPr lang="it-IT" sz="1800" i="1" dirty="0" err="1" smtClean="0"/>
                  <a:t>constructible</a:t>
                </a:r>
                <a:r>
                  <a:rPr lang="it-IT" sz="1800" i="1" dirty="0"/>
                  <a:t>. Allora, per ogni </a:t>
                </a:r>
                <a:r>
                  <a:rPr lang="it-IT" sz="1800" i="1" dirty="0" smtClean="0"/>
                  <a:t> L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NTIME</a:t>
                </a:r>
                <a:r>
                  <a:rPr lang="it-IT" sz="1800" dirty="0"/>
                  <a:t>[ </a:t>
                </a:r>
                <a:r>
                  <a:rPr lang="it-IT" sz="1800" i="1" dirty="0" err="1"/>
                  <a:t>f</a:t>
                </a:r>
                <a:r>
                  <a:rPr lang="it-IT" sz="1800" i="1" dirty="0"/>
                  <a:t> </a:t>
                </a:r>
                <a:r>
                  <a:rPr lang="it-IT" sz="1800" dirty="0"/>
                  <a:t>(</a:t>
                </a:r>
                <a:r>
                  <a:rPr lang="it-IT" sz="1800" i="1" dirty="0" err="1"/>
                  <a:t>n</a:t>
                </a:r>
                <a:r>
                  <a:rPr lang="it-IT" sz="1800" dirty="0"/>
                  <a:t>)]</a:t>
                </a:r>
                <a:r>
                  <a:rPr lang="it-IT" sz="1800" i="1" dirty="0"/>
                  <a:t>, si ha che L </a:t>
                </a:r>
                <a:r>
                  <a:rPr lang="it-IT" sz="1800" i="1" dirty="0" err="1"/>
                  <a:t>e`</a:t>
                </a:r>
                <a:r>
                  <a:rPr lang="it-IT" sz="1800" i="1" dirty="0"/>
                  <a:t> decidibile in tempo non deterministico in O</a:t>
                </a:r>
                <a:r>
                  <a:rPr lang="it-IT" sz="1800" dirty="0"/>
                  <a:t>( </a:t>
                </a:r>
                <a:r>
                  <a:rPr lang="it-IT" sz="1800" i="1" dirty="0" err="1"/>
                  <a:t>f</a:t>
                </a:r>
                <a:r>
                  <a:rPr lang="it-IT" sz="1800" i="1" dirty="0"/>
                  <a:t> </a:t>
                </a:r>
                <a:r>
                  <a:rPr lang="it-IT" sz="1800" dirty="0"/>
                  <a:t>(</a:t>
                </a:r>
                <a:r>
                  <a:rPr lang="it-IT" sz="1800" i="1" dirty="0" err="1"/>
                  <a:t>n</a:t>
                </a:r>
                <a:r>
                  <a:rPr lang="it-IT" sz="1800" dirty="0" smtClean="0"/>
                  <a:t>))</a:t>
                </a:r>
                <a:r>
                  <a:rPr lang="it-IT" sz="1800" i="1" dirty="0" smtClean="0"/>
                  <a:t>.	</a:t>
                </a:r>
                <a:r>
                  <a:rPr lang="it-IT" sz="1800" i="1" dirty="0"/>
                  <a:t/>
                </a:r>
                <a:br>
                  <a:rPr lang="it-IT" sz="1800" i="1" dirty="0"/>
                </a:br>
                <a:endParaRPr lang="it-IT" sz="1800" i="1" dirty="0"/>
              </a:p>
              <a:p>
                <a:pPr lvl="1"/>
                <a:r>
                  <a:rPr lang="it-IT" sz="1800" dirty="0" smtClean="0"/>
                  <a:t>Sia NT la macchina che accetta </a:t>
                </a:r>
                <a:r>
                  <a:rPr lang="it-IT" sz="1800" dirty="0" smtClean="0"/>
                  <a:t>L, </a:t>
                </a:r>
                <a:r>
                  <a:rPr lang="it-IT" sz="1800" dirty="0" smtClean="0"/>
                  <a:t>e assumiamo che, per x </a:t>
                </a:r>
                <a:r>
                  <a:rPr lang="it-IT" sz="1800" dirty="0"/>
                  <a:t>∈ </a:t>
                </a:r>
                <a:r>
                  <a:rPr lang="it-IT" sz="1800" dirty="0" smtClean="0"/>
                  <a:t>L, 		  </a:t>
                </a:r>
                <a:r>
                  <a:rPr lang="it-IT" sz="1800" dirty="0" err="1" smtClean="0"/>
                  <a:t>ntime</a:t>
                </a:r>
                <a:r>
                  <a:rPr lang="it-IT" sz="1800" dirty="0" smtClean="0"/>
                  <a:t>(</a:t>
                </a:r>
                <a:r>
                  <a:rPr lang="it-IT" sz="1800" dirty="0" err="1" smtClean="0"/>
                  <a:t>NT,x</a:t>
                </a:r>
                <a:r>
                  <a:rPr lang="it-IT" sz="1800" dirty="0" smtClean="0"/>
                  <a:t>) ≤ c </a:t>
                </a:r>
                <a:r>
                  <a:rPr lang="it-IT" sz="1800" dirty="0" err="1" smtClean="0"/>
                  <a:t>f</a:t>
                </a:r>
                <a:r>
                  <a:rPr lang="it-IT" sz="1800" dirty="0" smtClean="0"/>
                  <a:t>(|x|), per qualche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costante</a:t>
                </a:r>
                <a:r>
                  <a:rPr lang="it-IT" sz="1800" dirty="0" smtClean="0"/>
                  <a:t> c &gt; 0</a:t>
                </a:r>
              </a:p>
              <a:p>
                <a:pPr lvl="1"/>
                <a:r>
                  <a:rPr lang="it-IT" sz="1800" dirty="0" smtClean="0"/>
                  <a:t> Poiché 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è </a:t>
                </a:r>
                <a:r>
                  <a:rPr lang="it-IT" sz="1800" b="1" dirty="0" smtClean="0">
                    <a:solidFill>
                      <a:srgbClr val="3636E8"/>
                    </a:solidFill>
                  </a:rPr>
                  <a:t>time-</a:t>
                </a:r>
                <a:r>
                  <a:rPr lang="it-IT" sz="1800" b="1" dirty="0" err="1" smtClean="0">
                    <a:solidFill>
                      <a:srgbClr val="3636E8"/>
                    </a:solidFill>
                  </a:rPr>
                  <a:t>constructible</a:t>
                </a:r>
                <a:r>
                  <a:rPr lang="it-IT" sz="1800" dirty="0" smtClean="0"/>
                  <a:t>, anche c </a:t>
                </a:r>
                <a:r>
                  <a:rPr lang="it-IT" sz="1800" dirty="0" err="1" smtClean="0"/>
                  <a:t>f</a:t>
                </a:r>
                <a:r>
                  <a:rPr lang="it-IT" sz="1800" dirty="0" smtClean="0"/>
                  <a:t> è time-</a:t>
                </a:r>
                <a:r>
                  <a:rPr lang="it-IT" sz="1800" dirty="0" err="1" smtClean="0"/>
                  <a:t>constructible</a:t>
                </a:r>
                <a:r>
                  <a:rPr lang="it-IT" sz="1800" dirty="0" smtClean="0"/>
                  <a:t>: allora, esiste </a:t>
                </a:r>
                <a:r>
                  <a:rPr lang="it-IT" sz="1800" dirty="0"/>
                  <a:t>una macchina </a:t>
                </a:r>
                <a:r>
                  <a:rPr lang="it-IT" sz="1800" dirty="0" err="1"/>
                  <a:t>T</a:t>
                </a:r>
                <a:r>
                  <a:rPr lang="it-IT" sz="2000" baseline="-25000" dirty="0" err="1"/>
                  <a:t>f</a:t>
                </a:r>
                <a:r>
                  <a:rPr lang="it-IT" sz="1800" dirty="0"/>
                  <a:t> di tipo trasduttore tale che, per ogni </a:t>
                </a:r>
                <a:r>
                  <a:rPr lang="it-IT" sz="1800" dirty="0" err="1"/>
                  <a:t>n</a:t>
                </a:r>
                <a:r>
                  <a:rPr lang="it-IT" sz="1800" dirty="0"/>
                  <a:t> ∈</a:t>
                </a:r>
                <a:r>
                  <a:rPr lang="it-IT" sz="1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, </a:t>
                </a:r>
                <a:r>
                  <a:rPr lang="it-IT" sz="1800" dirty="0" err="1"/>
                  <a:t>T</a:t>
                </a:r>
                <a:r>
                  <a:rPr lang="it-IT" sz="2000" baseline="-25000" dirty="0" err="1"/>
                  <a:t>f</a:t>
                </a:r>
                <a:r>
                  <a:rPr lang="it-IT" sz="2000" baseline="-25000" dirty="0"/>
                  <a:t> </a:t>
                </a:r>
                <a:r>
                  <a:rPr lang="it-IT" sz="1800" dirty="0" smtClean="0"/>
                  <a:t>(1</a:t>
                </a:r>
                <a:r>
                  <a:rPr lang="it-IT" sz="2000" baseline="30000" dirty="0" smtClean="0"/>
                  <a:t>n</a:t>
                </a:r>
                <a:r>
                  <a:rPr lang="it-IT" sz="1800" dirty="0"/>
                  <a:t>) termina </a:t>
                </a:r>
                <a:endParaRPr lang="it-IT" sz="1800" dirty="0" smtClean="0"/>
              </a:p>
              <a:p>
                <a:pPr lvl="2"/>
                <a:r>
                  <a:rPr lang="it-IT" sz="1600" dirty="0" smtClean="0"/>
                  <a:t>con </a:t>
                </a:r>
                <a:r>
                  <a:rPr lang="it-IT" sz="1600" dirty="0"/>
                  <a:t>il valore </a:t>
                </a:r>
                <a:r>
                  <a:rPr lang="it-IT" sz="1600" dirty="0" smtClean="0"/>
                  <a:t>c 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</a:t>
                </a:r>
                <a:r>
                  <a:rPr lang="it-IT" sz="1600" dirty="0" err="1" smtClean="0"/>
                  <a:t>n</a:t>
                </a:r>
                <a:r>
                  <a:rPr lang="it-IT" sz="1600" dirty="0"/>
                  <a:t>) scritto sul nastro di </a:t>
                </a:r>
                <a:r>
                  <a:rPr lang="it-IT" sz="1600" dirty="0" smtClean="0"/>
                  <a:t>output </a:t>
                </a:r>
                <a:r>
                  <a:rPr lang="it-IT" sz="1600" dirty="0" smtClean="0"/>
                  <a:t>in unario</a:t>
                </a:r>
                <a:endParaRPr lang="it-IT" sz="1600" dirty="0" smtClean="0"/>
              </a:p>
              <a:p>
                <a:pPr lvl="2"/>
                <a:r>
                  <a:rPr lang="it-IT" sz="1600" dirty="0" smtClean="0"/>
                  <a:t>dopo aver eseguito O(c 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</a:t>
                </a:r>
                <a:r>
                  <a:rPr lang="it-IT" sz="1600" dirty="0" err="1" smtClean="0"/>
                  <a:t>n</a:t>
                </a:r>
                <a:r>
                  <a:rPr lang="it-IT" sz="1600" dirty="0" smtClean="0"/>
                  <a:t>)) istruzioni</a:t>
                </a:r>
              </a:p>
              <a:p>
                <a:pPr lvl="1"/>
                <a:r>
                  <a:rPr lang="it-IT" sz="1800" dirty="0" smtClean="0"/>
                  <a:t>Costruiamo </a:t>
                </a:r>
                <a:r>
                  <a:rPr lang="it-IT" sz="1800" dirty="0"/>
                  <a:t>una nuova macchina non deterministica NT’, a tre nastri, che decide L: per ogni x ∈ </a:t>
                </a:r>
                <a:r>
                  <a:rPr lang="it-IT" sz="1800" dirty="0" err="1"/>
                  <a:t>Σ</a:t>
                </a:r>
                <a:r>
                  <a:rPr lang="it-IT" sz="1800" dirty="0"/>
                  <a:t>*</a:t>
                </a:r>
              </a:p>
              <a:p>
                <a:pPr lvl="2"/>
                <a:r>
                  <a:rPr lang="it-IT" sz="1600" dirty="0"/>
                  <a:t>NT’(x) scrive |x| </a:t>
                </a:r>
                <a:r>
                  <a:rPr lang="it-IT" sz="1600" dirty="0" smtClean="0"/>
                  <a:t>in unario sul </a:t>
                </a:r>
                <a:r>
                  <a:rPr lang="it-IT" sz="1600" dirty="0"/>
                  <a:t>secondo nastro e invoca </a:t>
                </a:r>
                <a:r>
                  <a:rPr lang="it-IT" sz="1600" dirty="0" err="1"/>
                  <a:t>T</a:t>
                </a:r>
                <a:r>
                  <a:rPr lang="it-IT" sz="2000" baseline="-25000" dirty="0" err="1"/>
                  <a:t>f</a:t>
                </a:r>
                <a:r>
                  <a:rPr lang="it-IT" sz="1600" dirty="0"/>
                  <a:t>(|x|): al termine della computazione sul terzo nastro si troverà scritto </a:t>
                </a:r>
                <a:r>
                  <a:rPr lang="it-IT" sz="1600" dirty="0" smtClean="0"/>
                  <a:t>c </a:t>
                </a:r>
                <a:r>
                  <a:rPr lang="it-IT" sz="1600" dirty="0" err="1" smtClean="0"/>
                  <a:t>f</a:t>
                </a:r>
                <a:r>
                  <a:rPr lang="it-IT" sz="1600" dirty="0"/>
                  <a:t>(|x|) in unario</a:t>
                </a:r>
              </a:p>
              <a:p>
                <a:pPr lvl="2"/>
                <a:r>
                  <a:rPr lang="it-IT" sz="1600" dirty="0"/>
                  <a:t>NT’(x) invoca NT(x) e, per ogni quintupla eseguita da NT(x</a:t>
                </a:r>
                <a:r>
                  <a:rPr lang="it-IT" sz="1600" dirty="0" smtClean="0"/>
                  <a:t>):</a:t>
                </a:r>
              </a:p>
              <a:p>
                <a:pPr lvl="3"/>
                <a:r>
                  <a:rPr lang="it-IT" sz="1600" dirty="0" smtClean="0"/>
                  <a:t>NT</a:t>
                </a:r>
                <a:r>
                  <a:rPr lang="it-IT" sz="1600" dirty="0"/>
                  <a:t>’ “cancella” un ‘1’ dal terzo nastro e, inoltre,</a:t>
                </a:r>
              </a:p>
              <a:p>
                <a:pPr lvl="3"/>
                <a:r>
                  <a:rPr lang="it-IT" sz="1600" dirty="0"/>
                  <a:t>se NT(x) accetta allora anche NT’(x) accetta, se NT(x) rigetta allora anche NT’(x) rigetta;</a:t>
                </a:r>
              </a:p>
              <a:p>
                <a:pPr lvl="2"/>
                <a:r>
                  <a:rPr lang="it-IT" sz="1600" dirty="0"/>
                  <a:t>se quando il terzo </a:t>
                </a:r>
                <a:r>
                  <a:rPr lang="it-IT" sz="1600" dirty="0" smtClean="0"/>
                  <a:t>nastro di </a:t>
                </a:r>
                <a:r>
                  <a:rPr lang="it-IT" sz="1600" dirty="0"/>
                  <a:t>NT’ è vuoto NT(x) non ha ancora terminato, allora NT’(x) rigetta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t="-1044" r="-361" b="-3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27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La prima questioncina aperta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it-IT" sz="1800" i="1" dirty="0" smtClean="0"/>
                  <a:t>Sia </a:t>
                </a:r>
                <a:r>
                  <a:rPr lang="it-IT" sz="1800" dirty="0"/>
                  <a:t>f :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→ </a:t>
                </a:r>
                <a14:m>
                  <m:oMath xmlns:m="http://schemas.openxmlformats.org/officeDocument/2006/math">
                    <m:r>
                      <a:rPr lang="it-IT" sz="180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una funzione </a:t>
                </a:r>
                <a:r>
                  <a:rPr lang="it-IT" sz="1800" i="1" dirty="0" smtClean="0"/>
                  <a:t>time-</a:t>
                </a:r>
                <a:r>
                  <a:rPr lang="it-IT" sz="1800" i="1" dirty="0" err="1" smtClean="0"/>
                  <a:t>constructible</a:t>
                </a:r>
                <a:r>
                  <a:rPr lang="it-IT" sz="1800" i="1" dirty="0"/>
                  <a:t>. Allora, per ogni </a:t>
                </a:r>
                <a:r>
                  <a:rPr lang="it-IT" sz="1800" i="1" dirty="0" smtClean="0"/>
                  <a:t> L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i="1" dirty="0"/>
                  <a:t>NTIME</a:t>
                </a:r>
                <a:r>
                  <a:rPr lang="it-IT" sz="1800" dirty="0"/>
                  <a:t>[ </a:t>
                </a:r>
                <a:r>
                  <a:rPr lang="it-IT" sz="1800" i="1" dirty="0" err="1"/>
                  <a:t>f</a:t>
                </a:r>
                <a:r>
                  <a:rPr lang="it-IT" sz="1800" i="1" dirty="0"/>
                  <a:t> </a:t>
                </a:r>
                <a:r>
                  <a:rPr lang="it-IT" sz="1800" dirty="0"/>
                  <a:t>(</a:t>
                </a:r>
                <a:r>
                  <a:rPr lang="it-IT" sz="1800" i="1" dirty="0" err="1"/>
                  <a:t>n</a:t>
                </a:r>
                <a:r>
                  <a:rPr lang="it-IT" sz="1800" dirty="0"/>
                  <a:t>)]</a:t>
                </a:r>
                <a:r>
                  <a:rPr lang="it-IT" sz="1800" i="1" dirty="0"/>
                  <a:t>, si ha che L </a:t>
                </a:r>
                <a:r>
                  <a:rPr lang="it-IT" sz="1800" i="1" dirty="0" err="1"/>
                  <a:t>e`</a:t>
                </a:r>
                <a:r>
                  <a:rPr lang="it-IT" sz="1800" i="1" dirty="0"/>
                  <a:t> decidibile in tempo non deterministico in O</a:t>
                </a:r>
                <a:r>
                  <a:rPr lang="it-IT" sz="1800" dirty="0"/>
                  <a:t>( </a:t>
                </a:r>
                <a:r>
                  <a:rPr lang="it-IT" sz="1800" i="1" dirty="0" err="1"/>
                  <a:t>f</a:t>
                </a:r>
                <a:r>
                  <a:rPr lang="it-IT" sz="1800" i="1" dirty="0"/>
                  <a:t> </a:t>
                </a:r>
                <a:r>
                  <a:rPr lang="it-IT" sz="1800" dirty="0"/>
                  <a:t>(</a:t>
                </a:r>
                <a:r>
                  <a:rPr lang="it-IT" sz="1800" i="1" dirty="0" err="1"/>
                  <a:t>n</a:t>
                </a:r>
                <a:r>
                  <a:rPr lang="it-IT" sz="1800" dirty="0" smtClean="0"/>
                  <a:t>))</a:t>
                </a:r>
                <a:r>
                  <a:rPr lang="it-IT" sz="1800" i="1" dirty="0" smtClean="0"/>
                  <a:t>.	</a:t>
                </a:r>
                <a:r>
                  <a:rPr lang="it-IT" sz="1800" i="1" dirty="0"/>
                  <a:t/>
                </a:r>
                <a:br>
                  <a:rPr lang="it-IT" sz="1800" i="1" dirty="0"/>
                </a:br>
                <a:endParaRPr lang="it-IT" sz="1800" i="1" dirty="0" smtClean="0"/>
              </a:p>
              <a:p>
                <a:pPr lvl="1"/>
                <a:r>
                  <a:rPr lang="it-IT" sz="1800" dirty="0" smtClean="0">
                    <a:solidFill>
                      <a:schemeClr val="tx1"/>
                    </a:solidFill>
                  </a:rPr>
                  <a:t>Osserviamo</a:t>
                </a:r>
                <a:r>
                  <a:rPr lang="it-IT" sz="1800" dirty="0">
                    <a:solidFill>
                      <a:schemeClr val="tx1"/>
                    </a:solidFill>
                  </a:rPr>
                  <a:t>, intanto, che le computazioni di NT’ terminano sempre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la simulazione di una </a:t>
                </a:r>
                <a:r>
                  <a:rPr lang="it-IT" sz="1600" dirty="0">
                    <a:solidFill>
                      <a:schemeClr val="tx1"/>
                    </a:solidFill>
                  </a:rPr>
                  <a:t>computazione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di NT(x</a:t>
                </a:r>
                <a:r>
                  <a:rPr lang="it-IT" sz="1600" dirty="0">
                    <a:solidFill>
                      <a:schemeClr val="tx1"/>
                    </a:solidFill>
                  </a:rPr>
                  <a:t>) dura più di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c </a:t>
                </a:r>
                <a:r>
                  <a:rPr lang="it-IT" sz="16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passi, la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interrompiamo!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endParaRPr lang="it-IT" sz="16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dirty="0" smtClean="0"/>
                  <a:t>Poi</a:t>
                </a:r>
                <a:r>
                  <a:rPr lang="it-IT" sz="1800" dirty="0"/>
                  <a:t>, NT’ decide L, infatti:</a:t>
                </a:r>
              </a:p>
              <a:p>
                <a:pPr lvl="2"/>
                <a:r>
                  <a:rPr lang="it-IT" sz="1600" dirty="0"/>
                  <a:t>se x ∈ L, allora NT(x) accetta in al </a:t>
                </a:r>
                <a:r>
                  <a:rPr lang="it-IT" sz="1600" dirty="0" smtClean="0"/>
                  <a:t>più c </a:t>
                </a:r>
                <a:r>
                  <a:rPr lang="it-IT" sz="1600" dirty="0" err="1"/>
                  <a:t>f</a:t>
                </a:r>
                <a:r>
                  <a:rPr lang="it-IT" sz="1600" dirty="0"/>
                  <a:t>(|x|) passi: e, quindi, NT’(x) accetta</a:t>
                </a:r>
              </a:p>
              <a:p>
                <a:pPr lvl="2"/>
                <a:r>
                  <a:rPr lang="it-IT" sz="1600" dirty="0"/>
                  <a:t>se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/>
                  <a:t> L, allora o NT(x) rigetta in al più </a:t>
                </a:r>
                <a:r>
                  <a:rPr lang="it-IT" sz="1600" dirty="0" smtClean="0"/>
                  <a:t>c </a:t>
                </a:r>
                <a:r>
                  <a:rPr lang="it-IT" sz="1600" dirty="0" err="1" smtClean="0"/>
                  <a:t>f</a:t>
                </a:r>
                <a:r>
                  <a:rPr lang="it-IT" sz="1600" dirty="0"/>
                  <a:t>(|x|) passi e, quindi, NT’(x) rigetta, oppure </a:t>
                </a:r>
                <a:r>
                  <a:rPr lang="it-IT" sz="1600" dirty="0" smtClean="0"/>
                  <a:t>	NT(x</a:t>
                </a:r>
                <a:r>
                  <a:rPr lang="it-IT" sz="1600" dirty="0"/>
                  <a:t>) non termina entro </a:t>
                </a:r>
                <a:r>
                  <a:rPr lang="it-IT" sz="1600" dirty="0" smtClean="0"/>
                  <a:t>c </a:t>
                </a:r>
                <a:r>
                  <a:rPr lang="it-IT" sz="1600" dirty="0" err="1" smtClean="0"/>
                  <a:t>f</a:t>
                </a:r>
                <a:r>
                  <a:rPr lang="it-IT" sz="1600" dirty="0"/>
                  <a:t>(|x|) passi e, quindi, NT’(x), ugualmente, </a:t>
                </a:r>
                <a:r>
                  <a:rPr lang="it-IT" sz="1600" dirty="0" smtClean="0"/>
                  <a:t>rigetta</a:t>
                </a:r>
              </a:p>
              <a:p>
                <a:pPr lvl="1"/>
                <a:r>
                  <a:rPr lang="it-IT" sz="1800" dirty="0" smtClean="0">
                    <a:solidFill>
                      <a:srgbClr val="D441C9"/>
                    </a:solidFill>
                  </a:rPr>
                  <a:t>Ma </a:t>
                </a:r>
                <a:r>
                  <a:rPr lang="it-IT" sz="1800" dirty="0">
                    <a:solidFill>
                      <a:srgbClr val="D441C9"/>
                    </a:solidFill>
                  </a:rPr>
                  <a:t>quanto impiega NT’ a rigettare x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800" dirty="0">
                    <a:solidFill>
                      <a:srgbClr val="D441C9"/>
                    </a:solidFill>
                  </a:rPr>
                  <a:t> </a:t>
                </a:r>
                <a:r>
                  <a:rPr lang="it-IT" sz="1800" dirty="0" smtClean="0">
                    <a:solidFill>
                      <a:srgbClr val="D441C9"/>
                    </a:solidFill>
                  </a:rPr>
                  <a:t>L?</a:t>
                </a:r>
              </a:p>
              <a:p>
                <a:pPr lvl="2"/>
                <a:r>
                  <a:rPr lang="it-IT" sz="1600" dirty="0" smtClean="0"/>
                  <a:t>O(c 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(|x|) per calcolare c 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(|x|)</a:t>
                </a:r>
              </a:p>
              <a:p>
                <a:pPr lvl="2"/>
                <a:r>
                  <a:rPr lang="it-IT" sz="1600" dirty="0" smtClean="0"/>
                  <a:t>e altri c 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(|x|) passi per simulare c 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(|x|) passi di NT(x)</a:t>
                </a:r>
              </a:p>
              <a:p>
                <a:pPr lvl="2"/>
                <a:r>
                  <a:rPr lang="it-IT" sz="1600" dirty="0" smtClean="0"/>
                  <a:t>ossia, tanto quanto ad accettare L: O(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(|x|))</a:t>
                </a:r>
              </a:p>
              <a:p>
                <a:pPr lvl="1"/>
                <a:r>
                  <a:rPr lang="it-IT" sz="1800" b="1" dirty="0" smtClean="0">
                    <a:solidFill>
                      <a:srgbClr val="3636E8"/>
                    </a:solidFill>
                  </a:rPr>
                  <a:t>Per questo possiamo concludere che L è decidibile, in tempo non       deterministico </a:t>
                </a:r>
                <a:r>
                  <a:rPr lang="it-IT" sz="1800" b="1" dirty="0" err="1" smtClean="0">
                    <a:solidFill>
                      <a:srgbClr val="3636E8"/>
                    </a:solidFill>
                  </a:rPr>
                  <a:t>f</a:t>
                </a:r>
                <a:r>
                  <a:rPr lang="it-IT" sz="1800" b="1" dirty="0" smtClean="0">
                    <a:solidFill>
                      <a:srgbClr val="3636E8"/>
                    </a:solidFill>
                  </a:rPr>
                  <a:t>(</a:t>
                </a:r>
                <a:r>
                  <a:rPr lang="it-IT" sz="1800" b="1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sz="1800" b="1" dirty="0" smtClean="0">
                    <a:solidFill>
                      <a:srgbClr val="3636E8"/>
                    </a:solidFill>
                  </a:rPr>
                  <a:t>)</a:t>
                </a:r>
                <a:endParaRPr lang="it-IT" sz="1800" b="1" dirty="0">
                  <a:solidFill>
                    <a:srgbClr val="3636E8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t="-522" r="-3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72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La seconda questioncina aperta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pPr lvl="1"/>
            <a:r>
              <a:rPr lang="it-IT" sz="1800" dirty="0"/>
              <a:t>L</a:t>
            </a:r>
            <a:r>
              <a:rPr lang="it-IT" sz="1800" dirty="0" smtClean="0"/>
              <a:t>e </a:t>
            </a:r>
            <a:r>
              <a:rPr lang="it-IT" sz="1800" dirty="0"/>
              <a:t>uniche relazioni che conosciamo (fino ad ora) fra classi deterministiche e classi non deterministiche sono quelle banali: 											DTIME[</a:t>
            </a:r>
            <a:r>
              <a:rPr lang="it-IT" sz="1800" dirty="0" err="1"/>
              <a:t>f</a:t>
            </a:r>
            <a:r>
              <a:rPr lang="it-IT" sz="1800" dirty="0"/>
              <a:t>(</a:t>
            </a:r>
            <a:r>
              <a:rPr lang="it-IT" sz="1800" dirty="0" err="1"/>
              <a:t>n</a:t>
            </a:r>
            <a:r>
              <a:rPr lang="it-IT" sz="1800" dirty="0"/>
              <a:t>)] </a:t>
            </a:r>
            <a:r>
              <a:rPr lang="it-IT" sz="1800" b="1" dirty="0">
                <a:solidFill>
                  <a:schemeClr val="tx1"/>
                </a:solidFill>
              </a:rPr>
              <a:t>⊆ </a:t>
            </a:r>
            <a:r>
              <a:rPr lang="it-IT" sz="1800" dirty="0"/>
              <a:t>NTIME[</a:t>
            </a:r>
            <a:r>
              <a:rPr lang="it-IT" sz="1800" dirty="0" err="1"/>
              <a:t>f</a:t>
            </a:r>
            <a:r>
              <a:rPr lang="it-IT" sz="1800" dirty="0"/>
              <a:t>(</a:t>
            </a:r>
            <a:r>
              <a:rPr lang="it-IT" sz="1800" dirty="0" err="1"/>
              <a:t>n</a:t>
            </a:r>
            <a:r>
              <a:rPr lang="it-IT" sz="1800" dirty="0" smtClean="0"/>
              <a:t>)]    </a:t>
            </a:r>
            <a:r>
              <a:rPr lang="it-IT" sz="1800" dirty="0"/>
              <a:t>e   DSPACE[ </a:t>
            </a:r>
            <a:r>
              <a:rPr lang="it-IT" sz="1800" dirty="0" err="1"/>
              <a:t>f</a:t>
            </a:r>
            <a:r>
              <a:rPr lang="it-IT" sz="1800" dirty="0"/>
              <a:t> (</a:t>
            </a:r>
            <a:r>
              <a:rPr lang="it-IT" sz="1800" dirty="0" err="1"/>
              <a:t>n</a:t>
            </a:r>
            <a:r>
              <a:rPr lang="it-IT" sz="1800" dirty="0"/>
              <a:t>)] </a:t>
            </a:r>
            <a:r>
              <a:rPr lang="it-IT" sz="1800" b="1" dirty="0">
                <a:solidFill>
                  <a:schemeClr val="tx1"/>
                </a:solidFill>
              </a:rPr>
              <a:t>⊆</a:t>
            </a:r>
            <a:r>
              <a:rPr lang="it-IT" sz="1800" dirty="0"/>
              <a:t> NSPACE[ </a:t>
            </a:r>
            <a:r>
              <a:rPr lang="it-IT" sz="1800" dirty="0" err="1"/>
              <a:t>f</a:t>
            </a:r>
            <a:r>
              <a:rPr lang="it-IT" sz="1800" dirty="0"/>
              <a:t> (</a:t>
            </a:r>
            <a:r>
              <a:rPr lang="it-IT" sz="1800" dirty="0" err="1"/>
              <a:t>n</a:t>
            </a:r>
            <a:r>
              <a:rPr lang="it-IT" sz="1800" dirty="0"/>
              <a:t>)]. </a:t>
            </a:r>
          </a:p>
          <a:p>
            <a:pPr lvl="2"/>
            <a:r>
              <a:rPr lang="it-IT" sz="1600" dirty="0"/>
              <a:t>basate sull’osservazione che una macchina deterministica è una particolare macchina non </a:t>
            </a:r>
            <a:r>
              <a:rPr lang="it-IT" sz="1600" dirty="0" smtClean="0"/>
              <a:t>deterministica</a:t>
            </a:r>
            <a:endParaRPr lang="it-IT" sz="1800" dirty="0" smtClean="0"/>
          </a:p>
          <a:p>
            <a:pPr lvl="1"/>
            <a:r>
              <a:rPr lang="it-IT" sz="1800" dirty="0" smtClean="0"/>
              <a:t>A parte ciò, sappiamo che tutto ciò che è deciso da una macchina non deterministica può essere deciso anche da una macchina deterministica</a:t>
            </a:r>
          </a:p>
          <a:p>
            <a:pPr lvl="1"/>
            <a:r>
              <a:rPr lang="it-IT" sz="1800" dirty="0" smtClean="0"/>
              <a:t>Tuttavia, un linguaggio che sappiamo appartenere a NTIME[</a:t>
            </a:r>
            <a:r>
              <a:rPr lang="it-IT" sz="1800" dirty="0" err="1" smtClean="0"/>
              <a:t>f</a:t>
            </a:r>
            <a:r>
              <a:rPr lang="it-IT" sz="1800" dirty="0" smtClean="0"/>
              <a:t>(</a:t>
            </a:r>
            <a:r>
              <a:rPr lang="it-IT" sz="1800" dirty="0" err="1" smtClean="0"/>
              <a:t>n</a:t>
            </a:r>
            <a:r>
              <a:rPr lang="it-IT" sz="1800" dirty="0" smtClean="0"/>
              <a:t>)] non sappiamo in quale classe di complessità temporale deterministica collocarlo </a:t>
            </a:r>
          </a:p>
          <a:p>
            <a:pPr lvl="2"/>
            <a:r>
              <a:rPr lang="it-IT" sz="1600" dirty="0"/>
              <a:t>non sappiamo se esiste un funzione g(</a:t>
            </a:r>
            <a:r>
              <a:rPr lang="it-IT" sz="1600" dirty="0" err="1"/>
              <a:t>n</a:t>
            </a:r>
            <a:r>
              <a:rPr lang="it-IT" sz="1600" dirty="0"/>
              <a:t>)</a:t>
            </a:r>
          </a:p>
          <a:p>
            <a:pPr lvl="2"/>
            <a:r>
              <a:rPr lang="it-IT" sz="1600" dirty="0"/>
              <a:t>che magari cresce molto più velocemente di </a:t>
            </a:r>
            <a:r>
              <a:rPr lang="it-IT" sz="1600" dirty="0" err="1"/>
              <a:t>f</a:t>
            </a:r>
            <a:r>
              <a:rPr lang="it-IT" sz="1600" dirty="0"/>
              <a:t>(</a:t>
            </a:r>
            <a:r>
              <a:rPr lang="it-IT" sz="1600" dirty="0" err="1"/>
              <a:t>n</a:t>
            </a:r>
            <a:r>
              <a:rPr lang="it-IT" sz="1600" dirty="0"/>
              <a:t>)</a:t>
            </a:r>
          </a:p>
          <a:p>
            <a:pPr lvl="2"/>
            <a:r>
              <a:rPr lang="it-IT" sz="1600" dirty="0"/>
              <a:t>tale che possiamo affermare “se L appartiene a NTIME[</a:t>
            </a:r>
            <a:r>
              <a:rPr lang="it-IT" sz="1600" dirty="0" err="1"/>
              <a:t>f</a:t>
            </a:r>
            <a:r>
              <a:rPr lang="it-IT" sz="1600" dirty="0"/>
              <a:t>(</a:t>
            </a:r>
            <a:r>
              <a:rPr lang="it-IT" sz="1600" dirty="0" err="1"/>
              <a:t>n</a:t>
            </a:r>
            <a:r>
              <a:rPr lang="it-IT" sz="1600" dirty="0"/>
              <a:t>)] allora L appartiene a DTIME[g(</a:t>
            </a:r>
            <a:r>
              <a:rPr lang="it-IT" sz="1600" dirty="0" err="1"/>
              <a:t>n</a:t>
            </a:r>
            <a:r>
              <a:rPr lang="it-IT" sz="1600" dirty="0" smtClean="0"/>
              <a:t>)]”</a:t>
            </a:r>
          </a:p>
          <a:p>
            <a:pPr lvl="1"/>
            <a:r>
              <a:rPr lang="it-IT" sz="1800" dirty="0" smtClean="0"/>
              <a:t>a meno che la funzione limite </a:t>
            </a:r>
            <a:r>
              <a:rPr lang="it-IT" sz="1800" dirty="0" err="1" smtClean="0"/>
              <a:t>f</a:t>
            </a:r>
            <a:r>
              <a:rPr lang="it-IT" sz="1800" dirty="0" smtClean="0"/>
              <a:t> della classe non sia una funzione time-</a:t>
            </a:r>
            <a:r>
              <a:rPr lang="it-IT" sz="1800" dirty="0" err="1" smtClean="0"/>
              <a:t>constructible</a:t>
            </a:r>
            <a:r>
              <a:rPr lang="is-IS" sz="1800" dirty="0" smtClean="0"/>
              <a:t>…</a:t>
            </a:r>
            <a:endParaRPr lang="it-IT" sz="1800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228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 smtClean="0">
                    <a:solidFill>
                      <a:schemeClr val="tx1"/>
                    </a:solidFill>
                  </a:rPr>
                  <a:t>Teorema 6.17</a:t>
                </a:r>
                <a:r>
                  <a:rPr lang="it-IT" sz="1900" dirty="0">
                    <a:solidFill>
                      <a:schemeClr val="tx1"/>
                    </a:solidFill>
                  </a:rPr>
                  <a:t>: 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Per ogni funzione time-</a:t>
                </a:r>
                <a:r>
                  <a:rPr lang="it-IT" sz="1900" i="1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900" dirty="0">
                    <a:solidFill>
                      <a:schemeClr val="tx1"/>
                    </a:solidFill>
                  </a:rPr>
                  <a:t>f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9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 smtClean="0">
                    <a:solidFill>
                      <a:schemeClr val="tx1"/>
                    </a:solidFill>
                  </a:rPr>
                  <a:t>, 									</a:t>
                </a:r>
                <a:r>
                  <a:rPr lang="it-IT" sz="1900" dirty="0" smtClean="0">
                    <a:solidFill>
                      <a:schemeClr val="tx1"/>
                    </a:solidFill>
                  </a:rPr>
                  <a:t>NTIME</a:t>
                </a:r>
                <a:r>
                  <a:rPr lang="it-IT" sz="1900" dirty="0">
                    <a:solidFill>
                      <a:schemeClr val="tx1"/>
                    </a:solidFill>
                  </a:rPr>
                  <a:t>[ </a:t>
                </a:r>
                <a:r>
                  <a:rPr lang="it-IT" sz="19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900" dirty="0">
                    <a:solidFill>
                      <a:schemeClr val="tx1"/>
                    </a:solidFill>
                  </a:rPr>
                  <a:t> (</a:t>
                </a:r>
                <a:r>
                  <a:rPr lang="it-IT" sz="19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900" dirty="0">
                    <a:solidFill>
                      <a:schemeClr val="tx1"/>
                    </a:solidFill>
                  </a:rPr>
                  <a:t>)] </a:t>
                </a:r>
                <a:r>
                  <a:rPr lang="it-IT" sz="1900" b="1" dirty="0">
                    <a:solidFill>
                      <a:schemeClr val="tx1"/>
                    </a:solidFill>
                  </a:rPr>
                  <a:t>⊆</a:t>
                </a:r>
                <a:r>
                  <a:rPr lang="it-IT" sz="1900" dirty="0" smtClean="0">
                    <a:solidFill>
                      <a:schemeClr val="tx1"/>
                    </a:solidFill>
                  </a:rPr>
                  <a:t> DTIME[2 </a:t>
                </a:r>
                <a:r>
                  <a:rPr lang="it-IT" sz="1900" baseline="30000" dirty="0" smtClean="0">
                    <a:solidFill>
                      <a:schemeClr val="tx1"/>
                    </a:solidFill>
                  </a:rPr>
                  <a:t>O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( </a:t>
                </a:r>
                <a:r>
                  <a:rPr lang="it-IT" sz="19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 (</a:t>
                </a:r>
                <a:r>
                  <a:rPr lang="it-IT" sz="19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)) </a:t>
                </a:r>
                <a:r>
                  <a:rPr lang="it-IT" sz="1900" dirty="0">
                    <a:solidFill>
                      <a:schemeClr val="tx1"/>
                    </a:solidFill>
                  </a:rPr>
                  <a:t>].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Sia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{0,1}* </a:t>
                </a:r>
                <a:r>
                  <a:rPr lang="it-IT" dirty="0">
                    <a:solidFill>
                      <a:schemeClr val="tx1"/>
                    </a:solidFill>
                  </a:rPr>
                  <a:t>tale che L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];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</a:t>
                </a:r>
                <a:r>
                  <a:rPr lang="it-IT" dirty="0">
                    <a:solidFill>
                      <a:schemeClr val="tx1"/>
                    </a:solidFill>
                  </a:rPr>
                  <a:t>esistono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non deterministica NT </a:t>
                </a:r>
                <a:r>
                  <a:rPr lang="it-IT" dirty="0">
                    <a:solidFill>
                      <a:schemeClr val="tx1"/>
                    </a:solidFill>
                  </a:rPr>
                  <a:t>che accetta 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(vabbè, che decide L)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una </a:t>
                </a:r>
                <a:r>
                  <a:rPr lang="it-IT" dirty="0">
                    <a:solidFill>
                      <a:schemeClr val="tx1"/>
                    </a:solidFill>
                  </a:rPr>
                  <a:t>costante h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tali </a:t>
                </a:r>
                <a:r>
                  <a:rPr lang="it-IT" dirty="0">
                    <a:solidFill>
                      <a:schemeClr val="tx1"/>
                    </a:solidFill>
                  </a:rPr>
                  <a:t>che, per ogni x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L, </a:t>
                </a:r>
                <a:r>
                  <a:rPr lang="it-IT" dirty="0" err="1">
                    <a:solidFill>
                      <a:schemeClr val="tx1"/>
                    </a:solidFill>
                  </a:rPr>
                  <a:t>ntime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NT,x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 </a:t>
                </a:r>
                <a:r>
                  <a:rPr lang="it-IT" dirty="0" err="1">
                    <a:solidFill>
                      <a:schemeClr val="tx1"/>
                    </a:solidFill>
                  </a:rPr>
                  <a:t>hf</a:t>
                </a:r>
                <a:r>
                  <a:rPr lang="it-IT" dirty="0">
                    <a:solidFill>
                      <a:schemeClr val="tx1"/>
                    </a:solidFill>
                  </a:rPr>
                  <a:t>(|x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|).</a:t>
                </a: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oiche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́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time-</a:t>
                </a:r>
                <a:r>
                  <a:rPr lang="it-IT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esiste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con input 1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calcola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f(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in tempo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O</a:t>
                </a:r>
                <a:r>
                  <a:rPr lang="it-IT" dirty="0">
                    <a:solidFill>
                      <a:schemeClr val="tx1"/>
                    </a:solidFill>
                  </a:rPr>
                  <a:t>(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Indichiamo con k il grado di non determinismo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ricordiamo che k è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una costante, indipendente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dall’input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utilizziamo di nuovo la tecnica della simulazione per definire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T, dotata di 3 nastri, che </a:t>
                </a:r>
                <a:r>
                  <a:rPr lang="it-IT" dirty="0">
                    <a:solidFill>
                      <a:schemeClr val="tx1"/>
                    </a:solidFill>
                  </a:rPr>
                  <a:t>simuli il comportamento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NT: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su </a:t>
                </a:r>
                <a:r>
                  <a:rPr lang="it-IT" dirty="0">
                    <a:solidFill>
                      <a:schemeClr val="tx1"/>
                    </a:solidFill>
                  </a:rPr>
                  <a:t>input x, T simula 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successione, una dopo l’altra, </a:t>
                </a:r>
                <a:r>
                  <a:rPr lang="it-IT" dirty="0">
                    <a:solidFill>
                      <a:schemeClr val="tx1"/>
                    </a:solidFill>
                  </a:rPr>
                  <a:t>tutte le computazioni deterministiche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 </a:t>
                </a:r>
                <a:r>
                  <a:rPr lang="it-IT" dirty="0">
                    <a:solidFill>
                      <a:schemeClr val="tx1"/>
                    </a:solidFill>
                  </a:rPr>
                  <a:t>(x) di lunghezza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(|x|). 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1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 smtClean="0">
                    <a:solidFill>
                      <a:schemeClr val="tx1"/>
                    </a:solidFill>
                  </a:rPr>
                  <a:t>Teorema 6.17</a:t>
                </a:r>
                <a:r>
                  <a:rPr lang="it-IT" sz="1900" dirty="0">
                    <a:solidFill>
                      <a:schemeClr val="tx1"/>
                    </a:solidFill>
                  </a:rPr>
                  <a:t>: 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Per ogni funzione time-</a:t>
                </a:r>
                <a:r>
                  <a:rPr lang="it-IT" sz="1900" i="1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900" dirty="0">
                    <a:solidFill>
                      <a:schemeClr val="tx1"/>
                    </a:solidFill>
                  </a:rPr>
                  <a:t>f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9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 smtClean="0">
                    <a:solidFill>
                      <a:schemeClr val="tx1"/>
                    </a:solidFill>
                  </a:rPr>
                  <a:t>, 									</a:t>
                </a:r>
                <a:r>
                  <a:rPr lang="it-IT" sz="1900" dirty="0" smtClean="0">
                    <a:solidFill>
                      <a:schemeClr val="tx1"/>
                    </a:solidFill>
                  </a:rPr>
                  <a:t>NTIME</a:t>
                </a:r>
                <a:r>
                  <a:rPr lang="it-IT" sz="1900" dirty="0">
                    <a:solidFill>
                      <a:schemeClr val="tx1"/>
                    </a:solidFill>
                  </a:rPr>
                  <a:t>[ </a:t>
                </a:r>
                <a:r>
                  <a:rPr lang="it-IT" sz="19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900" dirty="0">
                    <a:solidFill>
                      <a:schemeClr val="tx1"/>
                    </a:solidFill>
                  </a:rPr>
                  <a:t> (</a:t>
                </a:r>
                <a:r>
                  <a:rPr lang="it-IT" sz="19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900" dirty="0">
                    <a:solidFill>
                      <a:schemeClr val="tx1"/>
                    </a:solidFill>
                  </a:rPr>
                  <a:t>)] </a:t>
                </a:r>
                <a:r>
                  <a:rPr lang="it-IT" sz="1900" b="1" dirty="0">
                    <a:solidFill>
                      <a:schemeClr val="tx1"/>
                    </a:solidFill>
                  </a:rPr>
                  <a:t>⊆</a:t>
                </a:r>
                <a:r>
                  <a:rPr lang="it-IT" sz="1900" dirty="0" smtClean="0">
                    <a:solidFill>
                      <a:schemeClr val="tx1"/>
                    </a:solidFill>
                  </a:rPr>
                  <a:t> DTIME[2 </a:t>
                </a:r>
                <a:r>
                  <a:rPr lang="it-IT" sz="1900" baseline="30000" dirty="0" smtClean="0">
                    <a:solidFill>
                      <a:schemeClr val="tx1"/>
                    </a:solidFill>
                  </a:rPr>
                  <a:t>O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( </a:t>
                </a:r>
                <a:r>
                  <a:rPr lang="it-IT" sz="19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 (</a:t>
                </a:r>
                <a:r>
                  <a:rPr lang="it-IT" sz="19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)) </a:t>
                </a:r>
                <a:r>
                  <a:rPr lang="it-IT" sz="1900" dirty="0">
                    <a:solidFill>
                      <a:schemeClr val="tx1"/>
                    </a:solidFill>
                  </a:rPr>
                  <a:t>].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La macchina </a:t>
                </a:r>
                <a:r>
                  <a:rPr lang="it-IT" dirty="0">
                    <a:solidFill>
                      <a:schemeClr val="tx1"/>
                    </a:solidFill>
                  </a:rPr>
                  <a:t>T con input x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opera in due fasi, </a:t>
                </a:r>
                <a:r>
                  <a:rPr lang="it-IT" dirty="0">
                    <a:solidFill>
                      <a:schemeClr val="tx1"/>
                    </a:solidFill>
                  </a:rPr>
                  <a:t>come di seguito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descritto: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FASE 1</a:t>
                </a:r>
                <a:r>
                  <a:rPr lang="it-IT" dirty="0">
                    <a:solidFill>
                      <a:schemeClr val="tx1"/>
                    </a:solidFill>
                  </a:rPr>
                  <a:t>)  Simula la computazione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</a:t>
                </a:r>
                <a:r>
                  <a:rPr lang="it-IT" dirty="0">
                    <a:solidFill>
                      <a:schemeClr val="tx1"/>
                    </a:solidFill>
                  </a:rPr>
                  <a:t>x|):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carattere di x, scrive sul secondo nastro un carattere ‘1’ - ossia, scrive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|x|</a:t>
                </a:r>
                <a:r>
                  <a:rPr lang="it-IT" dirty="0">
                    <a:solidFill>
                      <a:schemeClr val="tx1"/>
                    </a:solidFill>
                  </a:rPr>
                  <a:t> sul secondo nastro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seguito, calcola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f(|x|) </a:t>
                </a:r>
                <a:r>
                  <a:rPr lang="it-IT" dirty="0">
                    <a:solidFill>
                      <a:schemeClr val="tx1"/>
                    </a:solidFill>
                  </a:rPr>
                  <a:t>scrivendolo sul terzo nastro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infine, concatena h volte il contenuto del terzo nastro ottenendo il valore 1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h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(|x|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Fase 2) </a:t>
                </a:r>
                <a:r>
                  <a:rPr lang="it-IT" dirty="0">
                    <a:solidFill>
                      <a:schemeClr val="tx1"/>
                    </a:solidFill>
                  </a:rPr>
                  <a:t>Simula, una alla volta, tutte le computazioni deterministiche di NT(x) di lunghezza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h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utilizzando, per ciascuna computazione, la posizione della testina sul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terzo nastro come contatore:</a:t>
                </a:r>
              </a:p>
              <a:p>
                <a:pPr lvl="1"/>
                <a:r>
                  <a:rPr lang="it-IT" i="1" dirty="0" smtClean="0">
                    <a:solidFill>
                      <a:schemeClr val="tx1"/>
                    </a:solidFill>
                  </a:rPr>
                  <a:t>to be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continued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 smtClean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9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Teorema 6.17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 ogni funzione time-</a:t>
                </a:r>
                <a:r>
                  <a:rPr lang="it-IT" sz="19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constructible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									</a:t>
                </a:r>
                <a:r>
                  <a:rPr lang="it-IT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NTIME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 </a:t>
                </a:r>
                <a:r>
                  <a:rPr lang="it-IT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it-IT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)] </a:t>
                </a:r>
                <a:r>
                  <a:rPr lang="it-IT" sz="1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⊆</a:t>
                </a:r>
                <a:r>
                  <a:rPr lang="it-IT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DTIME[2 </a:t>
                </a:r>
                <a:r>
                  <a:rPr lang="it-IT" sz="1900" baseline="30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 </a:t>
                </a:r>
                <a:r>
                  <a:rPr lang="it-IT" sz="1900" baseline="30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it-IT" sz="1900" baseline="30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))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]. </a:t>
                </a:r>
              </a:p>
              <a:p>
                <a:r>
                  <a:rPr lang="it-IT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macchina </a:t>
                </a:r>
                <a:r>
                  <a: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 con input x </a:t>
                </a:r>
                <a:r>
                  <a:rPr lang="it-IT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opera in due fasi, </a:t>
                </a:r>
                <a:r>
                  <a: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come di seguito </a:t>
                </a:r>
                <a:r>
                  <a:rPr lang="it-IT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descritto: </a:t>
                </a:r>
                <a:endParaRPr lang="it-IT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Fase </a:t>
                </a:r>
                <a:r>
                  <a:rPr lang="it-IT" dirty="0">
                    <a:solidFill>
                      <a:schemeClr val="tx1"/>
                    </a:solidFill>
                  </a:rPr>
                  <a:t>2) Simula, una alla volta, tutte le computazioni deterministiche di NT(x) di lunghezza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utilizzando, per ciascuna computazione, la posizione della testina sul terzo nastro come contatore: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simula al più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della computazione più a sinistra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 tutte nell’albero </a:t>
                </a:r>
                <a:r>
                  <a:rPr lang="it-IT" dirty="0">
                    <a:solidFill>
                      <a:schemeClr val="tx1"/>
                    </a:solidFill>
                  </a:rPr>
                  <a:t>NT(x): se tale computazione accetta entro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T termina </a:t>
                </a:r>
                <a:r>
                  <a:rPr lang="it-IT" dirty="0">
                    <a:solidFill>
                      <a:schemeClr val="tx1"/>
                    </a:solidFill>
                  </a:rPr>
                  <a:t>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altrimenti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simula al più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della computazione immediatamente più a destra di quella appena simulata: se tale computazione accetta entro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T </a:t>
                </a:r>
                <a:r>
                  <a:rPr lang="it-IT" dirty="0">
                    <a:solidFill>
                      <a:schemeClr val="tx1"/>
                    </a:solidFill>
                  </a:rPr>
                  <a:t>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altrimenti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simula al più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della computazione più 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destra di tutte nell’albero </a:t>
                </a:r>
                <a:r>
                  <a:rPr lang="it-IT" dirty="0">
                    <a:solidFill>
                      <a:schemeClr val="tx1"/>
                    </a:solidFill>
                  </a:rPr>
                  <a:t>NT(x): se tale computazione accetta entro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T </a:t>
                </a:r>
                <a:r>
                  <a:rPr lang="it-IT" dirty="0">
                    <a:solidFill>
                      <a:schemeClr val="tx1"/>
                    </a:solidFill>
                  </a:rPr>
                  <a:t>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altrimenti T termina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 decide L: infatti</a:t>
                </a:r>
                <a:r>
                  <a:rPr lang="is-I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 </a:t>
                </a:r>
                <a:r>
                  <a:rPr lang="is-IS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 be continued </a:t>
                </a:r>
                <a:r>
                  <a:rPr lang="is-I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it-IT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4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Teorema 6.17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 ogni funzione time-</a:t>
                </a:r>
                <a:r>
                  <a:rPr lang="it-IT" sz="19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constructible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									</a:t>
                </a:r>
                <a:r>
                  <a:rPr lang="it-IT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NTIME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 </a:t>
                </a:r>
                <a:r>
                  <a:rPr lang="it-IT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it-IT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)] </a:t>
                </a:r>
                <a:r>
                  <a:rPr lang="it-IT" sz="1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⊆</a:t>
                </a:r>
                <a:r>
                  <a:rPr lang="it-IT" sz="1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DTIME[2 </a:t>
                </a:r>
                <a:r>
                  <a:rPr lang="it-IT" sz="1900" baseline="30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 </a:t>
                </a:r>
                <a:r>
                  <a:rPr lang="it-IT" sz="1900" baseline="30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it-IT" sz="1900" baseline="30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))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].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T decide L: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infatti, poiché in al più h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(|x|) passi NT accetta le parole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e rigetta le parole x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L, allora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allora </a:t>
                </a:r>
                <a:r>
                  <a:rPr lang="it-IT" dirty="0">
                    <a:solidFill>
                      <a:schemeClr val="tx1"/>
                    </a:solidFill>
                  </a:rPr>
                  <a:t>in </a:t>
                </a:r>
                <a:r>
                  <a:rPr lang="it-IT" dirty="0" err="1">
                    <a:solidFill>
                      <a:schemeClr val="tx1"/>
                    </a:solidFill>
                  </a:rPr>
                  <a:t>hf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una delle computazioni deterministiche di NT(x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termina </a:t>
                </a:r>
                <a:r>
                  <a:rPr lang="it-IT" dirty="0">
                    <a:solidFill>
                      <a:schemeClr val="tx1"/>
                    </a:solidFill>
                  </a:rPr>
                  <a:t>nello stato di accettazione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allora, durante la FASE 2), poiché T simula i primi h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(|x|) passi di tutte le computazioni deterministiche di NT(x) fino a quando una di esse accetta oppure non le ha esaminate tutte, prima o poi T simulerà anche quella accettante: e questo porterà T nello stato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A</a:t>
                </a:r>
                <a:endParaRPr lang="it-IT" sz="2000" baseline="-250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x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0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L, allora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hf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nessuna </a:t>
                </a:r>
                <a:r>
                  <a:rPr lang="it-IT" dirty="0">
                    <a:solidFill>
                      <a:schemeClr val="tx1"/>
                    </a:solidFill>
                  </a:rPr>
                  <a:t>delle computazioni deterministiche di NT(x) termina nello stato di accettazione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durante la FASE 2),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T dovrà simulare </a:t>
                </a:r>
                <a:r>
                  <a:rPr lang="it-IT" dirty="0">
                    <a:solidFill>
                      <a:schemeClr val="tx1"/>
                    </a:solidFill>
                  </a:rPr>
                  <a:t>i primi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di </a:t>
                </a:r>
                <a:r>
                  <a:rPr lang="it-IT" b="1" dirty="0">
                    <a:solidFill>
                      <a:schemeClr val="tx1"/>
                    </a:solidFill>
                  </a:rPr>
                  <a:t>tutte</a:t>
                </a:r>
                <a:r>
                  <a:rPr lang="it-IT" dirty="0">
                    <a:solidFill>
                      <a:schemeClr val="tx1"/>
                    </a:solidFill>
                  </a:rPr>
                  <a:t> le computazioni deterministiche di NT(x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(da quella più a sinistra nell’albero a quella più a destra, nessuna esclusa), perché nessuna di esse accetta: </a:t>
                </a:r>
                <a:r>
                  <a:rPr lang="it-IT" dirty="0">
                    <a:solidFill>
                      <a:schemeClr val="tx1"/>
                    </a:solidFill>
                  </a:rPr>
                  <a:t>e questo porterà T nello stato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 smtClean="0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</a:t>
                </a:r>
                <a:r>
                  <a:rPr lang="it-IT" dirty="0">
                    <a:solidFill>
                      <a:schemeClr val="tx1"/>
                    </a:solidFill>
                  </a:rPr>
                  <a:t>prova che T decide L.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 quanto tempo impiega? </a:t>
                </a:r>
                <a:r>
                  <a:rPr lang="is-I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 </a:t>
                </a:r>
                <a:r>
                  <a:rPr lang="is-IS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 be continued </a:t>
                </a:r>
                <a:r>
                  <a:rPr lang="is-I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it-IT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 r="-7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3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 smtClean="0"/>
                  <a:t>Teorema 6.17</a:t>
                </a:r>
                <a:r>
                  <a:rPr lang="it-IT" sz="1900" dirty="0"/>
                  <a:t>: </a:t>
                </a:r>
                <a:r>
                  <a:rPr lang="it-IT" sz="1900" i="1" dirty="0"/>
                  <a:t>Per ogni funzione time-</a:t>
                </a:r>
                <a:r>
                  <a:rPr lang="it-IT" sz="1900" i="1" dirty="0" err="1"/>
                  <a:t>constructible</a:t>
                </a:r>
                <a:r>
                  <a:rPr lang="it-IT" sz="1900" i="1" dirty="0"/>
                  <a:t> </a:t>
                </a:r>
                <a:r>
                  <a:rPr lang="it-IT" sz="1900" dirty="0"/>
                  <a:t>f</a:t>
                </a:r>
                <a:r>
                  <a:rPr lang="it-IT" sz="1900" i="1" dirty="0"/>
                  <a:t> </a:t>
                </a:r>
                <a:r>
                  <a:rPr lang="it-IT" sz="1900" dirty="0"/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/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 smtClean="0"/>
                  <a:t>, 									</a:t>
                </a:r>
                <a:r>
                  <a:rPr lang="it-IT" sz="1900" dirty="0" smtClean="0"/>
                  <a:t>NTIME</a:t>
                </a:r>
                <a:r>
                  <a:rPr lang="it-IT" sz="1900" dirty="0"/>
                  <a:t>[ </a:t>
                </a:r>
                <a:r>
                  <a:rPr lang="it-IT" sz="1900" dirty="0" err="1"/>
                  <a:t>f</a:t>
                </a:r>
                <a:r>
                  <a:rPr lang="it-IT" sz="1900" dirty="0"/>
                  <a:t> (</a:t>
                </a:r>
                <a:r>
                  <a:rPr lang="it-IT" sz="1900" dirty="0" err="1"/>
                  <a:t>n</a:t>
                </a:r>
                <a:r>
                  <a:rPr lang="it-IT" sz="1900" dirty="0"/>
                  <a:t>)] </a:t>
                </a:r>
                <a:r>
                  <a:rPr lang="it-IT" sz="1900" b="1" dirty="0">
                    <a:solidFill>
                      <a:schemeClr val="tx1"/>
                    </a:solidFill>
                  </a:rPr>
                  <a:t>⊆</a:t>
                </a:r>
                <a:r>
                  <a:rPr lang="it-IT" sz="1900" dirty="0" smtClean="0"/>
                  <a:t> DTIME[2 </a:t>
                </a:r>
                <a:r>
                  <a:rPr lang="it-IT" sz="1900" baseline="30000" dirty="0" smtClean="0"/>
                  <a:t>O</a:t>
                </a:r>
                <a:r>
                  <a:rPr lang="it-IT" sz="1900" baseline="30000" dirty="0"/>
                  <a:t>( </a:t>
                </a:r>
                <a:r>
                  <a:rPr lang="it-IT" sz="1900" baseline="30000" dirty="0" err="1"/>
                  <a:t>f</a:t>
                </a:r>
                <a:r>
                  <a:rPr lang="it-IT" sz="1900" baseline="30000" dirty="0"/>
                  <a:t> (</a:t>
                </a:r>
                <a:r>
                  <a:rPr lang="it-IT" sz="1900" baseline="30000" dirty="0" err="1"/>
                  <a:t>n</a:t>
                </a:r>
                <a:r>
                  <a:rPr lang="it-IT" sz="1900" baseline="30000" dirty="0"/>
                  <a:t>)) </a:t>
                </a:r>
                <a:r>
                  <a:rPr lang="it-IT" sz="1900" dirty="0"/>
                  <a:t>]. </a:t>
                </a:r>
              </a:p>
              <a:p>
                <a:r>
                  <a:rPr lang="it-IT" dirty="0"/>
                  <a:t>T decide </a:t>
                </a:r>
                <a:r>
                  <a:rPr lang="it-IT" dirty="0" smtClean="0"/>
                  <a:t>L.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Ma quanto tempo impiega T a decidere L?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Intanto, la FASE 1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richiede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O( h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</a:t>
                </a:r>
                <a:r>
                  <a:rPr lang="it-IT" dirty="0">
                    <a:solidFill>
                      <a:schemeClr val="tx1"/>
                    </a:solidFill>
                  </a:rPr>
                  <a:t>x|)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passi </a:t>
                </a:r>
                <a:r>
                  <a:rPr lang="it-IT" dirty="0" smtClean="0"/>
                  <a:t>– </a:t>
                </a:r>
                <a:r>
                  <a:rPr lang="it-IT" i="1" dirty="0" smtClean="0">
                    <a:solidFill>
                      <a:srgbClr val="D441C9"/>
                    </a:solidFill>
                  </a:rPr>
                  <a:t>perché </a:t>
                </a:r>
                <a:r>
                  <a:rPr lang="it-IT" i="1" dirty="0" err="1" smtClean="0">
                    <a:solidFill>
                      <a:srgbClr val="D441C9"/>
                    </a:solidFill>
                  </a:rPr>
                  <a:t>f</a:t>
                </a:r>
                <a:r>
                  <a:rPr lang="it-IT" i="1" dirty="0" smtClean="0">
                    <a:solidFill>
                      <a:srgbClr val="D441C9"/>
                    </a:solidFill>
                  </a:rPr>
                  <a:t> è time-</a:t>
                </a:r>
                <a:r>
                  <a:rPr lang="it-IT" i="1" dirty="0" err="1" smtClean="0">
                    <a:solidFill>
                      <a:srgbClr val="D441C9"/>
                    </a:solidFill>
                  </a:rPr>
                  <a:t>constructible</a:t>
                </a:r>
                <a:endParaRPr lang="it-IT" i="1" dirty="0" smtClean="0">
                  <a:solidFill>
                    <a:srgbClr val="D441C9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Poi, riguardo la FASE 2):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sia k il grado di non determinismo di NT – </a:t>
                </a:r>
                <a:r>
                  <a:rPr lang="it-IT" i="1" dirty="0" smtClean="0">
                    <a:solidFill>
                      <a:srgbClr val="D441C9"/>
                    </a:solidFill>
                  </a:rPr>
                  <a:t>k è costante!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allora, il </a:t>
                </a:r>
                <a:r>
                  <a:rPr lang="it-IT" dirty="0">
                    <a:solidFill>
                      <a:schemeClr val="tx1"/>
                    </a:solidFill>
                  </a:rPr>
                  <a:t>numero di computazioni deterministiche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NT(x</a:t>
                </a:r>
                <a:r>
                  <a:rPr lang="it-IT" dirty="0">
                    <a:solidFill>
                      <a:schemeClr val="tx1"/>
                    </a:solidFill>
                  </a:rPr>
                  <a:t>) di lunghezza h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|x|) è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k 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h </a:t>
                </a:r>
                <a:r>
                  <a:rPr lang="it-IT" sz="18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(|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x|) </a:t>
                </a:r>
                <a:endParaRPr lang="it-IT" sz="1800" baseline="30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ciascuna </a:t>
                </a:r>
                <a:r>
                  <a:rPr lang="it-IT" dirty="0">
                    <a:solidFill>
                      <a:schemeClr val="tx1"/>
                    </a:solidFill>
                  </a:rPr>
                  <a:t>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queste computazioni </a:t>
                </a:r>
                <a:r>
                  <a:rPr lang="it-IT" dirty="0">
                    <a:solidFill>
                      <a:schemeClr val="tx1"/>
                    </a:solidFill>
                  </a:rPr>
                  <a:t>viene simulata da T in O(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h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(|</a:t>
                </a:r>
                <a:r>
                  <a:rPr lang="it-IT" dirty="0">
                    <a:solidFill>
                      <a:schemeClr val="tx1"/>
                    </a:solidFill>
                  </a:rPr>
                  <a:t>x|)) passi.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O(h </a:t>
                </a:r>
                <a:r>
                  <a:rPr lang="it-IT" dirty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+ h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</a:t>
                </a:r>
                <a:r>
                  <a:rPr lang="it-IT">
                    <a:solidFill>
                      <a:schemeClr val="tx1"/>
                    </a:solidFill>
                  </a:rPr>
                  <a:t>x</a:t>
                </a:r>
                <a:r>
                  <a:rPr lang="it-IT" smtClean="0">
                    <a:solidFill>
                      <a:schemeClr val="tx1"/>
                    </a:solidFill>
                  </a:rPr>
                  <a:t>|) k</a:t>
                </a:r>
                <a:r>
                  <a:rPr lang="it-IT" sz="2000" baseline="30000" smtClean="0">
                    <a:solidFill>
                      <a:schemeClr val="tx1"/>
                    </a:solidFill>
                  </a:rPr>
                  <a:t>h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(|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⊆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O(2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O(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(|x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).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Infine</a:t>
                </a:r>
                <a:r>
                  <a:rPr lang="it-IT" dirty="0">
                    <a:solidFill>
                      <a:schemeClr val="tx1"/>
                    </a:solidFill>
                  </a:rPr>
                  <a:t>, in virtu` del Teorema 6.3, esiste una macchina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ad un nastro tale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che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per </a:t>
                </a:r>
                <a:r>
                  <a:rPr lang="it-IT" dirty="0">
                    <a:solidFill>
                      <a:schemeClr val="tx1"/>
                    </a:solidFill>
                  </a:rPr>
                  <a:t>ogni input x,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l’esito della computazione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coincide con l’esito della computazione T(x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ed esiste una costante c tale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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x)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O(2 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O( </a:t>
                </a:r>
                <a:r>
                  <a:rPr lang="it-IT" sz="2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(|x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|) 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r>
                  <a:rPr lang="it-IT" dirty="0" smtClean="0"/>
                  <a:t>Questo </a:t>
                </a:r>
                <a:r>
                  <a:rPr lang="it-IT" dirty="0"/>
                  <a:t>conclude la dimostrazione che 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DTIME[2</a:t>
                </a:r>
                <a:r>
                  <a:rPr lang="it-IT" sz="2000" baseline="30000" dirty="0" smtClean="0"/>
                  <a:t>O</a:t>
                </a:r>
                <a:r>
                  <a:rPr lang="it-IT" sz="2000" baseline="30000" dirty="0"/>
                  <a:t>( </a:t>
                </a:r>
                <a:r>
                  <a:rPr lang="it-IT" sz="2000" baseline="30000" dirty="0" err="1"/>
                  <a:t>f</a:t>
                </a:r>
                <a:r>
                  <a:rPr lang="it-IT" sz="2000" baseline="30000" dirty="0"/>
                  <a:t> (|x|)) </a:t>
                </a:r>
                <a:r>
                  <a:rPr lang="it-IT" dirty="0"/>
                  <a:t>]. 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 r="-3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Qualcosa di strano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Nella definizione di una teoria della complessità in grado di classificare significativamente i linguaggi in classi di complessità crescente, </a:t>
                </a:r>
              </a:p>
              <a:p>
                <a:r>
                  <a:rPr lang="it-IT" dirty="0" smtClean="0">
                    <a:solidFill>
                      <a:srgbClr val="D441C9"/>
                    </a:solidFill>
                  </a:rPr>
                  <a:t>sarebbe </a:t>
                </a:r>
                <a:r>
                  <a:rPr lang="it-IT" dirty="0">
                    <a:solidFill>
                      <a:srgbClr val="D441C9"/>
                    </a:solidFill>
                  </a:rPr>
                  <a:t>auspicabile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DTIME[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non fosse contenuto in DTIME[g(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quando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   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f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è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molto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più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grande di </a:t>
                </a:r>
                <a:r>
                  <a:rPr lang="it-IT" b="1" dirty="0">
                    <a:solidFill>
                      <a:srgbClr val="D441C9"/>
                    </a:solidFill>
                  </a:rPr>
                  <a:t>g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</a:t>
                </a:r>
                <a:r>
                  <a:rPr lang="it-IT" dirty="0" smtClean="0"/>
                  <a:t>– ad esempio, quando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 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) = 2</a:t>
                </a:r>
                <a:r>
                  <a:rPr lang="it-IT" sz="2000" b="1" baseline="30000" dirty="0" smtClean="0">
                    <a:solidFill>
                      <a:srgbClr val="3636E8"/>
                    </a:solidFill>
                  </a:rPr>
                  <a:t>g(</a:t>
                </a:r>
                <a:r>
                  <a:rPr lang="it-IT" sz="2000" b="1" baseline="30000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/>
                  <a:t>!</a:t>
                </a:r>
              </a:p>
              <a:p>
                <a:pPr lvl="1"/>
                <a:r>
                  <a:rPr lang="it-IT" dirty="0"/>
                  <a:t>perché, in definitiva, </a:t>
                </a:r>
                <a:r>
                  <a:rPr lang="it-IT" dirty="0" smtClean="0"/>
                  <a:t>quel che ci interessa è poter </a:t>
                </a:r>
                <a:r>
                  <a:rPr lang="it-IT" dirty="0"/>
                  <a:t>dire; “questo problema è più difficile di quest’altro</a:t>
                </a:r>
                <a:r>
                  <a:rPr lang="it-IT" dirty="0" smtClean="0"/>
                  <a:t>”</a:t>
                </a:r>
                <a:endParaRPr lang="it-IT" dirty="0"/>
              </a:p>
              <a:p>
                <a:r>
                  <a:rPr lang="it-IT" dirty="0"/>
                  <a:t>Ma, invece:</a:t>
                </a:r>
              </a:p>
              <a:p>
                <a:r>
                  <a:rPr lang="it-IT" b="1" dirty="0" smtClean="0"/>
                  <a:t>Teorema 6.13 </a:t>
                </a:r>
                <a:r>
                  <a:rPr lang="it-IT" b="1" dirty="0"/>
                  <a:t>(Gap </a:t>
                </a:r>
                <a:r>
                  <a:rPr lang="it-IT" b="1" dirty="0" err="1"/>
                  <a:t>Theorem</a:t>
                </a:r>
                <a:r>
                  <a:rPr lang="it-IT" b="1" dirty="0"/>
                  <a:t>):</a:t>
                </a:r>
                <a:r>
                  <a:rPr lang="it-IT" i="1" dirty="0"/>
                  <a:t> Esiste una funzione totale calcolabile </a:t>
                </a:r>
                <a:r>
                  <a:rPr lang="it-IT" dirty="0" err="1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i="1" dirty="0"/>
                  <a:t>tale che 																										</a:t>
                </a:r>
                <a:r>
                  <a:rPr lang="it-IT" dirty="0"/>
                  <a:t>DTIME[ 2</a:t>
                </a:r>
                <a:r>
                  <a:rPr lang="it-IT" sz="2000" baseline="30000" dirty="0"/>
                  <a:t>f(</a:t>
                </a:r>
                <a:r>
                  <a:rPr lang="it-IT" sz="2000" baseline="30000" dirty="0" err="1"/>
                  <a:t>n</a:t>
                </a:r>
                <a:r>
                  <a:rPr lang="it-IT" sz="2000" baseline="30000" dirty="0"/>
                  <a:t>) </a:t>
                </a:r>
                <a:r>
                  <a:rPr lang="it-IT" dirty="0"/>
                  <a:t>]</a:t>
                </a:r>
                <a:r>
                  <a:rPr lang="it-IT" b="1" dirty="0">
                    <a:solidFill>
                      <a:schemeClr val="tx1"/>
                    </a:solidFill>
                  </a:rPr>
                  <a:t> ⊆ </a:t>
                </a:r>
                <a:r>
                  <a:rPr lang="it-IT" dirty="0"/>
                  <a:t>DTIME[</a:t>
                </a:r>
                <a:r>
                  <a:rPr lang="it-IT" dirty="0" err="1"/>
                  <a:t>f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/>
                  <a:t>)]. </a:t>
                </a:r>
                <a:endParaRPr lang="it-IT" u="sng" dirty="0"/>
              </a:p>
              <a:p>
                <a:r>
                  <a:rPr lang="it-IT" dirty="0" err="1" smtClean="0"/>
                  <a:t>Ops</a:t>
                </a:r>
                <a:r>
                  <a:rPr lang="it-IT" dirty="0" smtClean="0"/>
                  <a:t>! E </a:t>
                </a:r>
                <a:r>
                  <a:rPr lang="it-IT" dirty="0"/>
                  <a:t>allora?!</a:t>
                </a:r>
              </a:p>
              <a:p>
                <a:r>
                  <a:rPr lang="it-IT" dirty="0" smtClean="0"/>
                  <a:t>E, allora, questi comportamenti “strani” si verificano quando le funzioni limite sono anch’esse “strane”</a:t>
                </a:r>
              </a:p>
              <a:p>
                <a:pPr lvl="1"/>
                <a:r>
                  <a:rPr lang="it-IT" dirty="0" smtClean="0"/>
                  <a:t>e, se date un’occhiata alla dimostrazione del Gap </a:t>
                </a:r>
                <a:r>
                  <a:rPr lang="it-IT" dirty="0" err="1" smtClean="0"/>
                  <a:t>Theorem</a:t>
                </a:r>
                <a:r>
                  <a:rPr lang="it-IT" dirty="0" smtClean="0"/>
                  <a:t>, vedete quanto è “strana” </a:t>
                </a:r>
                <a:r>
                  <a:rPr lang="it-IT" dirty="0" err="1" smtClean="0"/>
                  <a:t>f</a:t>
                </a:r>
                <a:endParaRPr lang="it-IT" dirty="0" smtClean="0"/>
              </a:p>
              <a:p>
                <a:r>
                  <a:rPr lang="it-IT" dirty="0" smtClean="0"/>
                  <a:t>E, allora, definiamo un insieme (anzi, due) di funzioni che non sono strane per niente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4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Funzioni time- e </a:t>
            </a:r>
            <a:r>
              <a:rPr lang="it-IT" dirty="0" err="1" smtClean="0">
                <a:solidFill>
                  <a:schemeClr val="tx1"/>
                </a:solidFill>
              </a:rPr>
              <a:t>space-constructible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02721" y="1587873"/>
                <a:ext cx="10143536" cy="4396239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/>
                  <a:t>Definizione 6.1</a:t>
                </a:r>
                <a:r>
                  <a:rPr lang="it-IT" dirty="0" smtClean="0"/>
                  <a:t>: Una funzione totale e calcolabile </a:t>
                </a:r>
                <a:r>
                  <a:rPr lang="it-IT" dirty="0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/>
                  <a:t> è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time-constructible</a:t>
                </a:r>
                <a:r>
                  <a:rPr lang="it-IT" dirty="0" smtClean="0"/>
                  <a:t> </a:t>
                </a:r>
                <a:r>
                  <a:rPr lang="it-IT" dirty="0"/>
                  <a:t>se esiste 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</a:t>
                </a:r>
                <a:r>
                  <a:rPr lang="it-IT" i="1" dirty="0"/>
                  <a:t>T </a:t>
                </a:r>
                <a:r>
                  <a:rPr lang="it-IT" dirty="0"/>
                  <a:t>di tipo trasduttore che,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preso </a:t>
                </a:r>
                <a:r>
                  <a:rPr lang="it-IT" dirty="0"/>
                  <a:t>in input un intero </a:t>
                </a:r>
                <a:r>
                  <a:rPr lang="it-IT" dirty="0" err="1"/>
                  <a:t>n</a:t>
                </a:r>
                <a:r>
                  <a:rPr lang="it-IT" i="1" dirty="0"/>
                  <a:t> </a:t>
                </a:r>
                <a:r>
                  <a:rPr lang="it-IT" dirty="0"/>
                  <a:t>espresso </a:t>
                </a:r>
                <a:r>
                  <a:rPr lang="it-IT" b="1" dirty="0">
                    <a:solidFill>
                      <a:srgbClr val="3636E8"/>
                    </a:solidFill>
                  </a:rPr>
                  <a:t>in notazione unaria </a:t>
                </a:r>
                <a:r>
                  <a:rPr lang="it-IT" dirty="0"/>
                  <a:t>(ossia, come sequenza di </a:t>
                </a:r>
                <a:r>
                  <a:rPr lang="it-IT" dirty="0" err="1" smtClean="0"/>
                  <a:t>n</a:t>
                </a:r>
                <a:r>
                  <a:rPr lang="it-IT" i="1" dirty="0" smtClean="0"/>
                  <a:t> </a:t>
                </a:r>
                <a:r>
                  <a:rPr lang="it-IT" dirty="0"/>
                  <a:t>‘1</a:t>
                </a:r>
                <a:r>
                  <a:rPr lang="it-IT" dirty="0" smtClean="0"/>
                  <a:t>’),</a:t>
                </a:r>
              </a:p>
              <a:p>
                <a:r>
                  <a:rPr lang="it-IT" dirty="0" smtClean="0"/>
                  <a:t> </a:t>
                </a:r>
                <a:r>
                  <a:rPr lang="it-IT" dirty="0"/>
                  <a:t>scrive sul nastro output il valore </a:t>
                </a:r>
                <a:r>
                  <a:rPr lang="it-IT" dirty="0" err="1"/>
                  <a:t>f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/>
                  <a:t>) in unario e </a:t>
                </a:r>
                <a:r>
                  <a:rPr lang="it-IT" dirty="0" err="1"/>
                  <a:t>dtime</a:t>
                </a:r>
                <a:r>
                  <a:rPr lang="it-IT" dirty="0"/>
                  <a:t>(</a:t>
                </a:r>
                <a:r>
                  <a:rPr lang="it-IT" dirty="0" err="1"/>
                  <a:t>T,n</a:t>
                </a:r>
                <a:r>
                  <a:rPr lang="it-IT" dirty="0"/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 smtClean="0"/>
                  <a:t> </a:t>
                </a:r>
                <a:r>
                  <a:rPr lang="it-IT" dirty="0"/>
                  <a:t>O(</a:t>
                </a:r>
                <a:r>
                  <a:rPr lang="it-IT" dirty="0" err="1"/>
                  <a:t>f</a:t>
                </a:r>
                <a:r>
                  <a:rPr lang="it-IT" dirty="0"/>
                  <a:t>(</a:t>
                </a:r>
                <a:r>
                  <a:rPr lang="it-IT" dirty="0" err="1"/>
                  <a:t>n</a:t>
                </a:r>
                <a:r>
                  <a:rPr lang="it-IT" dirty="0"/>
                  <a:t>)) . </a:t>
                </a:r>
                <a:endParaRPr lang="it-IT" dirty="0" smtClean="0"/>
              </a:p>
              <a:p>
                <a:pPr lvl="1"/>
                <a:endParaRPr lang="it-IT" dirty="0"/>
              </a:p>
              <a:p>
                <a:r>
                  <a:rPr lang="it-IT" b="1" dirty="0"/>
                  <a:t>Definizione 6.2</a:t>
                </a:r>
                <a:r>
                  <a:rPr lang="it-IT" dirty="0"/>
                  <a:t>: Una funzione totale calcolabile f : </a:t>
                </a:r>
                <a14:m>
                  <m:oMath xmlns:m="http://schemas.openxmlformats.org/officeDocument/2006/math">
                    <m:r>
                      <a:rPr lang="it-IT" i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0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e`</a:t>
                </a:r>
                <a:r>
                  <a:rPr lang="it-IT" dirty="0"/>
                  <a:t>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space-constructible</a:t>
                </a:r>
                <a:r>
                  <a:rPr lang="it-IT" dirty="0"/>
                  <a:t> se esiste 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T di tipo trasduttore che, 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preso </a:t>
                </a:r>
                <a:r>
                  <a:rPr lang="it-IT" dirty="0"/>
                  <a:t>in input il valore </a:t>
                </a:r>
                <a:r>
                  <a:rPr lang="it-IT" dirty="0" err="1"/>
                  <a:t>n</a:t>
                </a:r>
                <a:r>
                  <a:rPr lang="it-IT" dirty="0"/>
                  <a:t> espresso </a:t>
                </a:r>
                <a:r>
                  <a:rPr lang="it-IT" b="1" dirty="0">
                    <a:solidFill>
                      <a:srgbClr val="3636E8"/>
                    </a:solidFill>
                  </a:rPr>
                  <a:t>in notazione unaria</a:t>
                </a:r>
                <a:r>
                  <a:rPr lang="it-IT" dirty="0"/>
                  <a:t>, </a:t>
                </a:r>
                <a:endParaRPr lang="it-IT" dirty="0" smtClean="0"/>
              </a:p>
              <a:p>
                <a:r>
                  <a:rPr lang="it-IT" dirty="0" smtClean="0"/>
                  <a:t>scrive </a:t>
                </a:r>
                <a:r>
                  <a:rPr lang="it-IT" dirty="0"/>
                  <a:t>sul nastro output il valore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 in unario e </a:t>
                </a:r>
                <a:r>
                  <a:rPr lang="it-IT" dirty="0" err="1"/>
                  <a:t>dspace</a:t>
                </a:r>
                <a:r>
                  <a:rPr lang="it-IT" dirty="0"/>
                  <a:t>(</a:t>
                </a:r>
                <a:r>
                  <a:rPr lang="it-IT" dirty="0" err="1"/>
                  <a:t>T,n</a:t>
                </a:r>
                <a:r>
                  <a:rPr lang="it-IT" dirty="0"/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 smtClean="0"/>
                  <a:t>O(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/>
                  <a:t>)). </a:t>
                </a:r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D’ora in poi scriveremo 1</a:t>
                </a:r>
                <a:r>
                  <a:rPr lang="it-IT" sz="2000" baseline="30000" dirty="0" smtClean="0"/>
                  <a:t>n</a:t>
                </a:r>
                <a:r>
                  <a:rPr lang="it-IT" dirty="0" smtClean="0"/>
                  <a:t> per intendere una sequenza di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’1’ – ossia, “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espresso in notazione unaria”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2721" y="1587873"/>
                <a:ext cx="10143536" cy="4396239"/>
              </a:xfrm>
              <a:blipFill rotWithShape="0">
                <a:blip r:embed="rId2"/>
                <a:stretch>
                  <a:fillRect l="-421" t="-7756" b="-1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3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Funzioni time- e </a:t>
            </a:r>
            <a:r>
              <a:rPr lang="it-IT" dirty="0" err="1" smtClean="0">
                <a:solidFill>
                  <a:schemeClr val="tx1"/>
                </a:solidFill>
              </a:rPr>
              <a:t>space-constructible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 smtClean="0"/>
              <a:t>Attenzione: l’input </a:t>
            </a:r>
            <a:r>
              <a:rPr lang="it-IT" dirty="0" err="1" smtClean="0"/>
              <a:t>n</a:t>
            </a:r>
            <a:r>
              <a:rPr lang="it-IT" dirty="0" smtClean="0"/>
              <a:t> di una macchina che testimonia la time-</a:t>
            </a:r>
            <a:r>
              <a:rPr lang="it-IT" dirty="0" err="1" smtClean="0"/>
              <a:t>contructibility</a:t>
            </a:r>
            <a:r>
              <a:rPr lang="it-IT" dirty="0" smtClean="0"/>
              <a:t> (o la </a:t>
            </a:r>
            <a:r>
              <a:rPr lang="it-IT" dirty="0" err="1" smtClean="0"/>
              <a:t>space-constructibility</a:t>
            </a:r>
            <a:r>
              <a:rPr lang="it-IT" dirty="0" smtClean="0"/>
              <a:t>) di una funzione </a:t>
            </a:r>
            <a:r>
              <a:rPr lang="it-IT" dirty="0" err="1" smtClean="0"/>
              <a:t>f</a:t>
            </a:r>
            <a:r>
              <a:rPr lang="it-IT" dirty="0" smtClean="0"/>
              <a:t> deve essere </a:t>
            </a:r>
            <a:r>
              <a:rPr lang="it-IT" b="1" dirty="0" smtClean="0">
                <a:solidFill>
                  <a:srgbClr val="3636E8"/>
                </a:solidFill>
              </a:rPr>
              <a:t>in notazione unaria</a:t>
            </a:r>
          </a:p>
          <a:p>
            <a:pPr lvl="1"/>
            <a:r>
              <a:rPr lang="it-IT" dirty="0" smtClean="0"/>
              <a:t>ad esempio, 5 è espresso come 1</a:t>
            </a:r>
            <a:r>
              <a:rPr lang="it-IT" sz="2000" baseline="30000" dirty="0" smtClean="0"/>
              <a:t>5</a:t>
            </a:r>
            <a:r>
              <a:rPr lang="it-IT" dirty="0" smtClean="0"/>
              <a:t> = 11111</a:t>
            </a:r>
          </a:p>
          <a:p>
            <a:pPr lvl="1"/>
            <a:r>
              <a:rPr lang="it-IT" dirty="0" smtClean="0"/>
              <a:t>questo significa che </a:t>
            </a:r>
            <a:r>
              <a:rPr lang="it-IT" b="1" dirty="0" smtClean="0">
                <a:solidFill>
                  <a:srgbClr val="3636E8"/>
                </a:solidFill>
              </a:rPr>
              <a:t>la lunghezza dell’input è uguale al valore dell’input: |</a:t>
            </a:r>
            <a:r>
              <a:rPr lang="it-IT" b="1" dirty="0" err="1" smtClean="0">
                <a:solidFill>
                  <a:srgbClr val="3636E8"/>
                </a:solidFill>
              </a:rPr>
              <a:t>n</a:t>
            </a:r>
            <a:r>
              <a:rPr lang="it-IT" b="1" dirty="0" smtClean="0">
                <a:solidFill>
                  <a:srgbClr val="3636E8"/>
                </a:solidFill>
              </a:rPr>
              <a:t>| = </a:t>
            </a:r>
            <a:r>
              <a:rPr lang="it-IT" b="1" dirty="0" err="1" smtClean="0">
                <a:solidFill>
                  <a:srgbClr val="3636E8"/>
                </a:solidFill>
              </a:rPr>
              <a:t>n</a:t>
            </a:r>
            <a:endParaRPr lang="it-IT" b="1" dirty="0" smtClean="0">
              <a:solidFill>
                <a:srgbClr val="3636E8"/>
              </a:solidFill>
            </a:endParaRPr>
          </a:p>
          <a:p>
            <a:r>
              <a:rPr lang="it-IT" dirty="0" smtClean="0"/>
              <a:t>e quella macchina </a:t>
            </a:r>
            <a:r>
              <a:rPr lang="it-IT" b="1" dirty="0" smtClean="0">
                <a:solidFill>
                  <a:srgbClr val="D441C9"/>
                </a:solidFill>
              </a:rPr>
              <a:t>scrive sul nastro di output il valore </a:t>
            </a:r>
            <a:r>
              <a:rPr lang="it-IT" b="1" dirty="0" err="1" smtClean="0">
                <a:solidFill>
                  <a:srgbClr val="D441C9"/>
                </a:solidFill>
              </a:rPr>
              <a:t>f</a:t>
            </a:r>
            <a:r>
              <a:rPr lang="it-IT" b="1" dirty="0" smtClean="0">
                <a:solidFill>
                  <a:srgbClr val="D441C9"/>
                </a:solidFill>
              </a:rPr>
              <a:t>(</a:t>
            </a:r>
            <a:r>
              <a:rPr lang="it-IT" b="1" dirty="0" err="1" smtClean="0">
                <a:solidFill>
                  <a:srgbClr val="D441C9"/>
                </a:solidFill>
              </a:rPr>
              <a:t>n</a:t>
            </a:r>
            <a:r>
              <a:rPr lang="it-IT" b="1" dirty="0" smtClean="0">
                <a:solidFill>
                  <a:srgbClr val="D441C9"/>
                </a:solidFill>
              </a:rPr>
              <a:t>) in notazione unaria</a:t>
            </a:r>
          </a:p>
          <a:p>
            <a:pPr lvl="1"/>
            <a:r>
              <a:rPr lang="it-IT" dirty="0" smtClean="0"/>
              <a:t>ad esempio, se </a:t>
            </a:r>
            <a:r>
              <a:rPr lang="it-IT" dirty="0" err="1" smtClean="0"/>
              <a:t>f</a:t>
            </a:r>
            <a:r>
              <a:rPr lang="it-IT" dirty="0" smtClean="0"/>
              <a:t>(</a:t>
            </a:r>
            <a:r>
              <a:rPr lang="it-IT" dirty="0" err="1" smtClean="0"/>
              <a:t>n</a:t>
            </a:r>
            <a:r>
              <a:rPr lang="it-IT" dirty="0" smtClean="0"/>
              <a:t>)=n</a:t>
            </a:r>
            <a:r>
              <a:rPr lang="it-IT" sz="2000" baseline="30000" dirty="0" smtClean="0"/>
              <a:t>2</a:t>
            </a:r>
            <a:r>
              <a:rPr lang="it-IT" dirty="0" smtClean="0"/>
              <a:t>+3, la macchina che testimonia </a:t>
            </a:r>
            <a:r>
              <a:rPr lang="it-IT" dirty="0"/>
              <a:t>la </a:t>
            </a:r>
            <a:r>
              <a:rPr lang="it-IT" dirty="0" smtClean="0"/>
              <a:t>time-</a:t>
            </a:r>
            <a:r>
              <a:rPr lang="it-IT" dirty="0" err="1" smtClean="0"/>
              <a:t>contructibility</a:t>
            </a:r>
            <a:r>
              <a:rPr lang="it-IT" dirty="0" smtClean="0"/>
              <a:t> di </a:t>
            </a:r>
            <a:r>
              <a:rPr lang="it-IT" dirty="0" err="1" smtClean="0"/>
              <a:t>f</a:t>
            </a:r>
            <a:r>
              <a:rPr lang="it-IT" dirty="0" smtClean="0"/>
              <a:t> scrive 1</a:t>
            </a:r>
            <a:r>
              <a:rPr lang="it-IT" sz="2000" baseline="30000" dirty="0" smtClean="0"/>
              <a:t>12</a:t>
            </a:r>
            <a:r>
              <a:rPr lang="it-IT" dirty="0" smtClean="0"/>
              <a:t>=111111111111 quando calcola </a:t>
            </a:r>
            <a:r>
              <a:rPr lang="it-IT" dirty="0" err="1" smtClean="0"/>
              <a:t>f</a:t>
            </a:r>
            <a:r>
              <a:rPr lang="it-IT" dirty="0" smtClean="0"/>
              <a:t>(3)</a:t>
            </a:r>
          </a:p>
          <a:p>
            <a:pPr lvl="2"/>
            <a:endParaRPr lang="it-IT" dirty="0"/>
          </a:p>
          <a:p>
            <a:r>
              <a:rPr lang="it-IT" dirty="0" smtClean="0"/>
              <a:t>Una funzione time-</a:t>
            </a:r>
            <a:r>
              <a:rPr lang="it-IT" dirty="0" err="1" smtClean="0"/>
              <a:t>constructible</a:t>
            </a:r>
            <a:r>
              <a:rPr lang="it-IT" dirty="0" smtClean="0"/>
              <a:t> è molto più che una funzione totale e calcolabile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è una funzione che può essere calcolata in tempo proporzionale al suo valore</a:t>
            </a:r>
          </a:p>
          <a:p>
            <a:pPr lvl="1"/>
            <a:r>
              <a:rPr lang="it-IT" dirty="0"/>
              <a:t>in soldoni, scrivere un ‘1’ sul nastro di output richiede alla macchina che la calcola di eseguire un numero costante di istruzioni (in media</a:t>
            </a:r>
            <a:r>
              <a:rPr lang="it-IT" dirty="0" smtClean="0"/>
              <a:t>)</a:t>
            </a:r>
          </a:p>
          <a:p>
            <a:pPr lvl="2"/>
            <a:endParaRPr lang="it-IT" dirty="0" smtClean="0"/>
          </a:p>
          <a:p>
            <a:r>
              <a:rPr lang="it-IT" dirty="0" smtClean="0"/>
              <a:t>E analogamente per le funzioni </a:t>
            </a:r>
            <a:r>
              <a:rPr lang="it-IT" dirty="0" err="1" smtClean="0"/>
              <a:t>space-constructible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610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Funzioni time- e </a:t>
            </a:r>
            <a:r>
              <a:rPr lang="it-IT" dirty="0" err="1" smtClean="0">
                <a:solidFill>
                  <a:schemeClr val="tx1"/>
                </a:solidFill>
              </a:rPr>
              <a:t>space-constructible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 smtClean="0"/>
              <a:t>Tutte le funzioni “regolari” con le quali abbiamo normalmente a che fare sono sia time-</a:t>
            </a:r>
            <a:r>
              <a:rPr lang="it-IT" dirty="0" err="1" smtClean="0"/>
              <a:t>constructible</a:t>
            </a:r>
            <a:r>
              <a:rPr lang="it-IT" dirty="0" smtClean="0"/>
              <a:t> che </a:t>
            </a:r>
            <a:r>
              <a:rPr lang="it-IT" dirty="0" err="1" smtClean="0"/>
              <a:t>space-constructible</a:t>
            </a:r>
            <a:r>
              <a:rPr lang="it-IT" dirty="0" smtClean="0"/>
              <a:t> – ad esempio</a:t>
            </a:r>
          </a:p>
          <a:p>
            <a:pPr lvl="1"/>
            <a:r>
              <a:rPr lang="it-IT" dirty="0"/>
              <a:t>tutti i polinomi – ossia, 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 = </a:t>
            </a:r>
            <a:r>
              <a:rPr lang="it-IT" dirty="0" err="1"/>
              <a:t>n</a:t>
            </a:r>
            <a:r>
              <a:rPr lang="it-IT" sz="2000" baseline="30000" dirty="0" err="1"/>
              <a:t>k</a:t>
            </a:r>
            <a:r>
              <a:rPr lang="it-IT" dirty="0"/>
              <a:t>, con k costante</a:t>
            </a:r>
          </a:p>
          <a:p>
            <a:pPr lvl="1"/>
            <a:r>
              <a:rPr lang="it-IT" dirty="0"/>
              <a:t>le funzioni esponenziali – ossia, 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 = 2</a:t>
            </a:r>
            <a:r>
              <a:rPr lang="it-IT" sz="2000" baseline="30000" dirty="0"/>
              <a:t>n</a:t>
            </a:r>
            <a:r>
              <a:rPr lang="it-IT" dirty="0"/>
              <a:t>, o anche 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 = </a:t>
            </a:r>
            <a:r>
              <a:rPr lang="it-IT" dirty="0" err="1"/>
              <a:t>n</a:t>
            </a:r>
            <a:r>
              <a:rPr lang="it-IT" sz="2000" baseline="30000" dirty="0" err="1"/>
              <a:t>n</a:t>
            </a:r>
            <a:r>
              <a:rPr lang="it-IT" baseline="30000" dirty="0"/>
              <a:t> ,</a:t>
            </a:r>
            <a:r>
              <a:rPr lang="it-IT" dirty="0"/>
              <a:t> </a:t>
            </a:r>
            <a:endParaRPr lang="it-IT" dirty="0" smtClean="0"/>
          </a:p>
          <a:p>
            <a:pPr lvl="1"/>
            <a:r>
              <a:rPr lang="it-IT" dirty="0" smtClean="0"/>
              <a:t>e tantissime altre</a:t>
            </a:r>
          </a:p>
          <a:p>
            <a:pPr lvl="1"/>
            <a:r>
              <a:rPr lang="it-IT" dirty="0" smtClean="0"/>
              <a:t>grosso modo, le funzioni “regolari” sono time- e </a:t>
            </a:r>
            <a:r>
              <a:rPr lang="it-IT" dirty="0" err="1" smtClean="0"/>
              <a:t>space-constructible</a:t>
            </a:r>
            <a:endParaRPr lang="it-IT" dirty="0"/>
          </a:p>
          <a:p>
            <a:pPr lvl="1"/>
            <a:endParaRPr lang="it-IT" dirty="0" smtClean="0"/>
          </a:p>
          <a:p>
            <a:pPr marL="342900" lvl="1" indent="-342900"/>
            <a:r>
              <a:rPr lang="it-IT" dirty="0" smtClean="0"/>
              <a:t>In </a:t>
            </a:r>
            <a:r>
              <a:rPr lang="it-IT" sz="1800" dirty="0"/>
              <a:t>Appendice alla dispensa 6 trovate dimostrazioni di time-</a:t>
            </a:r>
            <a:r>
              <a:rPr lang="it-IT" sz="1800" dirty="0" err="1"/>
              <a:t>constructibility</a:t>
            </a:r>
            <a:r>
              <a:rPr lang="it-IT" sz="1800" dirty="0"/>
              <a:t> </a:t>
            </a:r>
            <a:endParaRPr lang="it-IT" sz="1800" dirty="0" smtClean="0"/>
          </a:p>
          <a:p>
            <a:pPr marL="342900" lvl="1" indent="-342900"/>
            <a:r>
              <a:rPr lang="it-IT" sz="1800" dirty="0" smtClean="0"/>
              <a:t>Sono da considerarsi </a:t>
            </a:r>
            <a:r>
              <a:rPr lang="it-IT" sz="1800" b="1" dirty="0" smtClean="0"/>
              <a:t>utili esercizi</a:t>
            </a:r>
            <a:r>
              <a:rPr lang="it-IT" sz="1800" dirty="0"/>
              <a:t> </a:t>
            </a:r>
            <a:endParaRPr lang="it-IT" sz="1800" dirty="0" smtClean="0"/>
          </a:p>
          <a:p>
            <a:pPr marL="742950" lvl="2" indent="-342900"/>
            <a:r>
              <a:rPr lang="it-IT" sz="1600" dirty="0" smtClean="0"/>
              <a:t>esercizi sul progetto di macchine di </a:t>
            </a:r>
            <a:r>
              <a:rPr lang="it-IT" sz="1600" dirty="0" err="1" smtClean="0"/>
              <a:t>Turing</a:t>
            </a:r>
            <a:endParaRPr lang="it-IT" sz="1600" dirty="0" smtClean="0"/>
          </a:p>
          <a:p>
            <a:pPr marL="742950" lvl="2" indent="-342900"/>
            <a:r>
              <a:rPr lang="it-IT" sz="1600" dirty="0" smtClean="0"/>
              <a:t>esercizi sull’analisi di complessità di macchine di </a:t>
            </a:r>
            <a:r>
              <a:rPr lang="it-IT" sz="1600" dirty="0" err="1" smtClean="0"/>
              <a:t>Turing</a:t>
            </a:r>
            <a:endParaRPr lang="it-IT" sz="1600" dirty="0" smtClean="0"/>
          </a:p>
          <a:p>
            <a:pPr marL="742950" lvl="2" indent="-342900"/>
            <a:r>
              <a:rPr lang="it-IT" sz="1600" dirty="0" smtClean="0"/>
              <a:t>vi invito (per il vostro bene) a svolgerli per conto vostro e poi a confrontare la vostra soluzione con quella che trovate in Appendice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957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Ciao ciao, gap </a:t>
            </a:r>
            <a:r>
              <a:rPr lang="it-IT" dirty="0" err="1" smtClean="0">
                <a:solidFill>
                  <a:schemeClr val="tx1"/>
                </a:solidFill>
              </a:rPr>
              <a:t>theorem</a:t>
            </a:r>
            <a:r>
              <a:rPr lang="it-IT" dirty="0" smtClean="0">
                <a:solidFill>
                  <a:schemeClr val="tx1"/>
                </a:solidFill>
              </a:rPr>
              <a:t>!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La funzione </a:t>
                </a:r>
                <a:r>
                  <a:rPr lang="it-IT" dirty="0">
                    <a:solidFill>
                      <a:schemeClr val="tx1"/>
                    </a:solidFill>
                  </a:rPr>
                  <a:t>totale calcolabile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it-IT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tale 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[ 2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f(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]</a:t>
                </a:r>
                <a:r>
                  <a:rPr lang="it-IT" b="1" dirty="0">
                    <a:solidFill>
                      <a:schemeClr val="tx1"/>
                    </a:solidFill>
                  </a:rPr>
                  <a:t> ⊆ </a:t>
                </a:r>
                <a:r>
                  <a:rPr lang="it-IT" dirty="0">
                    <a:solidFill>
                      <a:schemeClr val="tx1"/>
                    </a:solidFill>
                  </a:rPr>
                  <a:t>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)] definita nel gap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theorem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non è time-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constructible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infatti valgono i seguenti teoremi</a:t>
                </a:r>
              </a:p>
              <a:p>
                <a:pPr lvl="1"/>
                <a:r>
                  <a:rPr lang="it-IT" b="1" dirty="0" smtClean="0">
                    <a:solidFill>
                      <a:schemeClr val="tx1"/>
                    </a:solidFill>
                  </a:rPr>
                  <a:t>la cui dimostrazione non dovete studiare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(non è neanche riportata sulla dispensa – se vi interessa, la trovate sul libro di testo che avete utilizzato per il primo modulo)</a:t>
                </a:r>
              </a:p>
              <a:p>
                <a:pPr lvl="5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6.14 </a:t>
                </a:r>
                <a:r>
                  <a:rPr lang="it-IT" b="1" dirty="0">
                    <a:solidFill>
                      <a:schemeClr val="tx1"/>
                    </a:solidFill>
                  </a:rPr>
                  <a:t>[Teorema di gerarchia spaziale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]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Siano </a:t>
                </a:r>
                <a:r>
                  <a:rPr lang="it-IT" dirty="0">
                    <a:solidFill>
                      <a:schemeClr val="tx1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g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due funzioni tali che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e`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space-constructible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 e    																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i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0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. 								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 Allora</a:t>
                </a:r>
                <a:r>
                  <a:rPr lang="it-IT" i="1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DSPACE[g(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DSPACE[(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</a:t>
                </a:r>
                <a:r>
                  <a:rPr lang="it-IT" i="1" dirty="0">
                    <a:solidFill>
                      <a:schemeClr val="tx1"/>
                    </a:solidFill>
                  </a:rPr>
                  <a:t>ossia, esiste un linguaggio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					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DSPACE[ 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DSPACE[ </a:t>
                </a:r>
                <a:r>
                  <a:rPr lang="it-IT" dirty="0">
                    <a:solidFill>
                      <a:schemeClr val="tx1"/>
                    </a:solidFill>
                  </a:rPr>
                  <a:t>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5"/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b="1" dirty="0" smtClean="0">
                    <a:solidFill>
                      <a:schemeClr val="tx1"/>
                    </a:solidFill>
                  </a:rPr>
                  <a:t>Teorema 6.15 </a:t>
                </a:r>
                <a:r>
                  <a:rPr lang="it-IT" b="1" dirty="0">
                    <a:solidFill>
                      <a:schemeClr val="tx1"/>
                    </a:solidFill>
                  </a:rPr>
                  <a:t>[Teorema di gerarchia temporale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]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Siano </a:t>
                </a:r>
                <a:r>
                  <a:rPr lang="it-IT" dirty="0">
                    <a:solidFill>
                      <a:schemeClr val="tx1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g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due funzioni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e`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time-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constructible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e														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= </a:t>
                </a:r>
                <a:r>
                  <a:rPr lang="it-IT" dirty="0">
                    <a:solidFill>
                      <a:schemeClr val="tx1"/>
                    </a:solidFill>
                  </a:rPr>
                  <a:t>0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/>
                  <a:t/>
                </a:r>
                <a:br>
                  <a:rPr lang="it-IT" i="1" dirty="0"/>
                </a:br>
                <a:r>
                  <a:rPr lang="it-IT" i="1" dirty="0"/>
                  <a:t>Allora,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DTIME[g(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i="1" dirty="0">
                    <a:solidFill>
                      <a:schemeClr val="tx1"/>
                    </a:solidFill>
                  </a:rPr>
                  <a:t>ossia, esiste un linguaggio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							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[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f(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DTIME[g(n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731" r="-3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3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Ciao ciao, gap </a:t>
            </a:r>
            <a:r>
              <a:rPr lang="it-IT" dirty="0" err="1">
                <a:solidFill>
                  <a:schemeClr val="tx1"/>
                </a:solidFill>
              </a:rPr>
              <a:t>theorem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Ma qual è il significato dei teoremi di gerarchia spaziale e temporale?</a:t>
                </a:r>
              </a:p>
              <a:p>
                <a:r>
                  <a:rPr lang="it-IT" dirty="0" err="1" smtClean="0"/>
                  <a:t>S</a:t>
                </a:r>
                <a:r>
                  <a:rPr lang="it-IT" dirty="0" smtClean="0"/>
                  <a:t>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/>
                              <m:t>→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  <m:r>
                          <a:rPr lang="it-IT" b="0" i="1" smtClean="0">
                            <a:latin typeface="Cambria Math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it-IT" i="1" dirty="0" smtClean="0"/>
                  <a:t>= </a:t>
                </a:r>
                <a:r>
                  <a:rPr lang="it-IT" dirty="0" smtClean="0"/>
                  <a:t>0</a:t>
                </a:r>
                <a:r>
                  <a:rPr lang="it-IT" i="1" dirty="0" smtClean="0"/>
                  <a:t> , </a:t>
                </a:r>
                <a:r>
                  <a:rPr lang="it-IT" dirty="0" smtClean="0"/>
                  <a:t>allora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cresce “asintoticamente più velocemente” di 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</a:t>
                </a:r>
              </a:p>
              <a:p>
                <a:pPr lvl="1"/>
                <a:r>
                  <a:rPr lang="it-IT" dirty="0" smtClean="0"/>
                  <a:t>ossia, man mano che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cresce, la distanza fra 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aumenta sempre di più</a:t>
                </a:r>
              </a:p>
              <a:p>
                <a:pPr lvl="1"/>
                <a:r>
                  <a:rPr lang="it-IT" dirty="0" smtClean="0"/>
                  <a:t>o, se preferite,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diventa enormemente grande per valori di 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 molto più piccoli di quelli che occorrono a g(</a:t>
                </a:r>
                <a:r>
                  <a:rPr lang="it-IT" dirty="0" err="1" smtClean="0"/>
                  <a:t>n</a:t>
                </a:r>
                <a:r>
                  <a:rPr lang="it-IT" dirty="0" smtClean="0"/>
                  <a:t>) per diventare altrettanto grande	</a:t>
                </a:r>
                <a:r>
                  <a:rPr lang="it-IT" dirty="0"/>
                  <a:t> </a:t>
                </a:r>
                <a:r>
                  <a:rPr lang="it-IT" dirty="0" smtClean="0"/>
                  <a:t>  </a:t>
                </a:r>
              </a:p>
              <a:p>
                <a:r>
                  <a:rPr lang="it-IT" dirty="0" smtClean="0"/>
                  <a:t>E un discorso analogo vale se</a:t>
                </a:r>
                <a:r>
                  <a:rPr lang="it-IT" i="1" dirty="0" smtClean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/>
                              <m:t>→</m:t>
                            </m:r>
                            <m:r>
                              <a:rPr lang="it-IT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 b="0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charset="0"/>
                              </a:rPr>
                              <m:t>log</m:t>
                            </m:r>
                            <m:r>
                              <a:rPr lang="it-IT" b="0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charset="0"/>
                              </a:rPr>
                              <m:t>g</m:t>
                            </m:r>
                            <m:r>
                              <a:rPr lang="it-IT" b="0" i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b="0" i="0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i="1" dirty="0"/>
                  <a:t> = </a:t>
                </a:r>
                <a:r>
                  <a:rPr lang="it-IT" dirty="0"/>
                  <a:t>0</a:t>
                </a:r>
                <a:r>
                  <a:rPr lang="it-IT" i="1" dirty="0"/>
                  <a:t> </a:t>
                </a:r>
              </a:p>
              <a:p>
                <a:r>
                  <a:rPr lang="it-IT" dirty="0" smtClean="0"/>
                  <a:t>Quindi, il teorema di gerarchia temporale ci dice che </a:t>
                </a:r>
              </a:p>
              <a:p>
                <a:pPr lvl="1"/>
                <a:r>
                  <a:rPr lang="it-IT" sz="1800" b="1" dirty="0" smtClean="0">
                    <a:solidFill>
                      <a:srgbClr val="3636E8"/>
                    </a:solidFill>
                  </a:rPr>
                  <a:t>quando </a:t>
                </a:r>
                <a:r>
                  <a:rPr lang="it-IT" sz="1800" b="1" dirty="0" err="1" smtClean="0">
                    <a:solidFill>
                      <a:srgbClr val="3636E8"/>
                    </a:solidFill>
                  </a:rPr>
                  <a:t>f</a:t>
                </a:r>
                <a:r>
                  <a:rPr lang="it-IT" sz="1800" b="1" dirty="0" smtClean="0">
                    <a:solidFill>
                      <a:srgbClr val="3636E8"/>
                    </a:solidFill>
                  </a:rPr>
                  <a:t> è time-</a:t>
                </a:r>
                <a:r>
                  <a:rPr lang="it-IT" sz="1800" b="1" dirty="0" err="1" smtClean="0">
                    <a:solidFill>
                      <a:srgbClr val="3636E8"/>
                    </a:solidFill>
                  </a:rPr>
                  <a:t>constructible</a:t>
                </a:r>
                <a:r>
                  <a:rPr lang="it-IT" sz="1800" dirty="0" smtClean="0"/>
                  <a:t> </a:t>
                </a:r>
                <a:endParaRPr lang="it-IT" sz="1800" dirty="0" smtClean="0">
                  <a:solidFill>
                    <a:srgbClr val="D441C9"/>
                  </a:solidFill>
                </a:endParaRPr>
              </a:p>
              <a:p>
                <a:pPr lvl="1"/>
                <a:r>
                  <a:rPr lang="it-IT" sz="1800" b="1" dirty="0" smtClean="0">
                    <a:solidFill>
                      <a:srgbClr val="D441C9"/>
                    </a:solidFill>
                  </a:rPr>
                  <a:t>DTIME[</a:t>
                </a:r>
                <a:r>
                  <a:rPr lang="it-IT" sz="1800" b="1" dirty="0" err="1" smtClean="0">
                    <a:solidFill>
                      <a:srgbClr val="D441C9"/>
                    </a:solidFill>
                  </a:rPr>
                  <a:t>f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(</a:t>
                </a:r>
                <a:r>
                  <a:rPr lang="it-IT" sz="1800" b="1" dirty="0" err="1" smtClean="0">
                    <a:solidFill>
                      <a:srgbClr val="D441C9"/>
                    </a:solidFill>
                  </a:rPr>
                  <a:t>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)] non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è contenuto 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in DTIME[g(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)] quando  </a:t>
                </a:r>
                <a:r>
                  <a:rPr lang="it-IT" sz="1800" b="1" dirty="0" err="1" smtClean="0">
                    <a:solidFill>
                      <a:srgbClr val="D441C9"/>
                    </a:solidFill>
                  </a:rPr>
                  <a:t>f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(</a:t>
                </a:r>
                <a:r>
                  <a:rPr lang="it-IT" sz="1800" b="1" dirty="0" err="1" smtClean="0">
                    <a:solidFill>
                      <a:srgbClr val="D441C9"/>
                    </a:solidFill>
                  </a:rPr>
                  <a:t>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 è </a:t>
                </a:r>
                <a:r>
                  <a:rPr lang="it-IT" sz="1800" b="1" i="1" dirty="0">
                    <a:solidFill>
                      <a:srgbClr val="3636E8"/>
                    </a:solidFill>
                  </a:rPr>
                  <a:t>molto</a:t>
                </a:r>
                <a:r>
                  <a:rPr lang="it-IT" sz="1800" b="1" i="1" dirty="0">
                    <a:solidFill>
                      <a:srgbClr val="D441C9"/>
                    </a:solidFill>
                  </a:rPr>
                  <a:t> 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più grande di g(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 </a:t>
                </a:r>
                <a:r>
                  <a:rPr lang="it-IT" sz="1800" dirty="0"/>
                  <a:t>– ad esempio, quando 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(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) = 2</a:t>
                </a:r>
                <a:r>
                  <a:rPr lang="it-IT" sz="1800" b="1" baseline="30000" dirty="0">
                    <a:solidFill>
                      <a:srgbClr val="3636E8"/>
                    </a:solidFill>
                  </a:rPr>
                  <a:t>g(</a:t>
                </a:r>
                <a:r>
                  <a:rPr lang="it-IT" sz="1800" b="1" baseline="30000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1800" b="1" baseline="30000" dirty="0">
                    <a:solidFill>
                      <a:srgbClr val="3636E8"/>
                    </a:solidFill>
                  </a:rPr>
                  <a:t>)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</a:t>
                </a:r>
                <a:r>
                  <a:rPr lang="it-IT" sz="1800" dirty="0" smtClean="0"/>
                  <a:t>!</a:t>
                </a:r>
              </a:p>
              <a:p>
                <a:endParaRPr lang="it-IT" dirty="0"/>
              </a:p>
              <a:p>
                <a:r>
                  <a:rPr lang="it-IT" dirty="0" smtClean="0"/>
                  <a:t>E analogamente per quanto afferma il teorema di gerarchia spaziale relativamente alle classi DSPACE quando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è </a:t>
                </a:r>
                <a:r>
                  <a:rPr lang="it-IT" dirty="0" err="1" smtClean="0"/>
                  <a:t>space-constructible</a:t>
                </a:r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 r="-7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46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smtClean="0">
                <a:solidFill>
                  <a:schemeClr val="tx1"/>
                </a:solidFill>
              </a:rPr>
              <a:t>Un paio </a:t>
            </a:r>
            <a:r>
              <a:rPr lang="it-IT" dirty="0" smtClean="0">
                <a:solidFill>
                  <a:schemeClr val="tx1"/>
                </a:solidFill>
              </a:rPr>
              <a:t>di questioncine aperte</a:t>
            </a:r>
            <a:r>
              <a:rPr lang="is-IS" dirty="0" smtClean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pPr lvl="1"/>
            <a:r>
              <a:rPr lang="it-IT" sz="1800" dirty="0" smtClean="0"/>
              <a:t>C’erano poi, un paio di cose che erano rimaste lì, un po’ in sospeso</a:t>
            </a:r>
            <a:r>
              <a:rPr lang="is-IS" sz="1800" dirty="0" smtClean="0"/>
              <a:t>…</a:t>
            </a:r>
          </a:p>
          <a:p>
            <a:pPr lvl="1"/>
            <a:r>
              <a:rPr lang="is-IS" sz="1800" dirty="0" smtClean="0"/>
              <a:t>Diciamo, non del tutto chiuse</a:t>
            </a:r>
          </a:p>
          <a:p>
            <a:pPr lvl="2"/>
            <a:endParaRPr lang="is-IS" dirty="0" smtClean="0"/>
          </a:p>
          <a:p>
            <a:pPr lvl="1"/>
            <a:r>
              <a:rPr lang="it-IT" sz="1800" dirty="0" smtClean="0"/>
              <a:t>Innanzi tutto, c’era la questione della definizione della classi di complessità non deterministiche – dove viene richiesta la </a:t>
            </a:r>
            <a:r>
              <a:rPr lang="it-IT" sz="1800" b="1" i="1" dirty="0" smtClean="0">
                <a:solidFill>
                  <a:srgbClr val="3636E8"/>
                </a:solidFill>
              </a:rPr>
              <a:t>accettabilità</a:t>
            </a:r>
            <a:r>
              <a:rPr lang="it-IT" sz="1800" dirty="0" smtClean="0">
                <a:solidFill>
                  <a:srgbClr val="3636E8"/>
                </a:solidFill>
              </a:rPr>
              <a:t> </a:t>
            </a:r>
            <a:r>
              <a:rPr lang="it-IT" sz="1800" dirty="0" smtClean="0"/>
              <a:t>di un linguaggio</a:t>
            </a:r>
          </a:p>
          <a:p>
            <a:pPr lvl="2"/>
            <a:r>
              <a:rPr lang="it-IT" sz="1600" dirty="0" smtClean="0"/>
              <a:t>pur sapendo che, ogni volta che fissiamo la quantità massima di risorse (spazio o tempo) utilizzabile, un linguaggio accettabile è anche decidibile</a:t>
            </a:r>
          </a:p>
          <a:p>
            <a:pPr lvl="3"/>
            <a:endParaRPr lang="it-IT" dirty="0" smtClean="0"/>
          </a:p>
          <a:p>
            <a:pPr lvl="1"/>
            <a:r>
              <a:rPr lang="it-IT" sz="1800" dirty="0" smtClean="0"/>
              <a:t>Poi, sappiamo che tutto ciò che è deciso da una macchina non deterministica può essere deciso anche da una macchina deterministica</a:t>
            </a:r>
          </a:p>
          <a:p>
            <a:pPr lvl="1"/>
            <a:r>
              <a:rPr lang="it-IT" sz="1800" dirty="0" smtClean="0"/>
              <a:t>Tuttavia, un linguaggio che sappiamo appartenere a NTIME[</a:t>
            </a:r>
            <a:r>
              <a:rPr lang="it-IT" sz="1800" dirty="0" err="1" smtClean="0"/>
              <a:t>f</a:t>
            </a:r>
            <a:r>
              <a:rPr lang="it-IT" sz="1800" dirty="0" smtClean="0"/>
              <a:t>(</a:t>
            </a:r>
            <a:r>
              <a:rPr lang="it-IT" sz="1800" dirty="0" err="1" smtClean="0"/>
              <a:t>n</a:t>
            </a:r>
            <a:r>
              <a:rPr lang="it-IT" sz="1800" dirty="0" smtClean="0"/>
              <a:t>)] non sappiamo ancora in quale classe di complessità temporale deterministica collocarlo </a:t>
            </a:r>
          </a:p>
          <a:p>
            <a:pPr lvl="2"/>
            <a:r>
              <a:rPr lang="it-IT" sz="1600" dirty="0" smtClean="0"/>
              <a:t>né sappiamo se il fatto di sapere che appartiene a NTIME[</a:t>
            </a:r>
            <a:r>
              <a:rPr lang="it-IT" sz="1600" dirty="0" err="1" smtClean="0"/>
              <a:t>f</a:t>
            </a:r>
            <a:r>
              <a:rPr lang="it-IT" sz="1600" dirty="0" smtClean="0"/>
              <a:t>(</a:t>
            </a:r>
            <a:r>
              <a:rPr lang="it-IT" sz="1600" dirty="0" err="1" smtClean="0"/>
              <a:t>n</a:t>
            </a:r>
            <a:r>
              <a:rPr lang="it-IT" sz="1600" dirty="0" smtClean="0"/>
              <a:t>)] ci fornisca strumenti in grado di affermare “ok, allora sta pure in DTIME[qualche altra funzione]”</a:t>
            </a:r>
          </a:p>
        </p:txBody>
      </p:sp>
    </p:spTree>
    <p:extLst>
      <p:ext uri="{BB962C8B-B14F-4D97-AF65-F5344CB8AC3E}">
        <p14:creationId xmlns:p14="http://schemas.microsoft.com/office/powerpoint/2010/main" val="179656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La prima questioncina aperta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it-IT" sz="1800" dirty="0" smtClean="0"/>
                  <a:t>Innanzi tutto, non è proprio piacevole dover ammettere che se un certo linguaggio L è in NTIME[</a:t>
                </a:r>
                <a:r>
                  <a:rPr lang="it-IT" sz="1800" dirty="0" err="1" smtClean="0"/>
                  <a:t>f</a:t>
                </a:r>
                <a:r>
                  <a:rPr lang="it-IT" sz="1800" dirty="0" smtClean="0"/>
                  <a:t>(</a:t>
                </a:r>
                <a:r>
                  <a:rPr lang="it-IT" sz="1800" dirty="0" err="1" smtClean="0"/>
                  <a:t>n</a:t>
                </a:r>
                <a:r>
                  <a:rPr lang="it-IT" sz="1800" dirty="0" smtClean="0"/>
                  <a:t>)]</a:t>
                </a:r>
              </a:p>
              <a:p>
                <a:pPr lvl="2"/>
                <a:r>
                  <a:rPr lang="it-IT" sz="1600" dirty="0" smtClean="0"/>
                  <a:t>ossia, sappiamo che esiste una macchina NT che accetta le sue parole x (ossia, le parole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 smtClean="0"/>
                  <a:t>L) eseguendo O(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(|x|)) istruzioni</a:t>
                </a:r>
              </a:p>
              <a:p>
                <a:pPr lvl="1"/>
                <a:r>
                  <a:rPr lang="it-IT" sz="1800" dirty="0" smtClean="0"/>
                  <a:t>non sappiamo quanto tempo occorre per capire che una parola non appartiene a quel linguaggio </a:t>
                </a:r>
              </a:p>
              <a:p>
                <a:pPr lvl="2"/>
                <a:r>
                  <a:rPr lang="it-IT" sz="1600" dirty="0" smtClean="0"/>
                  <a:t>ossia, quando x</a:t>
                </a:r>
                <a:r>
                  <a:rPr lang="it-IT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 smtClean="0"/>
                  <a:t> L non sappiamo quante istruzioni sono eseguite da ciascuna computazione deterministica di NT(x) – che, sappiamo, rigetta</a:t>
                </a:r>
              </a:p>
              <a:p>
                <a:pPr lvl="2"/>
                <a:endParaRPr lang="it-IT" sz="1600" dirty="0" smtClean="0"/>
              </a:p>
              <a:p>
                <a:pPr lvl="1"/>
                <a:r>
                  <a:rPr lang="it-IT" sz="1800" dirty="0" smtClean="0"/>
                  <a:t>Ebbene, il prossimo teorema afferma che:</a:t>
                </a:r>
              </a:p>
              <a:p>
                <a:pPr lvl="2"/>
                <a:r>
                  <a:rPr lang="it-IT" sz="1600" dirty="0" smtClean="0"/>
                  <a:t>se 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 è time-</a:t>
                </a:r>
                <a:r>
                  <a:rPr lang="it-IT" sz="1600" dirty="0" err="1" smtClean="0"/>
                  <a:t>constructible</a:t>
                </a:r>
                <a:r>
                  <a:rPr lang="it-IT" sz="1600" dirty="0"/>
                  <a:t> </a:t>
                </a:r>
                <a:r>
                  <a:rPr lang="it-IT" sz="1600" dirty="0" smtClean="0"/>
                  <a:t>e </a:t>
                </a:r>
                <a:r>
                  <a:rPr lang="it-IT" sz="1600" dirty="0"/>
                  <a:t>L è in NTIME[</a:t>
                </a:r>
                <a:r>
                  <a:rPr lang="it-IT" sz="1600" dirty="0" err="1"/>
                  <a:t>f</a:t>
                </a:r>
                <a:r>
                  <a:rPr lang="it-IT" sz="1600" dirty="0"/>
                  <a:t>(</a:t>
                </a:r>
                <a:r>
                  <a:rPr lang="it-IT" sz="1600" dirty="0" err="1"/>
                  <a:t>n</a:t>
                </a:r>
                <a:r>
                  <a:rPr lang="it-IT" sz="1600" dirty="0" smtClean="0"/>
                  <a:t>)], allora la macchina NT che accetta le parole di L </a:t>
                </a:r>
                <a:r>
                  <a:rPr lang="it-IT" sz="1600" dirty="0"/>
                  <a:t>eseguendo O(</a:t>
                </a:r>
                <a:r>
                  <a:rPr lang="it-IT" sz="1600" dirty="0" err="1"/>
                  <a:t>f</a:t>
                </a:r>
                <a:r>
                  <a:rPr lang="it-IT" sz="1600" dirty="0"/>
                  <a:t>(|x|)) </a:t>
                </a:r>
                <a:r>
                  <a:rPr lang="it-IT" sz="1600" dirty="0" smtClean="0"/>
                  <a:t>istruzioni è anche capace di rigettare </a:t>
                </a:r>
                <a:r>
                  <a:rPr lang="it-IT" sz="1600" dirty="0"/>
                  <a:t>le parole di L eseguendo O(</a:t>
                </a:r>
                <a:r>
                  <a:rPr lang="it-IT" sz="1600" dirty="0" err="1"/>
                  <a:t>f</a:t>
                </a:r>
                <a:r>
                  <a:rPr lang="it-IT" sz="1600" dirty="0"/>
                  <a:t>(|x</a:t>
                </a:r>
                <a:r>
                  <a:rPr lang="it-IT" sz="1600" dirty="0" smtClean="0"/>
                  <a:t>|)) istruzioni;</a:t>
                </a:r>
              </a:p>
              <a:p>
                <a:pPr lvl="2"/>
                <a:r>
                  <a:rPr lang="it-IT" sz="1600" dirty="0"/>
                  <a:t>se </a:t>
                </a:r>
                <a:r>
                  <a:rPr lang="it-IT" sz="1600" dirty="0" err="1"/>
                  <a:t>f</a:t>
                </a:r>
                <a:r>
                  <a:rPr lang="it-IT" sz="1600" dirty="0"/>
                  <a:t> è </a:t>
                </a:r>
                <a:r>
                  <a:rPr lang="it-IT" sz="1600" dirty="0" err="1" smtClean="0"/>
                  <a:t>space-constructible</a:t>
                </a:r>
                <a:r>
                  <a:rPr lang="it-IT" sz="1600" dirty="0" smtClean="0"/>
                  <a:t> </a:t>
                </a:r>
                <a:r>
                  <a:rPr lang="it-IT" sz="1600" dirty="0"/>
                  <a:t>e L è in </a:t>
                </a:r>
                <a:r>
                  <a:rPr lang="it-IT" sz="1600" dirty="0" smtClean="0"/>
                  <a:t>NSPACE[</a:t>
                </a:r>
                <a:r>
                  <a:rPr lang="it-IT" sz="1600" dirty="0" err="1" smtClean="0"/>
                  <a:t>f</a:t>
                </a:r>
                <a:r>
                  <a:rPr lang="it-IT" sz="1600" dirty="0" smtClean="0"/>
                  <a:t>(</a:t>
                </a:r>
                <a:r>
                  <a:rPr lang="it-IT" sz="1600" dirty="0" err="1" smtClean="0"/>
                  <a:t>n</a:t>
                </a:r>
                <a:r>
                  <a:rPr lang="it-IT" sz="1600" dirty="0"/>
                  <a:t>)], allora la macchina NT che accetta le parole di L </a:t>
                </a:r>
                <a:r>
                  <a:rPr lang="it-IT" sz="1600" dirty="0" smtClean="0"/>
                  <a:t>utilizzando O(</a:t>
                </a:r>
                <a:r>
                  <a:rPr lang="it-IT" sz="1600" dirty="0" err="1" smtClean="0"/>
                  <a:t>f</a:t>
                </a:r>
                <a:r>
                  <a:rPr lang="it-IT" sz="1600" dirty="0"/>
                  <a:t>(|x|)) </a:t>
                </a:r>
                <a:r>
                  <a:rPr lang="it-IT" sz="1600" dirty="0" smtClean="0"/>
                  <a:t>celle del nastro è </a:t>
                </a:r>
                <a:r>
                  <a:rPr lang="it-IT" sz="1600" dirty="0"/>
                  <a:t>anche capace di rigettare le parole </a:t>
                </a:r>
                <a:r>
                  <a:rPr lang="it-IT" sz="1600" dirty="0" smtClean="0"/>
                  <a:t>   di </a:t>
                </a:r>
                <a:r>
                  <a:rPr lang="it-IT" sz="1600" dirty="0"/>
                  <a:t>L </a:t>
                </a:r>
                <a:r>
                  <a:rPr lang="it-IT" sz="1600" dirty="0" smtClean="0"/>
                  <a:t>utilizzando O(</a:t>
                </a:r>
                <a:r>
                  <a:rPr lang="it-IT" sz="1600" dirty="0" err="1" smtClean="0"/>
                  <a:t>f</a:t>
                </a:r>
                <a:r>
                  <a:rPr lang="it-IT" sz="1600" dirty="0"/>
                  <a:t>(|x</a:t>
                </a:r>
                <a:r>
                  <a:rPr lang="it-IT" sz="1600" dirty="0" smtClean="0"/>
                  <a:t>|)) </a:t>
                </a:r>
                <a:r>
                  <a:rPr lang="it-IT" sz="1600" dirty="0" smtClean="0"/>
                  <a:t>celle del nastro;</a:t>
                </a:r>
                <a:endParaRPr lang="it-IT" sz="1600" dirty="0" smtClean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t="-522" r="-6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056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9547</TotalTime>
  <Words>1243</Words>
  <Application>Microsoft Macintosh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Cambria Math</vt:lpstr>
      <vt:lpstr>Century Gothic</vt:lpstr>
      <vt:lpstr>Wingdings 3</vt:lpstr>
      <vt:lpstr>Arial</vt:lpstr>
      <vt:lpstr>Filo</vt:lpstr>
      <vt:lpstr>Lezione a distanza 11</vt:lpstr>
      <vt:lpstr>Qualcosa di strano…</vt:lpstr>
      <vt:lpstr>Funzioni time- e space-constructible</vt:lpstr>
      <vt:lpstr>Funzioni time- e space-constructible</vt:lpstr>
      <vt:lpstr>Funzioni time- e space-constructible</vt:lpstr>
      <vt:lpstr>Ciao ciao, gap theorem!</vt:lpstr>
      <vt:lpstr>Ciao ciao, gap theorem!</vt:lpstr>
      <vt:lpstr>Un paio di questioncine aperte…</vt:lpstr>
      <vt:lpstr>La prima questioncina aperta</vt:lpstr>
      <vt:lpstr>La prima questioncina aperta</vt:lpstr>
      <vt:lpstr>La prima questioncina aperta</vt:lpstr>
      <vt:lpstr>La prima questioncina aperta</vt:lpstr>
      <vt:lpstr>La seconda questioncina aperta</vt:lpstr>
      <vt:lpstr>La seconda questioncina aperta</vt:lpstr>
      <vt:lpstr>La seconda questioncina aperta</vt:lpstr>
      <vt:lpstr>La seconda questioncina aperta</vt:lpstr>
      <vt:lpstr>La seconda questioncina aperta</vt:lpstr>
      <vt:lpstr>La seconda questioncina aperta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398</cp:revision>
  <dcterms:created xsi:type="dcterms:W3CDTF">2020-03-06T09:19:14Z</dcterms:created>
  <dcterms:modified xsi:type="dcterms:W3CDTF">2020-04-22T18:43:49Z</dcterms:modified>
</cp:coreProperties>
</file>