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9" r:id="rId3"/>
    <p:sldId id="379" r:id="rId4"/>
    <p:sldId id="364" r:id="rId5"/>
    <p:sldId id="366" r:id="rId6"/>
    <p:sldId id="380" r:id="rId7"/>
    <p:sldId id="381" r:id="rId8"/>
    <p:sldId id="382" r:id="rId9"/>
    <p:sldId id="383" r:id="rId10"/>
    <p:sldId id="391" r:id="rId11"/>
    <p:sldId id="386" r:id="rId12"/>
    <p:sldId id="384" r:id="rId13"/>
    <p:sldId id="388" r:id="rId14"/>
    <p:sldId id="389" r:id="rId15"/>
    <p:sldId id="390" r:id="rId16"/>
    <p:sldId id="38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41C9"/>
    <a:srgbClr val="363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5"/>
  </p:normalViewPr>
  <p:slideViewPr>
    <p:cSldViewPr snapToGrid="0" snapToObjects="1">
      <p:cViewPr>
        <p:scale>
          <a:sx n="110" d="100"/>
          <a:sy n="110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Lezione a distanza 12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Lezione del 23/04/2020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L’unica relazione di contenimento stretto!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chemeClr val="tx1"/>
                    </a:solidFill>
                  </a:rPr>
                  <a:t>Teorema 6.18</a:t>
                </a:r>
                <a:r>
                  <a:rPr lang="it-IT" dirty="0"/>
                  <a:t>: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EXPTIME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Primo passo: dimostriamo che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L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DTIME[2</a:t>
                </a:r>
                <a:r>
                  <a:rPr lang="it-IT" sz="2000" baseline="30000" dirty="0">
                    <a:solidFill>
                      <a:srgbClr val="3636E8"/>
                    </a:solidFill>
                  </a:rPr>
                  <a:t>n</a:t>
                </a:r>
                <a:r>
                  <a:rPr lang="it-IT" dirty="0">
                    <a:solidFill>
                      <a:srgbClr val="3636E8"/>
                    </a:solidFill>
                  </a:rPr>
                  <a:t>]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L = { 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{0,1</a:t>
                </a:r>
                <a:r>
                  <a:rPr lang="it-IT" dirty="0">
                    <a:solidFill>
                      <a:schemeClr val="tx1"/>
                    </a:solidFill>
                  </a:rPr>
                  <a:t>}* : 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 =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sz="2400" baseline="30000" dirty="0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0 x  </a:t>
                </a:r>
                <a:r>
                  <a:rPr lang="it-IT" sz="2400" b="1" dirty="0">
                    <a:solidFill>
                      <a:schemeClr val="tx1"/>
                    </a:solidFill>
                  </a:rPr>
                  <a:t>e</a:t>
                </a:r>
                <a:r>
                  <a:rPr lang="it-IT" dirty="0">
                    <a:solidFill>
                      <a:schemeClr val="tx1"/>
                    </a:solidFill>
                  </a:rPr>
                  <a:t>  x è la codifica binaria di una parola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che è la codifica  di una macchina </a:t>
                </a:r>
                <a:r>
                  <a:rPr lang="it-IT" dirty="0">
                    <a:solidFill>
                      <a:schemeClr val="tx1"/>
                    </a:solidFill>
                  </a:rPr>
                  <a:t>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deterministica ad un nastro di tipo riconoscitore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definita </a:t>
                </a:r>
                <a:r>
                  <a:rPr lang="it-IT" dirty="0">
                    <a:solidFill>
                      <a:schemeClr val="tx1"/>
                    </a:solidFill>
                  </a:rPr>
                  <a:t>sull’alfabeto {0, 1</a:t>
                </a:r>
                <a:r>
                  <a:rPr lang="it-IT" dirty="0">
                    <a:solidFill>
                      <a:schemeClr val="tx1"/>
                    </a:solidFill>
                  </a:rPr>
                  <a:t>} </a:t>
                </a:r>
                <a:r>
                  <a:rPr lang="it-IT" sz="2400" b="1" dirty="0">
                    <a:solidFill>
                      <a:schemeClr val="tx1"/>
                    </a:solidFill>
                  </a:rPr>
                  <a:t>e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) termina in </a:t>
                </a:r>
                <a:r>
                  <a:rPr lang="it-IT" dirty="0">
                    <a:solidFill>
                      <a:schemeClr val="tx1"/>
                    </a:solidFill>
                  </a:rPr>
                  <a:t>2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2|z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|</a:t>
                </a:r>
                <a:r>
                  <a:rPr lang="it-IT" dirty="0">
                    <a:solidFill>
                      <a:schemeClr val="tx1"/>
                    </a:solidFill>
                  </a:rPr>
                  <a:t> passi </a:t>
                </a:r>
                <a:r>
                  <a:rPr lang="it-IT" sz="2400" b="1" dirty="0">
                    <a:solidFill>
                      <a:schemeClr val="tx1"/>
                    </a:solidFill>
                  </a:rPr>
                  <a:t>e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T</a:t>
                </a:r>
                <a:r>
                  <a:rPr lang="it-IT" sz="2000" b="1" baseline="-25000" dirty="0" err="1">
                    <a:solidFill>
                      <a:srgbClr val="D441C9"/>
                    </a:solidFill>
                  </a:rPr>
                  <a:t>k</a:t>
                </a:r>
                <a:r>
                  <a:rPr lang="it-IT" b="1" dirty="0">
                    <a:solidFill>
                      <a:srgbClr val="D441C9"/>
                    </a:solidFill>
                  </a:rPr>
                  <a:t>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z</a:t>
                </a:r>
                <a:r>
                  <a:rPr lang="it-IT" b="1" dirty="0">
                    <a:solidFill>
                      <a:srgbClr val="D441C9"/>
                    </a:solidFill>
                  </a:rPr>
                  <a:t>) rigetta</a:t>
                </a:r>
                <a:r>
                  <a:rPr lang="it-IT" dirty="0">
                    <a:solidFill>
                      <a:schemeClr val="tx1"/>
                    </a:solidFill>
                  </a:rPr>
                  <a:t>}.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abbiamo una macchina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T</a:t>
                </a:r>
                <a:r>
                  <a:rPr lang="it-IT" sz="2000" b="1" baseline="-25000" dirty="0" err="1">
                    <a:solidFill>
                      <a:srgbClr val="3636E8"/>
                    </a:solidFill>
                  </a:rPr>
                  <a:t>h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che decide L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e,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qualunque sia </a:t>
                </a:r>
                <a:r>
                  <a:rPr lang="it-IT" b="1" dirty="0" err="1" smtClean="0">
                    <a:solidFill>
                      <a:srgbClr val="3636E8"/>
                    </a:solidFill>
                  </a:rPr>
                  <a:t>z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,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 </a:t>
                </a:r>
                <a:r>
                  <a:rPr lang="it-IT" b="1" dirty="0" err="1" smtClean="0">
                    <a:solidFill>
                      <a:srgbClr val="3636E8"/>
                    </a:solidFill>
                  </a:rPr>
                  <a:t>T</a:t>
                </a:r>
                <a:r>
                  <a:rPr lang="it-IT" sz="2000" b="1" baseline="-25000" dirty="0" err="1" smtClean="0">
                    <a:solidFill>
                      <a:srgbClr val="3636E8"/>
                    </a:solidFill>
                  </a:rPr>
                  <a:t>h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(</a:t>
                </a:r>
                <a:r>
                  <a:rPr lang="it-IT" b="1" dirty="0" err="1" smtClean="0">
                    <a:solidFill>
                      <a:srgbClr val="3636E8"/>
                    </a:solidFill>
                  </a:rPr>
                  <a:t>z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) termina </a:t>
                </a:r>
                <a:r>
                  <a:rPr lang="it-IT" b="1" dirty="0">
                    <a:solidFill>
                      <a:srgbClr val="3636E8"/>
                    </a:solidFill>
                  </a:rPr>
                  <a:t>entro c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2</a:t>
                </a:r>
                <a:r>
                  <a:rPr lang="it-IT" sz="2000" b="1" baseline="30000" dirty="0" smtClean="0">
                    <a:solidFill>
                      <a:srgbClr val="3636E8"/>
                    </a:solidFill>
                  </a:rPr>
                  <a:t>|z|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passi </a:t>
                </a:r>
                <a:endParaRPr lang="it-IT" b="1" dirty="0">
                  <a:solidFill>
                    <a:srgbClr val="3636E8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abbiamo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x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h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che è la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codifica binaria di h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abbiamo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z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=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sz="2000" b="1" baseline="30000" dirty="0" smtClean="0">
                    <a:solidFill>
                      <a:srgbClr val="FF0000"/>
                    </a:solidFill>
                  </a:rPr>
                  <a:t>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0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x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h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con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scelto in modo tale che sia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c 2</a:t>
                </a:r>
                <a:r>
                  <a:rPr lang="it-IT" sz="2000" b="1" baseline="30000" dirty="0" smtClean="0">
                    <a:solidFill>
                      <a:srgbClr val="FF0000"/>
                    </a:solidFill>
                  </a:rPr>
                  <a:t>|z|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it-IT" b="1" dirty="0">
                    <a:solidFill>
                      <a:srgbClr val="FF0000"/>
                    </a:solidFill>
                  </a:rPr>
                  <a:t>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2</a:t>
                </a:r>
                <a:r>
                  <a:rPr lang="it-IT" sz="2000" b="1" baseline="30000" dirty="0" smtClean="0">
                    <a:solidFill>
                      <a:srgbClr val="FF0000"/>
                    </a:solidFill>
                  </a:rPr>
                  <a:t>2|z|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Ora, chiediamoci: 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 appartiene ad L oppure no? Vediamo: 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= 1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 0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x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h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 </a:t>
                </a:r>
                <a:r>
                  <a:rPr lang="it-IT" sz="2000" b="1" dirty="0">
                    <a:solidFill>
                      <a:schemeClr val="tx1"/>
                    </a:solidFill>
                  </a:rPr>
                  <a:t>e</a:t>
                </a:r>
                <a:r>
                  <a:rPr lang="it-IT" dirty="0">
                    <a:solidFill>
                      <a:schemeClr val="tx1"/>
                    </a:solidFill>
                  </a:rPr>
                  <a:t> 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err="1" smtClean="0">
                    <a:solidFill>
                      <a:schemeClr val="tx1"/>
                    </a:solidFill>
                  </a:rPr>
                  <a:t>x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h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è la codifica binaria di h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  <m:r>
                      <a:rPr lang="it-IT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che è la codifica  di una macchina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h</a:t>
                </a:r>
                <a:r>
                  <a:rPr lang="it-IT" sz="1800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sz="2000" b="1" dirty="0" smtClean="0">
                    <a:solidFill>
                      <a:schemeClr val="tx1"/>
                    </a:solidFill>
                  </a:rPr>
                  <a:t>e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b="1" dirty="0" smtClean="0">
                    <a:solidFill>
                      <a:srgbClr val="FF0000"/>
                    </a:solidFill>
                  </a:rPr>
                  <a:t>la </a:t>
                </a:r>
                <a:r>
                  <a:rPr lang="it-IT" b="1" dirty="0">
                    <a:solidFill>
                      <a:srgbClr val="FF0000"/>
                    </a:solidFill>
                  </a:rPr>
                  <a:t>computazione </a:t>
                </a:r>
                <a:r>
                  <a:rPr lang="it-IT" b="1" dirty="0" err="1" smtClean="0">
                    <a:solidFill>
                      <a:srgbClr val="FF0000"/>
                    </a:solidFill>
                  </a:rPr>
                  <a:t>T</a:t>
                </a:r>
                <a:r>
                  <a:rPr lang="it-IT" b="1" baseline="-25000" dirty="0" err="1" smtClean="0">
                    <a:solidFill>
                      <a:srgbClr val="FF0000"/>
                    </a:solidFill>
                  </a:rPr>
                  <a:t>h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it-IT" b="1" dirty="0" err="1" smtClean="0">
                    <a:solidFill>
                      <a:srgbClr val="FF0000"/>
                    </a:solidFill>
                  </a:rPr>
                  <a:t>z</a:t>
                </a:r>
                <a:r>
                  <a:rPr lang="it-IT" b="1" dirty="0">
                    <a:solidFill>
                      <a:srgbClr val="FF0000"/>
                    </a:solidFill>
                  </a:rPr>
                  <a:t>)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termina </a:t>
                </a:r>
                <a:r>
                  <a:rPr lang="it-IT" b="1" dirty="0">
                    <a:solidFill>
                      <a:srgbClr val="FF0000"/>
                    </a:solidFill>
                  </a:rPr>
                  <a:t>in </a:t>
                </a:r>
                <a:r>
                  <a:rPr lang="it-IT" b="1" i="1" dirty="0" smtClean="0">
                    <a:solidFill>
                      <a:srgbClr val="FF0000"/>
                    </a:solidFill>
                  </a:rPr>
                  <a:t>c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2</a:t>
                </a:r>
                <a:r>
                  <a:rPr lang="it-IT" b="1" baseline="30000" dirty="0" smtClean="0">
                    <a:solidFill>
                      <a:srgbClr val="FF0000"/>
                    </a:solidFill>
                  </a:rPr>
                  <a:t>|</a:t>
                </a:r>
                <a:r>
                  <a:rPr lang="it-IT" b="1" i="1" baseline="30000" dirty="0" smtClean="0">
                    <a:solidFill>
                      <a:srgbClr val="FF0000"/>
                    </a:solidFill>
                  </a:rPr>
                  <a:t>z</a:t>
                </a:r>
                <a:r>
                  <a:rPr lang="it-IT" b="1" baseline="30000" dirty="0">
                    <a:solidFill>
                      <a:srgbClr val="FF0000"/>
                    </a:solidFill>
                  </a:rPr>
                  <a:t>|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:r>
                  <a:rPr lang="it-IT" b="1" dirty="0">
                    <a:solidFill>
                      <a:srgbClr val="FF0000"/>
                    </a:solidFill>
                  </a:rPr>
                  <a:t> </a:t>
                </a:r>
                <a:r>
                  <a:rPr lang="it-IT" b="1" dirty="0">
                    <a:solidFill>
                      <a:srgbClr val="FF0000"/>
                    </a:solidFill>
                  </a:rPr>
                  <a:t>2</a:t>
                </a:r>
                <a:r>
                  <a:rPr lang="it-IT" sz="1800" b="1" baseline="30000" dirty="0">
                    <a:solidFill>
                      <a:srgbClr val="FF0000"/>
                    </a:solidFill>
                  </a:rPr>
                  <a:t>2|z| </a:t>
                </a:r>
                <a:r>
                  <a:rPr lang="it-IT" b="1" dirty="0">
                    <a:solidFill>
                      <a:srgbClr val="FF0000"/>
                    </a:solidFill>
                  </a:rPr>
                  <a:t>passi</a:t>
                </a:r>
                <a:r>
                  <a:rPr lang="it-IT" dirty="0"/>
                  <a:t>, </a:t>
                </a:r>
                <a:endParaRPr lang="it-IT" dirty="0" smtClean="0"/>
              </a:p>
              <a:p>
                <a:pPr marL="342900" lvl="1" indent="-342900"/>
                <a:r>
                  <a:rPr lang="it-IT" sz="1800" dirty="0" smtClean="0">
                    <a:solidFill>
                      <a:schemeClr val="tx1"/>
                    </a:solidFill>
                  </a:rPr>
                  <a:t>Perciò, </a:t>
                </a:r>
                <a:r>
                  <a:rPr lang="it-IT" sz="1800" b="1" dirty="0" smtClean="0">
                    <a:solidFill>
                      <a:srgbClr val="D441C9"/>
                    </a:solidFill>
                  </a:rPr>
                  <a:t>z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sz="1800" b="1" dirty="0" smtClean="0">
                    <a:solidFill>
                      <a:srgbClr val="D441C9"/>
                    </a:solidFill>
                  </a:rPr>
                  <a:t>L se e soltanto </a:t>
                </a:r>
                <a:r>
                  <a:rPr lang="it-IT" sz="1800" b="1" dirty="0">
                    <a:solidFill>
                      <a:srgbClr val="D441C9"/>
                    </a:solidFill>
                  </a:rPr>
                  <a:t>se </a:t>
                </a:r>
                <a:r>
                  <a:rPr lang="it-IT" sz="1800" b="1" dirty="0" err="1" smtClean="0">
                    <a:solidFill>
                      <a:srgbClr val="D441C9"/>
                    </a:solidFill>
                  </a:rPr>
                  <a:t>T</a:t>
                </a:r>
                <a:r>
                  <a:rPr lang="it-IT" sz="2000" b="1" baseline="-25000" dirty="0" err="1" smtClean="0">
                    <a:solidFill>
                      <a:srgbClr val="D441C9"/>
                    </a:solidFill>
                  </a:rPr>
                  <a:t>h</a:t>
                </a:r>
                <a:r>
                  <a:rPr lang="it-IT" sz="1800" b="1" dirty="0" smtClean="0">
                    <a:solidFill>
                      <a:srgbClr val="D441C9"/>
                    </a:solidFill>
                  </a:rPr>
                  <a:t>(</a:t>
                </a:r>
                <a:r>
                  <a:rPr lang="it-IT" sz="1800" b="1" dirty="0" err="1" smtClean="0">
                    <a:solidFill>
                      <a:srgbClr val="D441C9"/>
                    </a:solidFill>
                  </a:rPr>
                  <a:t>z</a:t>
                </a:r>
                <a:r>
                  <a:rPr lang="it-IT" sz="1800" b="1" dirty="0">
                    <a:solidFill>
                      <a:srgbClr val="D441C9"/>
                    </a:solidFill>
                  </a:rPr>
                  <a:t>) </a:t>
                </a:r>
                <a:r>
                  <a:rPr lang="it-IT" sz="1800" b="1" dirty="0" smtClean="0">
                    <a:solidFill>
                      <a:srgbClr val="D441C9"/>
                    </a:solidFill>
                  </a:rPr>
                  <a:t>rigetta</a:t>
                </a:r>
                <a:r>
                  <a:rPr lang="it-IT" sz="1800" dirty="0">
                    <a:solidFill>
                      <a:schemeClr val="tx1"/>
                    </a:solidFill>
                  </a:rPr>
                  <a:t>.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 </a:t>
                </a:r>
                <a:endParaRPr lang="it-IT" sz="1800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209" r="-13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456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L’unica relazione di contenimento stretto!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chemeClr val="tx1"/>
                    </a:solidFill>
                  </a:rPr>
                  <a:t>Teorema 6.18</a:t>
                </a:r>
                <a:r>
                  <a:rPr lang="it-IT" dirty="0"/>
                  <a:t>: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EXPTIME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Primo passo: dimostriamo che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L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DTIME[2</a:t>
                </a:r>
                <a:r>
                  <a:rPr lang="it-IT" sz="2000" baseline="30000" dirty="0">
                    <a:solidFill>
                      <a:srgbClr val="3636E8"/>
                    </a:solidFill>
                  </a:rPr>
                  <a:t>n</a:t>
                </a:r>
                <a:r>
                  <a:rPr lang="it-IT" dirty="0">
                    <a:solidFill>
                      <a:srgbClr val="3636E8"/>
                    </a:solidFill>
                  </a:rPr>
                  <a:t>]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Ricapitoliamo: abbiamo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una </a:t>
                </a:r>
                <a:r>
                  <a:rPr lang="it-IT" dirty="0">
                    <a:solidFill>
                      <a:schemeClr val="tx1"/>
                    </a:solidFill>
                  </a:rPr>
                  <a:t>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deterministica ad un nastro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h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una </a:t>
                </a:r>
                <a:r>
                  <a:rPr lang="it-IT" dirty="0">
                    <a:solidFill>
                      <a:schemeClr val="tx1"/>
                    </a:solidFill>
                  </a:rPr>
                  <a:t>costante 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tali </a:t>
                </a:r>
                <a:r>
                  <a:rPr lang="it-IT" dirty="0">
                    <a:solidFill>
                      <a:schemeClr val="tx1"/>
                    </a:solidFill>
                  </a:rPr>
                  <a:t>che </a:t>
                </a:r>
                <a:r>
                  <a:rPr lang="it-IT" b="1" dirty="0" err="1" smtClean="0">
                    <a:solidFill>
                      <a:srgbClr val="3636E8"/>
                    </a:solidFill>
                  </a:rPr>
                  <a:t>T</a:t>
                </a:r>
                <a:r>
                  <a:rPr lang="it-IT" sz="2000" b="1" baseline="-25000" dirty="0" err="1" smtClean="0">
                    <a:solidFill>
                      <a:srgbClr val="3636E8"/>
                    </a:solidFill>
                  </a:rPr>
                  <a:t>h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 </a:t>
                </a:r>
                <a:r>
                  <a:rPr lang="it-IT" b="1" dirty="0">
                    <a:solidFill>
                      <a:srgbClr val="3636E8"/>
                    </a:solidFill>
                  </a:rPr>
                  <a:t>decide L in tempo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c 2</a:t>
                </a:r>
                <a:r>
                  <a:rPr lang="it-IT" sz="2000" b="1" baseline="30000" dirty="0" smtClean="0">
                    <a:solidFill>
                      <a:srgbClr val="3636E8"/>
                    </a:solidFill>
                  </a:rPr>
                  <a:t>n</a:t>
                </a:r>
                <a:r>
                  <a:rPr lang="it-IT" dirty="0">
                    <a:solidFill>
                      <a:srgbClr val="3636E8"/>
                    </a:solidFill>
                  </a:rPr>
                  <a:t>. </a:t>
                </a:r>
              </a:p>
              <a:p>
                <a:pPr lvl="1"/>
                <a:r>
                  <a:rPr lang="it-IT" dirty="0" err="1" smtClean="0">
                    <a:solidFill>
                      <a:schemeClr val="tx1"/>
                    </a:solidFill>
                  </a:rPr>
                  <a:t>x</a:t>
                </a:r>
                <a:r>
                  <a:rPr lang="it-IT" baseline="-25000" dirty="0" err="1" smtClean="0">
                    <a:solidFill>
                      <a:schemeClr val="tx1"/>
                    </a:solidFill>
                  </a:rPr>
                  <a:t>h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che è la codifica binaria di h </a:t>
                </a:r>
              </a:p>
              <a:p>
                <a:pPr lvl="1"/>
                <a:r>
                  <a:rPr lang="it-IT" dirty="0" err="1" smtClean="0">
                    <a:solidFill>
                      <a:schemeClr val="tx1"/>
                    </a:solidFill>
                  </a:rPr>
                  <a:t>z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=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b="1" baseline="30000" dirty="0" smtClean="0">
                    <a:solidFill>
                      <a:srgbClr val="FF0000"/>
                    </a:solidFill>
                  </a:rPr>
                  <a:t>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0x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h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con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scelto in modo tale che sia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c 2</a:t>
                </a:r>
                <a:r>
                  <a:rPr lang="it-IT" b="1" baseline="30000" dirty="0" smtClean="0">
                    <a:solidFill>
                      <a:srgbClr val="FF0000"/>
                    </a:solidFill>
                  </a:rPr>
                  <a:t>|z|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it-IT" b="1" dirty="0">
                    <a:solidFill>
                      <a:srgbClr val="FF0000"/>
                    </a:solidFill>
                  </a:rPr>
                  <a:t>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2</a:t>
                </a:r>
                <a:r>
                  <a:rPr lang="it-IT" b="1" baseline="30000" dirty="0" smtClean="0">
                    <a:solidFill>
                      <a:srgbClr val="FF0000"/>
                    </a:solidFill>
                  </a:rPr>
                  <a:t>2|z|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h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termina in </a:t>
                </a:r>
                <a:r>
                  <a:rPr lang="it-IT" dirty="0">
                    <a:solidFill>
                      <a:schemeClr val="tx1"/>
                    </a:solidFill>
                  </a:rPr>
                  <a:t>c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baseline="30000" dirty="0" smtClean="0">
                    <a:solidFill>
                      <a:schemeClr val="tx1"/>
                    </a:solidFill>
                  </a:rPr>
                  <a:t>|z|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passi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tutto questo ci permette di concludere che </a:t>
                </a:r>
                <a:r>
                  <a:rPr lang="it-IT" b="1" dirty="0">
                    <a:solidFill>
                      <a:srgbClr val="D441C9"/>
                    </a:solidFill>
                  </a:rPr>
                  <a:t>z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b="1" dirty="0">
                    <a:solidFill>
                      <a:srgbClr val="D441C9"/>
                    </a:solidFill>
                  </a:rPr>
                  <a:t>L se e soltanto se 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T</a:t>
                </a:r>
                <a:r>
                  <a:rPr lang="it-IT" sz="1800" b="1" baseline="-25000" dirty="0" err="1">
                    <a:solidFill>
                      <a:srgbClr val="D441C9"/>
                    </a:solidFill>
                  </a:rPr>
                  <a:t>h</a:t>
                </a:r>
                <a:r>
                  <a:rPr lang="it-IT" b="1" dirty="0">
                    <a:solidFill>
                      <a:srgbClr val="D441C9"/>
                    </a:solidFill>
                  </a:rPr>
                  <a:t>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z</a:t>
                </a:r>
                <a:r>
                  <a:rPr lang="it-IT" b="1" dirty="0">
                    <a:solidFill>
                      <a:srgbClr val="D441C9"/>
                    </a:solidFill>
                  </a:rPr>
                  <a:t>) rigetta</a:t>
                </a:r>
                <a:r>
                  <a:rPr lang="it-IT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Ma, in definitiva, la </a:t>
                </a:r>
                <a:r>
                  <a:rPr lang="it-IT" dirty="0">
                    <a:solidFill>
                      <a:schemeClr val="tx1"/>
                    </a:solidFill>
                  </a:rPr>
                  <a:t>computazione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h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accetta o rigetta?</a:t>
                </a:r>
                <a:endParaRPr lang="it-IT" dirty="0" smtClean="0"/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se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h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accettasse allora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z</a:t>
                </a:r>
                <a:r>
                  <a:rPr lang="it-IT" b="1" dirty="0">
                    <a:solidFill>
                      <a:srgbClr val="D441C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b="1" dirty="0">
                    <a:solidFill>
                      <a:srgbClr val="D441C9"/>
                    </a:solidFill>
                  </a:rPr>
                  <a:t> L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– ma </a:t>
                </a:r>
                <a:r>
                  <a:rPr lang="it-IT" b="1" dirty="0" err="1" smtClean="0">
                    <a:solidFill>
                      <a:srgbClr val="3636E8"/>
                    </a:solidFill>
                  </a:rPr>
                  <a:t>T</a:t>
                </a:r>
                <a:r>
                  <a:rPr lang="it-IT" sz="2000" b="1" baseline="-25000" dirty="0" err="1" smtClean="0">
                    <a:solidFill>
                      <a:srgbClr val="3636E8"/>
                    </a:solidFill>
                  </a:rPr>
                  <a:t>h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  decide L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e se </a:t>
                </a:r>
                <a:r>
                  <a:rPr lang="it-IT" b="1" dirty="0">
                    <a:solidFill>
                      <a:srgbClr val="D441C9"/>
                    </a:solidFill>
                  </a:rPr>
                  <a:t>z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b="1" dirty="0">
                    <a:solidFill>
                      <a:srgbClr val="D441C9"/>
                    </a:solidFill>
                  </a:rPr>
                  <a:t> L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non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può accadere </a:t>
                </a:r>
                <a:r>
                  <a:rPr lang="it-IT" dirty="0">
                    <a:solidFill>
                      <a:schemeClr val="tx1"/>
                    </a:solidFill>
                  </a:rPr>
                  <a:t>che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accetti;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quindi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T</a:t>
                </a:r>
                <a:r>
                  <a:rPr lang="it-IT" b="1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b="1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z</a:t>
                </a:r>
                <a:r>
                  <a:rPr lang="it-IT" b="1" dirty="0">
                    <a:solidFill>
                      <a:schemeClr val="tx1"/>
                    </a:solidFill>
                  </a:rPr>
                  <a:t>)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non accetta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rigettasse allora </a:t>
                </a:r>
                <a:r>
                  <a:rPr lang="it-IT" b="1" dirty="0">
                    <a:solidFill>
                      <a:srgbClr val="D441C9"/>
                    </a:solidFill>
                  </a:rPr>
                  <a:t>z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 smtClean="0">
                    <a:solidFill>
                      <a:srgbClr val="D441C9"/>
                    </a:solidFill>
                  </a:rPr>
                  <a:t> </a:t>
                </a:r>
                <a:r>
                  <a:rPr lang="it-IT" b="1" dirty="0">
                    <a:solidFill>
                      <a:srgbClr val="D441C9"/>
                    </a:solidFill>
                  </a:rPr>
                  <a:t>L </a:t>
                </a:r>
                <a:r>
                  <a:rPr lang="it-IT" dirty="0">
                    <a:solidFill>
                      <a:schemeClr val="tx1"/>
                    </a:solidFill>
                  </a:rPr>
                  <a:t>– ma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T</a:t>
                </a:r>
                <a:r>
                  <a:rPr lang="it-IT" sz="2000" b="1" baseline="-25000" dirty="0" err="1">
                    <a:solidFill>
                      <a:srgbClr val="3636E8"/>
                    </a:solidFill>
                  </a:rPr>
                  <a:t>h</a:t>
                </a:r>
                <a:r>
                  <a:rPr lang="it-IT" b="1" dirty="0">
                    <a:solidFill>
                      <a:srgbClr val="3636E8"/>
                    </a:solidFill>
                  </a:rPr>
                  <a:t>  decide L</a:t>
                </a:r>
                <a:r>
                  <a:rPr lang="it-IT" dirty="0">
                    <a:solidFill>
                      <a:schemeClr val="tx1"/>
                    </a:solidFill>
                  </a:rPr>
                  <a:t>, e se </a:t>
                </a:r>
                <a:r>
                  <a:rPr lang="it-IT" b="1" dirty="0">
                    <a:solidFill>
                      <a:srgbClr val="D441C9"/>
                    </a:solidFill>
                  </a:rPr>
                  <a:t>z</a:t>
                </a:r>
                <a14:m>
                  <m:oMath xmlns:m="http://schemas.openxmlformats.org/officeDocument/2006/math">
                    <m:r>
                      <a:rPr lang="it-IT" b="1" i="0" smtClean="0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 smtClean="0">
                    <a:solidFill>
                      <a:srgbClr val="D441C9"/>
                    </a:solidFill>
                  </a:rPr>
                  <a:t> </a:t>
                </a:r>
                <a:r>
                  <a:rPr lang="it-IT" b="1" dirty="0">
                    <a:solidFill>
                      <a:srgbClr val="D441C9"/>
                    </a:solidFill>
                  </a:rPr>
                  <a:t>L</a:t>
                </a:r>
                <a:r>
                  <a:rPr lang="it-IT" dirty="0">
                    <a:solidFill>
                      <a:schemeClr val="tx1"/>
                    </a:solidFill>
                  </a:rPr>
                  <a:t> non può accadere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rigetti; </a:t>
                </a:r>
                <a:r>
                  <a:rPr lang="it-IT" b="1" dirty="0">
                    <a:solidFill>
                      <a:schemeClr val="tx1"/>
                    </a:solidFill>
                  </a:rPr>
                  <a:t>quindi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T</a:t>
                </a:r>
                <a:r>
                  <a:rPr lang="it-IT" b="1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b="1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z</a:t>
                </a:r>
                <a:r>
                  <a:rPr lang="it-IT" b="1" dirty="0">
                    <a:solidFill>
                      <a:schemeClr val="tx1"/>
                    </a:solidFill>
                  </a:rPr>
                  <a:t>) non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rigetta</a:t>
                </a:r>
                <a:endParaRPr lang="it-IT" b="1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Da </a:t>
                </a:r>
                <a:r>
                  <a:rPr lang="it-IT" dirty="0">
                    <a:solidFill>
                      <a:schemeClr val="tx1"/>
                    </a:solidFill>
                  </a:rPr>
                  <a:t>cui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l’assurdo: quindi,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h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non esiste e </a:t>
                </a:r>
                <a:r>
                  <a:rPr lang="it-IT" dirty="0">
                    <a:solidFill>
                      <a:srgbClr val="3636E8"/>
                    </a:solidFill>
                  </a:rPr>
                  <a:t>L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DTIME[2</a:t>
                </a:r>
                <a:r>
                  <a:rPr lang="it-IT" sz="2000" baseline="30000" dirty="0">
                    <a:solidFill>
                      <a:srgbClr val="3636E8"/>
                    </a:solidFill>
                  </a:rPr>
                  <a:t>n</a:t>
                </a:r>
                <a:r>
                  <a:rPr lang="it-IT" dirty="0">
                    <a:solidFill>
                      <a:srgbClr val="3636E8"/>
                    </a:solidFill>
                  </a:rPr>
                  <a:t>]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2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77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L’unica relazione di contenimento stretto!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chemeClr val="tx1"/>
                    </a:solidFill>
                  </a:rPr>
                  <a:t>Teorema 6.18</a:t>
                </a:r>
                <a:r>
                  <a:rPr lang="it-IT" dirty="0"/>
                  <a:t>: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EXPTIME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Secondo passo</a:t>
                </a:r>
                <a:r>
                  <a:rPr lang="it-IT" dirty="0">
                    <a:solidFill>
                      <a:schemeClr val="tx1"/>
                    </a:solidFill>
                  </a:rPr>
                  <a:t>: dimostriamo che </a:t>
                </a:r>
                <a:r>
                  <a:rPr lang="it-IT" dirty="0">
                    <a:solidFill>
                      <a:srgbClr val="3636E8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b="1" i="1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rgbClr val="3636E8"/>
                    </a:solidFill>
                  </a:rPr>
                  <a:t> DTIME[ </a:t>
                </a:r>
                <a:r>
                  <a:rPr lang="it-IT" dirty="0" err="1" smtClean="0">
                    <a:solidFill>
                      <a:srgbClr val="3636E8"/>
                    </a:solidFill>
                  </a:rPr>
                  <a:t>n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 2</a:t>
                </a:r>
                <a:r>
                  <a:rPr lang="it-IT" sz="2200" baseline="30000" dirty="0" smtClean="0">
                    <a:solidFill>
                      <a:srgbClr val="3636E8"/>
                    </a:solidFill>
                  </a:rPr>
                  <a:t>2n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]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u="sng" dirty="0" smtClean="0">
                    <a:solidFill>
                      <a:schemeClr val="tx1"/>
                    </a:solidFill>
                  </a:rPr>
                  <a:t>OSSERVAZIONE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= 2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2n</a:t>
                </a:r>
                <a:r>
                  <a:rPr lang="it-IT" dirty="0">
                    <a:solidFill>
                      <a:schemeClr val="tx1"/>
                    </a:solidFill>
                  </a:rPr>
                  <a:t> è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una funzione time-</a:t>
                </a:r>
                <a:r>
                  <a:rPr lang="it-IT" dirty="0" err="1">
                    <a:solidFill>
                      <a:schemeClr val="tx1"/>
                    </a:solidFill>
                  </a:rPr>
                  <a:t>constructible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allora, </a:t>
                </a:r>
                <a:r>
                  <a:rPr lang="it-IT" dirty="0">
                    <a:solidFill>
                      <a:schemeClr val="tx1"/>
                    </a:solidFill>
                  </a:rPr>
                  <a:t>esiste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di tipo trasduttore che, con input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in notazione unaria, scrive sul nastro di output il valore 2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2n</a:t>
                </a:r>
                <a:r>
                  <a:rPr lang="it-IT" dirty="0">
                    <a:solidFill>
                      <a:schemeClr val="tx1"/>
                    </a:solidFill>
                  </a:rPr>
                  <a:t>, in unario, in tempo proporzionale a 2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2n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Per decidere L usiamo </a:t>
                </a:r>
                <a:r>
                  <a:rPr lang="it-IT" dirty="0">
                    <a:solidFill>
                      <a:schemeClr val="tx1"/>
                    </a:solidFill>
                  </a:rPr>
                  <a:t>una variante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U’ </a:t>
                </a:r>
                <a:r>
                  <a:rPr lang="it-IT" dirty="0" smtClean="0">
                    <a:solidFill>
                      <a:srgbClr val="D441C9"/>
                    </a:solidFill>
                  </a:rPr>
                  <a:t>a 7 nastri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della </a:t>
                </a:r>
                <a:r>
                  <a:rPr lang="it-IT" dirty="0">
                    <a:solidFill>
                      <a:schemeClr val="tx1"/>
                    </a:solidFill>
                  </a:rPr>
                  <a:t>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universale U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perché, per decidere L, abbiamo bisogno di simulare qualunque macchina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Turing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descritta nelle sue parole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I primi 4 nastri hanno la stessa funzione che nella macchina U: su N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viene memorizzato </a:t>
                </a:r>
                <a:r>
                  <a:rPr lang="it-IT" dirty="0">
                    <a:solidFill>
                      <a:schemeClr val="tx1"/>
                    </a:solidFill>
                  </a:rPr>
                  <a:t>l’input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z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su N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se 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 è nella forma 1</a:t>
                </a:r>
                <a:r>
                  <a:rPr lang="it-IT" sz="1800" baseline="30000" dirty="0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 0x,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viene </a:t>
                </a:r>
                <a:r>
                  <a:rPr lang="it-IT" dirty="0">
                    <a:solidFill>
                      <a:schemeClr val="tx1"/>
                    </a:solidFill>
                  </a:rPr>
                  <a:t>scritta la parola x, ossia, la parola che dovrebbe essere la descrizione delle quintuple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su  N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viene memorizzato</a:t>
                </a:r>
                <a:r>
                  <a:rPr lang="it-IT" dirty="0">
                    <a:solidFill>
                      <a:schemeClr val="tx1"/>
                    </a:solidFill>
                  </a:rPr>
                  <a:t>, ad ogni passo, lo stato attuale della macchina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  <a:r>
                  <a:rPr lang="it-IT" dirty="0" smtClean="0">
                    <a:solidFill>
                      <a:srgbClr val="FF0000"/>
                    </a:solidFill>
                  </a:rPr>
                  <a:t>su N4 viene memorizzato </a:t>
                </a:r>
                <a:r>
                  <a:rPr lang="it-IT" dirty="0">
                    <a:solidFill>
                      <a:srgbClr val="FF0000"/>
                    </a:solidFill>
                  </a:rPr>
                  <a:t>lo stato di </a:t>
                </a:r>
                <a:r>
                  <a:rPr lang="it-IT" b="1" dirty="0">
                    <a:solidFill>
                      <a:srgbClr val="FF0000"/>
                    </a:solidFill>
                  </a:rPr>
                  <a:t>rigetto</a:t>
                </a:r>
                <a:r>
                  <a:rPr lang="it-IT" dirty="0">
                    <a:solidFill>
                      <a:srgbClr val="FF0000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della macchina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x</a:t>
                </a:r>
                <a:r>
                  <a:rPr lang="it-IT" dirty="0">
                    <a:solidFill>
                      <a:schemeClr val="tx1"/>
                    </a:solidFill>
                  </a:rPr>
                  <a:t>; </a:t>
                </a:r>
              </a:p>
              <a:p>
                <a:pPr lvl="1"/>
                <a:r>
                  <a:rPr lang="it-IT" b="1" dirty="0" smtClean="0">
                    <a:solidFill>
                      <a:srgbClr val="D441C9"/>
                    </a:solidFill>
                  </a:rPr>
                  <a:t>N</a:t>
                </a:r>
                <a:r>
                  <a:rPr lang="it-IT" sz="2000" b="1" baseline="-25000" dirty="0" smtClean="0">
                    <a:solidFill>
                      <a:srgbClr val="D441C9"/>
                    </a:solidFill>
                  </a:rPr>
                  <a:t>5</a:t>
                </a:r>
                <a:r>
                  <a:rPr lang="it-IT" b="1" dirty="0">
                    <a:solidFill>
                      <a:srgbClr val="D441C9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è </a:t>
                </a:r>
                <a:r>
                  <a:rPr lang="it-IT" b="1" dirty="0">
                    <a:solidFill>
                      <a:srgbClr val="D441C9"/>
                    </a:solidFill>
                  </a:rPr>
                  <a:t>il nastro su cui verrà scritto in unario il valore |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z</a:t>
                </a:r>
                <a:r>
                  <a:rPr lang="it-IT" b="1" dirty="0">
                    <a:solidFill>
                      <a:srgbClr val="D441C9"/>
                    </a:solidFill>
                  </a:rPr>
                  <a:t>|; </a:t>
                </a:r>
              </a:p>
              <a:p>
                <a:pPr lvl="1"/>
                <a:r>
                  <a:rPr lang="it-IT" b="1" dirty="0" smtClean="0">
                    <a:solidFill>
                      <a:srgbClr val="D441C9"/>
                    </a:solidFill>
                  </a:rPr>
                  <a:t>N</a:t>
                </a:r>
                <a:r>
                  <a:rPr lang="it-IT" sz="2000" b="1" baseline="-25000" dirty="0" smtClean="0">
                    <a:solidFill>
                      <a:srgbClr val="D441C9"/>
                    </a:solidFill>
                  </a:rPr>
                  <a:t>6</a:t>
                </a:r>
                <a:r>
                  <a:rPr lang="it-IT" b="1" dirty="0">
                    <a:solidFill>
                      <a:srgbClr val="D441C9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è </a:t>
                </a:r>
                <a:r>
                  <a:rPr lang="it-IT" b="1" dirty="0">
                    <a:solidFill>
                      <a:srgbClr val="D441C9"/>
                    </a:solidFill>
                  </a:rPr>
                  <a:t>il nastro su cui verrà scritto in unario il valore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2 </a:t>
                </a:r>
                <a:r>
                  <a:rPr lang="it-IT" sz="2000" b="1" baseline="30000" dirty="0" smtClean="0">
                    <a:solidFill>
                      <a:srgbClr val="D441C9"/>
                    </a:solidFill>
                  </a:rPr>
                  <a:t>2|z</a:t>
                </a:r>
                <a:r>
                  <a:rPr lang="it-IT" sz="2000" b="1" baseline="30000" dirty="0">
                    <a:solidFill>
                      <a:srgbClr val="D441C9"/>
                    </a:solidFill>
                  </a:rPr>
                  <a:t>|</a:t>
                </a:r>
                <a:r>
                  <a:rPr lang="it-IT" b="1" dirty="0">
                    <a:solidFill>
                      <a:srgbClr val="D441C9"/>
                    </a:solidFill>
                  </a:rPr>
                  <a:t>; </a:t>
                </a:r>
              </a:p>
              <a:p>
                <a:pPr lvl="1"/>
                <a:r>
                  <a:rPr lang="it-IT" b="1" dirty="0" smtClean="0">
                    <a:solidFill>
                      <a:srgbClr val="D441C9"/>
                    </a:solidFill>
                  </a:rPr>
                  <a:t>N</a:t>
                </a:r>
                <a:r>
                  <a:rPr lang="it-IT" sz="2000" b="1" baseline="-25000" dirty="0" smtClean="0">
                    <a:solidFill>
                      <a:srgbClr val="D441C9"/>
                    </a:solidFill>
                  </a:rPr>
                  <a:t>7</a:t>
                </a:r>
                <a:r>
                  <a:rPr lang="it-IT" b="1" dirty="0">
                    <a:solidFill>
                      <a:srgbClr val="D441C9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è </a:t>
                </a:r>
                <a:r>
                  <a:rPr lang="it-IT" b="1" dirty="0">
                    <a:solidFill>
                      <a:srgbClr val="D441C9"/>
                    </a:solidFill>
                  </a:rPr>
                  <a:t>il nastro di lavoro di U’. </a:t>
                </a:r>
                <a:endParaRPr lang="it-IT" b="1" dirty="0" smtClean="0">
                  <a:solidFill>
                    <a:srgbClr val="D441C9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2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2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L’unica relazione di contenimento stretto!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chemeClr val="tx1"/>
                    </a:solidFill>
                  </a:rPr>
                  <a:t>Teorema 6.18</a:t>
                </a:r>
                <a:r>
                  <a:rPr lang="it-IT" dirty="0"/>
                  <a:t>: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EXPTIME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Secondo passo</a:t>
                </a:r>
                <a:r>
                  <a:rPr lang="it-IT" dirty="0">
                    <a:solidFill>
                      <a:schemeClr val="tx1"/>
                    </a:solidFill>
                  </a:rPr>
                  <a:t>: dimostriamo che </a:t>
                </a:r>
                <a:r>
                  <a:rPr lang="it-IT" dirty="0">
                    <a:solidFill>
                      <a:srgbClr val="3636E8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b="1" i="1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rgbClr val="3636E8"/>
                    </a:solidFill>
                  </a:rPr>
                  <a:t> DTIME[ </a:t>
                </a:r>
                <a:r>
                  <a:rPr lang="it-IT" dirty="0" err="1" smtClean="0">
                    <a:solidFill>
                      <a:srgbClr val="3636E8"/>
                    </a:solidFill>
                  </a:rPr>
                  <a:t>n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 2</a:t>
                </a:r>
                <a:r>
                  <a:rPr lang="it-IT" sz="2200" baseline="30000" dirty="0" smtClean="0">
                    <a:solidFill>
                      <a:srgbClr val="3636E8"/>
                    </a:solidFill>
                  </a:rPr>
                  <a:t>2n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]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Per decidere L usiamo </a:t>
                </a:r>
                <a:r>
                  <a:rPr lang="it-IT" dirty="0">
                    <a:solidFill>
                      <a:schemeClr val="tx1"/>
                    </a:solidFill>
                  </a:rPr>
                  <a:t>una variante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U’ </a:t>
                </a:r>
                <a:r>
                  <a:rPr lang="it-IT" dirty="0" smtClean="0">
                    <a:solidFill>
                      <a:srgbClr val="D441C9"/>
                    </a:solidFill>
                  </a:rPr>
                  <a:t>a 7 nastri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della </a:t>
                </a:r>
                <a:r>
                  <a:rPr lang="it-IT" dirty="0">
                    <a:solidFill>
                      <a:schemeClr val="tx1"/>
                    </a:solidFill>
                  </a:rPr>
                  <a:t>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universale U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U’, con input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z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sul primo nastro, lavora nelle seguenti fasi: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FASE 1- U’ verifica che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z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sia della </a:t>
                </a:r>
                <a:r>
                  <a:rPr lang="it-IT" dirty="0">
                    <a:solidFill>
                      <a:schemeClr val="tx1"/>
                    </a:solidFill>
                  </a:rPr>
                  <a:t>forma 1</a:t>
                </a:r>
                <a:r>
                  <a:rPr lang="it-IT" baseline="30000" dirty="0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0x: se è così allora inizia la fase 2, altrimenti rigetta;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FASE 2 </a:t>
                </a:r>
                <a:r>
                  <a:rPr lang="it-IT" dirty="0">
                    <a:solidFill>
                      <a:schemeClr val="tx1"/>
                    </a:solidFill>
                  </a:rPr>
                  <a:t>- U’ verifica che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x </a:t>
                </a:r>
                <a:r>
                  <a:rPr lang="it-IT" dirty="0">
                    <a:solidFill>
                      <a:schemeClr val="tx1"/>
                    </a:solidFill>
                  </a:rPr>
                  <a:t>sia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la codifica binaria di un intero h che sia la codifica di una macchina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Turing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h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se è così allora U’ copia h </a:t>
                </a:r>
                <a:r>
                  <a:rPr lang="it-IT" dirty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u N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ed ha inizio la fase 3, altrimenti rigetta;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FASE 3 – U’ copia </a:t>
                </a:r>
                <a:r>
                  <a:rPr lang="it-IT" dirty="0">
                    <a:solidFill>
                      <a:schemeClr val="tx1"/>
                    </a:solidFill>
                  </a:rPr>
                  <a:t>lo stato iniziale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h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su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 e lo stato di rigetto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su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4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;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FASE 4 – U’ scrive su N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5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|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z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| in unario, ossia, 1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|z|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FASE 5 – U’ simula, su N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5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il comportamento di T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(1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|z|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scrivendo su N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6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 il valore 2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2|z|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in unario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FASE 6 – U’ si comporta come si comporterebbe U sui nastri N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e N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contando, però, le istruzioni eseguite: ogni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volta che viene eseguita una quintupla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h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),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U’ sposta </a:t>
                </a:r>
                <a:r>
                  <a:rPr lang="it-IT" dirty="0">
                    <a:solidFill>
                      <a:schemeClr val="tx1"/>
                    </a:solidFill>
                  </a:rPr>
                  <a:t>di una posizione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testina su N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6</a:t>
                </a:r>
                <a:r>
                  <a:rPr lang="it-IT" dirty="0">
                    <a:solidFill>
                      <a:schemeClr val="tx1"/>
                    </a:solidFill>
                  </a:rPr>
                  <a:t>.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h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z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raggiunge lo stato di rigetto mentre su N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6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viene letto un ‘1’ allora U’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accetta, </a:t>
                </a:r>
                <a:r>
                  <a:rPr lang="it-IT" b="1" dirty="0" smtClean="0">
                    <a:solidFill>
                      <a:srgbClr val="00B050"/>
                    </a:solidFill>
                  </a:rPr>
                  <a:t>se </a:t>
                </a:r>
                <a:r>
                  <a:rPr lang="it-IT" b="1" dirty="0" err="1" smtClean="0">
                    <a:solidFill>
                      <a:srgbClr val="00B050"/>
                    </a:solidFill>
                  </a:rPr>
                  <a:t>T</a:t>
                </a:r>
                <a:r>
                  <a:rPr lang="it-IT" sz="1800" b="1" baseline="-25000" dirty="0" err="1" smtClean="0">
                    <a:solidFill>
                      <a:srgbClr val="00B050"/>
                    </a:solidFill>
                  </a:rPr>
                  <a:t>h</a:t>
                </a:r>
                <a:r>
                  <a:rPr lang="it-IT" b="1" dirty="0" smtClean="0">
                    <a:solidFill>
                      <a:srgbClr val="00B050"/>
                    </a:solidFill>
                  </a:rPr>
                  <a:t>(</a:t>
                </a:r>
                <a:r>
                  <a:rPr lang="it-IT" b="1" dirty="0" err="1" smtClean="0">
                    <a:solidFill>
                      <a:srgbClr val="00B050"/>
                    </a:solidFill>
                  </a:rPr>
                  <a:t>z</a:t>
                </a:r>
                <a:r>
                  <a:rPr lang="it-IT" b="1" dirty="0" smtClean="0">
                    <a:solidFill>
                      <a:srgbClr val="00B050"/>
                    </a:solidFill>
                  </a:rPr>
                  <a:t>) raggiunge lo stato di accettazione mentre su N</a:t>
                </a:r>
                <a:r>
                  <a:rPr lang="it-IT" sz="1800" b="1" baseline="-25000" dirty="0" smtClean="0">
                    <a:solidFill>
                      <a:srgbClr val="00B050"/>
                    </a:solidFill>
                  </a:rPr>
                  <a:t>6</a:t>
                </a:r>
                <a:r>
                  <a:rPr lang="it-IT" b="1" dirty="0" smtClean="0">
                    <a:solidFill>
                      <a:srgbClr val="00B050"/>
                    </a:solidFill>
                  </a:rPr>
                  <a:t> viene letto un ‘1’ allora U’ rigetta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  <a:r>
                  <a:rPr lang="it-IT" dirty="0">
                    <a:solidFill>
                      <a:schemeClr val="tx1"/>
                    </a:solidFill>
                  </a:rPr>
                  <a:t>se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non ha ancora raggiunto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lo stato di rigetto quando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su </a:t>
                </a:r>
                <a:r>
                  <a:rPr lang="it-IT" dirty="0">
                    <a:solidFill>
                      <a:schemeClr val="tx1"/>
                    </a:solidFill>
                  </a:rPr>
                  <a:t>N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it-IT" dirty="0">
                    <a:solidFill>
                      <a:schemeClr val="tx1"/>
                    </a:solidFill>
                  </a:rPr>
                  <a:t> viene letto un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‘</a:t>
                </a:r>
                <a:r>
                  <a:rPr lang="it-IT" dirty="0" smtClean="0">
                    <a:sym typeface="Symbol" charset="2"/>
                  </a:rPr>
                  <a:t>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’ </a:t>
                </a:r>
                <a:r>
                  <a:rPr lang="it-IT" dirty="0">
                    <a:solidFill>
                      <a:schemeClr val="tx1"/>
                    </a:solidFill>
                  </a:rPr>
                  <a:t>allora U’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rigetta.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La FASE 6 non simula computazioni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h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che durano più di 2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2|z|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passi! 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209" r="-180" b="-1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354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L’unica relazione di contenimento stretto!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chemeClr val="tx1"/>
                    </a:solidFill>
                  </a:rPr>
                  <a:t>Teorema 6.18</a:t>
                </a:r>
                <a:r>
                  <a:rPr lang="it-IT" dirty="0"/>
                  <a:t>: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EXPTIME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Secondo passo</a:t>
                </a:r>
                <a:r>
                  <a:rPr lang="it-IT" dirty="0">
                    <a:solidFill>
                      <a:schemeClr val="tx1"/>
                    </a:solidFill>
                  </a:rPr>
                  <a:t>: dimostriamo che </a:t>
                </a:r>
                <a:r>
                  <a:rPr lang="it-IT" dirty="0">
                    <a:solidFill>
                      <a:srgbClr val="3636E8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b="1" i="1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rgbClr val="3636E8"/>
                    </a:solidFill>
                  </a:rPr>
                  <a:t> DTIME[ </a:t>
                </a:r>
                <a:r>
                  <a:rPr lang="it-IT" dirty="0" err="1" smtClean="0">
                    <a:solidFill>
                      <a:srgbClr val="3636E8"/>
                    </a:solidFill>
                  </a:rPr>
                  <a:t>n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 2</a:t>
                </a:r>
                <a:r>
                  <a:rPr lang="it-IT" sz="2200" baseline="30000" dirty="0" smtClean="0">
                    <a:solidFill>
                      <a:srgbClr val="3636E8"/>
                    </a:solidFill>
                  </a:rPr>
                  <a:t>2n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]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Per decidere L usiamo </a:t>
                </a:r>
                <a:r>
                  <a:rPr lang="it-IT" dirty="0">
                    <a:solidFill>
                      <a:schemeClr val="tx1"/>
                    </a:solidFill>
                  </a:rPr>
                  <a:t>una variante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U’ della </a:t>
                </a:r>
                <a:r>
                  <a:rPr lang="it-IT" dirty="0">
                    <a:solidFill>
                      <a:schemeClr val="tx1"/>
                    </a:solidFill>
                  </a:rPr>
                  <a:t>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universale U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U’ decide L, infatti: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Mostriamo che se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z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  allora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U’(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z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accetta: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err="1" smtClean="0">
                    <a:solidFill>
                      <a:schemeClr val="tx1"/>
                    </a:solidFill>
                  </a:rPr>
                  <a:t>z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= 1</a:t>
                </a:r>
                <a:r>
                  <a:rPr lang="it-IT" b="1" baseline="30000" dirty="0">
                    <a:solidFill>
                      <a:schemeClr val="tx1"/>
                    </a:solidFill>
                  </a:rPr>
                  <a:t>i </a:t>
                </a:r>
                <a:r>
                  <a:rPr lang="it-IT" dirty="0">
                    <a:solidFill>
                      <a:schemeClr val="tx1"/>
                    </a:solidFill>
                  </a:rPr>
                  <a:t>0x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- perciò U’ non rigetta durante la FASE 1 </a:t>
                </a:r>
              </a:p>
              <a:p>
                <a:pPr lvl="1"/>
                <a:r>
                  <a:rPr lang="it-IT" dirty="0" err="1" smtClean="0">
                    <a:solidFill>
                      <a:schemeClr val="tx1"/>
                    </a:solidFill>
                  </a:rPr>
                  <a:t>x</a:t>
                </a:r>
                <a:r>
                  <a:rPr lang="it-IT" baseline="-25000" dirty="0" err="1" smtClean="0">
                    <a:solidFill>
                      <a:schemeClr val="tx1"/>
                    </a:solidFill>
                  </a:rPr>
                  <a:t>h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è </a:t>
                </a:r>
                <a:r>
                  <a:rPr lang="it-IT" dirty="0">
                    <a:solidFill>
                      <a:schemeClr val="tx1"/>
                    </a:solidFill>
                  </a:rPr>
                  <a:t>la codifica binaria di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una parola h che codifica una macchina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Turing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– perciò, </a:t>
                </a:r>
                <a:r>
                  <a:rPr lang="it-IT" dirty="0">
                    <a:solidFill>
                      <a:schemeClr val="tx1"/>
                    </a:solidFill>
                  </a:rPr>
                  <a:t>U’ non rigetta durante la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FASE 2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poiché </a:t>
                </a:r>
                <a:r>
                  <a:rPr lang="it-IT" dirty="0">
                    <a:solidFill>
                      <a:schemeClr val="tx1"/>
                    </a:solidFill>
                  </a:rPr>
                  <a:t>z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L  allora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h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rigetta in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baseline="30000" dirty="0" smtClean="0">
                    <a:solidFill>
                      <a:schemeClr val="tx1"/>
                    </a:solidFill>
                  </a:rPr>
                  <a:t>2|z</a:t>
                </a:r>
                <a:r>
                  <a:rPr lang="it-IT" baseline="30000" dirty="0">
                    <a:solidFill>
                      <a:schemeClr val="tx1"/>
                    </a:solidFill>
                  </a:rPr>
                  <a:t>|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passi  </a:t>
                </a:r>
                <a:r>
                  <a:rPr lang="it-IT" dirty="0">
                    <a:solidFill>
                      <a:schemeClr val="tx1"/>
                    </a:solidFill>
                  </a:rPr>
                  <a:t>– perciò, U’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accetta durante la FASE 6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Mostriamo che se </a:t>
                </a:r>
                <a:r>
                  <a:rPr lang="it-IT" dirty="0">
                    <a:solidFill>
                      <a:schemeClr val="tx1"/>
                    </a:solidFill>
                  </a:rPr>
                  <a:t>z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  allora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U’(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z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rigetta: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 questo è lasciato come esercizio!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Ma quanto tempo impiega U’ a decidere L?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2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688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L’unica relazione di contenimento stretto!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chemeClr val="tx1"/>
                    </a:solidFill>
                  </a:rPr>
                  <a:t>Teorema 6.18</a:t>
                </a:r>
                <a:r>
                  <a:rPr lang="it-IT" dirty="0"/>
                  <a:t>: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EXPTIME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Secondo passo</a:t>
                </a:r>
                <a:r>
                  <a:rPr lang="it-IT" dirty="0">
                    <a:solidFill>
                      <a:schemeClr val="tx1"/>
                    </a:solidFill>
                  </a:rPr>
                  <a:t>: dimostriamo che </a:t>
                </a:r>
                <a:r>
                  <a:rPr lang="it-IT" dirty="0">
                    <a:solidFill>
                      <a:srgbClr val="3636E8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b="1" i="1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rgbClr val="3636E8"/>
                    </a:solidFill>
                  </a:rPr>
                  <a:t> DTIME[ </a:t>
                </a:r>
                <a:r>
                  <a:rPr lang="it-IT" dirty="0" err="1" smtClean="0">
                    <a:solidFill>
                      <a:srgbClr val="3636E8"/>
                    </a:solidFill>
                  </a:rPr>
                  <a:t>n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 2</a:t>
                </a:r>
                <a:r>
                  <a:rPr lang="it-IT" sz="2200" baseline="30000" dirty="0" smtClean="0">
                    <a:solidFill>
                      <a:srgbClr val="3636E8"/>
                    </a:solidFill>
                  </a:rPr>
                  <a:t>2n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]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Per decidere L usiamo </a:t>
                </a:r>
                <a:r>
                  <a:rPr lang="it-IT" dirty="0">
                    <a:solidFill>
                      <a:schemeClr val="tx1"/>
                    </a:solidFill>
                  </a:rPr>
                  <a:t>una variante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U’ della </a:t>
                </a:r>
                <a:r>
                  <a:rPr lang="it-IT" dirty="0">
                    <a:solidFill>
                      <a:schemeClr val="tx1"/>
                    </a:solidFill>
                  </a:rPr>
                  <a:t>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universale U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U’ decide L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Ma quanto tempo impiega U’ a decidere L?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FASE 1- U’ verifica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 sia della forma 1</a:t>
                </a:r>
                <a:r>
                  <a:rPr lang="it-IT" baseline="30000" dirty="0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 0x: in |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| passi;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FASE 2 - U’ verifica che x sia la codifica binaria di un intero h che sia la codifica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: in O(|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|) passi (se volete, provate a verificarlo)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FASE 3 – U’ copia gli stati iniziale e di rigetto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su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 e su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it-IT" dirty="0">
                    <a:solidFill>
                      <a:schemeClr val="tx1"/>
                    </a:solidFill>
                  </a:rPr>
                  <a:t> : in O(|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|) passi (meno: vedi dispensa)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FASE 4 – U’ scrive su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it-IT" dirty="0">
                    <a:solidFill>
                      <a:schemeClr val="tx1"/>
                    </a:solidFill>
                  </a:rPr>
                  <a:t> |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| in unario: in |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| passi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FASE 5 – U’ simula, su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6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  <a:r>
                  <a:rPr lang="it-IT" dirty="0">
                    <a:solidFill>
                      <a:schemeClr val="tx1"/>
                    </a:solidFill>
                  </a:rPr>
                  <a:t>il comportamento di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(1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|z|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in O(2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2|z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|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passi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FASE 6 – U’ simula al più 2 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2|z|</a:t>
                </a:r>
                <a:r>
                  <a:rPr lang="it-IT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passi di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h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):  poiché simulare un passo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h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 </a:t>
                </a:r>
                <a:r>
                  <a:rPr lang="it-IT" dirty="0">
                    <a:solidFill>
                      <a:schemeClr val="tx1"/>
                    </a:solidFill>
                  </a:rPr>
                  <a:t>richiede a U’ O(|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|) passi (vedi macchina universale), allora la FASE 6 richiede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									O</a:t>
                </a:r>
                <a:r>
                  <a:rPr lang="it-IT" dirty="0">
                    <a:solidFill>
                      <a:schemeClr val="tx1"/>
                    </a:solidFill>
                  </a:rPr>
                  <a:t>(|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|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2 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2|z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|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passi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In definitiva, U’ decide L in O(|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z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|</a:t>
                </a:r>
                <a:r>
                  <a:rPr lang="it-IT" dirty="0">
                    <a:solidFill>
                      <a:schemeClr val="tx1"/>
                    </a:solidFill>
                  </a:rPr>
                  <a:t> 2 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2|z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|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) passi: quindi </a:t>
                </a:r>
                <a:r>
                  <a:rPr lang="it-IT" dirty="0">
                    <a:solidFill>
                      <a:srgbClr val="3636E8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DTIME[ </a:t>
                </a:r>
                <a:r>
                  <a:rPr lang="it-IT" dirty="0" err="1">
                    <a:solidFill>
                      <a:srgbClr val="3636E8"/>
                    </a:solidFill>
                  </a:rPr>
                  <a:t>n</a:t>
                </a:r>
                <a:r>
                  <a:rPr lang="it-IT" dirty="0">
                    <a:solidFill>
                      <a:srgbClr val="3636E8"/>
                    </a:solidFill>
                  </a:rPr>
                  <a:t> 2</a:t>
                </a:r>
                <a:r>
                  <a:rPr lang="it-IT" sz="2200" baseline="30000" dirty="0">
                    <a:solidFill>
                      <a:srgbClr val="3636E8"/>
                    </a:solidFill>
                  </a:rPr>
                  <a:t>2n </a:t>
                </a:r>
                <a:r>
                  <a:rPr lang="it-IT" dirty="0">
                    <a:solidFill>
                      <a:srgbClr val="3636E8"/>
                    </a:solidFill>
                  </a:rPr>
                  <a:t>]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endParaRPr lang="it-IT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209" b="-49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7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L’unica relazione di uguaglianza!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La maggior parte delle </a:t>
                </a:r>
                <a:r>
                  <a:rPr lang="it-IT" dirty="0"/>
                  <a:t>relazioni fra classi complessità che </a:t>
                </a:r>
                <a:r>
                  <a:rPr lang="it-IT" dirty="0" smtClean="0"/>
                  <a:t>abbiamo</a:t>
                </a:r>
                <a:r>
                  <a:rPr lang="it-IT" dirty="0"/>
                  <a:t> </a:t>
                </a:r>
                <a:r>
                  <a:rPr lang="it-IT" dirty="0" smtClean="0"/>
                  <a:t>visto </a:t>
                </a:r>
                <a:r>
                  <a:rPr lang="it-IT" dirty="0"/>
                  <a:t>fino ad ora, </a:t>
                </a:r>
                <a:r>
                  <a:rPr lang="it-IT" dirty="0" smtClean="0"/>
                  <a:t>sono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inclusioni </a:t>
                </a:r>
                <a:r>
                  <a:rPr lang="it-IT" b="1" dirty="0">
                    <a:solidFill>
                      <a:srgbClr val="D441C9"/>
                    </a:solidFill>
                  </a:rPr>
                  <a:t>improprie </a:t>
                </a:r>
                <a:r>
                  <a:rPr lang="it-IT" dirty="0"/>
                  <a:t>		</a:t>
                </a:r>
              </a:p>
              <a:p>
                <a:r>
                  <a:rPr lang="it-IT" dirty="0" smtClean="0"/>
                  <a:t>A parte le inclusioni proprie che derivano dal Teorema di gerarchia temporale,</a:t>
                </a:r>
                <a:endParaRPr lang="it-IT" dirty="0"/>
              </a:p>
              <a:p>
                <a:r>
                  <a:rPr lang="it-IT" dirty="0" smtClean="0"/>
                  <a:t>del quale abbiamo dimostrato un caso particolare:</a:t>
                </a: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Teorema 6.18</a:t>
                </a:r>
                <a:r>
                  <a:rPr lang="it-IT" dirty="0"/>
                  <a:t>: </a:t>
                </a:r>
                <a:r>
                  <a:rPr lang="it-IT" dirty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it-IT" sz="2000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EXPTIME </a:t>
                </a:r>
              </a:p>
              <a:p>
                <a:endParaRPr lang="it-IT" dirty="0"/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In effetti, esiste anche un teorema che va nella direzione opposta – che dimostra, cioè, l’uguaglianza di due classi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una classe deterministica e una classe non deterministica:</a:t>
                </a:r>
              </a:p>
              <a:p>
                <a:r>
                  <a:rPr lang="it-IT" b="1" dirty="0" smtClean="0">
                    <a:solidFill>
                      <a:schemeClr val="tx1"/>
                    </a:solidFill>
                  </a:rPr>
                  <a:t>Teorema 6.19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PSPACE = NPSPACE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Per le ragioni che ben conosciamo, non studiamo, quest’anno, la dimostrazione di questo teorema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ma sono ben lieta di discuterne con chi la vuole guardare!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5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08977" y="14173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Specifiche classi di complessità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12207" y="817844"/>
                <a:ext cx="9997200" cy="55106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 smtClean="0"/>
                  <a:t>Siamo al paragrafo 6.6, </a:t>
                </a:r>
                <a:r>
                  <a:rPr lang="it-IT" dirty="0"/>
                  <a:t>pronti a definire alcune fra le </a:t>
                </a:r>
                <a:r>
                  <a:rPr lang="it-IT" dirty="0" smtClean="0"/>
                  <a:t>più </a:t>
                </a:r>
                <a:r>
                  <a:rPr lang="it-IT" dirty="0"/>
                  <a:t>rilevanti classi di </a:t>
                </a:r>
                <a:r>
                  <a:rPr lang="it-IT" dirty="0" smtClean="0"/>
                  <a:t>complessità:	</a:t>
                </a:r>
              </a:p>
              <a:p>
                <a:pPr lvl="6"/>
                <a:endParaRPr lang="it-IT" dirty="0" smtClean="0"/>
              </a:p>
              <a:p>
                <a:r>
                  <a:rPr lang="it-IT" dirty="0" smtClean="0">
                    <a:solidFill>
                      <a:srgbClr val="3636E8"/>
                    </a:solidFill>
                  </a:rPr>
                  <a:t>P</a:t>
                </a:r>
                <a:r>
                  <a:rPr lang="it-IT" dirty="0">
                    <a:solidFill>
                      <a:srgbClr val="3636E8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it-IT" i="1" smtClean="0">
                            <a:solidFill>
                              <a:srgbClr val="3636E8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solidFill>
                              <a:srgbClr val="3636E8"/>
                            </a:solidFill>
                            <a:latin typeface="Cambria Math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it-IT" b="1" dirty="0">
                            <a:solidFill>
                              <a:srgbClr val="3636E8"/>
                            </a:solidFill>
                          </a:rPr>
                          <m:t>∈</m:t>
                        </m:r>
                        <m:r>
                          <a:rPr lang="it-IT" b="1">
                            <a:solidFill>
                              <a:srgbClr val="3636E8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it-IT" i="1">
                            <a:solidFill>
                              <a:srgbClr val="3636E8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DTIME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it-IT" sz="2200" baseline="30000" dirty="0">
                            <a:solidFill>
                              <a:srgbClr val="3636E8"/>
                            </a:solidFill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]</m:t>
                        </m:r>
                      </m:e>
                    </m:nary>
                    <m:r>
                      <a:rPr lang="it-IT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dirty="0" smtClean="0"/>
                  <a:t> </a:t>
                </a:r>
              </a:p>
              <a:p>
                <a:pPr lvl="1"/>
                <a:r>
                  <a:rPr lang="it-IT" dirty="0" smtClean="0"/>
                  <a:t>la </a:t>
                </a:r>
                <a:r>
                  <a:rPr lang="it-IT" dirty="0"/>
                  <a:t>classe dei linguaggi </a:t>
                </a:r>
                <a:r>
                  <a:rPr lang="it-IT" i="1" dirty="0">
                    <a:solidFill>
                      <a:srgbClr val="FF0000"/>
                    </a:solidFill>
                  </a:rPr>
                  <a:t>decidibili</a:t>
                </a:r>
                <a:r>
                  <a:rPr lang="it-IT" dirty="0">
                    <a:solidFill>
                      <a:srgbClr val="FF0000"/>
                    </a:solidFill>
                  </a:rPr>
                  <a:t> </a:t>
                </a:r>
                <a:r>
                  <a:rPr lang="it-IT" i="1" dirty="0">
                    <a:solidFill>
                      <a:srgbClr val="FF0000"/>
                    </a:solidFill>
                  </a:rPr>
                  <a:t>in tempo deterministico polinomiale</a:t>
                </a:r>
                <a:r>
                  <a:rPr lang="it-IT" dirty="0"/>
                  <a:t>; </a:t>
                </a:r>
                <a:endParaRPr lang="it-IT" dirty="0" smtClean="0"/>
              </a:p>
              <a:p>
                <a:pPr lvl="4"/>
                <a:endParaRPr lang="it-IT" dirty="0"/>
              </a:p>
              <a:p>
                <a:r>
                  <a:rPr lang="it-IT" dirty="0" smtClean="0">
                    <a:solidFill>
                      <a:srgbClr val="3636E8"/>
                    </a:solidFill>
                  </a:rPr>
                  <a:t>NP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it-IT" i="1">
                            <a:solidFill>
                              <a:srgbClr val="3636E8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i="1">
                            <a:solidFill>
                              <a:srgbClr val="3636E8"/>
                            </a:solidFill>
                            <a:latin typeface="Cambria Math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it-IT" b="1" dirty="0">
                            <a:solidFill>
                              <a:srgbClr val="3636E8"/>
                            </a:solidFill>
                          </a:rPr>
                          <m:t>∈</m:t>
                        </m:r>
                        <m:r>
                          <a:rPr lang="it-IT" b="1">
                            <a:solidFill>
                              <a:srgbClr val="3636E8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it-IT" i="1">
                            <a:solidFill>
                              <a:srgbClr val="3636E8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rgbClr val="3636E8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TIME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it-IT" sz="2200" baseline="30000" dirty="0">
                            <a:solidFill>
                              <a:srgbClr val="3636E8"/>
                            </a:solidFill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]</m:t>
                        </m:r>
                      </m:e>
                    </m:nary>
                  </m:oMath>
                </a14:m>
                <a:r>
                  <a:rPr lang="it-IT" dirty="0" smtClean="0">
                    <a:solidFill>
                      <a:srgbClr val="3636E8"/>
                    </a:solidFill>
                  </a:rPr>
                  <a:t>: </a:t>
                </a:r>
                <a:endParaRPr lang="it-IT" dirty="0">
                  <a:solidFill>
                    <a:srgbClr val="3636E8"/>
                  </a:solidFill>
                </a:endParaRPr>
              </a:p>
              <a:p>
                <a:pPr lvl="1"/>
                <a:r>
                  <a:rPr lang="it-IT" dirty="0" smtClean="0"/>
                  <a:t>la </a:t>
                </a:r>
                <a:r>
                  <a:rPr lang="it-IT" dirty="0"/>
                  <a:t>classe dei linguaggi </a:t>
                </a:r>
                <a:r>
                  <a:rPr lang="it-IT" i="1" dirty="0">
                    <a:solidFill>
                      <a:srgbClr val="FF0000"/>
                    </a:solidFill>
                  </a:rPr>
                  <a:t>accettabili</a:t>
                </a:r>
                <a:r>
                  <a:rPr lang="it-IT" dirty="0">
                    <a:solidFill>
                      <a:srgbClr val="FF0000"/>
                    </a:solidFill>
                  </a:rPr>
                  <a:t> </a:t>
                </a:r>
                <a:r>
                  <a:rPr lang="it-IT" i="1" dirty="0">
                    <a:solidFill>
                      <a:srgbClr val="FF0000"/>
                    </a:solidFill>
                  </a:rPr>
                  <a:t>in tempo non deterministico polinomiale</a:t>
                </a:r>
                <a:r>
                  <a:rPr lang="it-IT" dirty="0">
                    <a:solidFill>
                      <a:schemeClr val="tx1"/>
                    </a:solidFill>
                  </a:rPr>
                  <a:t>;</a:t>
                </a:r>
                <a:r>
                  <a:rPr lang="it-IT" dirty="0">
                    <a:solidFill>
                      <a:srgbClr val="FF0000"/>
                    </a:solidFill>
                  </a:rPr>
                  <a:t> </a:t>
                </a:r>
                <a:endParaRPr lang="it-IT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ma anche </a:t>
                </a:r>
                <a:r>
                  <a:rPr lang="it-IT" dirty="0" smtClean="0">
                    <a:solidFill>
                      <a:srgbClr val="FF0000"/>
                    </a:solidFill>
                  </a:rPr>
                  <a:t>decidibili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!</a:t>
                </a:r>
              </a:p>
              <a:p>
                <a:pPr lvl="5"/>
                <a:endParaRPr lang="it-IT" dirty="0">
                  <a:solidFill>
                    <a:srgbClr val="FF0000"/>
                  </a:solidFill>
                </a:endParaRPr>
              </a:p>
              <a:p>
                <a:r>
                  <a:rPr lang="it-IT" dirty="0" smtClean="0">
                    <a:solidFill>
                      <a:srgbClr val="3636E8"/>
                    </a:solidFill>
                  </a:rPr>
                  <a:t>PSPACE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it-IT" i="1">
                            <a:solidFill>
                              <a:srgbClr val="3636E8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i="1">
                            <a:solidFill>
                              <a:srgbClr val="3636E8"/>
                            </a:solidFill>
                            <a:latin typeface="Cambria Math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it-IT" b="1" dirty="0">
                            <a:solidFill>
                              <a:srgbClr val="3636E8"/>
                            </a:solidFill>
                          </a:rPr>
                          <m:t>∈</m:t>
                        </m:r>
                        <m:r>
                          <a:rPr lang="it-IT" b="1">
                            <a:solidFill>
                              <a:srgbClr val="3636E8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it-IT" i="1">
                            <a:solidFill>
                              <a:srgbClr val="3636E8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it-IT" b="0" i="0" dirty="0" smtClean="0">
                            <a:solidFill>
                              <a:srgbClr val="3636E8"/>
                            </a:solidFill>
                          </a:rPr>
                          <m:t>SPAC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it-IT" sz="2200" baseline="30000" dirty="0">
                            <a:solidFill>
                              <a:srgbClr val="3636E8"/>
                            </a:solidFill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]</m:t>
                        </m:r>
                      </m:e>
                    </m:nary>
                    <m:r>
                      <a:rPr lang="it-IT" b="0" i="0" dirty="0" smtClean="0">
                        <a:latin typeface="Cambria Math" charset="0"/>
                      </a:rPr>
                      <m:t> </m:t>
                    </m:r>
                  </m:oMath>
                </a14:m>
                <a:endParaRPr lang="it-IT" b="0" dirty="0" smtClean="0"/>
              </a:p>
              <a:p>
                <a:pPr lvl="1"/>
                <a:r>
                  <a:rPr lang="it-IT" dirty="0" smtClean="0"/>
                  <a:t>la </a:t>
                </a:r>
                <a:r>
                  <a:rPr lang="it-IT" dirty="0"/>
                  <a:t>classe dei linguaggi </a:t>
                </a:r>
                <a:r>
                  <a:rPr lang="it-IT" i="1" dirty="0">
                    <a:solidFill>
                      <a:srgbClr val="FF0000"/>
                    </a:solidFill>
                  </a:rPr>
                  <a:t>decidibili</a:t>
                </a:r>
                <a:r>
                  <a:rPr lang="it-IT" dirty="0">
                    <a:solidFill>
                      <a:srgbClr val="FF0000"/>
                    </a:solidFill>
                  </a:rPr>
                  <a:t> </a:t>
                </a:r>
                <a:r>
                  <a:rPr lang="it-IT" i="1" dirty="0">
                    <a:solidFill>
                      <a:srgbClr val="FF0000"/>
                    </a:solidFill>
                  </a:rPr>
                  <a:t>in spazio deterministico polinomiale</a:t>
                </a:r>
                <a:r>
                  <a:rPr lang="it-IT" dirty="0"/>
                  <a:t>; </a:t>
                </a:r>
                <a:endParaRPr lang="it-IT" dirty="0" smtClean="0"/>
              </a:p>
              <a:p>
                <a:pPr lvl="4"/>
                <a:endParaRPr lang="it-IT" dirty="0"/>
              </a:p>
              <a:p>
                <a:r>
                  <a:rPr lang="it-IT" dirty="0" smtClean="0">
                    <a:solidFill>
                      <a:srgbClr val="3636E8"/>
                    </a:solidFill>
                  </a:rPr>
                  <a:t>NPSPACE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it-IT" i="1">
                            <a:solidFill>
                              <a:srgbClr val="3636E8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i="1">
                            <a:solidFill>
                              <a:srgbClr val="3636E8"/>
                            </a:solidFill>
                            <a:latin typeface="Cambria Math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it-IT" b="1" dirty="0">
                            <a:solidFill>
                              <a:srgbClr val="3636E8"/>
                            </a:solidFill>
                          </a:rPr>
                          <m:t>∈</m:t>
                        </m:r>
                        <m:r>
                          <a:rPr lang="it-IT" b="1">
                            <a:solidFill>
                              <a:srgbClr val="3636E8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it-IT" i="1">
                            <a:solidFill>
                              <a:srgbClr val="3636E8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it-IT" b="0" i="0" dirty="0" smtClean="0">
                            <a:solidFill>
                              <a:srgbClr val="3636E8"/>
                            </a:solidFill>
                          </a:rPr>
                          <m:t>NSPAC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it-IT" sz="2200" baseline="30000" dirty="0">
                            <a:solidFill>
                              <a:srgbClr val="3636E8"/>
                            </a:solidFill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]</m:t>
                        </m:r>
                      </m:e>
                    </m:nary>
                  </m:oMath>
                </a14:m>
                <a:r>
                  <a:rPr lang="it-IT" dirty="0" smtClean="0"/>
                  <a:t> </a:t>
                </a:r>
                <a:r>
                  <a:rPr lang="it-IT" dirty="0"/>
                  <a:t>	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la </a:t>
                </a:r>
                <a:r>
                  <a:rPr lang="it-IT" dirty="0"/>
                  <a:t>classe dei linguaggi </a:t>
                </a:r>
                <a:r>
                  <a:rPr lang="it-IT" i="1" dirty="0">
                    <a:solidFill>
                      <a:srgbClr val="FF0000"/>
                    </a:solidFill>
                  </a:rPr>
                  <a:t>accettabili</a:t>
                </a:r>
                <a:r>
                  <a:rPr lang="it-IT" dirty="0">
                    <a:solidFill>
                      <a:srgbClr val="FF0000"/>
                    </a:solidFill>
                  </a:rPr>
                  <a:t> </a:t>
                </a:r>
                <a:r>
                  <a:rPr lang="it-IT" i="1" dirty="0">
                    <a:solidFill>
                      <a:srgbClr val="FF0000"/>
                    </a:solidFill>
                  </a:rPr>
                  <a:t>in spazio non deterministico polinomiale</a:t>
                </a:r>
                <a:r>
                  <a:rPr lang="it-IT" dirty="0"/>
                  <a:t>; </a:t>
                </a:r>
                <a:endParaRPr lang="it-IT" dirty="0" smtClean="0"/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ma anche </a:t>
                </a:r>
                <a:r>
                  <a:rPr lang="it-IT" dirty="0">
                    <a:solidFill>
                      <a:srgbClr val="FF0000"/>
                    </a:solidFill>
                  </a:rPr>
                  <a:t>decidibili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!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2207" y="817844"/>
                <a:ext cx="9997200" cy="5510614"/>
              </a:xfrm>
              <a:blipFill rotWithShape="0">
                <a:blip r:embed="rId2"/>
                <a:stretch>
                  <a:fillRect l="-427" t="-11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6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08977" y="14173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Specifiche classi di complessità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12207" y="817844"/>
                <a:ext cx="9997200" cy="55106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 smtClean="0"/>
                  <a:t>Siamo al paragrafo 6.6, </a:t>
                </a:r>
                <a:r>
                  <a:rPr lang="it-IT" dirty="0"/>
                  <a:t>pronti a definire alcune fra le </a:t>
                </a:r>
                <a:r>
                  <a:rPr lang="it-IT" dirty="0" smtClean="0"/>
                  <a:t>più </a:t>
                </a:r>
                <a:r>
                  <a:rPr lang="it-IT" dirty="0"/>
                  <a:t>rilevanti classi di </a:t>
                </a:r>
                <a:r>
                  <a:rPr lang="it-IT" dirty="0" smtClean="0"/>
                  <a:t>complessità:</a:t>
                </a:r>
              </a:p>
              <a:p>
                <a:pPr lvl="2"/>
                <a:endParaRPr lang="it-IT" dirty="0" smtClean="0"/>
              </a:p>
              <a:p>
                <a:r>
                  <a:rPr lang="it-IT" dirty="0" smtClean="0">
                    <a:solidFill>
                      <a:srgbClr val="3636E8"/>
                    </a:solidFill>
                  </a:rPr>
                  <a:t>EXPTIME </a:t>
                </a:r>
                <a:r>
                  <a:rPr lang="it-IT" dirty="0">
                    <a:solidFill>
                      <a:srgbClr val="3636E8"/>
                    </a:solidFill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it-IT" i="1">
                            <a:solidFill>
                              <a:srgbClr val="3636E8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i="1">
                            <a:solidFill>
                              <a:srgbClr val="3636E8"/>
                            </a:solidFill>
                            <a:latin typeface="Cambria Math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it-IT" b="1" dirty="0">
                            <a:solidFill>
                              <a:srgbClr val="3636E8"/>
                            </a:solidFill>
                          </a:rPr>
                          <m:t>∈</m:t>
                        </m:r>
                        <m:r>
                          <a:rPr lang="it-IT" b="1">
                            <a:solidFill>
                              <a:srgbClr val="3636E8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it-IT" i="1">
                            <a:solidFill>
                              <a:srgbClr val="3636E8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DTIME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[2</m:t>
                        </m:r>
                        <m:r>
                          <m:rPr>
                            <m:nor/>
                          </m:rPr>
                          <a:rPr lang="it-IT" sz="2200" b="0" i="0" baseline="30000" dirty="0" smtClean="0">
                            <a:solidFill>
                              <a:srgbClr val="3636E8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it-IT" sz="2200" b="0" i="0" baseline="30000" dirty="0" smtClean="0">
                            <a:solidFill>
                              <a:srgbClr val="3636E8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it-IT" sz="2200" b="0" i="0" baseline="30000" dirty="0" smtClean="0">
                            <a:solidFill>
                              <a:srgbClr val="3636E8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it-IT" sz="2200" b="0" i="0" baseline="30000" dirty="0" smtClean="0">
                            <a:solidFill>
                              <a:srgbClr val="3636E8"/>
                            </a:solidFill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it-IT" sz="2200" b="0" i="0" baseline="30000" dirty="0" smtClean="0">
                            <a:solidFill>
                              <a:srgbClr val="3636E8"/>
                            </a:solidFill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it-IT" sz="2200" b="0" i="0" baseline="30000" dirty="0" smtClean="0">
                            <a:solidFill>
                              <a:srgbClr val="3636E8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]</m:t>
                        </m:r>
                      </m:e>
                    </m:nary>
                  </m:oMath>
                </a14:m>
                <a:endParaRPr lang="it-IT" dirty="0" smtClean="0"/>
              </a:p>
              <a:p>
                <a:pPr lvl="1"/>
                <a:r>
                  <a:rPr lang="it-IT" dirty="0" smtClean="0"/>
                  <a:t>la </a:t>
                </a:r>
                <a:r>
                  <a:rPr lang="it-IT" dirty="0"/>
                  <a:t>classe dei linguaggi </a:t>
                </a:r>
                <a:r>
                  <a:rPr lang="it-IT" i="1" dirty="0">
                    <a:solidFill>
                      <a:srgbClr val="FF0000"/>
                    </a:solidFill>
                  </a:rPr>
                  <a:t>decidibili</a:t>
                </a:r>
                <a:r>
                  <a:rPr lang="it-IT" dirty="0">
                    <a:solidFill>
                      <a:srgbClr val="FF0000"/>
                    </a:solidFill>
                  </a:rPr>
                  <a:t> </a:t>
                </a:r>
                <a:r>
                  <a:rPr lang="it-IT" i="1" dirty="0">
                    <a:solidFill>
                      <a:srgbClr val="FF0000"/>
                    </a:solidFill>
                  </a:rPr>
                  <a:t>in tempo deterministico esponenziale </a:t>
                </a:r>
                <a:r>
                  <a:rPr lang="it-IT" dirty="0"/>
                  <a:t>ove l’esponente che descrive la funzione </a:t>
                </a:r>
                <a:r>
                  <a:rPr lang="it-IT" dirty="0" smtClean="0"/>
                  <a:t>limite è un polinomio in 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 di grado k – indicato come </a:t>
                </a:r>
                <a:r>
                  <a:rPr lang="it-IT" dirty="0" err="1" smtClean="0"/>
                  <a:t>p</a:t>
                </a:r>
                <a:r>
                  <a:rPr lang="it-IT" dirty="0" smtClean="0"/>
                  <a:t>(</a:t>
                </a:r>
                <a:r>
                  <a:rPr lang="it-IT" dirty="0" err="1" smtClean="0"/>
                  <a:t>n,k</a:t>
                </a:r>
                <a:r>
                  <a:rPr lang="it-IT" dirty="0" smtClean="0"/>
                  <a:t>)</a:t>
                </a:r>
              </a:p>
              <a:p>
                <a:pPr lvl="3"/>
                <a:endParaRPr lang="it-IT" dirty="0"/>
              </a:p>
              <a:p>
                <a:r>
                  <a:rPr lang="it-IT" dirty="0" smtClean="0">
                    <a:solidFill>
                      <a:srgbClr val="3636E8"/>
                    </a:solidFill>
                  </a:rPr>
                  <a:t>NEXPTIME=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it-IT" i="1">
                            <a:solidFill>
                              <a:srgbClr val="3636E8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i="1">
                            <a:solidFill>
                              <a:srgbClr val="3636E8"/>
                            </a:solidFill>
                            <a:latin typeface="Cambria Math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it-IT" b="1" dirty="0">
                            <a:solidFill>
                              <a:srgbClr val="3636E8"/>
                            </a:solidFill>
                          </a:rPr>
                          <m:t>∈</m:t>
                        </m:r>
                        <m:r>
                          <a:rPr lang="it-IT" b="1">
                            <a:solidFill>
                              <a:srgbClr val="3636E8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it-IT" i="1">
                            <a:solidFill>
                              <a:srgbClr val="3636E8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rgbClr val="3636E8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TIME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[2</m:t>
                        </m:r>
                        <m:r>
                          <m:rPr>
                            <m:nor/>
                          </m:rPr>
                          <a:rPr lang="it-IT" sz="2200" b="0" i="0" baseline="30000" dirty="0" smtClean="0">
                            <a:solidFill>
                              <a:srgbClr val="3636E8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it-IT" sz="2200" b="0" i="0" baseline="30000" dirty="0" smtClean="0">
                            <a:solidFill>
                              <a:srgbClr val="3636E8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it-IT" sz="2200" b="0" i="0" baseline="30000" dirty="0" smtClean="0">
                            <a:solidFill>
                              <a:srgbClr val="3636E8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it-IT" sz="2200" b="0" i="0" baseline="30000" dirty="0" smtClean="0">
                            <a:solidFill>
                              <a:srgbClr val="3636E8"/>
                            </a:solidFill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it-IT" sz="2200" b="0" i="0" baseline="30000" dirty="0" smtClean="0">
                            <a:solidFill>
                              <a:srgbClr val="3636E8"/>
                            </a:solidFill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it-IT" sz="2200" b="0" i="0" baseline="30000" dirty="0" smtClean="0">
                            <a:solidFill>
                              <a:srgbClr val="3636E8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]</m:t>
                        </m:r>
                      </m:e>
                    </m:nary>
                  </m:oMath>
                </a14:m>
                <a:endParaRPr lang="it-IT" dirty="0" smtClean="0"/>
              </a:p>
              <a:p>
                <a:pPr lvl="1"/>
                <a:r>
                  <a:rPr lang="it-IT" dirty="0" smtClean="0"/>
                  <a:t>la classe dei linguaggi </a:t>
                </a:r>
                <a:r>
                  <a:rPr lang="it-IT" i="1" dirty="0" smtClean="0">
                    <a:solidFill>
                      <a:srgbClr val="FF0000"/>
                    </a:solidFill>
                  </a:rPr>
                  <a:t>accettabili</a:t>
                </a:r>
                <a:r>
                  <a:rPr lang="it-IT" dirty="0" smtClean="0">
                    <a:solidFill>
                      <a:srgbClr val="FF0000"/>
                    </a:solidFill>
                  </a:rPr>
                  <a:t> </a:t>
                </a:r>
                <a:r>
                  <a:rPr lang="it-IT" i="1" dirty="0" smtClean="0">
                    <a:solidFill>
                      <a:srgbClr val="FF0000"/>
                    </a:solidFill>
                  </a:rPr>
                  <a:t>in tempo non deterministico esponenziale</a:t>
                </a:r>
                <a:r>
                  <a:rPr lang="it-IT" i="1" dirty="0" smtClean="0">
                    <a:solidFill>
                      <a:srgbClr val="D441C9"/>
                    </a:solidFill>
                  </a:rPr>
                  <a:t> (</a:t>
                </a:r>
                <a:r>
                  <a:rPr lang="it-IT" dirty="0" smtClean="0"/>
                  <a:t>ove l’esponente che descrive la funzione limite è un polinomio in 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 di grado k;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ma anche </a:t>
                </a:r>
                <a:r>
                  <a:rPr lang="it-IT" dirty="0">
                    <a:solidFill>
                      <a:srgbClr val="FF0000"/>
                    </a:solidFill>
                  </a:rPr>
                  <a:t>decidibili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!</a:t>
                </a:r>
                <a:endParaRPr lang="it-IT" dirty="0" smtClean="0"/>
              </a:p>
              <a:p>
                <a:pPr lvl="1"/>
                <a:endParaRPr lang="it-IT" dirty="0"/>
              </a:p>
              <a:p>
                <a:r>
                  <a:rPr lang="it-IT" dirty="0" smtClean="0"/>
                  <a:t>Infine, </a:t>
                </a:r>
                <a:r>
                  <a:rPr lang="it-IT" dirty="0"/>
                  <a:t>una classe di </a:t>
                </a:r>
                <a:r>
                  <a:rPr lang="it-IT" dirty="0" smtClean="0"/>
                  <a:t>complessità </a:t>
                </a:r>
                <a:r>
                  <a:rPr lang="it-IT" dirty="0"/>
                  <a:t>di </a:t>
                </a:r>
                <a:r>
                  <a:rPr lang="it-IT" dirty="0" smtClean="0"/>
                  <a:t>funzioni: la </a:t>
                </a:r>
                <a:r>
                  <a:rPr lang="it-IT" dirty="0"/>
                  <a:t>classe delle </a:t>
                </a:r>
                <a:r>
                  <a:rPr lang="it-IT" dirty="0">
                    <a:solidFill>
                      <a:srgbClr val="D441C9"/>
                    </a:solidFill>
                  </a:rPr>
                  <a:t>funzioni calcolabili in tempo deterministico polinomiale</a:t>
                </a:r>
                <a:r>
                  <a:rPr lang="it-IT" dirty="0"/>
                  <a:t>: 	</a:t>
                </a:r>
                <a:r>
                  <a:rPr lang="it-IT" dirty="0" smtClean="0"/>
                  <a:t>																																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FP</a:t>
                </a:r>
                <a:r>
                  <a:rPr lang="it-IT" dirty="0">
                    <a:solidFill>
                      <a:srgbClr val="3636E8"/>
                    </a:solidFill>
                  </a:rPr>
                  <a:t>=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i="1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m:rPr>
                        <m:brk m:alnAt="7"/>
                      </m:rPr>
                      <a:rPr lang="it-IT" sz="2000" i="1" baseline="-25000" smtClean="0">
                        <a:solidFill>
                          <a:srgbClr val="3636E8"/>
                        </a:solidFill>
                        <a:latin typeface="Cambria Math" charset="0"/>
                      </a:rPr>
                      <m:t>𝑘</m:t>
                    </m:r>
                    <m:r>
                      <m:rPr>
                        <m:nor/>
                      </m:rPr>
                      <a:rPr lang="it-IT" sz="2000" b="1" baseline="-25000" dirty="0">
                        <a:solidFill>
                          <a:srgbClr val="3636E8"/>
                        </a:solidFill>
                      </a:rPr>
                      <m:t>∈</m:t>
                    </m:r>
                    <m:r>
                      <a:rPr lang="it-IT" sz="2000" b="1" baseline="-2500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sz="2000" i="1" baseline="-2500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2000" baseline="-25000" dirty="0" smtClean="0">
                    <a:solidFill>
                      <a:srgbClr val="3636E8"/>
                    </a:solidFill>
                  </a:rPr>
                  <a:t> 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{ </a:t>
                </a:r>
                <a:r>
                  <a:rPr lang="it-IT" dirty="0" err="1" smtClean="0">
                    <a:solidFill>
                      <a:srgbClr val="3636E8"/>
                    </a:solidFill>
                  </a:rPr>
                  <a:t>f</a:t>
                </a:r>
                <a:r>
                  <a:rPr lang="it-IT" i="1" dirty="0" smtClean="0">
                    <a:solidFill>
                      <a:srgbClr val="3636E8"/>
                    </a:solidFill>
                  </a:rPr>
                  <a:t>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  <m:r>
                      <a:rPr lang="it-IT" sz="2000" b="0" i="0" baseline="-25000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it-IT" dirty="0" smtClean="0">
                    <a:solidFill>
                      <a:srgbClr val="3636E8"/>
                    </a:solidFill>
                  </a:rPr>
                  <a:t>* →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  <m:r>
                      <a:rPr lang="it-IT" sz="2000" b="0" i="0" baseline="-25000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r>
                  <a:rPr lang="it-IT" dirty="0" smtClean="0">
                    <a:solidFill>
                      <a:srgbClr val="3636E8"/>
                    </a:solidFill>
                  </a:rPr>
                  <a:t>* : esiste una macchina di </a:t>
                </a:r>
                <a:r>
                  <a:rPr lang="it-IT" dirty="0" err="1" smtClean="0">
                    <a:solidFill>
                      <a:srgbClr val="3636E8"/>
                    </a:solidFill>
                  </a:rPr>
                  <a:t>Turing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 deterministica T 			(di tipo trasduttore) che calcola </a:t>
                </a:r>
                <a:r>
                  <a:rPr lang="it-IT" dirty="0" err="1">
                    <a:solidFill>
                      <a:srgbClr val="3636E8"/>
                    </a:solidFill>
                  </a:rPr>
                  <a:t>f</a:t>
                </a:r>
                <a:r>
                  <a:rPr lang="it-IT" dirty="0">
                    <a:solidFill>
                      <a:srgbClr val="3636E8"/>
                    </a:solidFill>
                  </a:rPr>
                  <a:t>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e, per ogni x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∈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  <m:r>
                      <a:rPr lang="it-IT" baseline="-2500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it-IT" dirty="0" smtClean="0">
                    <a:solidFill>
                      <a:srgbClr val="3636E8"/>
                    </a:solidFill>
                  </a:rPr>
                  <a:t>*,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 </a:t>
                </a:r>
                <a:r>
                  <a:rPr lang="it-IT" dirty="0" err="1" smtClean="0">
                    <a:solidFill>
                      <a:srgbClr val="3636E8"/>
                    </a:solidFill>
                  </a:rPr>
                  <a:t>dtime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(</a:t>
                </a:r>
                <a:r>
                  <a:rPr lang="it-IT" dirty="0" err="1" smtClean="0">
                    <a:solidFill>
                      <a:srgbClr val="3636E8"/>
                    </a:solidFill>
                  </a:rPr>
                  <a:t>T,x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) </a:t>
                </a:r>
                <a:r>
                  <a:rPr lang="it-IT" b="1" dirty="0">
                    <a:solidFill>
                      <a:srgbClr val="3636E8"/>
                    </a:solidFill>
                  </a:rPr>
                  <a:t>∈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O(</a:t>
                </a:r>
                <a:r>
                  <a:rPr lang="it-IT" dirty="0" err="1" smtClean="0">
                    <a:solidFill>
                      <a:srgbClr val="3636E8"/>
                    </a:solidFill>
                  </a:rPr>
                  <a:t>n</a:t>
                </a:r>
                <a:r>
                  <a:rPr lang="it-IT" sz="2000" baseline="30000" dirty="0" err="1" smtClean="0">
                    <a:solidFill>
                      <a:srgbClr val="3636E8"/>
                    </a:solidFill>
                  </a:rPr>
                  <a:t>k</a:t>
                </a:r>
                <a:r>
                  <a:rPr lang="it-IT" dirty="0">
                    <a:solidFill>
                      <a:srgbClr val="3636E8"/>
                    </a:solidFill>
                  </a:rPr>
                  <a:t>)}. 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2207" y="817844"/>
                <a:ext cx="9997200" cy="5510614"/>
              </a:xfrm>
              <a:blipFill rotWithShape="0">
                <a:blip r:embed="rId2"/>
                <a:stretch>
                  <a:fillRect l="-427" t="-11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46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Proprietà – Corollario 6.2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48464" y="1014283"/>
            <a:ext cx="10143536" cy="5594861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3636E8"/>
                </a:solidFill>
              </a:rPr>
              <a:t>P</a:t>
            </a:r>
            <a:r>
              <a:rPr lang="it-IT" dirty="0">
                <a:solidFill>
                  <a:srgbClr val="3636E8"/>
                </a:solidFill>
              </a:rPr>
              <a:t> </a:t>
            </a:r>
            <a:r>
              <a:rPr lang="it-IT" b="1" dirty="0">
                <a:solidFill>
                  <a:srgbClr val="3636E8"/>
                </a:solidFill>
              </a:rPr>
              <a:t>⊆</a:t>
            </a:r>
            <a:r>
              <a:rPr lang="it-IT" dirty="0" smtClean="0">
                <a:solidFill>
                  <a:srgbClr val="3636E8"/>
                </a:solidFill>
              </a:rPr>
              <a:t> </a:t>
            </a:r>
            <a:r>
              <a:rPr lang="it-IT" dirty="0">
                <a:solidFill>
                  <a:srgbClr val="3636E8"/>
                </a:solidFill>
              </a:rPr>
              <a:t>NP </a:t>
            </a:r>
            <a:r>
              <a:rPr lang="it-IT" dirty="0" smtClean="0">
                <a:solidFill>
                  <a:srgbClr val="3636E8"/>
                </a:solidFill>
              </a:rPr>
              <a:t>, </a:t>
            </a:r>
            <a:r>
              <a:rPr lang="it-IT" dirty="0">
                <a:solidFill>
                  <a:srgbClr val="3636E8"/>
                </a:solidFill>
              </a:rPr>
              <a:t>PSPACE </a:t>
            </a:r>
            <a:r>
              <a:rPr lang="it-IT" b="1" dirty="0">
                <a:solidFill>
                  <a:srgbClr val="3636E8"/>
                </a:solidFill>
              </a:rPr>
              <a:t>⊆</a:t>
            </a:r>
            <a:r>
              <a:rPr lang="it-IT" dirty="0" smtClean="0">
                <a:solidFill>
                  <a:srgbClr val="3636E8"/>
                </a:solidFill>
              </a:rPr>
              <a:t> NPSPACE e EXPTIME </a:t>
            </a:r>
            <a:r>
              <a:rPr lang="it-IT" b="1" dirty="0" smtClean="0">
                <a:solidFill>
                  <a:srgbClr val="3636E8"/>
                </a:solidFill>
              </a:rPr>
              <a:t>⊆ </a:t>
            </a:r>
            <a:r>
              <a:rPr lang="it-IT" dirty="0" smtClean="0">
                <a:solidFill>
                  <a:srgbClr val="3636E8"/>
                </a:solidFill>
              </a:rPr>
              <a:t>NEXPTIME</a:t>
            </a:r>
          </a:p>
          <a:p>
            <a:pPr lvl="1"/>
            <a:r>
              <a:rPr lang="it-IT" dirty="0"/>
              <a:t>conseguenza diretta del Teorema </a:t>
            </a:r>
            <a:r>
              <a:rPr lang="it-IT" dirty="0" smtClean="0"/>
              <a:t>6.8: una macchina deterministica è una macchina non deterministica con grado di non determinismo 1</a:t>
            </a:r>
          </a:p>
          <a:p>
            <a:pPr lvl="6"/>
            <a:endParaRPr lang="it-IT" dirty="0" smtClean="0"/>
          </a:p>
          <a:p>
            <a:r>
              <a:rPr lang="it-IT" dirty="0" err="1" smtClean="0">
                <a:solidFill>
                  <a:srgbClr val="3636E8"/>
                </a:solidFill>
              </a:rPr>
              <a:t>P</a:t>
            </a:r>
            <a:r>
              <a:rPr lang="it-IT" dirty="0" smtClean="0">
                <a:solidFill>
                  <a:srgbClr val="3636E8"/>
                </a:solidFill>
              </a:rPr>
              <a:t> </a:t>
            </a:r>
            <a:r>
              <a:rPr lang="it-IT" b="1" dirty="0">
                <a:solidFill>
                  <a:srgbClr val="3636E8"/>
                </a:solidFill>
              </a:rPr>
              <a:t>⊆</a:t>
            </a:r>
            <a:r>
              <a:rPr lang="it-IT" dirty="0" smtClean="0">
                <a:solidFill>
                  <a:srgbClr val="3636E8"/>
                </a:solidFill>
              </a:rPr>
              <a:t> </a:t>
            </a:r>
            <a:r>
              <a:rPr lang="it-IT" dirty="0">
                <a:solidFill>
                  <a:srgbClr val="3636E8"/>
                </a:solidFill>
              </a:rPr>
              <a:t>PSPACE e NP </a:t>
            </a:r>
            <a:r>
              <a:rPr lang="it-IT" b="1" dirty="0">
                <a:solidFill>
                  <a:srgbClr val="3636E8"/>
                </a:solidFill>
              </a:rPr>
              <a:t>⊆</a:t>
            </a:r>
            <a:r>
              <a:rPr lang="it-IT" dirty="0" smtClean="0">
                <a:solidFill>
                  <a:srgbClr val="3636E8"/>
                </a:solidFill>
              </a:rPr>
              <a:t> NPSPACE</a:t>
            </a:r>
          </a:p>
          <a:p>
            <a:pPr lvl="1"/>
            <a:r>
              <a:rPr lang="it-IT" dirty="0"/>
              <a:t>sono conseguenza diretta del Teorema </a:t>
            </a:r>
            <a:r>
              <a:rPr lang="it-IT" dirty="0" smtClean="0"/>
              <a:t>6.9: per ogni funzione totale e calcolabile </a:t>
            </a:r>
            <a:r>
              <a:rPr lang="it-IT" dirty="0" err="1" smtClean="0"/>
              <a:t>f</a:t>
            </a:r>
            <a:r>
              <a:rPr lang="it-IT" dirty="0" smtClean="0"/>
              <a:t>					DTIME[</a:t>
            </a:r>
            <a:r>
              <a:rPr lang="it-IT" dirty="0" err="1" smtClean="0"/>
              <a:t>f</a:t>
            </a:r>
            <a:r>
              <a:rPr lang="it-IT" dirty="0" smtClean="0"/>
              <a:t>(</a:t>
            </a:r>
            <a:r>
              <a:rPr lang="it-IT" dirty="0" err="1" smtClean="0"/>
              <a:t>n</a:t>
            </a:r>
            <a:r>
              <a:rPr lang="it-IT" dirty="0" smtClean="0"/>
              <a:t>)] </a:t>
            </a:r>
            <a:r>
              <a:rPr lang="it-IT" b="1" dirty="0">
                <a:solidFill>
                  <a:schemeClr val="tx1"/>
                </a:solidFill>
              </a:rPr>
              <a:t>⊆</a:t>
            </a:r>
            <a:r>
              <a:rPr lang="it-IT" dirty="0" smtClean="0"/>
              <a:t> DSPACE[</a:t>
            </a:r>
            <a:r>
              <a:rPr lang="it-IT" dirty="0" err="1" smtClean="0"/>
              <a:t>f</a:t>
            </a:r>
            <a:r>
              <a:rPr lang="it-IT" dirty="0" smtClean="0"/>
              <a:t>(</a:t>
            </a:r>
            <a:r>
              <a:rPr lang="it-IT" dirty="0" err="1" smtClean="0"/>
              <a:t>n</a:t>
            </a:r>
            <a:r>
              <a:rPr lang="it-IT" dirty="0" smtClean="0"/>
              <a:t>)]     e        NTIME[</a:t>
            </a:r>
            <a:r>
              <a:rPr lang="it-IT" dirty="0" err="1" smtClean="0"/>
              <a:t>f</a:t>
            </a:r>
            <a:r>
              <a:rPr lang="it-IT" dirty="0" smtClean="0"/>
              <a:t>(</a:t>
            </a:r>
            <a:r>
              <a:rPr lang="it-IT" dirty="0" err="1" smtClean="0"/>
              <a:t>n</a:t>
            </a:r>
            <a:r>
              <a:rPr lang="it-IT" dirty="0"/>
              <a:t>)] </a:t>
            </a:r>
            <a:r>
              <a:rPr lang="it-IT" b="1" dirty="0">
                <a:solidFill>
                  <a:schemeClr val="tx1"/>
                </a:solidFill>
              </a:rPr>
              <a:t>⊆</a:t>
            </a:r>
            <a:r>
              <a:rPr lang="it-IT" dirty="0"/>
              <a:t> </a:t>
            </a:r>
            <a:r>
              <a:rPr lang="it-IT" dirty="0" smtClean="0"/>
              <a:t>NSPACE[</a:t>
            </a:r>
            <a:r>
              <a:rPr lang="it-IT" dirty="0" err="1" smtClean="0"/>
              <a:t>f</a:t>
            </a:r>
            <a:r>
              <a:rPr lang="it-IT" dirty="0" smtClean="0"/>
              <a:t>(</a:t>
            </a:r>
            <a:r>
              <a:rPr lang="it-IT" dirty="0" err="1" smtClean="0"/>
              <a:t>n</a:t>
            </a:r>
            <a:r>
              <a:rPr lang="it-IT" dirty="0"/>
              <a:t>)] </a:t>
            </a:r>
            <a:endParaRPr lang="it-IT" dirty="0" smtClean="0"/>
          </a:p>
          <a:p>
            <a:pPr lvl="6"/>
            <a:endParaRPr lang="it-IT" dirty="0" smtClean="0"/>
          </a:p>
          <a:p>
            <a:r>
              <a:rPr lang="it-IT" dirty="0" smtClean="0">
                <a:solidFill>
                  <a:srgbClr val="3636E8"/>
                </a:solidFill>
              </a:rPr>
              <a:t>PSPACE </a:t>
            </a:r>
            <a:r>
              <a:rPr lang="it-IT" b="1" dirty="0">
                <a:solidFill>
                  <a:srgbClr val="3636E8"/>
                </a:solidFill>
              </a:rPr>
              <a:t>⊆</a:t>
            </a:r>
            <a:r>
              <a:rPr lang="it-IT" dirty="0" smtClean="0">
                <a:solidFill>
                  <a:srgbClr val="3636E8"/>
                </a:solidFill>
              </a:rPr>
              <a:t> </a:t>
            </a:r>
            <a:r>
              <a:rPr lang="it-IT" dirty="0">
                <a:solidFill>
                  <a:srgbClr val="3636E8"/>
                </a:solidFill>
              </a:rPr>
              <a:t>EXPTIME e NPSPACE </a:t>
            </a:r>
            <a:r>
              <a:rPr lang="it-IT" b="1" dirty="0">
                <a:solidFill>
                  <a:srgbClr val="3636E8"/>
                </a:solidFill>
              </a:rPr>
              <a:t>⊆</a:t>
            </a:r>
            <a:r>
              <a:rPr lang="it-IT" dirty="0" smtClean="0">
                <a:solidFill>
                  <a:srgbClr val="3636E8"/>
                </a:solidFill>
              </a:rPr>
              <a:t> NEXPTIME</a:t>
            </a:r>
            <a:endParaRPr lang="it-IT" dirty="0">
              <a:solidFill>
                <a:srgbClr val="3636E8"/>
              </a:solidFill>
            </a:endParaRPr>
          </a:p>
          <a:p>
            <a:pPr lvl="1"/>
            <a:r>
              <a:rPr lang="it-IT" dirty="0"/>
              <a:t>sono conseguenza diretta del Teorema </a:t>
            </a:r>
            <a:r>
              <a:rPr lang="it-IT" dirty="0" smtClean="0"/>
              <a:t>6.10: </a:t>
            </a:r>
            <a:r>
              <a:rPr lang="it-IT" dirty="0"/>
              <a:t>per ogni funzione totale e calcolabile </a:t>
            </a:r>
            <a:r>
              <a:rPr lang="it-IT" dirty="0" err="1"/>
              <a:t>f</a:t>
            </a:r>
            <a:r>
              <a:rPr lang="it-IT" dirty="0"/>
              <a:t>			</a:t>
            </a:r>
            <a:r>
              <a:rPr lang="it-IT" dirty="0" smtClean="0"/>
              <a:t>DSPACE[</a:t>
            </a:r>
            <a:r>
              <a:rPr lang="it-IT" dirty="0" err="1" smtClean="0"/>
              <a:t>f</a:t>
            </a:r>
            <a:r>
              <a:rPr lang="it-IT" dirty="0" smtClean="0"/>
              <a:t>(</a:t>
            </a:r>
            <a:r>
              <a:rPr lang="it-IT" dirty="0" err="1" smtClean="0"/>
              <a:t>n</a:t>
            </a:r>
            <a:r>
              <a:rPr lang="it-IT" dirty="0"/>
              <a:t>)] </a:t>
            </a:r>
            <a:r>
              <a:rPr lang="it-IT" b="1" dirty="0" smtClean="0">
                <a:solidFill>
                  <a:schemeClr val="tx1"/>
                </a:solidFill>
              </a:rPr>
              <a:t>⊆</a:t>
            </a:r>
            <a:r>
              <a:rPr lang="it-IT" dirty="0" smtClean="0"/>
              <a:t> DTIME[2 </a:t>
            </a:r>
            <a:r>
              <a:rPr lang="it-IT" sz="2000" baseline="30000" dirty="0" smtClean="0"/>
              <a:t>O(</a:t>
            </a:r>
            <a:r>
              <a:rPr lang="it-IT" sz="2000" baseline="30000" dirty="0" err="1" smtClean="0"/>
              <a:t>f</a:t>
            </a:r>
            <a:r>
              <a:rPr lang="it-IT" sz="2000" baseline="30000" dirty="0" smtClean="0"/>
              <a:t>(</a:t>
            </a:r>
            <a:r>
              <a:rPr lang="it-IT" sz="2000" baseline="30000" dirty="0" err="1" smtClean="0"/>
              <a:t>n</a:t>
            </a:r>
            <a:r>
              <a:rPr lang="it-IT" sz="2000" baseline="30000" dirty="0" smtClean="0"/>
              <a:t>))</a:t>
            </a:r>
            <a:r>
              <a:rPr lang="it-IT" dirty="0" smtClean="0"/>
              <a:t>]         e        NSPACE[</a:t>
            </a:r>
            <a:r>
              <a:rPr lang="it-IT" dirty="0" err="1" smtClean="0"/>
              <a:t>f</a:t>
            </a:r>
            <a:r>
              <a:rPr lang="it-IT" dirty="0" smtClean="0"/>
              <a:t>(</a:t>
            </a:r>
            <a:r>
              <a:rPr lang="it-IT" dirty="0" err="1" smtClean="0"/>
              <a:t>n</a:t>
            </a:r>
            <a:r>
              <a:rPr lang="it-IT" dirty="0"/>
              <a:t>)] </a:t>
            </a:r>
            <a:r>
              <a:rPr lang="it-IT" b="1" dirty="0">
                <a:solidFill>
                  <a:schemeClr val="tx1"/>
                </a:solidFill>
              </a:rPr>
              <a:t>⊆</a:t>
            </a:r>
            <a:r>
              <a:rPr lang="it-IT" dirty="0"/>
              <a:t> </a:t>
            </a:r>
            <a:r>
              <a:rPr lang="it-IT" dirty="0" smtClean="0"/>
              <a:t>NTIME[2 </a:t>
            </a:r>
            <a:r>
              <a:rPr lang="it-IT" sz="1800" baseline="30000" dirty="0"/>
              <a:t>O(</a:t>
            </a:r>
            <a:r>
              <a:rPr lang="it-IT" sz="1800" baseline="30000" dirty="0" err="1"/>
              <a:t>f</a:t>
            </a:r>
            <a:r>
              <a:rPr lang="it-IT" sz="1800" baseline="30000" dirty="0"/>
              <a:t>(</a:t>
            </a:r>
            <a:r>
              <a:rPr lang="it-IT" sz="1800" baseline="30000" dirty="0" err="1"/>
              <a:t>n</a:t>
            </a:r>
            <a:r>
              <a:rPr lang="it-IT" sz="1800" baseline="30000" dirty="0" smtClean="0"/>
              <a:t>))</a:t>
            </a:r>
            <a:r>
              <a:rPr lang="it-IT" dirty="0" smtClean="0"/>
              <a:t>]</a:t>
            </a:r>
          </a:p>
          <a:p>
            <a:pPr lvl="7"/>
            <a:endParaRPr lang="it-IT" dirty="0" smtClean="0"/>
          </a:p>
          <a:p>
            <a:r>
              <a:rPr lang="it-IT" dirty="0" smtClean="0">
                <a:solidFill>
                  <a:srgbClr val="3636E8"/>
                </a:solidFill>
              </a:rPr>
              <a:t>NP </a:t>
            </a:r>
            <a:r>
              <a:rPr lang="it-IT" b="1" dirty="0" smtClean="0">
                <a:solidFill>
                  <a:srgbClr val="3636E8"/>
                </a:solidFill>
              </a:rPr>
              <a:t>⊆</a:t>
            </a:r>
            <a:r>
              <a:rPr lang="it-IT" dirty="0" smtClean="0">
                <a:solidFill>
                  <a:srgbClr val="3636E8"/>
                </a:solidFill>
              </a:rPr>
              <a:t> EXPTIME</a:t>
            </a:r>
          </a:p>
          <a:p>
            <a:pPr lvl="1"/>
            <a:r>
              <a:rPr lang="it-IT" dirty="0"/>
              <a:t>conseguenza diretta del Teorema </a:t>
            </a:r>
            <a:r>
              <a:rPr lang="it-IT" dirty="0" smtClean="0"/>
              <a:t>6.17: </a:t>
            </a:r>
            <a:r>
              <a:rPr lang="it-IT" dirty="0"/>
              <a:t>per ogni funzione </a:t>
            </a:r>
            <a:r>
              <a:rPr lang="it-IT" dirty="0" smtClean="0"/>
              <a:t>time-</a:t>
            </a:r>
            <a:r>
              <a:rPr lang="it-IT" dirty="0" err="1" smtClean="0"/>
              <a:t>constructible</a:t>
            </a:r>
            <a:r>
              <a:rPr lang="it-IT" dirty="0" smtClean="0"/>
              <a:t> </a:t>
            </a:r>
            <a:r>
              <a:rPr lang="it-IT" dirty="0" err="1" smtClean="0"/>
              <a:t>f</a:t>
            </a:r>
            <a:r>
              <a:rPr lang="it-IT" dirty="0" smtClean="0"/>
              <a:t> 								NTIME[</a:t>
            </a:r>
            <a:r>
              <a:rPr lang="it-IT" dirty="0" err="1" smtClean="0"/>
              <a:t>f</a:t>
            </a:r>
            <a:r>
              <a:rPr lang="it-IT" dirty="0" smtClean="0"/>
              <a:t>(</a:t>
            </a:r>
            <a:r>
              <a:rPr lang="it-IT" dirty="0" err="1" smtClean="0"/>
              <a:t>n</a:t>
            </a:r>
            <a:r>
              <a:rPr lang="it-IT" dirty="0"/>
              <a:t>)] </a:t>
            </a:r>
            <a:r>
              <a:rPr lang="it-IT" b="1" dirty="0">
                <a:solidFill>
                  <a:schemeClr val="tx1"/>
                </a:solidFill>
              </a:rPr>
              <a:t>⊆</a:t>
            </a:r>
            <a:r>
              <a:rPr lang="it-IT" dirty="0"/>
              <a:t> DTIME[2 </a:t>
            </a:r>
            <a:r>
              <a:rPr lang="it-IT" sz="1800" baseline="30000" dirty="0"/>
              <a:t>O(</a:t>
            </a:r>
            <a:r>
              <a:rPr lang="it-IT" sz="1800" baseline="30000" dirty="0" err="1"/>
              <a:t>f</a:t>
            </a:r>
            <a:r>
              <a:rPr lang="it-IT" sz="1800" baseline="30000" dirty="0"/>
              <a:t>(</a:t>
            </a:r>
            <a:r>
              <a:rPr lang="it-IT" sz="1800" baseline="30000" dirty="0" err="1"/>
              <a:t>n</a:t>
            </a:r>
            <a:r>
              <a:rPr lang="it-IT" sz="1800" baseline="30000" dirty="0"/>
              <a:t>))</a:t>
            </a:r>
            <a:r>
              <a:rPr lang="it-IT" dirty="0"/>
              <a:t>] </a:t>
            </a:r>
            <a:endParaRPr lang="it-IT" dirty="0" smtClean="0"/>
          </a:p>
          <a:p>
            <a:pPr lvl="1"/>
            <a:r>
              <a:rPr lang="it-IT" dirty="0" smtClean="0"/>
              <a:t>e i polinomi sono funzioni time-</a:t>
            </a:r>
            <a:r>
              <a:rPr lang="it-IT" dirty="0" err="1" smtClean="0"/>
              <a:t>constructible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738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Relazioni interessanti, ma</a:t>
            </a:r>
            <a:r>
              <a:rPr lang="is-IS" dirty="0" smtClean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Tutte le relazioni fra classi complessità che abbiamo, </a:t>
                </a:r>
                <a:r>
                  <a:rPr lang="it-IT" dirty="0"/>
                  <a:t>fino ad ora, dimostrato </a:t>
                </a:r>
                <a:r>
                  <a:rPr lang="it-IT" dirty="0" smtClean="0"/>
                  <a:t>sono 								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inclusioni improprie </a:t>
                </a:r>
                <a:r>
                  <a:rPr lang="it-IT" dirty="0" smtClean="0"/>
                  <a:t>		</a:t>
                </a:r>
              </a:p>
              <a:p>
                <a:r>
                  <a:rPr lang="it-IT" dirty="0" smtClean="0"/>
                  <a:t>Ossia, per </a:t>
                </a:r>
                <a:r>
                  <a:rPr lang="it-IT" dirty="0"/>
                  <a:t>ciascuna di </a:t>
                </a:r>
                <a:r>
                  <a:rPr lang="it-IT" dirty="0" smtClean="0"/>
                  <a:t>quelle relazioni non </a:t>
                </a:r>
                <a:r>
                  <a:rPr lang="it-IT" dirty="0"/>
                  <a:t>siamo in grado di dimostrare </a:t>
                </a:r>
                <a:r>
                  <a:rPr lang="it-IT" dirty="0" smtClean="0"/>
                  <a:t>né </a:t>
                </a:r>
                <a:r>
                  <a:rPr lang="it-IT" dirty="0"/>
                  <a:t>l’inclusione </a:t>
                </a:r>
                <a:r>
                  <a:rPr lang="it-IT" dirty="0" smtClean="0"/>
                  <a:t>propria né </a:t>
                </a:r>
                <a:r>
                  <a:rPr lang="it-IT" dirty="0"/>
                  <a:t>la coincidenza delle due classi che la costituiscono. </a:t>
                </a:r>
                <a:endParaRPr lang="it-IT" dirty="0" smtClean="0"/>
              </a:p>
              <a:p>
                <a:r>
                  <a:rPr lang="it-IT" dirty="0" smtClean="0"/>
                  <a:t>Ad esempio, sappiamo che </a:t>
                </a:r>
              </a:p>
              <a:p>
                <a:pPr lvl="1"/>
                <a:r>
                  <a:rPr lang="it-IT" dirty="0" smtClean="0"/>
                  <a:t>tutti i linguaggi che sono in PSPACE sono anche in EXPTIME</a:t>
                </a:r>
              </a:p>
              <a:p>
                <a:pPr lvl="1"/>
                <a:r>
                  <a:rPr lang="it-IT" dirty="0" smtClean="0"/>
                  <a:t>tutti i linguaggi che sono in </a:t>
                </a:r>
                <a:r>
                  <a:rPr lang="it-IT" dirty="0" err="1" smtClean="0"/>
                  <a:t>P</a:t>
                </a:r>
                <a:r>
                  <a:rPr lang="it-IT" dirty="0" smtClean="0"/>
                  <a:t> sono anche in NP</a:t>
                </a:r>
                <a:endParaRPr lang="it-IT" dirty="0"/>
              </a:p>
              <a:p>
                <a:r>
                  <a:rPr lang="it-IT" dirty="0" smtClean="0"/>
                  <a:t>Ma non sappiamo rispondere alle seguenti domande</a:t>
                </a:r>
              </a:p>
              <a:p>
                <a:pPr lvl="1"/>
                <a:r>
                  <a:rPr lang="it-IT" dirty="0" smtClean="0"/>
                  <a:t>non sarà forse che tutti i linguaggi in EXPTIME sono anche in PSPACE? Ossia, che 			PSPACE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=</a:t>
                </a:r>
                <a:r>
                  <a:rPr lang="it-IT" dirty="0" smtClean="0"/>
                  <a:t> EXPTIME?</a:t>
                </a:r>
              </a:p>
              <a:p>
                <a:pPr lvl="1"/>
                <a:r>
                  <a:rPr lang="it-IT" dirty="0" smtClean="0"/>
                  <a:t>Oppure, esiste almeno un linguaggio in EXPTIME che non può essere deciso in spazio polinomiale? Ossia, che </a:t>
                </a:r>
                <a:r>
                  <a:rPr lang="it-IT" dirty="0"/>
                  <a:t>PSPACE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 smtClean="0"/>
                  <a:t> </a:t>
                </a:r>
                <a:r>
                  <a:rPr lang="it-IT" dirty="0"/>
                  <a:t>EXPTIME</a:t>
                </a:r>
              </a:p>
              <a:p>
                <a:r>
                  <a:rPr lang="it-IT" dirty="0" smtClean="0"/>
                  <a:t>Si tratta, se volete, di relazioni deboli</a:t>
                </a:r>
              </a:p>
              <a:p>
                <a:pPr lvl="1"/>
                <a:r>
                  <a:rPr lang="it-IT" b="1" dirty="0" smtClean="0">
                    <a:solidFill>
                      <a:srgbClr val="D441C9"/>
                    </a:solidFill>
                  </a:rPr>
                  <a:t>e sarebbe tremendo se si dimostrasse che tutte quelle inclusioni improprie fossero, in effetti, delle uguaglianze</a:t>
                </a:r>
                <a:r>
                  <a:rPr lang="is-IS" b="1" dirty="0" smtClean="0">
                    <a:solidFill>
                      <a:srgbClr val="D441C9"/>
                    </a:solidFill>
                  </a:rPr>
                  <a:t>!</a:t>
                </a:r>
              </a:p>
              <a:p>
                <a:pPr lvl="1"/>
                <a:r>
                  <a:rPr lang="is-IS" dirty="0" smtClean="0"/>
                  <a:t>Non saremmo affatto in grado di classificare i problemi in “facili” e “difficili”</a:t>
                </a:r>
                <a:endParaRPr lang="it-IT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0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L’unica relazione di contenimento stretto!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In effetti, uno strumento che dimostra l’inclusione stretta fra classi di complessità ce l’abbiamo: il Teorema di gerarchia temporale:</a:t>
                </a:r>
              </a:p>
              <a:p>
                <a:r>
                  <a:rPr lang="it-IT" b="1" dirty="0"/>
                  <a:t>Teorema 6.15 [Teorema di gerarchia temporale]</a:t>
                </a:r>
                <a:r>
                  <a:rPr lang="it-IT" dirty="0"/>
                  <a:t>: </a:t>
                </a:r>
                <a:r>
                  <a:rPr lang="it-IT" i="1" dirty="0"/>
                  <a:t>Siano </a:t>
                </a:r>
                <a:r>
                  <a:rPr lang="it-IT" dirty="0"/>
                  <a:t>f : </a:t>
                </a:r>
                <a14:m>
                  <m:oMath xmlns:m="http://schemas.openxmlformats.org/officeDocument/2006/math">
                    <m:r>
                      <a:rPr lang="it-IT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 → </a:t>
                </a:r>
                <a14:m>
                  <m:oMath xmlns:m="http://schemas.openxmlformats.org/officeDocument/2006/math">
                    <m:r>
                      <a:rPr lang="it-IT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 </a:t>
                </a:r>
                <a:r>
                  <a:rPr lang="it-IT" i="1" dirty="0"/>
                  <a:t>e </a:t>
                </a:r>
                <a:r>
                  <a:rPr lang="it-IT" dirty="0"/>
                  <a:t>g : </a:t>
                </a:r>
                <a14:m>
                  <m:oMath xmlns:m="http://schemas.openxmlformats.org/officeDocument/2006/math">
                    <m:r>
                      <a:rPr lang="it-IT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 → </a:t>
                </a:r>
                <a14:m>
                  <m:oMath xmlns:m="http://schemas.openxmlformats.org/officeDocument/2006/math">
                    <m:r>
                      <a:rPr lang="it-IT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 </a:t>
                </a:r>
                <a:r>
                  <a:rPr lang="it-IT" i="1" dirty="0"/>
                  <a:t>due funzioni tali che </a:t>
                </a:r>
                <a:r>
                  <a:rPr lang="it-IT" dirty="0" err="1"/>
                  <a:t>f</a:t>
                </a:r>
                <a:r>
                  <a:rPr lang="it-IT" i="1" dirty="0"/>
                  <a:t> </a:t>
                </a:r>
                <a:r>
                  <a:rPr lang="it-IT" i="1" dirty="0" err="1"/>
                  <a:t>e`</a:t>
                </a:r>
                <a:r>
                  <a:rPr lang="it-IT" i="1" dirty="0"/>
                  <a:t> time-</a:t>
                </a:r>
                <a:r>
                  <a:rPr lang="it-IT" i="1" dirty="0" err="1"/>
                  <a:t>constructible</a:t>
                </a:r>
                <a:r>
                  <a:rPr lang="it-IT" i="1" dirty="0"/>
                  <a:t> e																			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t-IT" i="1">
                                <a:latin typeface="Cambria Math" charset="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it-IT" dirty="0"/>
                              <m:t>→</m:t>
                            </m:r>
                            <m:r>
                              <a:rPr lang="it-IT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charset="0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it-IT">
                                    <a:latin typeface="Cambria Math" charset="0"/>
                                  </a:rPr>
                                  <m:t>n</m:t>
                                </m:r>
                              </m:e>
                            </m:d>
                            <m:r>
                              <a:rPr lang="it-IT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charset="0"/>
                              </a:rPr>
                              <m:t>log</m:t>
                            </m:r>
                            <m:r>
                              <a:rPr lang="it-IT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charset="0"/>
                              </a:rPr>
                              <m:t>g</m:t>
                            </m:r>
                            <m:r>
                              <a:rPr lang="it-IT">
                                <a:latin typeface="Cambria Math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charset="0"/>
                              </a:rPr>
                              <m:t>n</m:t>
                            </m:r>
                            <m:r>
                              <a:rPr lang="it-IT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charset="0"/>
                              </a:rPr>
                              <m:t>f</m:t>
                            </m:r>
                            <m:r>
                              <a:rPr lang="it-IT">
                                <a:latin typeface="Cambria Math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charset="0"/>
                              </a:rPr>
                              <m:t>n</m:t>
                            </m:r>
                            <m:r>
                              <a:rPr lang="it-IT">
                                <a:latin typeface="Cambria Math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it-IT" i="1" dirty="0"/>
                  <a:t> = </a:t>
                </a:r>
                <a:r>
                  <a:rPr lang="it-IT" dirty="0"/>
                  <a:t>0</a:t>
                </a:r>
                <a:r>
                  <a:rPr lang="it-IT" i="1" dirty="0"/>
                  <a:t> </a:t>
                </a:r>
                <a:br>
                  <a:rPr lang="it-IT" i="1" dirty="0"/>
                </a:br>
                <a:r>
                  <a:rPr lang="it-IT" i="1" dirty="0"/>
                  <a:t>Allora,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DTIME[g(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b="1" dirty="0">
                    <a:solidFill>
                      <a:srgbClr val="FF0000"/>
                    </a:solidFill>
                  </a:rPr>
                  <a:t>)]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DTIME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[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f</a:t>
                </a:r>
                <a:r>
                  <a:rPr lang="it-IT" b="1" dirty="0">
                    <a:solidFill>
                      <a:srgbClr val="FF0000"/>
                    </a:solidFill>
                  </a:rPr>
                  <a:t> (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b="1" dirty="0">
                    <a:solidFill>
                      <a:srgbClr val="FF0000"/>
                    </a:solidFill>
                  </a:rPr>
                  <a:t>)] </a:t>
                </a:r>
                <a:r>
                  <a:rPr lang="it-IT" i="1" dirty="0"/>
                  <a:t>ossia, esiste un linguaggio </a:t>
                </a:r>
                <a:r>
                  <a:rPr lang="it-IT" dirty="0"/>
                  <a:t>L</a:t>
                </a:r>
                <a:r>
                  <a:rPr lang="it-IT" i="1" dirty="0"/>
                  <a:t> tale che 								</a:t>
                </a:r>
                <a:r>
                  <a:rPr lang="it-IT" dirty="0"/>
                  <a:t>L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/>
                  <a:t>  DSPACE[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</a:t>
                </a:r>
                <a:r>
                  <a:rPr lang="it-IT" dirty="0" err="1" smtClean="0"/>
                  <a:t>n</a:t>
                </a:r>
                <a:r>
                  <a:rPr lang="it-IT" dirty="0"/>
                  <a:t>)] </a:t>
                </a:r>
                <a:r>
                  <a:rPr lang="it-IT" i="1" dirty="0"/>
                  <a:t>e </a:t>
                </a:r>
                <a:r>
                  <a:rPr lang="it-IT" dirty="0"/>
                  <a:t>L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/>
                  <a:t> DSPACE[g(n)]. </a:t>
                </a:r>
              </a:p>
              <a:p>
                <a:endParaRPr lang="it-IT" dirty="0"/>
              </a:p>
              <a:p>
                <a:r>
                  <a:rPr lang="it-IT" dirty="0" smtClean="0"/>
                  <a:t>In questa lezione, dimostriamo il seguente caso particolare del </a:t>
                </a:r>
                <a:r>
                  <a:rPr lang="it-IT" dirty="0"/>
                  <a:t>Teorema di gerarchia temporale:</a:t>
                </a:r>
              </a:p>
              <a:p>
                <a:r>
                  <a:rPr lang="it-IT" b="1" dirty="0" smtClean="0">
                    <a:solidFill>
                      <a:schemeClr val="tx1"/>
                    </a:solidFill>
                  </a:rPr>
                  <a:t>Teorema 6.18</a:t>
                </a:r>
                <a:r>
                  <a:rPr lang="it-IT" dirty="0"/>
                  <a:t>: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EXPTIME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perché è un caso particolare del Teorema di gerarchia temporale?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perché le funzioni limite per la classe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sono i polinomi, ossia g(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)=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sz="2000" baseline="30000" dirty="0" err="1" smtClean="0">
                    <a:solidFill>
                      <a:schemeClr val="tx1"/>
                    </a:solidFill>
                  </a:rPr>
                  <a:t>k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per qualche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costante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k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DTIME[2</a:t>
                </a:r>
                <a:r>
                  <a:rPr lang="it-IT" baseline="30000" dirty="0">
                    <a:solidFill>
                      <a:schemeClr val="tx1"/>
                    </a:solidFill>
                  </a:rPr>
                  <a:t>hn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]( </a:t>
                </a:r>
                <a:r>
                  <a:rPr lang="it-IT" dirty="0">
                    <a:solidFill>
                      <a:schemeClr val="tx1"/>
                    </a:solidFill>
                  </a:rPr>
                  <a:t>per qualche </a:t>
                </a:r>
                <a:r>
                  <a:rPr lang="it-IT" b="1" dirty="0">
                    <a:solidFill>
                      <a:srgbClr val="D441C9"/>
                    </a:solidFill>
                  </a:rPr>
                  <a:t>costante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h)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è una delle classi contenute in EXPTIME e se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hn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t-IT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it-IT" sz="1800" dirty="0">
                                <a:solidFill>
                                  <a:schemeClr val="tx1"/>
                                </a:solidFill>
                              </a:rPr>
                              <m:t>→</m:t>
                            </m:r>
                            <m:r>
                              <a:rPr lang="it-IT" sz="18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bg-BG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it-IT" sz="18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it-IT" sz="18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n</m:t>
                                </m:r>
                              </m:e>
                            </m:d>
                            <m:r>
                              <a:rPr lang="it-IT" sz="18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 sz="18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log</m:t>
                            </m:r>
                            <m:r>
                              <a:rPr lang="it-IT" sz="18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 sz="18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g</m:t>
                            </m:r>
                            <m:r>
                              <a:rPr lang="it-IT" sz="18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it-IT" sz="18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n</m:t>
                            </m:r>
                            <m:r>
                              <a:rPr lang="it-IT" sz="18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it-IT" sz="18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f</m:t>
                            </m:r>
                            <m:r>
                              <a:rPr lang="it-IT" sz="18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it-IT" sz="18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n</m:t>
                            </m:r>
                            <m:r>
                              <a:rPr lang="it-IT" sz="18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it-IT" sz="1800" i="1" dirty="0"/>
                  <a:t> </a:t>
                </a:r>
                <a:r>
                  <a:rPr lang="it-IT" sz="1800" i="1" dirty="0" smtClean="0"/>
                  <a:t> </a:t>
                </a:r>
                <a:r>
                  <a:rPr lang="it-IT" sz="1800" i="1" dirty="0"/>
                  <a:t> </a:t>
                </a:r>
                <a14:m>
                  <m:oMath xmlns:m="http://schemas.openxmlformats.org/officeDocument/2006/math">
                    <m:r>
                      <a:rPr lang="it-IT" sz="18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sz="1800" i="1" dirty="0"/>
                  <a:t> 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func>
                      <m:func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t-IT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it-IT" sz="1800" dirty="0">
                                <a:solidFill>
                                  <a:schemeClr val="tx1"/>
                                </a:solidFill>
                              </a:rPr>
                              <m:t>→</m:t>
                            </m:r>
                            <m:r>
                              <a:rPr lang="it-IT" sz="18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bg-BG" sz="18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it-IT" sz="18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it-IT" sz="18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n</m:t>
                                </m:r>
                              </m:e>
                            </m:d>
                            <m:r>
                              <a:rPr lang="it-IT" sz="1800" b="0" i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it-IT" sz="1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⋅</m:t>
                            </m:r>
                            <m:r>
                              <a:rPr lang="it-IT" sz="18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it-IT" sz="18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g</m:t>
                            </m:r>
                            <m:r>
                              <a:rPr lang="it-IT" sz="18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it-IT" sz="18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n</m:t>
                            </m:r>
                            <m:r>
                              <a:rPr lang="it-IT" sz="18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it-IT" sz="18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it-IT" sz="18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n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it-IT" sz="1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it-IT" sz="1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sz="1800" i="1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t-IT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it-IT" sz="1800" dirty="0">
                                <a:solidFill>
                                  <a:schemeClr val="tx1"/>
                                </a:solidFill>
                              </a:rPr>
                              <m:t>→</m:t>
                            </m:r>
                            <m:r>
                              <a:rPr lang="it-IT" sz="18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bg-BG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it-IT" sz="1800" dirty="0">
                                <a:solidFill>
                                  <a:schemeClr val="tx1"/>
                                </a:solidFill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it-IT" sz="1800" b="0" i="0" baseline="30000" dirty="0" smtClean="0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it-IT" sz="1800" b="0" i="0" baseline="30000" dirty="0" smtClean="0">
                                <a:solidFill>
                                  <a:schemeClr val="tx1"/>
                                </a:solidFill>
                              </a:rPr>
                              <m:t>k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it-IT" sz="1800" dirty="0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it-IT" sz="1800" baseline="30000" dirty="0">
                                <a:solidFill>
                                  <a:schemeClr val="tx1"/>
                                </a:solidFill>
                              </a:rPr>
                              <m:t>hn</m:t>
                            </m:r>
                          </m:den>
                        </m:f>
                      </m:e>
                    </m:func>
                  </m:oMath>
                </a14:m>
                <a:r>
                  <a:rPr lang="it-IT" sz="1800" dirty="0" smtClean="0">
                    <a:solidFill>
                      <a:schemeClr val="tx1"/>
                    </a:solidFill>
                  </a:rPr>
                  <a:t> = 0</a:t>
                </a:r>
                <a:r>
                  <a:rPr lang="it-IT" sz="1800" i="1" dirty="0" smtClean="0"/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per ogni coppia di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costanti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k e h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74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L’unica relazione di contenimento stretto!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chemeClr val="tx1"/>
                    </a:solidFill>
                  </a:rPr>
                  <a:t>Teorema 6.18</a:t>
                </a:r>
                <a:r>
                  <a:rPr lang="it-IT" dirty="0"/>
                  <a:t>: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EXPTIME </a:t>
                </a:r>
              </a:p>
              <a:p>
                <a:pPr lvl="1"/>
                <a:r>
                  <a:rPr lang="it-IT" b="1" dirty="0" smtClean="0">
                    <a:solidFill>
                      <a:srgbClr val="FF0000"/>
                    </a:solidFill>
                  </a:rPr>
                  <a:t>se non lo avete prima studiato sulla dispensa è inutile che seguite da ora in poi!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La dimostrazione consiste nel costruire linguaggio </a:t>
                </a:r>
                <a:r>
                  <a:rPr lang="it-IT" dirty="0">
                    <a:solidFill>
                      <a:schemeClr val="tx1"/>
                    </a:solidFill>
                  </a:rPr>
                  <a:t>L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{0,1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}* tale che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L è deciso </a:t>
                </a:r>
                <a:r>
                  <a:rPr lang="it-IT" dirty="0">
                    <a:solidFill>
                      <a:schemeClr val="tx1"/>
                    </a:solidFill>
                  </a:rPr>
                  <a:t>in tempo deterministico t(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= n2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2n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– cioè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 smtClean="0">
                    <a:solidFill>
                      <a:srgbClr val="3636E8"/>
                    </a:solidFill>
                  </a:rPr>
                  <a:t>DTIME[</a:t>
                </a:r>
                <a:r>
                  <a:rPr lang="it-IT" dirty="0">
                    <a:solidFill>
                      <a:srgbClr val="3636E8"/>
                    </a:solidFill>
                  </a:rPr>
                  <a:t>n2</a:t>
                </a:r>
                <a:r>
                  <a:rPr lang="it-IT" sz="2000" baseline="30000" dirty="0">
                    <a:solidFill>
                      <a:srgbClr val="3636E8"/>
                    </a:solidFill>
                  </a:rPr>
                  <a:t>2n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]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e, contemporaneamente,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DTIME[2</a:t>
                </a:r>
                <a:r>
                  <a:rPr lang="it-IT" sz="2000" baseline="30000" dirty="0">
                    <a:solidFill>
                      <a:srgbClr val="3636E8"/>
                    </a:solidFill>
                  </a:rPr>
                  <a:t>n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]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Questo dimostrerà che </a:t>
                </a:r>
                <a:r>
                  <a:rPr lang="it-IT" dirty="0">
                    <a:solidFill>
                      <a:srgbClr val="3636E8"/>
                    </a:solidFill>
                  </a:rPr>
                  <a:t>DTIME[2</a:t>
                </a:r>
                <a:r>
                  <a:rPr lang="it-IT" sz="2000" baseline="30000" dirty="0">
                    <a:solidFill>
                      <a:srgbClr val="3636E8"/>
                    </a:solidFill>
                  </a:rPr>
                  <a:t>n</a:t>
                </a:r>
                <a:r>
                  <a:rPr lang="it-IT" dirty="0">
                    <a:solidFill>
                      <a:srgbClr val="3636E8"/>
                    </a:solidFill>
                  </a:rPr>
                  <a:t>]</a:t>
                </a:r>
                <a:r>
                  <a:rPr lang="it-IT" b="1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DTIME[n2</a:t>
                </a:r>
                <a:r>
                  <a:rPr lang="it-IT" sz="2000" baseline="30000" dirty="0">
                    <a:solidFill>
                      <a:srgbClr val="3636E8"/>
                    </a:solidFill>
                  </a:rPr>
                  <a:t>2n</a:t>
                </a:r>
                <a:r>
                  <a:rPr lang="it-IT" dirty="0">
                    <a:solidFill>
                      <a:srgbClr val="3636E8"/>
                    </a:solidFill>
                  </a:rPr>
                  <a:t>]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Quindi, poiché: </a:t>
                </a:r>
              </a:p>
              <a:p>
                <a:pPr lvl="1"/>
                <a:r>
                  <a:rPr lang="it-IT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rgbClr val="3636E8"/>
                    </a:solidFill>
                  </a:rPr>
                  <a:t>DTIME[2</a:t>
                </a:r>
                <a:r>
                  <a:rPr lang="it-IT" sz="2000" baseline="30000" dirty="0">
                    <a:solidFill>
                      <a:srgbClr val="3636E8"/>
                    </a:solidFill>
                  </a:rPr>
                  <a:t>n</a:t>
                </a:r>
                <a:r>
                  <a:rPr lang="it-IT" dirty="0">
                    <a:solidFill>
                      <a:srgbClr val="3636E8"/>
                    </a:solidFill>
                  </a:rPr>
                  <a:t>] </a:t>
                </a:r>
                <a:endParaRPr lang="it-IT" dirty="0" smtClean="0">
                  <a:solidFill>
                    <a:srgbClr val="3636E8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</a:t>
                </a:r>
              </a:p>
              <a:p>
                <a:pPr lvl="1"/>
                <a:r>
                  <a:rPr lang="it-IT" dirty="0" smtClean="0">
                    <a:solidFill>
                      <a:srgbClr val="3636E8"/>
                    </a:solidFill>
                  </a:rPr>
                  <a:t>DTIME[n2</a:t>
                </a:r>
                <a:r>
                  <a:rPr lang="it-IT" sz="2000" baseline="30000" dirty="0" smtClean="0">
                    <a:solidFill>
                      <a:srgbClr val="3636E8"/>
                    </a:solidFill>
                  </a:rPr>
                  <a:t>2n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]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⊆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EXPTIME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avremo dimostrato che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it-IT" b="1" dirty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EXPTIME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2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79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L’unica relazione di contenimento stretto!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chemeClr val="tx1"/>
                    </a:solidFill>
                  </a:rPr>
                  <a:t>Teorema 6.18</a:t>
                </a:r>
                <a:r>
                  <a:rPr lang="it-IT" dirty="0"/>
                  <a:t>: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EXPTIME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Definiamo</a:t>
                </a:r>
                <a:r>
                  <a:rPr lang="it-IT" dirty="0">
                    <a:solidFill>
                      <a:schemeClr val="tx1"/>
                    </a:solidFill>
                  </a:rPr>
                  <a:t>, allora, il seguente linguaggio: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L = {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z</a:t>
                </a:r>
                <a:r>
                  <a:rPr lang="it-IT" dirty="0" smtClean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{0,1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}* :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z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= 1</a:t>
                </a:r>
                <a:r>
                  <a:rPr lang="it-IT" sz="2400" baseline="30000" dirty="0" smtClean="0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0 x  </a:t>
                </a:r>
                <a:r>
                  <a:rPr lang="it-IT" sz="2400" b="1" dirty="0" smtClean="0">
                    <a:solidFill>
                      <a:schemeClr val="tx1"/>
                    </a:solidFill>
                  </a:rPr>
                  <a:t>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 x è la codifica binaria di una parola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  <m:r>
                      <a:rPr lang="it-IT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che è la codifica  di una macchina </a:t>
                </a:r>
                <a:r>
                  <a:rPr lang="it-IT" dirty="0">
                    <a:solidFill>
                      <a:schemeClr val="tx1"/>
                    </a:solidFill>
                  </a:rPr>
                  <a:t>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deterministica ad un nastro di tipo riconoscitore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k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definita </a:t>
                </a:r>
                <a:r>
                  <a:rPr lang="it-IT" dirty="0">
                    <a:solidFill>
                      <a:schemeClr val="tx1"/>
                    </a:solidFill>
                  </a:rPr>
                  <a:t>sull’alfabeto {0, 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} </a:t>
                </a:r>
                <a:r>
                  <a:rPr lang="it-IT" sz="2400" b="1" dirty="0">
                    <a:solidFill>
                      <a:schemeClr val="tx1"/>
                    </a:solidFill>
                  </a:rPr>
                  <a:t>e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) termina in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2|z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|</a:t>
                </a:r>
                <a:r>
                  <a:rPr lang="it-IT" dirty="0">
                    <a:solidFill>
                      <a:schemeClr val="tx1"/>
                    </a:solidFill>
                  </a:rPr>
                  <a:t> passi </a:t>
                </a:r>
                <a:r>
                  <a:rPr lang="it-IT" sz="2400" b="1" dirty="0">
                    <a:solidFill>
                      <a:schemeClr val="tx1"/>
                    </a:solidFill>
                  </a:rPr>
                  <a:t>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) rigetta}.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Chiariamo: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“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 = 1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 0 x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“ significa che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z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inizia con una sequenza di ‘1’ (lunga quanto gli pare)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“</a:t>
                </a:r>
                <a:r>
                  <a:rPr lang="it-IT" sz="2000" b="1" dirty="0">
                    <a:solidFill>
                      <a:schemeClr val="tx1"/>
                    </a:solidFill>
                  </a:rPr>
                  <a:t>e</a:t>
                </a:r>
                <a:r>
                  <a:rPr lang="it-IT" dirty="0">
                    <a:solidFill>
                      <a:schemeClr val="tx1"/>
                    </a:solidFill>
                  </a:rPr>
                  <a:t>  x è la codifica binaria di una parola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  <m:r>
                      <a:rPr lang="it-IT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che è la codifica 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deterministica ad un nastro di tipo riconoscitore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definita sull’alfabeto {0, 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}” significa che la parola (binaria) che inizia a destra del primo ‘0’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z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è un intero k che è la codifica di una macchina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Turing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k</a:t>
                </a:r>
                <a:endParaRPr lang="it-IT" sz="2000" baseline="-2500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“</a:t>
                </a:r>
                <a:r>
                  <a:rPr lang="it-IT" sz="2000" b="1" dirty="0">
                    <a:solidFill>
                      <a:schemeClr val="tx1"/>
                    </a:solidFill>
                  </a:rPr>
                  <a:t>e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) termina in 2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2|z|</a:t>
                </a:r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passi </a:t>
                </a:r>
                <a:r>
                  <a:rPr lang="it-IT" sz="2000" b="1" dirty="0">
                    <a:solidFill>
                      <a:schemeClr val="tx1"/>
                    </a:solidFill>
                  </a:rPr>
                  <a:t>e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) rigetta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” significa che, se alla macchina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si dà in  input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z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(al cui interno è codificato, in binario, k), la computazione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termina in </a:t>
                </a:r>
                <a:r>
                  <a:rPr lang="it-IT" dirty="0">
                    <a:solidFill>
                      <a:schemeClr val="tx1"/>
                    </a:solidFill>
                  </a:rPr>
                  <a:t>2</a:t>
                </a:r>
                <a:r>
                  <a:rPr lang="it-IT" sz="18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|z|</a:t>
                </a:r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passi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e termina nello stato di rigetto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non vi ricorda un po’ l’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halting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problem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questa storia della macchina che prende sé stessa come input?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209" r="-13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932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L’unica relazione di contenimento stretto!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chemeClr val="tx1"/>
                    </a:solidFill>
                  </a:rPr>
                  <a:t>Teorema 6.18</a:t>
                </a:r>
                <a:r>
                  <a:rPr lang="it-IT" dirty="0"/>
                  <a:t>: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EXPTIME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Primo passo: dimostriamo che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L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DTIME[2</a:t>
                </a:r>
                <a:r>
                  <a:rPr lang="it-IT" sz="2000" baseline="30000" dirty="0">
                    <a:solidFill>
                      <a:srgbClr val="3636E8"/>
                    </a:solidFill>
                  </a:rPr>
                  <a:t>n</a:t>
                </a:r>
                <a:r>
                  <a:rPr lang="it-IT" dirty="0">
                    <a:solidFill>
                      <a:srgbClr val="3636E8"/>
                    </a:solidFill>
                  </a:rPr>
                  <a:t>]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supponiamo </a:t>
                </a:r>
                <a:r>
                  <a:rPr lang="it-IT" dirty="0">
                    <a:solidFill>
                      <a:schemeClr val="tx1"/>
                    </a:solidFill>
                  </a:rPr>
                  <a:t>per assurdo che L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DTIME[2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],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cioè </a:t>
                </a:r>
                <a:r>
                  <a:rPr lang="it-IT" dirty="0">
                    <a:solidFill>
                      <a:schemeClr val="tx1"/>
                    </a:solidFill>
                  </a:rPr>
                  <a:t>che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esistono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una </a:t>
                </a:r>
                <a:r>
                  <a:rPr lang="it-IT" dirty="0">
                    <a:solidFill>
                      <a:schemeClr val="tx1"/>
                    </a:solidFill>
                  </a:rPr>
                  <a:t>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deterministica ad un nastro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h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–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l’intero h descrive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la macchina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h</a:t>
                </a:r>
                <a:endParaRPr lang="it-IT" sz="2000" baseline="-2500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una </a:t>
                </a:r>
                <a:r>
                  <a:rPr lang="it-IT" dirty="0">
                    <a:solidFill>
                      <a:schemeClr val="tx1"/>
                    </a:solidFill>
                  </a:rPr>
                  <a:t>costante 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tali </a:t>
                </a:r>
                <a:r>
                  <a:rPr lang="it-IT" dirty="0">
                    <a:solidFill>
                      <a:schemeClr val="tx1"/>
                    </a:solidFill>
                  </a:rPr>
                  <a:t>che </a:t>
                </a:r>
                <a:r>
                  <a:rPr lang="it-IT" b="1" dirty="0" err="1" smtClean="0">
                    <a:solidFill>
                      <a:srgbClr val="3636E8"/>
                    </a:solidFill>
                  </a:rPr>
                  <a:t>T</a:t>
                </a:r>
                <a:r>
                  <a:rPr lang="it-IT" sz="2000" b="1" baseline="-25000" dirty="0" err="1" smtClean="0">
                    <a:solidFill>
                      <a:srgbClr val="3636E8"/>
                    </a:solidFill>
                  </a:rPr>
                  <a:t>h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 </a:t>
                </a:r>
                <a:r>
                  <a:rPr lang="it-IT" b="1" dirty="0">
                    <a:solidFill>
                      <a:srgbClr val="3636E8"/>
                    </a:solidFill>
                  </a:rPr>
                  <a:t>decide L in tempo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c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2</a:t>
                </a:r>
                <a:r>
                  <a:rPr lang="it-IT" sz="2000" b="1" baseline="30000" dirty="0" smtClean="0">
                    <a:solidFill>
                      <a:srgbClr val="3636E8"/>
                    </a:solidFill>
                  </a:rPr>
                  <a:t>n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,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dunque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qualunque sia </a:t>
                </a:r>
                <a:r>
                  <a:rPr lang="it-IT" b="1" dirty="0" err="1" smtClean="0">
                    <a:solidFill>
                      <a:srgbClr val="3636E8"/>
                    </a:solidFill>
                  </a:rPr>
                  <a:t>z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la computazione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 </a:t>
                </a:r>
                <a:r>
                  <a:rPr lang="it-IT" b="1" dirty="0" err="1" smtClean="0">
                    <a:solidFill>
                      <a:srgbClr val="3636E8"/>
                    </a:solidFill>
                  </a:rPr>
                  <a:t>T</a:t>
                </a:r>
                <a:r>
                  <a:rPr lang="it-IT" sz="2000" b="1" baseline="-25000" dirty="0" err="1" smtClean="0">
                    <a:solidFill>
                      <a:srgbClr val="3636E8"/>
                    </a:solidFill>
                  </a:rPr>
                  <a:t>h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(</a:t>
                </a:r>
                <a:r>
                  <a:rPr lang="it-IT" b="1" dirty="0" err="1" smtClean="0">
                    <a:solidFill>
                      <a:srgbClr val="3636E8"/>
                    </a:solidFill>
                  </a:rPr>
                  <a:t>z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) termina </a:t>
                </a:r>
                <a:r>
                  <a:rPr lang="it-IT" b="1" dirty="0">
                    <a:solidFill>
                      <a:srgbClr val="3636E8"/>
                    </a:solidFill>
                  </a:rPr>
                  <a:t>entro c 2</a:t>
                </a:r>
                <a:r>
                  <a:rPr lang="it-IT" sz="2000" b="1" baseline="30000" dirty="0">
                    <a:solidFill>
                      <a:srgbClr val="3636E8"/>
                    </a:solidFill>
                  </a:rPr>
                  <a:t>n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passi </a:t>
                </a:r>
                <a:endParaRPr lang="it-IT" b="1" dirty="0">
                  <a:solidFill>
                    <a:srgbClr val="3636E8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Sia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x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h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la codifica binaria di h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scegliamo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z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=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sz="2000" b="1" baseline="30000" dirty="0" smtClean="0">
                    <a:solidFill>
                      <a:srgbClr val="FF0000"/>
                    </a:solidFill>
                  </a:rPr>
                  <a:t>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0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x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h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con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scelto in modo tale che sia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c 2</a:t>
                </a:r>
                <a:r>
                  <a:rPr lang="it-IT" sz="2000" b="1" baseline="30000" dirty="0" smtClean="0">
                    <a:solidFill>
                      <a:srgbClr val="FF0000"/>
                    </a:solidFill>
                  </a:rPr>
                  <a:t>|z|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it-IT" b="1" dirty="0">
                    <a:solidFill>
                      <a:srgbClr val="FF0000"/>
                    </a:solidFill>
                  </a:rPr>
                  <a:t>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2</a:t>
                </a:r>
                <a:r>
                  <a:rPr lang="it-IT" sz="2000" b="1" baseline="30000" dirty="0" smtClean="0">
                    <a:solidFill>
                      <a:srgbClr val="FF0000"/>
                    </a:solidFill>
                  </a:rPr>
                  <a:t>2|z|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</a:t>
                </a:r>
              </a:p>
              <a:p>
                <a:pPr lvl="1"/>
                <a:r>
                  <a:rPr lang="it-IT" i="1" dirty="0" smtClean="0">
                    <a:solidFill>
                      <a:schemeClr val="tx1"/>
                    </a:solidFill>
                  </a:rPr>
                  <a:t>e questa scelta di </a:t>
                </a:r>
                <a:r>
                  <a:rPr lang="it-IT" b="1" i="1" dirty="0" smtClean="0">
                    <a:solidFill>
                      <a:srgbClr val="FF0000"/>
                    </a:solidFill>
                  </a:rPr>
                  <a:t>i</a:t>
                </a:r>
                <a:r>
                  <a:rPr lang="it-IT" i="1" dirty="0" smtClean="0">
                    <a:solidFill>
                      <a:schemeClr val="tx1"/>
                    </a:solidFill>
                  </a:rPr>
                  <a:t> è un punto </a:t>
                </a:r>
                <a:r>
                  <a:rPr lang="it-IT" i="1" dirty="0" smtClean="0">
                    <a:solidFill>
                      <a:schemeClr val="tx1"/>
                    </a:solidFill>
                  </a:rPr>
                  <a:t>importante</a:t>
                </a:r>
                <a:endParaRPr lang="it-IT" i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2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963755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10270</TotalTime>
  <Words>2003</Words>
  <Application>Microsoft Macintosh PowerPoint</Application>
  <PresentationFormat>Widescreen</PresentationFormat>
  <Paragraphs>178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Cambria Math</vt:lpstr>
      <vt:lpstr>Century Gothic</vt:lpstr>
      <vt:lpstr>Symbol</vt:lpstr>
      <vt:lpstr>Wingdings 3</vt:lpstr>
      <vt:lpstr>Arial</vt:lpstr>
      <vt:lpstr>Filo</vt:lpstr>
      <vt:lpstr>Lezione a distanza 12</vt:lpstr>
      <vt:lpstr>Specifiche classi di complessità</vt:lpstr>
      <vt:lpstr>Specifiche classi di complessità</vt:lpstr>
      <vt:lpstr>Proprietà – Corollario 6.2</vt:lpstr>
      <vt:lpstr>Relazioni interessanti, ma…</vt:lpstr>
      <vt:lpstr>L’unica relazione di contenimento stretto!</vt:lpstr>
      <vt:lpstr>L’unica relazione di contenimento stretto!</vt:lpstr>
      <vt:lpstr>L’unica relazione di contenimento stretto!</vt:lpstr>
      <vt:lpstr>L’unica relazione di contenimento stretto!</vt:lpstr>
      <vt:lpstr>L’unica relazione di contenimento stretto!</vt:lpstr>
      <vt:lpstr>L’unica relazione di contenimento stretto!</vt:lpstr>
      <vt:lpstr>L’unica relazione di contenimento stretto!</vt:lpstr>
      <vt:lpstr>L’unica relazione di contenimento stretto!</vt:lpstr>
      <vt:lpstr>L’unica relazione di contenimento stretto!</vt:lpstr>
      <vt:lpstr>L’unica relazione di contenimento stretto!</vt:lpstr>
      <vt:lpstr>L’unica relazione di uguaglianza!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Utente di Microsoft Office</cp:lastModifiedBy>
  <cp:revision>445</cp:revision>
  <dcterms:created xsi:type="dcterms:W3CDTF">2020-03-06T09:19:14Z</dcterms:created>
  <dcterms:modified xsi:type="dcterms:W3CDTF">2020-04-23T17:23:23Z</dcterms:modified>
</cp:coreProperties>
</file>