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66" r:id="rId3"/>
    <p:sldId id="380" r:id="rId4"/>
    <p:sldId id="391" r:id="rId5"/>
    <p:sldId id="392" r:id="rId6"/>
    <p:sldId id="393" r:id="rId7"/>
    <p:sldId id="394" r:id="rId8"/>
    <p:sldId id="395" r:id="rId9"/>
    <p:sldId id="396" r:id="rId10"/>
    <p:sldId id="398" r:id="rId11"/>
    <p:sldId id="399" r:id="rId12"/>
    <p:sldId id="397" r:id="rId13"/>
    <p:sldId id="400" r:id="rId14"/>
    <p:sldId id="401" r:id="rId15"/>
    <p:sldId id="403" r:id="rId16"/>
    <p:sldId id="40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E8"/>
    <a:srgbClr val="D44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Lezione a distanza </a:t>
            </a:r>
            <a:r>
              <a:rPr lang="it-IT" dirty="0" smtClean="0"/>
              <a:t>13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Lezione del 29/04/2020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1620756" y="118250"/>
                <a:ext cx="8911687" cy="803435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Chiusura di una classe rispetto a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20756" y="118250"/>
                <a:ext cx="8911687" cy="803435"/>
              </a:xfrm>
              <a:blipFill rotWithShape="0">
                <a:blip r:embed="rId2"/>
                <a:stretch>
                  <a:fillRect l="-2120" t="-11364" b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490177" y="1419397"/>
                <a:ext cx="9934035" cy="4194325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Definizione 6.4</a:t>
                </a:r>
                <a:r>
                  <a:rPr lang="it-IT" dirty="0">
                    <a:solidFill>
                      <a:schemeClr val="tx1"/>
                    </a:solidFill>
                  </a:rPr>
                  <a:t>: Una classe di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complessità </a:t>
                </a:r>
                <a:r>
                  <a:rPr lang="it-IT" dirty="0">
                    <a:solidFill>
                      <a:schemeClr val="tx1"/>
                    </a:solidFill>
                  </a:rPr>
                  <a:t>C è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rgbClr val="FF0000"/>
                    </a:solidFill>
                  </a:rPr>
                  <a:t>chiusa</a:t>
                </a:r>
                <a:r>
                  <a:rPr lang="it-IT" dirty="0">
                    <a:solidFill>
                      <a:schemeClr val="tx1"/>
                    </a:solidFill>
                  </a:rPr>
                  <a:t> rispetto ad una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generica             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-riduzione se, per ogni coppia di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linguaggi L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ed L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tali che L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 L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C,                 si ha che L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C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it-IT" b="1" dirty="0" smtClean="0">
                    <a:solidFill>
                      <a:srgbClr val="FF0000"/>
                    </a:solidFill>
                  </a:rPr>
                  <a:t>La chiusura di una classe C rispetto ad una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-riduzione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può </a:t>
                </a:r>
                <a:r>
                  <a:rPr lang="it-IT" b="1" dirty="0">
                    <a:solidFill>
                      <a:srgbClr val="FF0000"/>
                    </a:solidFill>
                  </a:rPr>
                  <a:t>essere utilizzata per dimostrare l’appartenenza di un linguaggio L a C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egue direttamente </a:t>
                </a:r>
                <a:r>
                  <a:rPr lang="it-IT" dirty="0">
                    <a:solidFill>
                      <a:schemeClr val="tx1"/>
                    </a:solidFill>
                  </a:rPr>
                  <a:t>dalla definizione che, se sappiamo che una classe di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complessità </a:t>
                </a:r>
                <a:r>
                  <a:rPr lang="it-IT" dirty="0">
                    <a:solidFill>
                      <a:schemeClr val="tx1"/>
                    </a:solidFill>
                  </a:rPr>
                  <a:t>C è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chiusa rispetto ad una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-riduzione e che un certo linguaggio L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appartiene a C, allora, se dimostriamo che 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, possiamo dedurre che anche L appartiene a C. </a:t>
                </a:r>
              </a:p>
              <a:p>
                <a:r>
                  <a:rPr lang="it-IT" dirty="0" smtClean="0">
                    <a:solidFill>
                      <a:srgbClr val="3636E8"/>
                    </a:solidFill>
                  </a:rPr>
                  <a:t>In questa lezione lo abbiamo dimostrato nel caso delle riduzioni polinomiali quando C = </a:t>
                </a:r>
                <a:r>
                  <a:rPr lang="it-IT" dirty="0" err="1" smtClean="0">
                    <a:solidFill>
                      <a:srgbClr val="3636E8"/>
                    </a:solidFill>
                  </a:rPr>
                  <a:t>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slides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6, 7 e 8)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 abbiamo detto che quella dimostrazione valeva anche per NP, EXPTIME, NEXPTIME, PSPACE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0177" y="1419397"/>
                <a:ext cx="9934035" cy="4194325"/>
              </a:xfrm>
              <a:blipFill rotWithShape="0">
                <a:blip r:embed="rId3"/>
                <a:stretch>
                  <a:fillRect l="-429" t="-872" r="-22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621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1620756" y="118250"/>
                <a:ext cx="9433067" cy="1166540"/>
              </a:xfrm>
            </p:spPr>
            <p:txBody>
              <a:bodyPr>
                <a:normAutofit fontScale="90000"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Completezza di un linguaggio per una classe rispetto a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20756" y="118250"/>
                <a:ext cx="9433067" cy="1166540"/>
              </a:xfrm>
              <a:blipFill rotWithShape="0">
                <a:blip r:embed="rId2"/>
                <a:stretch>
                  <a:fillRect l="-1681" t="-6250" b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490177" y="1419397"/>
                <a:ext cx="9934035" cy="532864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chemeClr val="tx1"/>
                    </a:solidFill>
                  </a:rPr>
                  <a:t>Definizione 6.3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Sia C una classe di complessità </a:t>
                </a:r>
                <a:r>
                  <a:rPr lang="it-IT" dirty="0">
                    <a:solidFill>
                      <a:schemeClr val="tx1"/>
                    </a:solidFill>
                  </a:rPr>
                  <a:t>di linguaggi e sia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una generica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-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riduzione. 																					  																	       Un </a:t>
                </a:r>
                <a:r>
                  <a:rPr lang="it-IT" dirty="0">
                    <a:solidFill>
                      <a:schemeClr val="tx1"/>
                    </a:solidFill>
                  </a:rPr>
                  <a:t>linguaggio L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*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e`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C-completo rispetto alla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-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riducibilità </a:t>
                </a:r>
                <a:r>
                  <a:rPr lang="it-IT" dirty="0">
                    <a:solidFill>
                      <a:schemeClr val="tx1"/>
                    </a:solidFill>
                  </a:rPr>
                  <a:t>se: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																															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it-IT" b="1" dirty="0">
                    <a:solidFill>
                      <a:srgbClr val="FF0000"/>
                    </a:solidFill>
                  </a:rPr>
                  <a:t>)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 smtClean="0">
                    <a:solidFill>
                      <a:srgbClr val="FF0000"/>
                    </a:solidFill>
                  </a:rPr>
                  <a:t> C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																																									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																												</a:t>
                </a:r>
                <a:r>
                  <a:rPr lang="it-IT" dirty="0">
                    <a:solidFill>
                      <a:schemeClr val="tx1"/>
                    </a:solidFill>
                  </a:rPr>
                  <a:t/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r>
                  <a:rPr lang="it-IT" dirty="0" smtClean="0">
                    <a:solidFill>
                      <a:schemeClr val="tx1"/>
                    </a:solidFill>
                  </a:rPr>
                  <a:t>				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	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it-IT" b="1" dirty="0">
                    <a:solidFill>
                      <a:srgbClr val="FF0000"/>
                    </a:solidFill>
                  </a:rPr>
                  <a:t>) per ogni altro 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 smtClean="0">
                    <a:solidFill>
                      <a:srgbClr val="FF0000"/>
                    </a:solidFill>
                  </a:rPr>
                  <a:t> C</a:t>
                </a:r>
                <a:r>
                  <a:rPr lang="it-IT" b="1" dirty="0">
                    <a:solidFill>
                      <a:srgbClr val="FF0000"/>
                    </a:solidFill>
                  </a:rPr>
                  <a:t>, vale che 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1" i="1" baseline="-250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L.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Le nozioni </a:t>
                </a:r>
                <a:r>
                  <a:rPr lang="it-IT" dirty="0">
                    <a:solidFill>
                      <a:schemeClr val="tx1"/>
                    </a:solidFill>
                  </a:rPr>
                  <a:t>di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completezza </a:t>
                </a:r>
                <a:r>
                  <a:rPr lang="it-IT" dirty="0">
                    <a:solidFill>
                      <a:schemeClr val="tx1"/>
                    </a:solidFill>
                  </a:rPr>
                  <a:t>di un linguaggio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per una classe rispetto </a:t>
                </a:r>
                <a:r>
                  <a:rPr lang="it-IT" dirty="0">
                    <a:solidFill>
                      <a:schemeClr val="tx1"/>
                    </a:solidFill>
                  </a:rPr>
                  <a:t>ad una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-riduzione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chiusura di una classe rispetto </a:t>
                </a:r>
                <a:r>
                  <a:rPr lang="it-IT" dirty="0">
                    <a:solidFill>
                      <a:schemeClr val="tx1"/>
                    </a:solidFill>
                  </a:rPr>
                  <a:t>alla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-riduzione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sono gli strumenti che ci permettono di arrivare al concetto di “padre di tutti i linguaggi” per una classe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0177" y="1419397"/>
                <a:ext cx="9934035" cy="5328644"/>
              </a:xfrm>
              <a:blipFill rotWithShape="0">
                <a:blip r:embed="rId3"/>
                <a:stretch>
                  <a:fillRect l="-429" t="-6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123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Il padre di tutti i linguaggi di una classe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443879" y="1022533"/>
                <a:ext cx="10234978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Abbiamo due classi di complessità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e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tali che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⊆ </a:t>
                </a:r>
                <a:r>
                  <a:rPr lang="it-IT" dirty="0">
                    <a:solidFill>
                      <a:schemeClr val="tx1"/>
                    </a:solidFill>
                  </a:rPr>
                  <a:t>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 sappiamo che </a:t>
                </a:r>
                <a:r>
                  <a:rPr lang="it-IT" b="1" dirty="0">
                    <a:solidFill>
                      <a:srgbClr val="D441C9"/>
                    </a:solidFill>
                  </a:rPr>
                  <a:t>C</a:t>
                </a:r>
                <a:r>
                  <a:rPr lang="it-IT" sz="2000" b="1" baseline="-25000" dirty="0">
                    <a:solidFill>
                      <a:srgbClr val="D441C9"/>
                    </a:solidFill>
                  </a:rPr>
                  <a:t>1</a:t>
                </a:r>
                <a:r>
                  <a:rPr lang="it-IT" b="1" baseline="-25000" dirty="0">
                    <a:solidFill>
                      <a:srgbClr val="D441C9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è chiusa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rispetto ad una qualche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-riduzione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Se </a:t>
                </a:r>
                <a:r>
                  <a:rPr lang="it-IT" dirty="0">
                    <a:solidFill>
                      <a:schemeClr val="tx1"/>
                    </a:solidFill>
                  </a:rPr>
                  <a:t>per caso trovassimo un linguaggio </a:t>
                </a:r>
                <a:r>
                  <a:rPr lang="it-IT" b="1" dirty="0">
                    <a:solidFill>
                      <a:schemeClr val="tx1"/>
                    </a:solidFill>
                  </a:rPr>
                  <a:t>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b="1" dirty="0" smtClean="0">
                    <a:solidFill>
                      <a:schemeClr val="tx1"/>
                    </a:solidFill>
                  </a:rPr>
                  <a:t>C</a:t>
                </a:r>
                <a:r>
                  <a:rPr lang="it-IT" sz="2000" b="1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–completo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rispetto a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0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allora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b="1" dirty="0">
                    <a:solidFill>
                      <a:srgbClr val="D441C9"/>
                    </a:solidFill>
                  </a:rPr>
                  <a:t>da un ipotetico algoritmo che decide L utilizzando una quantità di risorse pari a quella che definisce la classe C</a:t>
                </a:r>
                <a:r>
                  <a:rPr lang="it-IT" sz="2000" b="1" baseline="-25000" dirty="0">
                    <a:solidFill>
                      <a:srgbClr val="D441C9"/>
                    </a:solidFill>
                  </a:rPr>
                  <a:t>1</a:t>
                </a:r>
                <a:endParaRPr lang="it-IT" b="1" dirty="0">
                  <a:solidFill>
                    <a:srgbClr val="D441C9"/>
                  </a:solidFill>
                </a:endParaRPr>
              </a:p>
              <a:p>
                <a:pPr lvl="1"/>
                <a:r>
                  <a:rPr lang="it-IT" b="1" dirty="0" smtClean="0">
                    <a:solidFill>
                      <a:srgbClr val="D441C9"/>
                    </a:solidFill>
                  </a:rPr>
                  <a:t>potremmo dedurre </a:t>
                </a:r>
                <a:r>
                  <a:rPr lang="it-IT" b="1" dirty="0">
                    <a:solidFill>
                      <a:srgbClr val="D441C9"/>
                    </a:solidFill>
                  </a:rPr>
                  <a:t>un algoritmo che decide qualunque problema in C</a:t>
                </a:r>
                <a:r>
                  <a:rPr lang="it-IT" sz="2000" b="1" baseline="-25000" dirty="0">
                    <a:solidFill>
                      <a:srgbClr val="D441C9"/>
                    </a:solidFill>
                  </a:rPr>
                  <a:t>2</a:t>
                </a:r>
                <a:r>
                  <a:rPr lang="it-IT" b="1" dirty="0">
                    <a:solidFill>
                      <a:srgbClr val="D441C9"/>
                    </a:solidFill>
                  </a:rPr>
                  <a:t> utilizzando una quantità di risorse pari a quella che definisce la classe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C</a:t>
                </a:r>
                <a:r>
                  <a:rPr lang="it-IT" sz="2000" b="1" baseline="-25000" dirty="0" smtClean="0">
                    <a:solidFill>
                      <a:srgbClr val="D441C9"/>
                    </a:solidFill>
                  </a:rPr>
                  <a:t>1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segue direttamente dalle definizioni di chiusura di C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e di C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-completezza di L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Allora, </a:t>
                </a:r>
                <a:r>
                  <a:rPr lang="it-IT" b="1" dirty="0">
                    <a:solidFill>
                      <a:srgbClr val="3636E8"/>
                    </a:solidFill>
                  </a:rPr>
                  <a:t>se riuscissimo a dimostrare che 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C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:r>
                  <a:rPr lang="it-IT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sapremmo </a:t>
                </a:r>
                <a:r>
                  <a:rPr lang="it-IT" b="1" dirty="0">
                    <a:solidFill>
                      <a:srgbClr val="3636E8"/>
                    </a:solidFill>
                  </a:rPr>
                  <a:t>automaticamente che tutti i linguaggi in C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b="1" dirty="0">
                    <a:solidFill>
                      <a:srgbClr val="3636E8"/>
                    </a:solidFill>
                  </a:rPr>
                  <a:t> sono anche in C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L sarebbe il padre di tutti i linguaggi in </a:t>
                </a:r>
                <a:r>
                  <a:rPr lang="it-IT" dirty="0"/>
                  <a:t>C</a:t>
                </a:r>
                <a:r>
                  <a:rPr lang="it-IT" sz="2000" baseline="-25000" dirty="0"/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il linguaggio più difficile fra tutti i linguaggi che stanno in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Ma possiamo vederla anche in un altro modo: </a:t>
                </a:r>
                <a:r>
                  <a:rPr lang="it-IT" b="1" dirty="0">
                    <a:solidFill>
                      <a:srgbClr val="FF0000"/>
                    </a:solidFill>
                  </a:rPr>
                  <a:t>se qualcuno riuscisse a dimostrare che C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C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allora </a:t>
                </a:r>
                <a:r>
                  <a:rPr lang="it-IT" b="1" dirty="0">
                    <a:solidFill>
                      <a:srgbClr val="FF0000"/>
                    </a:solidFill>
                  </a:rPr>
                  <a:t>sapremmo automaticamente che 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C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879" y="1022533"/>
                <a:ext cx="10234978" cy="5835467"/>
              </a:xfrm>
              <a:blipFill rotWithShape="0">
                <a:blip r:embed="rId2"/>
                <a:stretch>
                  <a:fillRect l="-417" t="-8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74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Il padre di tutti i linguaggi di una classe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443879" y="1022533"/>
                <a:ext cx="10038207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Abbiamo due classi di complessità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e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tali che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⊆ </a:t>
                </a:r>
                <a:r>
                  <a:rPr lang="it-IT" dirty="0">
                    <a:solidFill>
                      <a:schemeClr val="tx1"/>
                    </a:solidFill>
                  </a:rPr>
                  <a:t>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, 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 sappiamo che </a:t>
                </a:r>
                <a:r>
                  <a:rPr lang="it-IT" dirty="0">
                    <a:solidFill>
                      <a:schemeClr val="tx1"/>
                    </a:solidFill>
                  </a:rPr>
                  <a:t>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è chiusa rispetto ad una qualche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-riduzione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Se </a:t>
                </a:r>
                <a:r>
                  <a:rPr lang="it-IT" dirty="0">
                    <a:solidFill>
                      <a:schemeClr val="tx1"/>
                    </a:solidFill>
                  </a:rPr>
                  <a:t>per caso trovassimo un linguaggio L </a:t>
                </a:r>
                <a14:m>
                  <m:oMath xmlns:m="http://schemas.openxmlformats.org/officeDocument/2006/math">
                    <m:r>
                      <a:rPr lang="it-IT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C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–completo </a:t>
                </a:r>
                <a:r>
                  <a:rPr lang="it-IT" dirty="0">
                    <a:solidFill>
                      <a:schemeClr val="tx1"/>
                    </a:solidFill>
                  </a:rPr>
                  <a:t>rispetto a </a:t>
                </a:r>
                <a14:m>
                  <m:oMath xmlns:m="http://schemas.openxmlformats.org/officeDocument/2006/math">
                    <m:r>
                      <a:rPr lang="it-IT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0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e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b="1" dirty="0" smtClean="0">
                    <a:solidFill>
                      <a:srgbClr val="FF0000"/>
                    </a:solidFill>
                  </a:rPr>
                  <a:t>se </a:t>
                </a:r>
                <a:r>
                  <a:rPr lang="it-IT" b="1" dirty="0">
                    <a:solidFill>
                      <a:srgbClr val="FF0000"/>
                    </a:solidFill>
                  </a:rPr>
                  <a:t>qualcuno riuscisse a dimostrare che C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C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allora </a:t>
                </a:r>
                <a:r>
                  <a:rPr lang="it-IT" b="1" dirty="0">
                    <a:solidFill>
                      <a:srgbClr val="FF0000"/>
                    </a:solidFill>
                  </a:rPr>
                  <a:t>sapremmo automaticamente che 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C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:endParaRPr lang="it-IT" b="1" dirty="0" smtClean="0">
                  <a:solidFill>
                    <a:srgbClr val="FF0000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Infatti:</a:t>
                </a: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Teorema 6.20</a:t>
                </a:r>
                <a:r>
                  <a:rPr lang="it-IT" dirty="0">
                    <a:solidFill>
                      <a:schemeClr val="tx1"/>
                    </a:solidFill>
                  </a:rPr>
                  <a:t>: Siano C e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due classi di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complessità </a:t>
                </a:r>
                <a:r>
                  <a:rPr lang="it-IT" dirty="0">
                    <a:solidFill>
                      <a:schemeClr val="tx1"/>
                    </a:solidFill>
                  </a:rPr>
                  <a:t>tali che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C. Se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è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chiusa rispetto ad una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-riduzione allora, per ogni linguaggio L che sia C-completo rispetto a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, L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se e solo se C = C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 </a:t>
                </a:r>
                <a:r>
                  <a:rPr lang="it-IT" dirty="0">
                    <a:solidFill>
                      <a:schemeClr val="tx1"/>
                    </a:solidFill>
                  </a:rPr>
                  <a:t>C =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poiché L è C-completo e, dunque 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C, allora </a:t>
                </a:r>
                <a:r>
                  <a:rPr lang="it-IT" dirty="0">
                    <a:solidFill>
                      <a:schemeClr val="tx1"/>
                    </a:solidFill>
                  </a:rPr>
                  <a:t>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Viceversa, supponiamo che 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Poiché </a:t>
                </a:r>
                <a:r>
                  <a:rPr lang="it-IT" dirty="0">
                    <a:solidFill>
                      <a:schemeClr val="tx1"/>
                    </a:solidFill>
                  </a:rPr>
                  <a:t>L è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C completo rispetto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allora</a:t>
                </a:r>
                <a:r>
                  <a:rPr lang="it-IT" dirty="0">
                    <a:solidFill>
                      <a:schemeClr val="tx1"/>
                    </a:solidFill>
                  </a:rPr>
                  <a:t>, per ogni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  L’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L’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 </a:t>
                </a:r>
                <a:r>
                  <a:rPr lang="it-IT" dirty="0">
                    <a:solidFill>
                      <a:schemeClr val="tx1"/>
                    </a:solidFill>
                  </a:rPr>
                  <a:t>L.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															         Poiché </a:t>
                </a:r>
                <a:r>
                  <a:rPr lang="it-IT" dirty="0">
                    <a:solidFill>
                      <a:schemeClr val="tx1"/>
                    </a:solidFill>
                  </a:rPr>
                  <a:t>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è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chiusa rispetto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  <a:r>
                  <a:rPr lang="it-IT" dirty="0">
                    <a:solidFill>
                      <a:schemeClr val="tx1"/>
                    </a:solidFill>
                  </a:rPr>
                  <a:t>questo implica che, per ogni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L’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L’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: quindi, C =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879" y="1022533"/>
                <a:ext cx="10038207" cy="5835467"/>
              </a:xfrm>
              <a:blipFill rotWithShape="0">
                <a:blip r:embed="rId2"/>
                <a:stretch>
                  <a:fillRect l="-425" t="-836" r="-7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5" t="34507" r="46669" b="28161"/>
          <a:stretch/>
        </p:blipFill>
        <p:spPr>
          <a:xfrm>
            <a:off x="2893670" y="5540949"/>
            <a:ext cx="1956321" cy="131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3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I problemi NP-completi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443879" y="1022533"/>
                <a:ext cx="10038207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A questo punto, abbandoniamo le generiche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-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riduzioni e torniamo definitivamente alle nostre riduzioni polinomiali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da questo momento in poi, quando parleremo di riduzioni ci riferiremo sempre alle riduzioni polinomiali e utilizzeremo il simbolo per riferirci ad esse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Un linguaggio L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* </a:t>
                </a:r>
                <a:r>
                  <a:rPr lang="it-IT" dirty="0" err="1">
                    <a:solidFill>
                      <a:schemeClr val="tx1"/>
                    </a:solidFill>
                  </a:rPr>
                  <a:t>e`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NP-completo </a:t>
                </a:r>
                <a:r>
                  <a:rPr lang="it-IT" b="1" dirty="0">
                    <a:solidFill>
                      <a:srgbClr val="FF0000"/>
                    </a:solidFill>
                  </a:rPr>
                  <a:t>rispetto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alla riducibilità polinomiale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se</a:t>
                </a:r>
                <a:r>
                  <a:rPr lang="it-IT" dirty="0">
                    <a:solidFill>
                      <a:schemeClr val="tx1"/>
                    </a:solidFill>
                  </a:rPr>
                  <a:t>								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it-IT" b="1" dirty="0">
                    <a:solidFill>
                      <a:srgbClr val="FF0000"/>
                    </a:solidFill>
                  </a:rPr>
                  <a:t>) 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NP</a:t>
                </a:r>
                <a:r>
                  <a:rPr lang="it-IT" dirty="0">
                    <a:solidFill>
                      <a:schemeClr val="tx1"/>
                    </a:solidFill>
                  </a:rPr>
                  <a:t>												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r>
                  <a:rPr lang="it-IT" dirty="0">
                    <a:solidFill>
                      <a:schemeClr val="tx1"/>
                    </a:solidFill>
                  </a:rPr>
                  <a:t>				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            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it-IT" b="1" dirty="0">
                    <a:solidFill>
                      <a:srgbClr val="FF0000"/>
                    </a:solidFill>
                  </a:rPr>
                  <a:t>) per ogni altro 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NP, </a:t>
                </a:r>
                <a:r>
                  <a:rPr lang="it-IT" b="1" dirty="0">
                    <a:solidFill>
                      <a:srgbClr val="FF0000"/>
                    </a:solidFill>
                  </a:rPr>
                  <a:t>vale che 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L.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5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I linguaggi NP-completi sono particolarmente importanti per il loro ruolo di possibili linguaggi separatori fra le classi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e NP:</a:t>
                </a:r>
              </a:p>
              <a:p>
                <a:r>
                  <a:rPr lang="it-IT" b="1" dirty="0" smtClean="0">
                    <a:solidFill>
                      <a:srgbClr val="3636E8"/>
                    </a:solidFill>
                  </a:rPr>
                  <a:t>Corollario 6.4</a:t>
                </a:r>
                <a:r>
                  <a:rPr lang="it-IT" b="1" dirty="0">
                    <a:solidFill>
                      <a:srgbClr val="3636E8"/>
                    </a:solidFill>
                  </a:rPr>
                  <a:t>: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Se </a:t>
                </a:r>
                <a:r>
                  <a:rPr lang="it-IT" b="1" dirty="0" err="1" smtClean="0">
                    <a:solidFill>
                      <a:srgbClr val="3636E8"/>
                    </a:solidFill>
                  </a:rPr>
                  <a:t>P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b="1" dirty="0" smtClean="0">
                    <a:solidFill>
                      <a:srgbClr val="3636E8"/>
                    </a:solidFill>
                  </a:rPr>
                  <a:t> NP allora, per ogni linguaggio NP-completo L, 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b="1" dirty="0" smtClean="0">
                    <a:solidFill>
                      <a:srgbClr val="3636E8"/>
                    </a:solidFill>
                  </a:rPr>
                  <a:t> P</a:t>
                </a:r>
                <a:r>
                  <a:rPr lang="it-IT" b="1" dirty="0">
                    <a:solidFill>
                      <a:srgbClr val="3636E8"/>
                    </a:solidFill>
                  </a:rPr>
                  <a:t>.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Supponiamo </a:t>
                </a:r>
                <a:r>
                  <a:rPr lang="it-IT" dirty="0">
                    <a:solidFill>
                      <a:schemeClr val="tx1"/>
                    </a:solidFill>
                  </a:rPr>
                  <a:t>che L sia un linguaggio NP-completo e che L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P.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Poiché L è NP-completo allora, </a:t>
                </a:r>
                <a:r>
                  <a:rPr lang="it-IT" dirty="0">
                    <a:solidFill>
                      <a:schemeClr val="tx1"/>
                    </a:solidFill>
                  </a:rPr>
                  <a:t>per ogni linguaggio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NP,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L;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ma</a:t>
                </a:r>
                <a:r>
                  <a:rPr lang="it-IT" dirty="0">
                    <a:solidFill>
                      <a:schemeClr val="tx1"/>
                    </a:solidFill>
                  </a:rPr>
                  <a:t>, se 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poiché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è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chiusa rispetto 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questo implica che, per ogni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NP,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P.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Ossia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= </a:t>
                </a:r>
                <a:r>
                  <a:rPr lang="it-IT" dirty="0">
                    <a:solidFill>
                      <a:schemeClr val="tx1"/>
                    </a:solidFill>
                  </a:rPr>
                  <a:t>NP, contraddicendo l’ipotesi. 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879" y="1022533"/>
                <a:ext cx="10038207" cy="5835467"/>
              </a:xfrm>
              <a:blipFill rotWithShape="0">
                <a:blip r:embed="rId2"/>
                <a:stretch>
                  <a:fillRect l="-425" t="-6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616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I problemi NP-completi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443879" y="1022533"/>
                <a:ext cx="10038207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Ma quale è il senso del Corollario 6.4?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Intanto che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è molto improbabile che un linguaggio NP-completo appartenga a </a:t>
                </a:r>
                <a:r>
                  <a:rPr lang="it-IT" b="1" dirty="0" err="1" smtClean="0">
                    <a:solidFill>
                      <a:srgbClr val="FF0000"/>
                    </a:solidFill>
                  </a:rPr>
                  <a:t>P</a:t>
                </a:r>
                <a:endParaRPr lang="it-IT" b="1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Perché ci interessa, dite? Ah, già, voi ancora non sapete nulla della congettura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…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Ebbene, si sospetta che sia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b="1" dirty="0" smtClean="0">
                    <a:solidFill>
                      <a:srgbClr val="FF0000"/>
                    </a:solidFill>
                  </a:rPr>
                  <a:t> NP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– ma nessuno è mai riuscito a dimostrarlo, per questo è una congettura..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 siccome è una questione importante, sulla dimostrazione della congettura (o della sua negazione) hanno messo una taglia da 1000000 di dollari!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Ma, dell’importanza della congettura, parleremo in seguito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…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Quindi: se vogliamo dimostrare che, </a:t>
                </a:r>
                <a:r>
                  <a:rPr lang="it-IT" i="1" dirty="0" smtClean="0">
                    <a:solidFill>
                      <a:srgbClr val="3636E8"/>
                    </a:solidFill>
                  </a:rPr>
                  <a:t>probabilmente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non esiste un algoritmo deterministico che decide in tempo polinomiale un linguaggio che è in NP 	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…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	    			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…	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quel che dobbiamo fare è dimostrare che quel linguaggio è NP-completo</a:t>
                </a:r>
              </a:p>
              <a:p>
                <a:pPr lvl="5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 se, invece, abbiamo un linguaggio NP-completo e progettiamo </a:t>
                </a:r>
                <a:r>
                  <a:rPr lang="it-IT" dirty="0">
                    <a:solidFill>
                      <a:schemeClr val="tx1"/>
                    </a:solidFill>
                  </a:rPr>
                  <a:t>un algoritmo deterministico che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decide quel linguaggio </a:t>
                </a:r>
                <a:r>
                  <a:rPr lang="it-IT" dirty="0">
                    <a:solidFill>
                      <a:schemeClr val="tx1"/>
                    </a:solidFill>
                  </a:rPr>
                  <a:t>in tempo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polinomiale?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In tal caso, abbiamo vinto un milione di dollari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oppure, ehm,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argh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abbiamo sbagliato qualcosa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…</a:t>
                </a:r>
                <a:endParaRPr lang="it-IT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879" y="1022533"/>
                <a:ext cx="10038207" cy="5835467"/>
              </a:xfrm>
              <a:blipFill rotWithShape="0">
                <a:blip r:embed="rId2"/>
                <a:stretch>
                  <a:fillRect l="-425" t="-6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06893" y="21909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Uso delle riduzioni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443879" y="1022533"/>
                <a:ext cx="10038207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Ricordiamo che le riduzioni </a:t>
                </a:r>
                <a:r>
                  <a:rPr lang="it-IT" dirty="0">
                    <a:solidFill>
                      <a:schemeClr val="tx1"/>
                    </a:solidFill>
                  </a:rPr>
                  <a:t>si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rivelano utili tanto per </a:t>
                </a:r>
                <a:r>
                  <a:rPr lang="it-IT" dirty="0">
                    <a:solidFill>
                      <a:schemeClr val="tx1"/>
                    </a:solidFill>
                  </a:rPr>
                  <a:t>dimostrare  che un linguaggio è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decidibile/accettabile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quanto per </a:t>
                </a:r>
                <a:r>
                  <a:rPr lang="it-IT" dirty="0">
                    <a:solidFill>
                      <a:schemeClr val="tx1"/>
                    </a:solidFill>
                  </a:rPr>
                  <a:t>dimostrare  che un linguaggio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non è decidibile/accettabile: </a:t>
                </a:r>
                <a:r>
                  <a:rPr lang="it-IT" dirty="0">
                    <a:solidFill>
                      <a:schemeClr val="tx1"/>
                    </a:solidFill>
                  </a:rPr>
                  <a:t>dato un linguaggio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endParaRPr lang="it-IT" sz="2000" baseline="-25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dimostro che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L</a:t>
                </a:r>
                <a:r>
                  <a:rPr lang="it-IT" sz="2000" b="1" baseline="-25000" dirty="0" smtClean="0">
                    <a:solidFill>
                      <a:srgbClr val="3636E8"/>
                    </a:solidFill>
                  </a:rPr>
                  <a:t>1</a:t>
                </a:r>
                <a:r>
                  <a:rPr lang="it-IT" b="1" baseline="-25000" dirty="0" smtClean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L</a:t>
                </a:r>
                <a:r>
                  <a:rPr lang="it-IT" sz="2000" b="1" baseline="-25000" dirty="0" smtClean="0">
                    <a:solidFill>
                      <a:srgbClr val="3636E8"/>
                    </a:solidFill>
                  </a:rPr>
                  <a:t>2</a:t>
                </a:r>
                <a:r>
                  <a:rPr lang="it-IT" sz="1800" b="1" baseline="-25000" dirty="0" smtClean="0">
                    <a:solidFill>
                      <a:srgbClr val="3636E8"/>
                    </a:solidFill>
                  </a:rPr>
                  <a:t> </a:t>
                </a:r>
                <a:r>
                  <a:rPr lang="it-IT" dirty="0"/>
                  <a:t>, </a:t>
                </a:r>
                <a:r>
                  <a:rPr lang="it-IT" dirty="0">
                    <a:solidFill>
                      <a:schemeClr val="tx1"/>
                    </a:solidFill>
                  </a:rPr>
                  <a:t>per un qualche altro linguaggio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L</a:t>
                </a:r>
                <a:r>
                  <a:rPr lang="it-IT" sz="2000" b="1" baseline="-25000" dirty="0" smtClean="0">
                    <a:solidFill>
                      <a:srgbClr val="3636E8"/>
                    </a:solidFill>
                  </a:rPr>
                  <a:t>2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 decidibile,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allora</a:t>
                </a:r>
                <a:r>
                  <a:rPr lang="it-IT" dirty="0">
                    <a:solidFill>
                      <a:schemeClr val="tx1"/>
                    </a:solidFill>
                  </a:rPr>
                  <a:t>, posso concludere che anche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L</a:t>
                </a:r>
                <a:r>
                  <a:rPr lang="it-IT" sz="2000" b="1" baseline="-25000" dirty="0" smtClean="0">
                    <a:solidFill>
                      <a:srgbClr val="3636E8"/>
                    </a:solidFill>
                  </a:rPr>
                  <a:t>1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 </a:t>
                </a:r>
                <a:r>
                  <a:rPr lang="it-IT" b="1" dirty="0">
                    <a:solidFill>
                      <a:srgbClr val="3636E8"/>
                    </a:solidFill>
                  </a:rPr>
                  <a:t>è decidibile </a:t>
                </a:r>
                <a:endParaRPr lang="it-IT" b="1" dirty="0" smtClean="0">
                  <a:solidFill>
                    <a:srgbClr val="3636E8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dimostro che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L</a:t>
                </a:r>
                <a:r>
                  <a:rPr lang="it-IT" sz="2000" b="1" baseline="-25000" dirty="0" smtClean="0">
                    <a:solidFill>
                      <a:srgbClr val="D441C9"/>
                    </a:solidFill>
                  </a:rPr>
                  <a:t>0</a:t>
                </a:r>
                <a:r>
                  <a:rPr lang="it-IT" b="1" baseline="-25000" dirty="0" smtClean="0">
                    <a:solidFill>
                      <a:srgbClr val="D441C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b="1" dirty="0">
                    <a:solidFill>
                      <a:srgbClr val="D441C9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L</a:t>
                </a:r>
                <a:r>
                  <a:rPr lang="it-IT" sz="2000" b="1" baseline="-25000" dirty="0" smtClean="0">
                    <a:solidFill>
                      <a:srgbClr val="D441C9"/>
                    </a:solidFill>
                  </a:rPr>
                  <a:t>1</a:t>
                </a:r>
                <a:r>
                  <a:rPr lang="it-IT" b="1" baseline="-25000" dirty="0" smtClean="0">
                    <a:solidFill>
                      <a:srgbClr val="D441C9"/>
                    </a:solidFill>
                  </a:rPr>
                  <a:t> </a:t>
                </a:r>
                <a:r>
                  <a:rPr lang="it-IT" dirty="0"/>
                  <a:t>, </a:t>
                </a:r>
                <a:r>
                  <a:rPr lang="it-IT" dirty="0">
                    <a:solidFill>
                      <a:schemeClr val="tx1"/>
                    </a:solidFill>
                  </a:rPr>
                  <a:t>per un qualche altro linguaggio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L</a:t>
                </a:r>
                <a:r>
                  <a:rPr lang="it-IT" sz="2000" b="1" baseline="-25000" dirty="0" smtClean="0">
                    <a:solidFill>
                      <a:srgbClr val="D441C9"/>
                    </a:solidFill>
                  </a:rPr>
                  <a:t>0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 non decidibile</a:t>
                </a:r>
                <a:r>
                  <a:rPr lang="it-IT" b="1" dirty="0">
                    <a:solidFill>
                      <a:srgbClr val="3636E8"/>
                    </a:solidFill>
                  </a:rPr>
                  <a:t>, </a:t>
                </a:r>
                <a:r>
                  <a:rPr lang="it-IT" dirty="0">
                    <a:solidFill>
                      <a:schemeClr val="tx1"/>
                    </a:solidFill>
                  </a:rPr>
                  <a:t>allora, posso concludere che anche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L</a:t>
                </a:r>
                <a:r>
                  <a:rPr lang="it-IT" sz="2000" b="1" baseline="-25000" dirty="0" smtClean="0">
                    <a:solidFill>
                      <a:srgbClr val="D441C9"/>
                    </a:solidFill>
                  </a:rPr>
                  <a:t>1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 </a:t>
                </a:r>
                <a:r>
                  <a:rPr lang="it-IT" b="1" dirty="0">
                    <a:solidFill>
                      <a:srgbClr val="D441C9"/>
                    </a:solidFill>
                  </a:rPr>
                  <a:t>è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non decidibile</a:t>
                </a:r>
                <a:endParaRPr lang="it-IT" b="1" dirty="0">
                  <a:solidFill>
                    <a:srgbClr val="D441C9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Allo stesso modo, le riduzioni polinomiali sono uno strumento utile </a:t>
                </a:r>
                <a:r>
                  <a:rPr lang="it-IT" dirty="0">
                    <a:solidFill>
                      <a:schemeClr val="tx1"/>
                    </a:solidFill>
                  </a:rPr>
                  <a:t>tanto per dimostrare  che un linguaggio è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in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quanto </a:t>
                </a:r>
                <a:r>
                  <a:rPr lang="it-IT" dirty="0">
                    <a:solidFill>
                      <a:schemeClr val="tx1"/>
                    </a:solidFill>
                  </a:rPr>
                  <a:t>per dimostrare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che </a:t>
                </a:r>
                <a:r>
                  <a:rPr lang="it-IT" dirty="0">
                    <a:solidFill>
                      <a:schemeClr val="tx1"/>
                    </a:solidFill>
                  </a:rPr>
                  <a:t>un linguaggio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è NP-completo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dato </a:t>
                </a:r>
                <a:r>
                  <a:rPr lang="it-IT" dirty="0">
                    <a:solidFill>
                      <a:schemeClr val="tx1"/>
                    </a:solidFill>
                  </a:rPr>
                  <a:t>un linguaggio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dimostro che </a:t>
                </a:r>
                <a:r>
                  <a:rPr lang="it-IT" b="1" dirty="0">
                    <a:solidFill>
                      <a:srgbClr val="3636E8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b="1" baseline="-25000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L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sz="1800" b="1" baseline="-25000" dirty="0">
                    <a:solidFill>
                      <a:srgbClr val="3636E8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, per un qualche altro linguaggio </a:t>
                </a:r>
                <a:r>
                  <a:rPr lang="it-IT" b="1" dirty="0">
                    <a:solidFill>
                      <a:srgbClr val="3636E8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 smtClean="0">
                    <a:solidFill>
                      <a:srgbClr val="3636E8"/>
                    </a:solidFill>
                  </a:rPr>
                  <a:t> </a:t>
                </a:r>
                <a:r>
                  <a:rPr lang="it-IT" b="1" dirty="0" err="1" smtClean="0">
                    <a:solidFill>
                      <a:srgbClr val="3636E8"/>
                    </a:solidFill>
                  </a:rPr>
                  <a:t>P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, </a:t>
                </a:r>
                <a:r>
                  <a:rPr lang="it-IT" dirty="0">
                    <a:solidFill>
                      <a:schemeClr val="tx1"/>
                    </a:solidFill>
                  </a:rPr>
                  <a:t>allora, posso concludere che anche </a:t>
                </a:r>
                <a:r>
                  <a:rPr lang="it-IT" b="1" dirty="0">
                    <a:solidFill>
                      <a:srgbClr val="3636E8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P</a:t>
                </a:r>
                <a:endParaRPr lang="it-IT" b="1" dirty="0">
                  <a:solidFill>
                    <a:srgbClr val="3636E8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dimostro che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it-IT" dirty="0"/>
                  <a:t>, </a:t>
                </a:r>
                <a:r>
                  <a:rPr lang="it-IT" dirty="0">
                    <a:solidFill>
                      <a:schemeClr val="tx1"/>
                    </a:solidFill>
                  </a:rPr>
                  <a:t>per un qualche altro linguaggio </a:t>
                </a:r>
                <a:r>
                  <a:rPr lang="it-IT" b="1" dirty="0">
                    <a:solidFill>
                      <a:srgbClr val="FF0000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, </a:t>
                </a:r>
                <a:r>
                  <a:rPr lang="it-IT" dirty="0">
                    <a:solidFill>
                      <a:schemeClr val="tx1"/>
                    </a:solidFill>
                  </a:rPr>
                  <a:t>allora, posso concludere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che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…</a:t>
                </a:r>
                <a:r>
                  <a:rPr lang="it-IT" dirty="0" smtClean="0"/>
                  <a:t>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L</a:t>
                </a:r>
                <a:r>
                  <a:rPr lang="it-IT" sz="2000" b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 non può essere “più facile” di L</a:t>
                </a:r>
                <a:r>
                  <a:rPr lang="it-IT" sz="1800" b="1" baseline="-25000" dirty="0" smtClean="0">
                    <a:solidFill>
                      <a:srgbClr val="FF0000"/>
                    </a:solidFill>
                  </a:rPr>
                  <a:t>0</a:t>
                </a:r>
              </a:p>
              <a:p>
                <a:pPr lvl="1"/>
                <a:r>
                  <a:rPr lang="it-IT" b="1" dirty="0" smtClean="0">
                    <a:solidFill>
                      <a:srgbClr val="FF0000"/>
                    </a:solidFill>
                  </a:rPr>
                  <a:t>ma di questo parleremo (e abbondantemente!) nella dispensa 9</a:t>
                </a:r>
                <a:endParaRPr lang="it-IT" b="1" dirty="0">
                  <a:solidFill>
                    <a:srgbClr val="FF0000"/>
                  </a:solidFill>
                </a:endParaRPr>
              </a:p>
              <a:p>
                <a:endParaRPr lang="it-IT" dirty="0" smtClean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879" y="1022533"/>
                <a:ext cx="10038207" cy="5835467"/>
              </a:xfrm>
              <a:blipFill rotWithShape="0">
                <a:blip r:embed="rId2"/>
                <a:stretch>
                  <a:fillRect l="-425" t="-627" r="-15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8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Relazioni interessanti, ma</a:t>
            </a:r>
            <a:r>
              <a:rPr lang="is-IS" dirty="0" smtClean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La maggior parte delle relazioni fra classi complessità che abbiamo visto, </a:t>
                </a:r>
                <a:r>
                  <a:rPr lang="it-IT" dirty="0">
                    <a:solidFill>
                      <a:schemeClr val="tx1"/>
                    </a:solidFill>
                  </a:rPr>
                  <a:t>fino ad ora,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sono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inclusioni improprie </a:t>
                </a:r>
                <a:r>
                  <a:rPr lang="it-IT" dirty="0" smtClean="0"/>
                  <a:t>	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A parte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EXPTIME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e PSPACE </a:t>
                </a:r>
                <a:r>
                  <a:rPr lang="it-IT" dirty="0">
                    <a:solidFill>
                      <a:schemeClr val="tx1"/>
                    </a:solidFill>
                  </a:rPr>
                  <a:t>=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NPSPACE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Ossia, a parte queste due ultime relazioni, per </a:t>
                </a:r>
                <a:r>
                  <a:rPr lang="it-IT" dirty="0">
                    <a:solidFill>
                      <a:schemeClr val="tx1"/>
                    </a:solidFill>
                  </a:rPr>
                  <a:t>ciascuna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delle rimanenti relazioni non </a:t>
                </a:r>
                <a:r>
                  <a:rPr lang="it-IT" dirty="0">
                    <a:solidFill>
                      <a:schemeClr val="tx1"/>
                    </a:solidFill>
                  </a:rPr>
                  <a:t>siamo in grado di dimostrare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né </a:t>
                </a:r>
                <a:r>
                  <a:rPr lang="it-IT" dirty="0">
                    <a:solidFill>
                      <a:schemeClr val="tx1"/>
                    </a:solidFill>
                  </a:rPr>
                  <a:t>l’inclusione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propria né </a:t>
                </a:r>
                <a:r>
                  <a:rPr lang="it-IT" dirty="0">
                    <a:solidFill>
                      <a:schemeClr val="tx1"/>
                    </a:solidFill>
                  </a:rPr>
                  <a:t>la coincidenza delle due classi che la costituiscono.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Ad esempio, sappiamo che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tutti i linguaggi che sono in PSPACE sono anche in EXPTIME</a:t>
                </a:r>
              </a:p>
              <a:p>
                <a:pPr lvl="1"/>
                <a:r>
                  <a:rPr lang="it-IT" dirty="0" smtClean="0">
                    <a:solidFill>
                      <a:srgbClr val="3636E8"/>
                    </a:solidFill>
                  </a:rPr>
                  <a:t>tutti i linguaggi che sono in </a:t>
                </a:r>
                <a:r>
                  <a:rPr lang="it-IT" dirty="0" err="1" smtClean="0">
                    <a:solidFill>
                      <a:srgbClr val="3636E8"/>
                    </a:solidFill>
                  </a:rPr>
                  <a:t>P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 sono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anche in NP </a:t>
                </a:r>
                <a:endParaRPr lang="it-IT" dirty="0">
                  <a:solidFill>
                    <a:srgbClr val="3636E8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Ma non sappiamo rispondere alle seguenti domande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non sarà forse che tutti i linguaggi in EXPTIME sono anche in PSPACE? Ossia, che 			PSPACE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=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EXPTIME?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Oppure,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esiste almeno un linguaggio in NP che non può essere deciso in tempo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deterministico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 polinomiale?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Ossia: è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b="1" i="1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 smtClean="0">
                    <a:solidFill>
                      <a:srgbClr val="3636E8"/>
                    </a:solidFill>
                  </a:rPr>
                  <a:t> NP oppure </a:t>
                </a:r>
                <a:r>
                  <a:rPr lang="it-IT" dirty="0" err="1" smtClean="0">
                    <a:solidFill>
                      <a:srgbClr val="3636E8"/>
                    </a:solidFill>
                  </a:rPr>
                  <a:t>P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 = NP ????</a:t>
                </a:r>
                <a:endParaRPr lang="it-IT" dirty="0">
                  <a:solidFill>
                    <a:srgbClr val="3636E8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Le relazioni che conosciamo sono, in massima parte, relazioni </a:t>
                </a:r>
                <a:r>
                  <a:rPr lang="it-IT" dirty="0" smtClean="0">
                    <a:solidFill>
                      <a:srgbClr val="D441C9"/>
                    </a:solidFill>
                  </a:rPr>
                  <a:t>deboli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0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2002721" y="210848"/>
                <a:ext cx="8911687" cy="803435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= oppure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? Questo è il dilemma!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02721" y="210848"/>
                <a:ext cx="8911687" cy="803435"/>
              </a:xfrm>
              <a:blipFill rotWithShape="0">
                <a:blip r:embed="rId2"/>
                <a:stretch>
                  <a:fillRect l="-2122" t="-12214" b="-91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 smtClean="0"/>
                  <a:t>Date due classi di complessità C</a:t>
                </a:r>
                <a:r>
                  <a:rPr lang="it-IT" sz="2000" baseline="-25000" dirty="0" smtClean="0"/>
                  <a:t>1</a:t>
                </a:r>
                <a:r>
                  <a:rPr lang="it-IT" dirty="0" smtClean="0"/>
                  <a:t> e C</a:t>
                </a:r>
                <a:r>
                  <a:rPr lang="it-IT" sz="2000" baseline="-25000" dirty="0" smtClean="0"/>
                  <a:t>2</a:t>
                </a:r>
                <a:r>
                  <a:rPr lang="it-IT" dirty="0" smtClean="0"/>
                  <a:t> tali che C</a:t>
                </a:r>
                <a:r>
                  <a:rPr lang="it-IT" sz="2000" baseline="-25000" dirty="0" smtClean="0"/>
                  <a:t>1</a:t>
                </a:r>
                <a:r>
                  <a:rPr lang="it-IT" dirty="0" smtClean="0"/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⊆ </a:t>
                </a:r>
                <a:r>
                  <a:rPr lang="it-IT" dirty="0" smtClean="0"/>
                  <a:t>C</a:t>
                </a:r>
                <a:r>
                  <a:rPr lang="it-IT" sz="2000" baseline="-25000" dirty="0" smtClean="0"/>
                  <a:t>2</a:t>
                </a:r>
                <a:r>
                  <a:rPr lang="it-IT" dirty="0" smtClean="0"/>
                  <a:t>, come fare per poter capire se </a:t>
                </a:r>
                <a:r>
                  <a:rPr lang="it-IT" dirty="0"/>
                  <a:t>C</a:t>
                </a:r>
                <a:r>
                  <a:rPr lang="it-IT" sz="2000" baseline="-25000" dirty="0"/>
                  <a:t>1</a:t>
                </a:r>
                <a:r>
                  <a:rPr lang="it-IT" dirty="0"/>
                  <a:t> </a:t>
                </a:r>
                <a:r>
                  <a:rPr lang="it-IT" dirty="0" smtClean="0"/>
                  <a:t> = </a:t>
                </a:r>
                <a:r>
                  <a:rPr lang="it-IT" dirty="0"/>
                  <a:t>C</a:t>
                </a:r>
                <a:r>
                  <a:rPr lang="it-IT" sz="2000" baseline="-25000" dirty="0"/>
                  <a:t>2</a:t>
                </a:r>
                <a:r>
                  <a:rPr lang="it-IT" dirty="0"/>
                  <a:t> </a:t>
                </a:r>
                <a:r>
                  <a:rPr lang="it-IT" dirty="0" smtClean="0"/>
                  <a:t> oppure </a:t>
                </a:r>
                <a:r>
                  <a:rPr lang="it-IT" dirty="0"/>
                  <a:t>C</a:t>
                </a:r>
                <a:r>
                  <a:rPr lang="it-IT" sz="2000" baseline="-25000" dirty="0"/>
                  <a:t>1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dirty="0" smtClean="0"/>
                  <a:t> C</a:t>
                </a:r>
                <a:r>
                  <a:rPr lang="it-IT" sz="2000" baseline="-25000" dirty="0" smtClean="0"/>
                  <a:t>2</a:t>
                </a:r>
                <a:r>
                  <a:rPr lang="it-IT" dirty="0" smtClean="0"/>
                  <a:t> ?</a:t>
                </a:r>
              </a:p>
              <a:p>
                <a:r>
                  <a:rPr lang="it-IT" dirty="0" smtClean="0"/>
                  <a:t>Idea: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se per caso trovassimo un linguaggio L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b="1" dirty="0" smtClean="0">
                    <a:solidFill>
                      <a:srgbClr val="D441C9"/>
                    </a:solidFill>
                  </a:rPr>
                  <a:t>C</a:t>
                </a:r>
                <a:r>
                  <a:rPr lang="it-IT" sz="2000" b="1" baseline="-25000" dirty="0" smtClean="0">
                    <a:solidFill>
                      <a:srgbClr val="D441C9"/>
                    </a:solidFill>
                  </a:rPr>
                  <a:t>2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 </a:t>
                </a:r>
                <a:r>
                  <a:rPr lang="it-IT" b="1" dirty="0">
                    <a:solidFill>
                      <a:srgbClr val="D441C9"/>
                    </a:solidFill>
                  </a:rPr>
                  <a:t>tale che </a:t>
                </a:r>
              </a:p>
              <a:p>
                <a:pPr lvl="1"/>
                <a:r>
                  <a:rPr lang="it-IT" b="1" dirty="0" smtClean="0">
                    <a:solidFill>
                      <a:srgbClr val="D441C9"/>
                    </a:solidFill>
                  </a:rPr>
                  <a:t>da un ipotetico algoritmo che decide L utilizzando una quantità di risorse pari a quella che definisce la classe C</a:t>
                </a:r>
                <a:r>
                  <a:rPr lang="it-IT" sz="2000" b="1" baseline="-25000" dirty="0" smtClean="0">
                    <a:solidFill>
                      <a:srgbClr val="D441C9"/>
                    </a:solidFill>
                  </a:rPr>
                  <a:t>1</a:t>
                </a:r>
                <a:endParaRPr lang="it-IT" b="1" dirty="0" smtClean="0">
                  <a:solidFill>
                    <a:srgbClr val="D441C9"/>
                  </a:solidFill>
                </a:endParaRPr>
              </a:p>
              <a:p>
                <a:pPr lvl="1"/>
                <a:r>
                  <a:rPr lang="it-IT" b="1" dirty="0" smtClean="0">
                    <a:solidFill>
                      <a:srgbClr val="D441C9"/>
                    </a:solidFill>
                  </a:rPr>
                  <a:t>possiamo dedurre un algoritmo che decide qualunque problema in C</a:t>
                </a:r>
                <a:r>
                  <a:rPr lang="it-IT" sz="2000" b="1" baseline="-25000" dirty="0" smtClean="0">
                    <a:solidFill>
                      <a:srgbClr val="D441C9"/>
                    </a:solidFill>
                  </a:rPr>
                  <a:t>2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 </a:t>
                </a:r>
                <a:r>
                  <a:rPr lang="it-IT" b="1" dirty="0">
                    <a:solidFill>
                      <a:srgbClr val="D441C9"/>
                    </a:solidFill>
                  </a:rPr>
                  <a:t>utilizzando una quantità di risorse pari a quella che definisce la classe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C</a:t>
                </a:r>
                <a:r>
                  <a:rPr lang="it-IT" sz="2000" b="1" baseline="-25000" dirty="0" smtClean="0">
                    <a:solidFill>
                      <a:srgbClr val="D441C9"/>
                    </a:solidFill>
                  </a:rPr>
                  <a:t>1</a:t>
                </a:r>
                <a:endParaRPr lang="it-IT" b="1" dirty="0" smtClean="0">
                  <a:solidFill>
                    <a:srgbClr val="D441C9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Allora,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se riuscissimo a dimostrare che L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C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se riuscissimo a trovare </a:t>
                </a:r>
                <a:r>
                  <a:rPr lang="it-IT" dirty="0"/>
                  <a:t>un algoritmo che decide </a:t>
                </a:r>
                <a:r>
                  <a:rPr lang="it-IT" dirty="0" smtClean="0"/>
                  <a:t>L </a:t>
                </a:r>
                <a:r>
                  <a:rPr lang="it-IT" dirty="0"/>
                  <a:t>utilizzando una quantità di risorse pari a quella che definisce la classe </a:t>
                </a:r>
                <a:r>
                  <a:rPr lang="it-IT" dirty="0" smtClean="0"/>
                  <a:t>C</a:t>
                </a:r>
                <a:r>
                  <a:rPr lang="it-IT" sz="2000" baseline="-25000" dirty="0" smtClean="0"/>
                  <a:t>1</a:t>
                </a:r>
                <a:endParaRPr lang="it-IT" dirty="0"/>
              </a:p>
              <a:p>
                <a:r>
                  <a:rPr lang="it-IT" b="1" dirty="0" smtClean="0">
                    <a:solidFill>
                      <a:srgbClr val="3636E8"/>
                    </a:solidFill>
                  </a:rPr>
                  <a:t>sapremmo automaticamente che tutti i linguaggi in C</a:t>
                </a:r>
                <a:r>
                  <a:rPr lang="it-IT" sz="2000" b="1" baseline="-25000" dirty="0" smtClean="0">
                    <a:solidFill>
                      <a:srgbClr val="3636E8"/>
                    </a:solidFill>
                  </a:rPr>
                  <a:t>2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 sono anche in </a:t>
                </a:r>
                <a:r>
                  <a:rPr lang="it-IT" b="1" dirty="0">
                    <a:solidFill>
                      <a:srgbClr val="3636E8"/>
                    </a:solidFill>
                  </a:rPr>
                  <a:t>C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L sarebbe il padre di tutti i linguaggi in </a:t>
                </a:r>
                <a:r>
                  <a:rPr lang="it-IT" dirty="0" smtClean="0"/>
                  <a:t>C</a:t>
                </a:r>
                <a:r>
                  <a:rPr lang="it-IT" sz="2000" baseline="-25000" dirty="0" smtClean="0"/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il linguaggio più difficile fra tutti i linguaggi che stanno in C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2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E, quindi,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se qualcuno riuscisse a dimostrare che </a:t>
                </a:r>
                <a:r>
                  <a:rPr lang="it-IT" b="1" dirty="0">
                    <a:solidFill>
                      <a:srgbClr val="FF0000"/>
                    </a:solidFill>
                  </a:rPr>
                  <a:t>C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C</a:t>
                </a:r>
                <a:r>
                  <a:rPr lang="it-IT" sz="2000" b="1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allora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sapremmo automaticamente che L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C</a:t>
                </a:r>
                <a:r>
                  <a:rPr lang="it-IT" sz="2000" b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 </a:t>
                </a:r>
                <a:endParaRPr lang="it-IT" b="1" dirty="0" smtClean="0">
                  <a:solidFill>
                    <a:srgbClr val="FF0000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Bel ragionamento! Ma come facciamo a trovare il padre di tutti i linguaggi di una classe? 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3"/>
                <a:stretch>
                  <a:fillRect l="-421" t="-1148" r="-9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74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Una vecchia conoscenza</a:t>
            </a:r>
            <a:r>
              <a:rPr lang="is-IS" dirty="0" smtClean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Ve le ricordate le care, vecchie, riduzioni? (</a:t>
                </a:r>
                <a:r>
                  <a:rPr lang="it-IT" dirty="0">
                    <a:solidFill>
                      <a:schemeClr val="tx1"/>
                    </a:solidFill>
                  </a:rPr>
                  <a:t>paragrafo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5.5)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Dati due linguaggi,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  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*,  diciamo che </a:t>
                </a:r>
                <a:r>
                  <a:rPr lang="it-IT" b="1" dirty="0">
                    <a:solidFill>
                      <a:srgbClr val="FF0000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  </a:t>
                </a:r>
                <a:r>
                  <a:rPr lang="it-IT" b="1" dirty="0">
                    <a:solidFill>
                      <a:srgbClr val="FF0000"/>
                    </a:solidFill>
                  </a:rPr>
                  <a:t>è</a:t>
                </a:r>
                <a:r>
                  <a:rPr lang="it-IT" b="1" i="1" dirty="0">
                    <a:solidFill>
                      <a:srgbClr val="FF0000"/>
                    </a:solidFill>
                  </a:rPr>
                  <a:t> riducibile </a:t>
                </a:r>
                <a:r>
                  <a:rPr lang="it-IT" b="1" dirty="0">
                    <a:solidFill>
                      <a:srgbClr val="FF0000"/>
                    </a:solidFill>
                  </a:rPr>
                  <a:t>a 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it-IT" baseline="-25000" dirty="0"/>
                  <a:t> </a:t>
                </a:r>
                <a:r>
                  <a:rPr lang="it-IT" dirty="0"/>
                  <a:t> </a:t>
                </a:r>
                <a:r>
                  <a:rPr lang="it-IT" dirty="0" smtClean="0"/>
                  <a:t>				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 </a:t>
                </a:r>
                <a:r>
                  <a:rPr lang="it-IT" dirty="0">
                    <a:solidFill>
                      <a:schemeClr val="tx1"/>
                    </a:solidFill>
                  </a:rPr>
                  <a:t>scriviamo </a:t>
                </a:r>
                <a:r>
                  <a:rPr lang="it-IT" b="1" dirty="0">
                    <a:solidFill>
                      <a:srgbClr val="FF0000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2 </a:t>
                </a:r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se</a:t>
                </a:r>
                <a:endParaRPr lang="it-IT" dirty="0"/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Esiste una funzione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* tale che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1)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è totale e calcolabile – ossia,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è definita per ogni parola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 e, inoltre,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esiste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di tipo trasduttore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tale che, per ogni parola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*, la computazione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(x) termina con la parola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(x)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18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* scritta sul nastro di output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2) per ogni x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 vale che: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  </a:t>
                </a:r>
                <a:r>
                  <a:rPr lang="it-IT" dirty="0">
                    <a:solidFill>
                      <a:schemeClr val="tx1"/>
                    </a:solidFill>
                  </a:rPr>
                  <a:t>se e solo se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(x)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 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x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l-GR" b="1" dirty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</m:oMath>
                </a14:m>
                <a:r>
                  <a:rPr lang="it-IT" sz="18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b="1" dirty="0">
                    <a:solidFill>
                      <a:srgbClr val="3636E8"/>
                    </a:solidFill>
                  </a:rPr>
                  <a:t>*</a:t>
                </a:r>
                <a:r>
                  <a:rPr lang="it-IT" dirty="0"/>
                  <a:t> </a:t>
                </a:r>
                <a:r>
                  <a:rPr lang="it-IT" b="1" dirty="0">
                    <a:solidFill>
                      <a:srgbClr val="3636E8"/>
                    </a:solidFill>
                  </a:rPr>
                  <a:t>[ x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L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b="1" baseline="-25000" dirty="0">
                    <a:solidFill>
                      <a:srgbClr val="3636E8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it-IT" b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f</a:t>
                </a:r>
                <a:r>
                  <a:rPr lang="it-IT" b="1" dirty="0">
                    <a:solidFill>
                      <a:srgbClr val="3636E8"/>
                    </a:solidFill>
                  </a:rPr>
                  <a:t>(x)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L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b="1" baseline="-25000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>
                    <a:solidFill>
                      <a:srgbClr val="3636E8"/>
                    </a:solidFill>
                  </a:rPr>
                  <a:t>]</a:t>
                </a:r>
                <a:endParaRPr lang="it-IT" sz="1800" b="1" dirty="0"/>
              </a:p>
              <a:p>
                <a:pPr lvl="1"/>
                <a:endParaRPr lang="it-IT" baseline="-25000" dirty="0"/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Ora, aggiungiamo una </a:t>
                </a:r>
                <a:r>
                  <a:rPr lang="it-IT" i="1" dirty="0" smtClean="0">
                    <a:solidFill>
                      <a:srgbClr val="D441C9"/>
                    </a:solidFill>
                  </a:rPr>
                  <a:t>piccola</a:t>
                </a:r>
                <a:r>
                  <a:rPr lang="it-IT" dirty="0" smtClean="0">
                    <a:solidFill>
                      <a:srgbClr val="D441C9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richiesta alla funzione di riduzione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richiediamo che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oltre ad essere totale e calcolabile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3) per ogni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x</a:t>
                </a:r>
                <a:r>
                  <a:rPr lang="it-IT" b="1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(x)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è calcolabile in tempo polinomiale in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|x|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–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ossia,</a:t>
                </a:r>
                <a:r>
                  <a:rPr lang="it-IT" dirty="0" smtClean="0"/>
                  <a:t>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f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b="1" dirty="0" smtClean="0">
                    <a:solidFill>
                      <a:srgbClr val="FF0000"/>
                    </a:solidFill>
                  </a:rPr>
                  <a:t>FP</a:t>
                </a:r>
                <a:endParaRPr lang="it-IT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75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s-IS" dirty="0" smtClean="0">
                <a:solidFill>
                  <a:schemeClr val="tx1"/>
                </a:solidFill>
              </a:rPr>
              <a:t>… </a:t>
            </a:r>
            <a:r>
              <a:rPr lang="it-IT" dirty="0" smtClean="0">
                <a:solidFill>
                  <a:schemeClr val="tx1"/>
                </a:solidFill>
              </a:rPr>
              <a:t>un nuovo strumento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443878" y="1022533"/>
                <a:ext cx="10454895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Dati </a:t>
                </a:r>
                <a:r>
                  <a:rPr lang="it-IT" dirty="0"/>
                  <a:t>due linguaggi, L</a:t>
                </a:r>
                <a:r>
                  <a:rPr lang="it-IT" sz="2000" baseline="-25000" dirty="0"/>
                  <a:t>1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⊆ 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/>
                  <a:t>1</a:t>
                </a:r>
                <a:r>
                  <a:rPr lang="it-IT" dirty="0"/>
                  <a:t>*  e L</a:t>
                </a:r>
                <a:r>
                  <a:rPr lang="it-IT" sz="2000" baseline="-25000" dirty="0"/>
                  <a:t>1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⊆ 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/>
                  <a:t>2</a:t>
                </a:r>
                <a:r>
                  <a:rPr lang="it-IT" dirty="0"/>
                  <a:t>*,  diciamo che </a:t>
                </a:r>
                <a:r>
                  <a:rPr lang="it-IT" b="1" dirty="0">
                    <a:solidFill>
                      <a:srgbClr val="FF0000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  </a:t>
                </a:r>
                <a:r>
                  <a:rPr lang="it-IT" b="1" dirty="0">
                    <a:solidFill>
                      <a:srgbClr val="FF0000"/>
                    </a:solidFill>
                  </a:rPr>
                  <a:t>è</a:t>
                </a:r>
                <a:r>
                  <a:rPr lang="it-IT" b="1" i="1" dirty="0">
                    <a:solidFill>
                      <a:srgbClr val="FF0000"/>
                    </a:solidFill>
                  </a:rPr>
                  <a:t> </a:t>
                </a:r>
                <a:r>
                  <a:rPr lang="it-IT" b="1" i="1" dirty="0" err="1" smtClean="0">
                    <a:solidFill>
                      <a:srgbClr val="3636E8"/>
                    </a:solidFill>
                  </a:rPr>
                  <a:t>polinomialmente</a:t>
                </a:r>
                <a:r>
                  <a:rPr lang="it-IT" b="1" i="1" dirty="0" smtClean="0">
                    <a:solidFill>
                      <a:srgbClr val="3636E8"/>
                    </a:solidFill>
                  </a:rPr>
                  <a:t> </a:t>
                </a:r>
                <a:r>
                  <a:rPr lang="it-IT" b="1" i="1" dirty="0" smtClean="0">
                    <a:solidFill>
                      <a:srgbClr val="FF0000"/>
                    </a:solidFill>
                  </a:rPr>
                  <a:t>riducibile </a:t>
                </a:r>
                <a:r>
                  <a:rPr lang="it-IT" b="1" dirty="0">
                    <a:solidFill>
                      <a:srgbClr val="FF0000"/>
                    </a:solidFill>
                  </a:rPr>
                  <a:t>a 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it-IT" baseline="-25000" dirty="0"/>
                  <a:t> </a:t>
                </a:r>
                <a:r>
                  <a:rPr lang="it-IT" dirty="0"/>
                  <a:t> </a:t>
                </a:r>
                <a:r>
                  <a:rPr lang="it-IT" dirty="0" smtClean="0"/>
                  <a:t>				e </a:t>
                </a:r>
                <a:r>
                  <a:rPr lang="it-IT" dirty="0"/>
                  <a:t>scriviamo </a:t>
                </a:r>
                <a:r>
                  <a:rPr lang="it-IT" b="1" dirty="0">
                    <a:solidFill>
                      <a:srgbClr val="FF0000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sz="2000" b="1" baseline="-25000" dirty="0" smtClean="0">
                    <a:solidFill>
                      <a:srgbClr val="FF0000"/>
                    </a:solidFill>
                  </a:rPr>
                  <a:t>p</a:t>
                </a:r>
                <a:r>
                  <a:rPr lang="it-IT" b="1" dirty="0">
                    <a:solidFill>
                      <a:srgbClr val="FF0000"/>
                    </a:solidFill>
                  </a:rPr>
                  <a:t> 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2 </a:t>
                </a:r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se</a:t>
                </a:r>
                <a:endParaRPr lang="it-IT" dirty="0"/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Esiste una funzione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* tale che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1)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è totale e calcolabile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in tempo polinomiale (in breve,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FP) – </a:t>
                </a:r>
                <a:r>
                  <a:rPr lang="it-IT" dirty="0">
                    <a:solidFill>
                      <a:schemeClr val="tx1"/>
                    </a:solidFill>
                  </a:rPr>
                  <a:t>ossia,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è definita per ogni parola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 e, inoltre,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esiste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di tipo trasduttore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tale che, per ogni parola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*, la computazione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(x) termina con la parola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(x)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18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* scritta sul nastro di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output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esiste una costante c tale che: </a:t>
                </a:r>
                <a:r>
                  <a:rPr lang="it-IT" dirty="0">
                    <a:solidFill>
                      <a:schemeClr val="tx1"/>
                    </a:solidFill>
                  </a:rPr>
                  <a:t>per ogni x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dtime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T,x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O(|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x|</a:t>
                </a:r>
                <a:r>
                  <a:rPr lang="it-IT" sz="2000" baseline="30000" dirty="0" err="1" smtClean="0">
                    <a:solidFill>
                      <a:schemeClr val="tx1"/>
                    </a:solidFill>
                  </a:rPr>
                  <a:t>c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/>
                  <a:t>2) per ogni x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/>
                  <a:t>1</a:t>
                </a:r>
                <a:r>
                  <a:rPr lang="it-IT" dirty="0"/>
                  <a:t>* vale che: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/>
                  <a:t> L</a:t>
                </a:r>
                <a:r>
                  <a:rPr lang="it-IT" sz="2000" baseline="-25000" dirty="0"/>
                  <a:t>1</a:t>
                </a:r>
                <a:r>
                  <a:rPr lang="it-IT" baseline="-25000" dirty="0"/>
                  <a:t>  </a:t>
                </a:r>
                <a:r>
                  <a:rPr lang="it-IT" dirty="0"/>
                  <a:t>se e solo se </a:t>
                </a:r>
                <a:r>
                  <a:rPr lang="it-IT" dirty="0" err="1"/>
                  <a:t>f</a:t>
                </a:r>
                <a:r>
                  <a:rPr lang="it-IT" dirty="0"/>
                  <a:t>(x)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/>
                  <a:t> L</a:t>
                </a:r>
                <a:r>
                  <a:rPr lang="it-IT" sz="2000" baseline="-25000" dirty="0"/>
                  <a:t>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 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x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l-GR" b="1" dirty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</m:oMath>
                </a14:m>
                <a:r>
                  <a:rPr lang="it-IT" sz="18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b="1" dirty="0">
                    <a:solidFill>
                      <a:srgbClr val="3636E8"/>
                    </a:solidFill>
                  </a:rPr>
                  <a:t>*</a:t>
                </a:r>
                <a:r>
                  <a:rPr lang="it-IT" dirty="0"/>
                  <a:t> </a:t>
                </a:r>
                <a:r>
                  <a:rPr lang="it-IT" b="1" dirty="0">
                    <a:solidFill>
                      <a:srgbClr val="3636E8"/>
                    </a:solidFill>
                  </a:rPr>
                  <a:t>[ x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L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b="1" baseline="-25000" dirty="0">
                    <a:solidFill>
                      <a:srgbClr val="3636E8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it-IT" b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f</a:t>
                </a:r>
                <a:r>
                  <a:rPr lang="it-IT" b="1" dirty="0">
                    <a:solidFill>
                      <a:srgbClr val="3636E8"/>
                    </a:solidFill>
                  </a:rPr>
                  <a:t>(x)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L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b="1" baseline="-25000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>
                    <a:solidFill>
                      <a:srgbClr val="3636E8"/>
                    </a:solidFill>
                  </a:rPr>
                  <a:t>]</a:t>
                </a:r>
                <a:endParaRPr lang="it-IT" sz="1800" b="1" dirty="0"/>
              </a:p>
              <a:p>
                <a:pPr lvl="1"/>
                <a:endParaRPr lang="it-IT" baseline="-25000" dirty="0"/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La riducibilità polinomiale ci aiuterà a trovare il padre di tutti i problemi di una classe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 siamo al paragrafo 6.8: seguite prima questa lezione, solo dopo studiate sulla dispensa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come sulla dispensa, d’ora in poi scriveremo sempre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invece di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sz="1800" b="1" baseline="-25000" dirty="0">
                    <a:solidFill>
                      <a:srgbClr val="FF0000"/>
                    </a:solidFill>
                  </a:rPr>
                  <a:t>p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878" y="1022533"/>
                <a:ext cx="10454895" cy="5835467"/>
              </a:xfrm>
              <a:blipFill rotWithShape="0">
                <a:blip r:embed="rId2"/>
                <a:stretch>
                  <a:fillRect l="-408" t="-59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86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s-IS" dirty="0">
                <a:solidFill>
                  <a:schemeClr val="tx1"/>
                </a:solidFill>
              </a:rPr>
              <a:t>U</a:t>
            </a:r>
            <a:r>
              <a:rPr lang="it-IT" dirty="0" err="1" smtClean="0">
                <a:solidFill>
                  <a:schemeClr val="tx1"/>
                </a:solidFill>
              </a:rPr>
              <a:t>n</a:t>
            </a:r>
            <a:r>
              <a:rPr lang="it-IT" dirty="0" smtClean="0">
                <a:solidFill>
                  <a:schemeClr val="tx1"/>
                </a:solidFill>
              </a:rPr>
              <a:t> nuovo strumento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443879" y="1022533"/>
                <a:ext cx="10234978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Abbiamo due </a:t>
                </a:r>
                <a:r>
                  <a:rPr lang="it-IT" dirty="0"/>
                  <a:t>linguaggi, L</a:t>
                </a:r>
                <a:r>
                  <a:rPr lang="it-IT" sz="2000" baseline="-25000" dirty="0"/>
                  <a:t>1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⊆ 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/>
                  <a:t>1</a:t>
                </a:r>
                <a:r>
                  <a:rPr lang="it-IT" dirty="0"/>
                  <a:t>*  e </a:t>
                </a:r>
                <a:r>
                  <a:rPr lang="it-IT" dirty="0" smtClean="0"/>
                  <a:t>L</a:t>
                </a:r>
                <a:r>
                  <a:rPr lang="it-IT" sz="2000" baseline="-25000" dirty="0" smtClean="0"/>
                  <a:t>2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⊆ 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/>
                  <a:t>2</a:t>
                </a:r>
                <a:r>
                  <a:rPr lang="it-IT" dirty="0"/>
                  <a:t>*,  </a:t>
                </a:r>
                <a:endParaRPr lang="it-IT" dirty="0" smtClean="0"/>
              </a:p>
              <a:p>
                <a:r>
                  <a:rPr lang="it-IT" dirty="0" smtClean="0"/>
                  <a:t>e riusciamo a dimostrare che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L</a:t>
                </a:r>
                <a:r>
                  <a:rPr lang="it-IT" sz="2000" b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it-IT" b="1" baseline="-250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sz="2000" b="1" baseline="-25000" dirty="0" smtClean="0">
                    <a:solidFill>
                      <a:srgbClr val="FF0000"/>
                    </a:solidFill>
                  </a:rPr>
                  <a:t>p</a:t>
                </a:r>
                <a:r>
                  <a:rPr lang="it-IT" b="1" dirty="0">
                    <a:solidFill>
                      <a:srgbClr val="FF0000"/>
                    </a:solidFill>
                  </a:rPr>
                  <a:t> 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2 </a:t>
                </a:r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(anzi, come abbiamo detto, leviamo la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</a:t>
                </a:r>
                <a:r>
                  <a:rPr lang="it-IT" b="1" dirty="0">
                    <a:solidFill>
                      <a:srgbClr val="FF0000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L</a:t>
                </a:r>
                <a:r>
                  <a:rPr lang="it-IT" sz="2000" b="1" baseline="-25000" dirty="0" smtClean="0">
                    <a:solidFill>
                      <a:srgbClr val="FF0000"/>
                    </a:solidFill>
                  </a:rPr>
                  <a:t>2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cioè, dimostriamo che esistono un trasduttore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r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e una costante c tali che, </a:t>
                </a:r>
                <a:r>
                  <a:rPr lang="it-IT" dirty="0">
                    <a:solidFill>
                      <a:schemeClr val="tx1"/>
                    </a:solidFill>
                  </a:rPr>
                  <a:t>per ogni x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*,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it-IT" sz="1800" baseline="-25000" dirty="0" err="1" smtClean="0">
                    <a:solidFill>
                      <a:schemeClr val="tx1"/>
                    </a:solidFill>
                  </a:rPr>
                  <a:t>r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(x)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se e soltanto se x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L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e, inoltre, </a:t>
                </a:r>
                <a:r>
                  <a:rPr lang="it-IT" dirty="0">
                    <a:solidFill>
                      <a:schemeClr val="tx1"/>
                    </a:solidFill>
                  </a:rPr>
                  <a:t>per ogni x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*,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dtime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r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O(|</a:t>
                </a:r>
                <a:r>
                  <a:rPr lang="it-IT" dirty="0" err="1">
                    <a:solidFill>
                      <a:schemeClr val="tx1"/>
                    </a:solidFill>
                  </a:rPr>
                  <a:t>x|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c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Supponiamo di sapere che L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DTIME[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]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cioè, esiste un riconoscitore T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tale che, </a:t>
                </a:r>
                <a:r>
                  <a:rPr lang="it-IT" dirty="0">
                    <a:solidFill>
                      <a:schemeClr val="tx1"/>
                    </a:solidFill>
                  </a:rPr>
                  <a:t>per ogni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y</a:t>
                </a:r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*,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(y) accetta se </a:t>
                </a:r>
                <a:r>
                  <a:rPr lang="it-IT" dirty="0">
                    <a:solidFill>
                      <a:schemeClr val="tx1"/>
                    </a:solidFill>
                  </a:rPr>
                  <a:t>e soltanto se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y</a:t>
                </a:r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 e</a:t>
                </a:r>
                <a:r>
                  <a:rPr lang="it-IT" dirty="0">
                    <a:solidFill>
                      <a:schemeClr val="tx1"/>
                    </a:solidFill>
                  </a:rPr>
                  <a:t>, inoltre, per ogni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y</a:t>
                </a:r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*,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dtime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(T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  <a:r>
                  <a:rPr lang="it-IT" dirty="0">
                    <a:solidFill>
                      <a:schemeClr val="tx1"/>
                    </a:solidFill>
                  </a:rPr>
                  <a:t>y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O(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(|y|) )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Allora, possiamo costruire la seguente macchina: con input </a:t>
                </a:r>
                <a:r>
                  <a:rPr lang="it-IT" dirty="0">
                    <a:solidFill>
                      <a:schemeClr val="tx1"/>
                    </a:solidFill>
                  </a:rPr>
                  <a:t>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*, T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opera in due fasi (ed utilizza due nastri)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FASE 1: T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simula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r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(x) scrivendo l’output y sul secondo nastro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FASE 2: </a:t>
                </a:r>
                <a:r>
                  <a:rPr lang="it-IT" dirty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simula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(y) sul secondo nastro: se </a:t>
                </a:r>
                <a:r>
                  <a:rPr lang="it-IT" dirty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(y)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accetta allora anche </a:t>
                </a:r>
                <a:r>
                  <a:rPr lang="it-IT" dirty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accetta, se </a:t>
                </a:r>
                <a:r>
                  <a:rPr lang="it-IT" dirty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(y)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rigetta allora anche </a:t>
                </a:r>
                <a:r>
                  <a:rPr lang="it-IT" dirty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rigetta. </a:t>
                </a:r>
                <a:endParaRPr lang="it-IT" baseline="-250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decide </a:t>
                </a:r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perché </a:t>
                </a:r>
                <a:r>
                  <a:rPr lang="it-IT" dirty="0">
                    <a:solidFill>
                      <a:schemeClr val="tx1"/>
                    </a:solidFill>
                  </a:rPr>
                  <a:t>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(y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accetta se e solo se y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</a:t>
                </a:r>
                <a:r>
                  <a:rPr lang="it-IT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, e y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</a:t>
                </a:r>
                <a:r>
                  <a:rPr lang="it-IT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se e solo se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Ma quanto impiega </a:t>
                </a:r>
                <a:r>
                  <a:rPr lang="it-IT" dirty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 decidere </a:t>
                </a:r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?</a:t>
                </a:r>
                <a:endParaRPr lang="it-IT" dirty="0" smtClean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879" y="1022533"/>
                <a:ext cx="10234978" cy="5835467"/>
              </a:xfrm>
              <a:blipFill rotWithShape="0">
                <a:blip r:embed="rId2"/>
                <a:stretch>
                  <a:fillRect l="-417" t="-5956" r="-3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89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s-IS" dirty="0">
                <a:solidFill>
                  <a:schemeClr val="tx1"/>
                </a:solidFill>
              </a:rPr>
              <a:t>U</a:t>
            </a:r>
            <a:r>
              <a:rPr lang="it-IT" dirty="0" err="1" smtClean="0">
                <a:solidFill>
                  <a:schemeClr val="tx1"/>
                </a:solidFill>
              </a:rPr>
              <a:t>n</a:t>
            </a:r>
            <a:r>
              <a:rPr lang="it-IT" dirty="0" smtClean="0">
                <a:solidFill>
                  <a:schemeClr val="tx1"/>
                </a:solidFill>
              </a:rPr>
              <a:t> nuovo strumento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443879" y="1022533"/>
                <a:ext cx="10234978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Abbiamo due </a:t>
                </a:r>
                <a:r>
                  <a:rPr lang="it-IT" dirty="0">
                    <a:solidFill>
                      <a:schemeClr val="tx1"/>
                    </a:solidFill>
                  </a:rPr>
                  <a:t>linguaggi,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  e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*, 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 riusciamo a dimostrare che</a:t>
                </a:r>
                <a:r>
                  <a:rPr lang="it-IT" dirty="0" smtClean="0"/>
                  <a:t>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L</a:t>
                </a:r>
                <a:r>
                  <a:rPr lang="it-IT" sz="2000" b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it-IT" b="1" baseline="-250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2 </a:t>
                </a:r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e sappiamo che L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DTIME[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]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Allora,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abbiamo costruito una macchina </a:t>
                </a:r>
                <a:r>
                  <a:rPr lang="it-IT" dirty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che decide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ma </a:t>
                </a:r>
                <a:r>
                  <a:rPr lang="it-IT" dirty="0">
                    <a:solidFill>
                      <a:schemeClr val="tx1"/>
                    </a:solidFill>
                  </a:rPr>
                  <a:t>quanto impiega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a decidere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Con input x: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La FASE 1 termina in </a:t>
                </a:r>
                <a:r>
                  <a:rPr lang="it-IT" dirty="0">
                    <a:solidFill>
                      <a:schemeClr val="tx1"/>
                    </a:solidFill>
                  </a:rPr>
                  <a:t>O(|</a:t>
                </a:r>
                <a:r>
                  <a:rPr lang="it-IT" dirty="0" err="1">
                    <a:solidFill>
                      <a:schemeClr val="tx1"/>
                    </a:solidFill>
                  </a:rPr>
                  <a:t>x|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c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passi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la FASE 2 termina in O(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(|y|) ) passi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Ma quanto è grande |y| in funzione di |x|?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beh, poiché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it-IT" sz="1800" baseline="-25000" dirty="0" err="1" smtClean="0">
                    <a:solidFill>
                      <a:schemeClr val="tx1"/>
                    </a:solidFill>
                  </a:rPr>
                  <a:t>r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(x) impiega </a:t>
                </a:r>
                <a:r>
                  <a:rPr lang="it-IT" dirty="0">
                    <a:solidFill>
                      <a:schemeClr val="tx1"/>
                    </a:solidFill>
                  </a:rPr>
                  <a:t>O(|</a:t>
                </a:r>
                <a:r>
                  <a:rPr lang="it-IT" dirty="0" err="1">
                    <a:solidFill>
                      <a:schemeClr val="tx1"/>
                    </a:solidFill>
                  </a:rPr>
                  <a:t>x|</a:t>
                </a:r>
                <a:r>
                  <a:rPr lang="it-IT" sz="1800" baseline="30000" dirty="0" err="1">
                    <a:solidFill>
                      <a:schemeClr val="tx1"/>
                    </a:solidFill>
                  </a:rPr>
                  <a:t>c</a:t>
                </a:r>
                <a:r>
                  <a:rPr lang="it-IT" sz="1800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) passi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per calcolare y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 in questo numero di passi sono conteggiati anche i passi che occorrono a scrivere y sul nastro di output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allora, |y|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O(|</a:t>
                </a:r>
                <a:r>
                  <a:rPr lang="it-IT" dirty="0" err="1">
                    <a:solidFill>
                      <a:schemeClr val="tx1"/>
                    </a:solidFill>
                  </a:rPr>
                  <a:t>x|</a:t>
                </a:r>
                <a:r>
                  <a:rPr lang="it-IT" sz="1800" baseline="30000" dirty="0" err="1">
                    <a:solidFill>
                      <a:schemeClr val="tx1"/>
                    </a:solidFill>
                  </a:rPr>
                  <a:t>c</a:t>
                </a:r>
                <a:r>
                  <a:rPr lang="it-IT" sz="1800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E, quindi, </a:t>
                </a:r>
                <a:r>
                  <a:rPr lang="it-IT" dirty="0">
                    <a:solidFill>
                      <a:schemeClr val="tx1"/>
                    </a:solidFill>
                  </a:rPr>
                  <a:t>per ogni x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*,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T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(x) termina in </a:t>
                </a:r>
                <a:r>
                  <a:rPr lang="it-IT" dirty="0">
                    <a:solidFill>
                      <a:schemeClr val="tx1"/>
                    </a:solidFill>
                  </a:rPr>
                  <a:t>O(|</a:t>
                </a:r>
                <a:r>
                  <a:rPr lang="it-IT" dirty="0" err="1">
                    <a:solidFill>
                      <a:schemeClr val="tx1"/>
                    </a:solidFill>
                  </a:rPr>
                  <a:t>x|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c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+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(|</a:t>
                </a:r>
                <a:r>
                  <a:rPr lang="it-IT" dirty="0" err="1">
                    <a:solidFill>
                      <a:schemeClr val="tx1"/>
                    </a:solidFill>
                  </a:rPr>
                  <a:t>x|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c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)) </a:t>
                </a:r>
                <a:r>
                  <a:rPr lang="it-IT" dirty="0">
                    <a:solidFill>
                      <a:schemeClr val="tx1"/>
                    </a:solidFill>
                  </a:rPr>
                  <a:t>passi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Ossia, L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DTIME[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sz="2000" baseline="30000" dirty="0" err="1" smtClean="0">
                    <a:solidFill>
                      <a:schemeClr val="tx1"/>
                    </a:solidFill>
                  </a:rPr>
                  <a:t>c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+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sz="2000" baseline="30000" dirty="0" err="1" smtClean="0">
                    <a:solidFill>
                      <a:schemeClr val="tx1"/>
                    </a:solidFill>
                  </a:rPr>
                  <a:t>c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]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879" y="1022533"/>
                <a:ext cx="10234978" cy="5835467"/>
              </a:xfrm>
              <a:blipFill rotWithShape="0">
                <a:blip r:embed="rId2"/>
                <a:stretch>
                  <a:fillRect l="-417" t="-55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71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17526" y="106676"/>
            <a:ext cx="8911687" cy="803435"/>
          </a:xfrm>
        </p:spPr>
        <p:txBody>
          <a:bodyPr>
            <a:normAutofit/>
          </a:bodyPr>
          <a:lstStyle/>
          <a:p>
            <a:r>
              <a:rPr lang="is-IS" dirty="0">
                <a:solidFill>
                  <a:schemeClr val="tx1"/>
                </a:solidFill>
              </a:rPr>
              <a:t>U</a:t>
            </a:r>
            <a:r>
              <a:rPr lang="it-IT" dirty="0" err="1" smtClean="0">
                <a:solidFill>
                  <a:schemeClr val="tx1"/>
                </a:solidFill>
              </a:rPr>
              <a:t>n</a:t>
            </a:r>
            <a:r>
              <a:rPr lang="it-IT" dirty="0" smtClean="0">
                <a:solidFill>
                  <a:schemeClr val="tx1"/>
                </a:solidFill>
              </a:rPr>
              <a:t> nuovo strumento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420730" y="802614"/>
                <a:ext cx="10234978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In particolare: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bbiamo due </a:t>
                </a:r>
                <a:r>
                  <a:rPr lang="it-IT" dirty="0">
                    <a:solidFill>
                      <a:schemeClr val="tx1"/>
                    </a:solidFill>
                  </a:rPr>
                  <a:t>linguaggi, L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  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</a:t>
                </a:r>
                <a:r>
                  <a:rPr lang="it-IT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*, 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 riusciamo a dimostrare che</a:t>
                </a:r>
                <a:r>
                  <a:rPr lang="it-IT" dirty="0" smtClean="0"/>
                  <a:t>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L</a:t>
                </a:r>
                <a:r>
                  <a:rPr lang="it-IT" b="1" baseline="-25000" dirty="0" smtClean="0">
                    <a:solidFill>
                      <a:srgbClr val="FF000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L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2 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r>
                  <a:rPr lang="it-IT" dirty="0" smtClean="0">
                    <a:solidFill>
                      <a:srgbClr val="3636E8"/>
                    </a:solidFill>
                  </a:rPr>
                  <a:t>Se L</a:t>
                </a:r>
                <a:r>
                  <a:rPr lang="it-IT" sz="2000" baseline="-25000" dirty="0" smtClean="0">
                    <a:solidFill>
                      <a:srgbClr val="3636E8"/>
                    </a:solidFill>
                  </a:rPr>
                  <a:t>2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 err="1" smtClean="0">
                    <a:solidFill>
                      <a:srgbClr val="3636E8"/>
                    </a:solidFill>
                  </a:rPr>
                  <a:t>P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 allora L</a:t>
                </a:r>
                <a:r>
                  <a:rPr lang="it-IT" sz="2000" baseline="-25000" dirty="0" smtClean="0">
                    <a:solidFill>
                      <a:srgbClr val="3636E8"/>
                    </a:solidFill>
                  </a:rPr>
                  <a:t>1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rgbClr val="3636E8"/>
                    </a:solidFill>
                  </a:rPr>
                  <a:t> </a:t>
                </a:r>
                <a:r>
                  <a:rPr lang="it-IT" dirty="0" err="1" smtClean="0">
                    <a:solidFill>
                      <a:srgbClr val="3636E8"/>
                    </a:solidFill>
                  </a:rPr>
                  <a:t>P</a:t>
                </a:r>
                <a:r>
                  <a:rPr lang="it-IT" dirty="0">
                    <a:solidFill>
                      <a:srgbClr val="3636E8"/>
                    </a:solidFill>
                  </a:rPr>
                  <a:t>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in questo caso, esiste una costante k tale che  L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DTIME[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sz="1800" baseline="30000" dirty="0" err="1" smtClean="0">
                    <a:solidFill>
                      <a:schemeClr val="tx1"/>
                    </a:solidFill>
                  </a:rPr>
                  <a:t>k</a:t>
                </a:r>
                <a:r>
                  <a:rPr lang="it-IT" sz="1800" baseline="30000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allora, </a:t>
                </a:r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DTIME[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1800" baseline="30000" dirty="0" err="1">
                    <a:solidFill>
                      <a:schemeClr val="tx1"/>
                    </a:solidFill>
                  </a:rPr>
                  <a:t>c</a:t>
                </a:r>
                <a:r>
                  <a:rPr lang="it-IT" sz="1800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+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1800" baseline="30000" dirty="0" err="1">
                    <a:solidFill>
                      <a:schemeClr val="tx1"/>
                    </a:solidFill>
                  </a:rPr>
                  <a:t>c</a:t>
                </a:r>
                <a:r>
                  <a:rPr lang="it-IT" sz="1800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k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]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P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Se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EXPTIME </a:t>
                </a:r>
                <a:r>
                  <a:rPr lang="it-IT" dirty="0">
                    <a:solidFill>
                      <a:schemeClr val="tx1"/>
                    </a:solidFill>
                  </a:rPr>
                  <a:t>allora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EXPTIME,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Ma si può dimostrare la stessa cosa con le classi non deterministiche: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L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NP </a:t>
                </a:r>
                <a:r>
                  <a:rPr lang="it-IT" dirty="0">
                    <a:solidFill>
                      <a:schemeClr val="tx1"/>
                    </a:solidFill>
                  </a:rPr>
                  <a:t>allora L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NP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L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NEXPTIME </a:t>
                </a:r>
                <a:r>
                  <a:rPr lang="it-IT" dirty="0">
                    <a:solidFill>
                      <a:schemeClr val="tx1"/>
                    </a:solidFill>
                  </a:rPr>
                  <a:t>allora L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NEXPTIME, </a:t>
                </a:r>
              </a:p>
              <a:p>
                <a:pPr lvl="1"/>
                <a:r>
                  <a:rPr lang="it-IT" dirty="0">
                    <a:solidFill>
                      <a:srgbClr val="D441C9"/>
                    </a:solidFill>
                  </a:rPr>
                  <a:t>Se avete voglia, provate a dimostrarlo per </a:t>
                </a:r>
                <a:r>
                  <a:rPr lang="it-IT" dirty="0" smtClean="0">
                    <a:solidFill>
                      <a:srgbClr val="D441C9"/>
                    </a:solidFill>
                  </a:rPr>
                  <a:t>esercizio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 anche per le classi spaziali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L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PSPACE </a:t>
                </a:r>
                <a:r>
                  <a:rPr lang="it-IT" dirty="0">
                    <a:solidFill>
                      <a:schemeClr val="tx1"/>
                    </a:solidFill>
                  </a:rPr>
                  <a:t>allora L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PSPACE,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rgbClr val="D441C9"/>
                    </a:solidFill>
                  </a:rPr>
                  <a:t>Se avete voglia, provate a dimostrarlo per esercizio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Il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Teorema 6.21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della dispensa 6 dimostra il solo caso “</a:t>
                </a:r>
                <a:r>
                  <a:rPr lang="it-IT" dirty="0">
                    <a:solidFill>
                      <a:srgbClr val="3636E8"/>
                    </a:solidFill>
                  </a:rPr>
                  <a:t>Se </a:t>
                </a:r>
                <a:r>
                  <a:rPr lang="it-IT" b="1" dirty="0">
                    <a:solidFill>
                      <a:srgbClr val="FF0000"/>
                    </a:solidFill>
                  </a:rPr>
                  <a:t>L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L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 e L</a:t>
                </a:r>
                <a:r>
                  <a:rPr lang="it-IT" sz="2000" baseline="-25000" dirty="0" smtClean="0">
                    <a:solidFill>
                      <a:srgbClr val="3636E8"/>
                    </a:solidFill>
                  </a:rPr>
                  <a:t>2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 err="1">
                    <a:solidFill>
                      <a:srgbClr val="3636E8"/>
                    </a:solidFill>
                  </a:rPr>
                  <a:t>P</a:t>
                </a:r>
                <a:r>
                  <a:rPr lang="it-IT" dirty="0">
                    <a:solidFill>
                      <a:srgbClr val="3636E8"/>
                    </a:solidFill>
                  </a:rPr>
                  <a:t> allora L</a:t>
                </a:r>
                <a:r>
                  <a:rPr lang="it-IT" sz="2000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</a:t>
                </a:r>
                <a:r>
                  <a:rPr lang="it-IT" dirty="0" err="1">
                    <a:solidFill>
                      <a:srgbClr val="3636E8"/>
                    </a:solidFill>
                  </a:rPr>
                  <a:t>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”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ma aspettate un attimo: dobbiamo prima “riallinearci”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0730" y="802614"/>
                <a:ext cx="10234978" cy="5835467"/>
              </a:xfrm>
              <a:blipFill rotWithShape="0">
                <a:blip r:embed="rId2"/>
                <a:stretch>
                  <a:fillRect l="-417" t="-6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02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0756" y="118250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Lezione 13 vs Dispensa 6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501752" y="921685"/>
                <a:ext cx="10234978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Nel paragrafo 6.8 viene introdotto il concetto generale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-riduzione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Sia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un predicato definito sull’insieme delle funzioni totali e calcolabili – ossia, una proprietà, che deve essere posseduta da una funzione ad esempio: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per ogni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x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|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(x)|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=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|x|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rgbClr val="3636E8"/>
                    </a:solidFill>
                  </a:rPr>
                  <a:t>per ogni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dirty="0">
                    <a:solidFill>
                      <a:srgbClr val="3636E8"/>
                    </a:solidFill>
                  </a:rPr>
                  <a:t>* </a:t>
                </a:r>
                <a:r>
                  <a:rPr lang="it-IT" dirty="0">
                    <a:solidFill>
                      <a:srgbClr val="3636E8"/>
                    </a:solidFill>
                  </a:rPr>
                  <a:t>,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 </a:t>
                </a:r>
                <a:r>
                  <a:rPr lang="it-IT" dirty="0" err="1" smtClean="0">
                    <a:solidFill>
                      <a:srgbClr val="3636E8"/>
                    </a:solidFill>
                  </a:rPr>
                  <a:t>f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 è calcolabile in tempo polinomiale in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|x|</a:t>
                </a:r>
                <a:endParaRPr lang="it-IT" dirty="0">
                  <a:solidFill>
                    <a:srgbClr val="3636E8"/>
                  </a:solidFill>
                </a:endParaRPr>
              </a:p>
              <a:p>
                <a:r>
                  <a:rPr lang="it-IT" dirty="0"/>
                  <a:t>Dati due linguaggi, L</a:t>
                </a:r>
                <a:r>
                  <a:rPr lang="it-IT" sz="2000" baseline="-25000" dirty="0"/>
                  <a:t>1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⊆ 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/>
                  <a:t>1</a:t>
                </a:r>
                <a:r>
                  <a:rPr lang="it-IT" dirty="0"/>
                  <a:t>*  e </a:t>
                </a:r>
                <a:r>
                  <a:rPr lang="it-IT" dirty="0" smtClean="0"/>
                  <a:t>L</a:t>
                </a:r>
                <a:r>
                  <a:rPr lang="it-IT" sz="2000" baseline="-25000" dirty="0"/>
                  <a:t>2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⊆ 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/>
                  <a:t>2</a:t>
                </a:r>
                <a:r>
                  <a:rPr lang="it-IT" dirty="0"/>
                  <a:t>*,  diciamo che </a:t>
                </a:r>
                <a:r>
                  <a:rPr lang="it-IT" b="1" dirty="0">
                    <a:solidFill>
                      <a:srgbClr val="FF0000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  </a:t>
                </a:r>
                <a:r>
                  <a:rPr lang="it-IT" b="1" dirty="0">
                    <a:solidFill>
                      <a:srgbClr val="FF0000"/>
                    </a:solidFill>
                  </a:rPr>
                  <a:t>è</a:t>
                </a:r>
                <a:r>
                  <a:rPr lang="it-IT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it-IT" b="1" dirty="0" smtClean="0">
                    <a:solidFill>
                      <a:srgbClr val="FF0000"/>
                    </a:solidFill>
                  </a:rPr>
                  <a:t>-</a:t>
                </a:r>
                <a:r>
                  <a:rPr lang="it-IT" b="1" i="1" dirty="0" smtClean="0">
                    <a:solidFill>
                      <a:srgbClr val="FF0000"/>
                    </a:solidFill>
                  </a:rPr>
                  <a:t>riducibile </a:t>
                </a:r>
                <a:r>
                  <a:rPr lang="it-IT" b="1" dirty="0">
                    <a:solidFill>
                      <a:srgbClr val="FF0000"/>
                    </a:solidFill>
                  </a:rPr>
                  <a:t>a 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it-IT" baseline="-25000" dirty="0"/>
                  <a:t> </a:t>
                </a:r>
                <a:r>
                  <a:rPr lang="it-IT" dirty="0"/>
                  <a:t> 				e scriviamo </a:t>
                </a:r>
                <a:r>
                  <a:rPr lang="it-IT" b="1" dirty="0">
                    <a:solidFill>
                      <a:srgbClr val="FF0000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sz="2000" b="1" i="1" baseline="-2500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2 </a:t>
                </a:r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se</a:t>
                </a:r>
                <a:r>
                  <a:rPr lang="it-IT" dirty="0"/>
                  <a:t> </a:t>
                </a:r>
                <a:r>
                  <a:rPr lang="it-IT" dirty="0" smtClean="0"/>
                  <a:t>esiste </a:t>
                </a:r>
                <a:r>
                  <a:rPr lang="it-IT" dirty="0"/>
                  <a:t>una funzione </a:t>
                </a:r>
                <a:r>
                  <a:rPr lang="it-IT" dirty="0" err="1"/>
                  <a:t>f</a:t>
                </a:r>
                <a:r>
                  <a:rPr lang="it-IT" dirty="0"/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/>
                  <a:t>1</a:t>
                </a:r>
                <a:r>
                  <a:rPr lang="it-IT" dirty="0"/>
                  <a:t>* </a:t>
                </a:r>
                <a14:m>
                  <m:oMath xmlns:m="http://schemas.openxmlformats.org/officeDocument/2006/math">
                    <m:r>
                      <a:rPr lang="is-IS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/>
                  <a:t>2</a:t>
                </a:r>
                <a:r>
                  <a:rPr lang="it-IT" dirty="0"/>
                  <a:t>* tale che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1)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è totale e calcolabile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) per ogni x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 vale che: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  </a:t>
                </a:r>
                <a:r>
                  <a:rPr lang="it-IT" dirty="0">
                    <a:solidFill>
                      <a:schemeClr val="tx1"/>
                    </a:solidFill>
                  </a:rPr>
                  <a:t>se e solo se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(x)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</a:t>
                </a:r>
                <a:r>
                  <a:rPr lang="it-IT" baseline="-25000" dirty="0" smtClean="0">
                    <a:solidFill>
                      <a:schemeClr val="tx1"/>
                    </a:solidFill>
                  </a:rPr>
                  <a:t>2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3)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soddisfa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Quindi, le riduzioni polinomiali che abbiamo visto in questa lezione sono specifiche 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-riduzioni - le trovate sulla dispensa, Definizione 6.5</a:t>
                </a:r>
                <a:endParaRPr lang="it-IT" dirty="0" smtClean="0"/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Prima di arrivare alla definizione 6.5, nella dispensa vengono introdotti altri concetti che si riferiscono alle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-riduzioni in generale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chiusura di una classe rispetto a una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-riduzione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completezza di un linguaggio per una classe rispetto a una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-riduzione</a:t>
                </a: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1752" y="921685"/>
                <a:ext cx="10234978" cy="5835467"/>
              </a:xfrm>
              <a:blipFill rotWithShape="0">
                <a:blip r:embed="rId2"/>
                <a:stretch>
                  <a:fillRect l="-417" t="-522" r="-8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0409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11368</TotalTime>
  <Words>1923</Words>
  <Application>Microsoft Macintosh PowerPoint</Application>
  <PresentationFormat>Widescreen</PresentationFormat>
  <Paragraphs>168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Cambria Math</vt:lpstr>
      <vt:lpstr>Century Gothic</vt:lpstr>
      <vt:lpstr>Wingdings 3</vt:lpstr>
      <vt:lpstr>Arial</vt:lpstr>
      <vt:lpstr>Filo</vt:lpstr>
      <vt:lpstr>Lezione a distanza 13</vt:lpstr>
      <vt:lpstr>Relazioni interessanti, ma…</vt:lpstr>
      <vt:lpstr>= oppure ≠ ? Questo è il dilemma!</vt:lpstr>
      <vt:lpstr>Una vecchia conoscenza…</vt:lpstr>
      <vt:lpstr>… un nuovo strumento</vt:lpstr>
      <vt:lpstr>Un nuovo strumento</vt:lpstr>
      <vt:lpstr>Un nuovo strumento</vt:lpstr>
      <vt:lpstr>Un nuovo strumento</vt:lpstr>
      <vt:lpstr>Lezione 13 vs Dispensa 6</vt:lpstr>
      <vt:lpstr>Chiusura di una classe rispetto a ≼π </vt:lpstr>
      <vt:lpstr>Completezza di un linguaggio per una classe rispetto a ≼π </vt:lpstr>
      <vt:lpstr>Il padre di tutti i linguaggi di una classe</vt:lpstr>
      <vt:lpstr>Il padre di tutti i linguaggi di una classe</vt:lpstr>
      <vt:lpstr>I problemi NP-completi</vt:lpstr>
      <vt:lpstr>I problemi NP-completi</vt:lpstr>
      <vt:lpstr>Uso delle riduzioni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Utente di Microsoft Office</cp:lastModifiedBy>
  <cp:revision>494</cp:revision>
  <dcterms:created xsi:type="dcterms:W3CDTF">2020-03-06T09:19:14Z</dcterms:created>
  <dcterms:modified xsi:type="dcterms:W3CDTF">2020-04-29T17:10:04Z</dcterms:modified>
</cp:coreProperties>
</file>