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80" r:id="rId4"/>
    <p:sldId id="381" r:id="rId5"/>
    <p:sldId id="382" r:id="rId6"/>
    <p:sldId id="379" r:id="rId7"/>
    <p:sldId id="383" r:id="rId8"/>
    <p:sldId id="384" r:id="rId9"/>
    <p:sldId id="386" r:id="rId10"/>
    <p:sldId id="387" r:id="rId11"/>
    <p:sldId id="385" r:id="rId12"/>
    <p:sldId id="388" r:id="rId13"/>
    <p:sldId id="389" r:id="rId14"/>
    <p:sldId id="391" r:id="rId15"/>
    <p:sldId id="392" r:id="rId16"/>
    <p:sldId id="393" r:id="rId17"/>
    <p:sldId id="394" r:id="rId18"/>
    <p:sldId id="3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14" d="100"/>
          <a:sy n="114" d="100"/>
        </p:scale>
        <p:origin x="4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</a:t>
            </a:r>
            <a:r>
              <a:rPr lang="it-IT" smtClean="0"/>
              <a:t>del 30/04/2020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Dunque, abbiamo un linguaggio 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 accettato da una macchina non deterministica 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adesso applichiamo a 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la stessa tecnica usata nel teorema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costruiamo una </a:t>
                </a:r>
                <a:r>
                  <a:rPr lang="it-IT" dirty="0">
                    <a:solidFill>
                      <a:schemeClr val="tx1"/>
                    </a:solidFill>
                  </a:rPr>
                  <a:t>nuova macchina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NT’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invertendo gli stati di accettazione e di rigetto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Ci aspetteremmo che NT’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accetti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 Sarà davvero così?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Vediamo: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rgbClr val="3636E8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detto 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 il primo carattere di x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esiste la computazione deterministica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 termina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quella stessa computazione deterministica compare anche </a:t>
                </a:r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NT’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che, però, in NT’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termina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NT’</a:t>
                </a:r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(x</a:t>
                </a:r>
                <a:r>
                  <a:rPr lang="it-IT" dirty="0">
                    <a:solidFill>
                      <a:srgbClr val="3636E8"/>
                    </a:solidFill>
                  </a:rPr>
                  <a:t>)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accetta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Bene!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Mentre,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</a:t>
                </a:r>
                <a:r>
                  <a:rPr lang="it-IT" dirty="0">
                    <a:solidFill>
                      <a:srgbClr val="3636E8"/>
                    </a:solidFill>
                  </a:rPr>
                  <a:t>ogni x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rgbClr val="3636E8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detto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{0,1} il primo carattere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esiste la computazione deterministica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quella stessa computazione deterministica compare anche in NT’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 che, però, in NT’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NT’</a:t>
                </a:r>
                <a:r>
                  <a:rPr lang="it-IT" sz="2000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(x</a:t>
                </a:r>
                <a:r>
                  <a:rPr lang="it-IT" dirty="0">
                    <a:solidFill>
                      <a:srgbClr val="3636E8"/>
                    </a:solidFill>
                  </a:rPr>
                  <a:t>) accetta </a:t>
                </a:r>
                <a:r>
                  <a:rPr lang="it-IT" dirty="0">
                    <a:solidFill>
                      <a:schemeClr val="tx1"/>
                    </a:solidFill>
                  </a:rPr>
                  <a:t>– Bene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 OPS! Cioè, no: MALE!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NT’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 </a:t>
                </a:r>
                <a:r>
                  <a:rPr lang="it-IT" b="1" i="1" dirty="0" smtClean="0">
                    <a:solidFill>
                      <a:schemeClr val="tx1"/>
                    </a:solidFill>
                  </a:rPr>
                  <a:t>non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dovrebbe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accettare          se 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Cioè,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qualunque sia x, NT’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(x) accetta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 Col cavolo che NT’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accetta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1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Allora: anche se i </a:t>
                </a:r>
                <a:r>
                  <a:rPr lang="it-IT" dirty="0"/>
                  <a:t>linguaggi in NP sono, in effetti, linguaggi decisi da macchine </a:t>
                </a:r>
                <a:r>
                  <a:rPr lang="it-IT" dirty="0" smtClean="0"/>
                  <a:t>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 non </a:t>
                </a:r>
                <a:r>
                  <a:rPr lang="it-IT" dirty="0"/>
                  <a:t>deterministiche in tempo polinomiale</a:t>
                </a:r>
              </a:p>
              <a:p>
                <a:r>
                  <a:rPr lang="it-IT" dirty="0" smtClean="0"/>
                  <a:t>il fatto che </a:t>
                </a:r>
                <a:r>
                  <a:rPr lang="it-IT" dirty="0"/>
                  <a:t>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non deterministica NT</a:t>
                </a:r>
              </a:p>
              <a:p>
                <a:pPr lvl="1"/>
                <a:r>
                  <a:rPr lang="it-IT" dirty="0">
                    <a:solidFill>
                      <a:srgbClr val="FF0000"/>
                    </a:solidFill>
                  </a:rPr>
                  <a:t>accetta</a:t>
                </a:r>
                <a:r>
                  <a:rPr lang="it-IT" dirty="0"/>
                  <a:t> un input x se </a:t>
                </a:r>
                <a:r>
                  <a:rPr lang="it-IT" b="1" dirty="0">
                    <a:solidFill>
                      <a:srgbClr val="FF0000"/>
                    </a:solidFill>
                  </a:rPr>
                  <a:t>esiste</a:t>
                </a:r>
                <a:r>
                  <a:rPr lang="it-IT" dirty="0">
                    <a:solidFill>
                      <a:srgbClr val="FF0000"/>
                    </a:solidFill>
                  </a:rPr>
                  <a:t> una computazione deterministica in NT(x) che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rgbClr val="FF0000"/>
                    </a:solidFill>
                  </a:rPr>
                  <a:t>rigetta</a:t>
                </a:r>
                <a:r>
                  <a:rPr lang="it-IT" dirty="0"/>
                  <a:t> un input x se </a:t>
                </a:r>
                <a:r>
                  <a:rPr lang="it-IT" b="1" dirty="0">
                    <a:solidFill>
                      <a:srgbClr val="FF0000"/>
                    </a:solidFill>
                  </a:rPr>
                  <a:t>ogni</a:t>
                </a:r>
                <a:r>
                  <a:rPr lang="it-IT" dirty="0">
                    <a:solidFill>
                      <a:srgbClr val="FF0000"/>
                    </a:solidFill>
                  </a:rPr>
                  <a:t> computazione deterministica in NT(x)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R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r>
                  <a:rPr lang="it-IT" dirty="0" smtClean="0"/>
                  <a:t>proprio questa </a:t>
                </a:r>
                <a:r>
                  <a:rPr lang="it-IT" dirty="0"/>
                  <a:t>(dannata) asimmetria nelle definizioni di accettazione e di </a:t>
                </a:r>
                <a:r>
                  <a:rPr lang="it-IT" dirty="0" smtClean="0"/>
                  <a:t>rigetto non permette di derivare una macchina che decide L</a:t>
                </a:r>
                <a:r>
                  <a:rPr lang="it-IT" sz="2000" baseline="30000" dirty="0" smtClean="0"/>
                  <a:t>c</a:t>
                </a:r>
                <a:r>
                  <a:rPr lang="it-IT" dirty="0" smtClean="0"/>
                  <a:t> invertendo gli stati di accettazione e di rigetto di una macchina non deterministica che decide L</a:t>
                </a:r>
              </a:p>
              <a:p>
                <a:r>
                  <a:rPr lang="it-IT" dirty="0" smtClean="0"/>
                  <a:t>E questo significa 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non possiamo affermare che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coNP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= NP</a:t>
                </a:r>
              </a:p>
              <a:p>
                <a:r>
                  <a:rPr lang="it-IT" dirty="0" smtClean="0">
                    <a:solidFill>
                      <a:srgbClr val="D441C9"/>
                    </a:solidFill>
                  </a:rPr>
                  <a:t>Ma, tutto questo ragionamento, ci permette forse di affermare che </a:t>
                </a:r>
                <a:r>
                  <a:rPr lang="it-IT" dirty="0" err="1" smtClean="0">
                    <a:solidFill>
                      <a:srgbClr val="D441C9"/>
                    </a:solidFill>
                  </a:rPr>
                  <a:t>coNP</a:t>
                </a:r>
                <a:r>
                  <a:rPr lang="it-IT" dirty="0" smtClean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rgbClr val="D441C9"/>
                    </a:solidFill>
                  </a:rPr>
                  <a:t>NP?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Col cavolo!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dimostrazione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NP </a:t>
                </a:r>
                <a:r>
                  <a:rPr lang="it-IT" dirty="0">
                    <a:solidFill>
                      <a:schemeClr val="tx1"/>
                    </a:solidFill>
                  </a:rPr>
                  <a:t>potrebbe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seguire una strada completamente diversa da quella dell’inversione degli stati finali di una macchina non deterministica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allora?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Questioni di congetture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Abbiamo detto più volte che la maggior parte delle inclusioni fra classi di complessità sono inclusioni deboli</a:t>
                </a:r>
              </a:p>
              <a:p>
                <a:pPr lvl="1"/>
                <a:r>
                  <a:rPr lang="it-IT" dirty="0" smtClean="0"/>
                  <a:t>nelle quali non si riesce a dimostrare che le due classi sono diverse</a:t>
                </a:r>
              </a:p>
              <a:p>
                <a:pPr lvl="1"/>
                <a:r>
                  <a:rPr lang="it-IT" dirty="0" smtClean="0"/>
                  <a:t>ma non </a:t>
                </a:r>
                <a:r>
                  <a:rPr lang="it-IT" dirty="0"/>
                  <a:t>si riesce </a:t>
                </a:r>
                <a:r>
                  <a:rPr lang="it-IT" dirty="0" smtClean="0"/>
                  <a:t>nemmeno a </a:t>
                </a:r>
                <a:r>
                  <a:rPr lang="it-IT" dirty="0"/>
                  <a:t>dimostrare che le due classi sono </a:t>
                </a:r>
                <a:r>
                  <a:rPr lang="it-IT" dirty="0" smtClean="0"/>
                  <a:t>uguali!</a:t>
                </a:r>
                <a:endParaRPr lang="it-IT" dirty="0"/>
              </a:p>
              <a:p>
                <a:r>
                  <a:rPr lang="it-IT" dirty="0" smtClean="0"/>
                  <a:t>Il caso più famoso è quello che riguarda le classi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e NP</a:t>
                </a:r>
                <a:endParaRPr lang="it-IT" dirty="0"/>
              </a:p>
              <a:p>
                <a:pPr lvl="1"/>
                <a:r>
                  <a:rPr lang="it-IT" dirty="0" smtClean="0"/>
                  <a:t>sappiamo che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/>
                  <a:t>NP – e, quindi, che ogni problema in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è contenuto anche in NP</a:t>
                </a:r>
              </a:p>
              <a:p>
                <a:pPr lvl="1"/>
                <a:r>
                  <a:rPr lang="it-IT" dirty="0" smtClean="0"/>
                  <a:t>ma non sappiamo se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= NP – ossia, se </a:t>
                </a:r>
                <a:r>
                  <a:rPr lang="it-IT" dirty="0"/>
                  <a:t>ogni problema in </a:t>
                </a:r>
                <a:r>
                  <a:rPr lang="it-IT" dirty="0" smtClean="0"/>
                  <a:t>NP </a:t>
                </a:r>
                <a:r>
                  <a:rPr lang="it-IT" dirty="0"/>
                  <a:t>è </a:t>
                </a:r>
                <a:r>
                  <a:rPr lang="it-IT" dirty="0" smtClean="0"/>
                  <a:t>contenuto, in effetti, in </a:t>
                </a:r>
                <a:r>
                  <a:rPr lang="it-IT" dirty="0" err="1" smtClean="0"/>
                  <a:t>P</a:t>
                </a:r>
                <a:endParaRPr lang="it-IT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 smtClean="0"/>
                  <a:t>né sappiamo se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NP – ossia, se esiste un </a:t>
                </a:r>
                <a:r>
                  <a:rPr lang="it-IT" dirty="0"/>
                  <a:t>problema in NP </a:t>
                </a:r>
                <a:r>
                  <a:rPr lang="it-IT" dirty="0" smtClean="0"/>
                  <a:t> che non è contenuto in </a:t>
                </a:r>
                <a:r>
                  <a:rPr lang="it-IT" dirty="0" err="1"/>
                  <a:t>P</a:t>
                </a:r>
                <a:endParaRPr lang="it-IT" baseline="-25000" dirty="0" smtClean="0">
                  <a:solidFill>
                    <a:srgbClr val="FF0000"/>
                  </a:solidFill>
                </a:endParaRPr>
              </a:p>
              <a:p>
                <a:r>
                  <a:rPr lang="it-IT" dirty="0" smtClean="0"/>
                  <a:t>La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congettura fondamentale della teoria della complessità computazionale </a:t>
                </a:r>
                <a:r>
                  <a:rPr lang="it-IT" dirty="0" smtClean="0"/>
                  <a:t>ipotizza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NP</a:t>
                </a:r>
                <a:endParaRPr lang="it-IT" b="1" dirty="0" smtClean="0"/>
              </a:p>
              <a:p>
                <a:pPr lvl="1"/>
                <a:r>
                  <a:rPr lang="it-IT" dirty="0" smtClean="0"/>
                  <a:t>e sulla dimostrazione (o confutazione) di questa congettura pende una taglia da un milione di dollari!</a:t>
                </a:r>
              </a:p>
              <a:p>
                <a:r>
                  <a:rPr lang="it-IT" dirty="0" smtClean="0"/>
                  <a:t>Ed ora abbiamo appena scoperto una nuova congettura:</a:t>
                </a:r>
              </a:p>
              <a:p>
                <a:r>
                  <a:rPr lang="it-IT" dirty="0"/>
                  <a:t>La </a:t>
                </a:r>
                <a:r>
                  <a:rPr lang="it-IT" b="1" dirty="0" smtClean="0"/>
                  <a:t>seconda congettura della teoria della complessità </a:t>
                </a:r>
                <a:r>
                  <a:rPr lang="it-IT" b="1" dirty="0"/>
                  <a:t>computazionale</a:t>
                </a:r>
                <a:r>
                  <a:rPr lang="it-IT" dirty="0"/>
                  <a:t> ipotizza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coNP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NP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 b="-38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48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Struttura della classe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6.24</a:t>
                </a:r>
                <a:r>
                  <a:rPr lang="it-IT" dirty="0"/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chiusa rispetto alla riducibilità polinomiale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Come detto sulla dispensa, “La </a:t>
                </a:r>
                <a:r>
                  <a:rPr lang="it-IT" dirty="0">
                    <a:solidFill>
                      <a:schemeClr val="tx1"/>
                    </a:solidFill>
                  </a:rPr>
                  <a:t>dimostrazione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analoga a quella del Teorema 6.21 ed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lasciata per esercizio.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“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Aggiungo che mi piacerebbe se qualcuno di voi lo facesse questo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UTILE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esercizio!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(E me lo inviasse) </a:t>
                </a: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Come per tutte le classi di complessità, anche la classe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possiamo definire linguaggi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completi rispetto alla riducibilità polinomiale</a:t>
                </a:r>
              </a:p>
              <a:p>
                <a:pPr lvl="2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DEFINIZIONE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un linguaggio L è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coNP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-completo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1)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2) per ogni linguaggio L’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si ha che L’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7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Struttura della classe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Come abbiamo visto la scorsa lezione, i linguaggi NP-completi sono i possibili linguaggi separatori fra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NP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nell’ipotesi </a:t>
                </a:r>
                <a:r>
                  <a:rPr lang="it-IT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NP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 linguaggio NP-completo non può essere contenuto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sono i linguaggi “più difficili” all’interno di NP</a:t>
                </a:r>
              </a:p>
              <a:p>
                <a:pPr lvl="2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stessa cosa ci proponiamo di fare nella 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Vogliamo mostrare che caratterizzare </a:t>
                </a:r>
                <a:r>
                  <a:rPr lang="it-IT" dirty="0">
                    <a:solidFill>
                      <a:schemeClr val="tx1"/>
                    </a:solidFill>
                  </a:rPr>
                  <a:t>i linguaggi i linguaggi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sono i candidati ad essere i linguaggi separatori fra NP 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 che, </a:t>
                </a:r>
                <a:r>
                  <a:rPr lang="it-IT" dirty="0">
                    <a:solidFill>
                      <a:schemeClr val="tx1"/>
                    </a:solidFill>
                  </a:rPr>
                  <a:t>nell’ipotesi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coNP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NP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linguaggio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 </a:t>
                </a:r>
                <a:r>
                  <a:rPr lang="it-IT" dirty="0">
                    <a:solidFill>
                      <a:schemeClr val="tx1"/>
                    </a:solidFill>
                  </a:rPr>
                  <a:t>non può essere contenuto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che i linguaggi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-completi sono </a:t>
                </a:r>
                <a:r>
                  <a:rPr lang="it-IT" dirty="0">
                    <a:solidFill>
                      <a:schemeClr val="tx1"/>
                    </a:solidFill>
                  </a:rPr>
                  <a:t>i linguaggi “più difficili” all’interno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l’obiettivo dei prossimi due teoremi.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 b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7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Struttura della classe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</a:t>
                </a:r>
                <a:r>
                  <a:rPr lang="it-IT" b="1" dirty="0">
                    <a:solidFill>
                      <a:schemeClr val="tx1"/>
                    </a:solidFill>
                  </a:rPr>
                  <a:t>6.25</a:t>
                </a:r>
                <a:r>
                  <a:rPr lang="it-IT" dirty="0">
                    <a:solidFill>
                      <a:schemeClr val="tx1"/>
                    </a:solidFill>
                  </a:rPr>
                  <a:t>: Un linguaggio L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NP-completo se e soltanto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il suo complemento 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 linguaggio NP-completo – mostriamo che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1)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e, quindi,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2) Dobbiamo mostrare che, per ogni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vale che 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sia allora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un linguaggio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allora,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L è completo per </a:t>
                </a:r>
                <a:r>
                  <a:rPr lang="it-IT" dirty="0">
                    <a:solidFill>
                      <a:schemeClr val="tx1"/>
                    </a:solidFill>
                  </a:rPr>
                  <a:t>la classe NP,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per </a:t>
                </a:r>
                <a:r>
                  <a:rPr lang="it-IT" dirty="0">
                    <a:solidFill>
                      <a:schemeClr val="tx1"/>
                    </a:solidFill>
                  </a:rPr>
                  <a:t>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L: allora, in particolare, poiché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NP, vale che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c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</a:t>
                </a:r>
                <a:endParaRPr lang="it-IT" b="1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significa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</a:t>
                </a:r>
                <a:r>
                  <a:rPr lang="it-IT" dirty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 </a:t>
                </a:r>
                <a:r>
                  <a:rPr lang="it-IT" dirty="0" smtClean="0"/>
                  <a:t>→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*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(ricordiamo che consideriamo linguaggi nell’alfabeto {0,1}) 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tale che f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FP e,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questo è equivalente a dire che,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per ogni 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{0,1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}*,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ossia,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per ogni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{0,1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}*,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se e soltanto </a:t>
                </a:r>
                <a:r>
                  <a:rPr lang="it-IT" b="1" dirty="0">
                    <a:solidFill>
                      <a:srgbClr val="FF0000"/>
                    </a:solidFill>
                  </a:rPr>
                  <a:t>se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it-IT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(x</a:t>
                </a:r>
                <a:r>
                  <a:rPr lang="it-IT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un qualsiasi linguaggio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questo dimostra che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completo per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Struttura della classe </a:t>
            </a:r>
            <a:r>
              <a:rPr lang="it-IT" dirty="0" err="1" smtClean="0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</a:t>
                </a:r>
                <a:r>
                  <a:rPr lang="it-IT" b="1" dirty="0">
                    <a:solidFill>
                      <a:schemeClr val="tx1"/>
                    </a:solidFill>
                  </a:rPr>
                  <a:t>6.25</a:t>
                </a:r>
                <a:r>
                  <a:rPr lang="it-IT" dirty="0">
                    <a:solidFill>
                      <a:schemeClr val="tx1"/>
                    </a:solidFill>
                  </a:rPr>
                  <a:t>: Un linguaggio L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NP-completo se e soltanto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il suo complemento 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un linguaggio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-completo – mostriamo che L è NP-completo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1)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coNP </a:t>
                </a:r>
                <a:r>
                  <a:rPr lang="it-IT" dirty="0">
                    <a:solidFill>
                      <a:schemeClr val="tx1"/>
                    </a:solidFill>
                  </a:rPr>
                  <a:t>e, quindi,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2) Dobbiamo mostrare che, per ogni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NP, vale che 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endParaRPr lang="it-IT" sz="2000" baseline="30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sia allora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un linguaggio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NP: allora,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coNP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completo per </a:t>
                </a:r>
                <a:r>
                  <a:rPr lang="it-IT" dirty="0">
                    <a:solidFill>
                      <a:schemeClr val="tx1"/>
                    </a:solidFill>
                  </a:rPr>
                  <a:t>la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per </a:t>
                </a:r>
                <a:r>
                  <a:rPr lang="it-IT" dirty="0">
                    <a:solidFill>
                      <a:schemeClr val="tx1"/>
                    </a:solidFill>
                  </a:rPr>
                  <a:t>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allora, in particolare, poiché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coNP, vale che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significa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</a:t>
                </a:r>
                <a:r>
                  <a:rPr lang="it-IT" dirty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 </a:t>
                </a:r>
                <a:r>
                  <a:rPr lang="it-IT" dirty="0" smtClean="0"/>
                  <a:t>→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(ricordiamo che consideriamo linguaggi nell’alfabeto {0,1}) 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  tale che f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FP e,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questo è equivalente a dire che,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per ogni 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{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0,1}*,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ossia,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per ogni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{0,1},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se e soltanto </a:t>
                </a:r>
                <a:r>
                  <a:rPr lang="it-IT" b="1" dirty="0">
                    <a:solidFill>
                      <a:srgbClr val="FF0000"/>
                    </a:solidFill>
                  </a:rPr>
                  <a:t>se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it-IT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(x</a:t>
                </a:r>
                <a:r>
                  <a:rPr lang="it-IT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un qualsiasi linguaggio in NP, questo dimostra che L </a:t>
                </a:r>
                <a:r>
                  <a:rPr lang="it-IT" dirty="0">
                    <a:solidFill>
                      <a:schemeClr val="tx1"/>
                    </a:solidFill>
                  </a:rPr>
                  <a:t>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completo per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6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6.26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esiste un linguaggio L NP-completo tale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allora NP 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Dimostriamo il teorema mostrando prima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NP e poi che NP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L NP-completo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allora anche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e, in particolare,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oiché </a:t>
                </a:r>
                <a:r>
                  <a:rPr lang="it-IT" dirty="0">
                    <a:solidFill>
                      <a:schemeClr val="tx1"/>
                    </a:solidFill>
                  </a:rPr>
                  <a:t>L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NP-completo allora, per il Teorema </a:t>
                </a:r>
                <a:r>
                  <a:rPr lang="it-IT" dirty="0">
                    <a:solidFill>
                      <a:schemeClr val="tx1"/>
                    </a:solidFill>
                  </a:rPr>
                  <a:t>6.25,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quindi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per ogni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b="1" dirty="0">
                    <a:solidFill>
                      <a:srgbClr val="3636E8"/>
                    </a:solidFill>
                  </a:rPr>
                  <a:t>, si ha che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</a:t>
                </a:r>
                <a:r>
                  <a:rPr lang="it-IT" dirty="0">
                    <a:solidFill>
                      <a:srgbClr val="3636E8"/>
                    </a:solidFill>
                  </a:rPr>
                  <a:t>NP è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chiusa rispetto alla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riducibilità </a:t>
                </a:r>
                <a:r>
                  <a:rPr lang="it-IT" dirty="0">
                    <a:solidFill>
                      <a:srgbClr val="3636E8"/>
                    </a:solidFill>
                  </a:rPr>
                  <a:t>polinomiale </a:t>
                </a:r>
                <a:r>
                  <a:rPr lang="it-IT" dirty="0">
                    <a:solidFill>
                      <a:schemeClr val="tx1"/>
                    </a:solidFill>
                  </a:rPr>
                  <a:t>(Teorema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6.22)										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che significa che se accade che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 e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NP, allora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NP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ogni linguaggio L’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dirty="0">
                    <a:solidFill>
                      <a:srgbClr val="3636E8"/>
                    </a:solidFill>
                  </a:rPr>
                  <a:t>, si ha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questo dimostra che 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⊆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3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6.26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esiste un linguaggio L NP-completo tale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NP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allora NP =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Mostriamo </a:t>
                </a:r>
                <a:r>
                  <a:rPr lang="it-IT" dirty="0">
                    <a:solidFill>
                      <a:schemeClr val="tx1"/>
                    </a:solidFill>
                  </a:rPr>
                  <a:t>ora l’inclusione opposta.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:r>
                  <a:rPr lang="it-IT" dirty="0">
                    <a:solidFill>
                      <a:schemeClr val="tx1"/>
                    </a:solidFill>
                  </a:rPr>
                  <a:t>L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NP-completo allora,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per ogni L’’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 si ha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L’’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Poiché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allora, in particolare,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</a:t>
                </a:r>
                <a:r>
                  <a:rPr lang="it-IT" dirty="0" err="1" smtClean="0">
                    <a:solidFill>
                      <a:srgbClr val="3636E8"/>
                    </a:solidFill>
                  </a:rPr>
                  <a:t>coNP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 è chiusa rispetto </a:t>
                </a:r>
                <a:r>
                  <a:rPr lang="it-IT" dirty="0">
                    <a:solidFill>
                      <a:srgbClr val="3636E8"/>
                    </a:solidFill>
                  </a:rPr>
                  <a:t>alla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riducibilità </a:t>
                </a:r>
                <a:r>
                  <a:rPr lang="it-IT" dirty="0">
                    <a:solidFill>
                      <a:srgbClr val="3636E8"/>
                    </a:solidFill>
                  </a:rPr>
                  <a:t>polinomiale</a:t>
                </a:r>
                <a:r>
                  <a:rPr lang="it-IT" dirty="0">
                    <a:solidFill>
                      <a:schemeClr val="tx1"/>
                    </a:solidFill>
                  </a:rPr>
                  <a:t> (Teorema 6.24) 									</a:t>
                </a:r>
                <a:r>
                  <a:rPr lang="it-IT" sz="1600" dirty="0">
                    <a:solidFill>
                      <a:schemeClr val="tx1"/>
                    </a:solidFill>
                  </a:rPr>
                  <a:t>che significa che se accade che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 e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coNP</a:t>
                </a:r>
                <a:r>
                  <a:rPr lang="it-IT" sz="1600" dirty="0">
                    <a:solidFill>
                      <a:schemeClr val="tx1"/>
                    </a:solidFill>
                  </a:rPr>
                  <a:t>, allora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				</a:t>
                </a:r>
                <a:r>
                  <a:rPr lang="it-IT" dirty="0">
                    <a:solidFill>
                      <a:srgbClr val="3636E8"/>
                    </a:solidFill>
                  </a:rPr>
                  <a:t>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rgbClr val="3636E8"/>
                    </a:solidFill>
                  </a:rPr>
                  <a:t> coNP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rgbClr val="3636E8"/>
                    </a:solidFill>
                  </a:rPr>
                  <a:t>per ogni L’’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 si ha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L’’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questo dimostra che 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NP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Infine, le </a:t>
                </a:r>
                <a:r>
                  <a:rPr lang="it-IT" dirty="0">
                    <a:solidFill>
                      <a:schemeClr val="tx1"/>
                    </a:solidFill>
                  </a:rPr>
                  <a:t>due inclusioni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coNP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b="1" dirty="0">
                    <a:solidFill>
                      <a:schemeClr val="tx1"/>
                    </a:solidFill>
                  </a:rPr>
                  <a:t>NP ⊆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dimostrano </a:t>
                </a:r>
                <a:r>
                  <a:rPr lang="it-IT" dirty="0">
                    <a:solidFill>
                      <a:schemeClr val="tx1"/>
                    </a:solidFill>
                  </a:rPr>
                  <a:t>il teorema.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2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lassi di complessità complemento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Torniamo un attimo al paragrafo 6.6: </a:t>
            </a:r>
            <a:r>
              <a:rPr lang="it-IT" dirty="0">
                <a:solidFill>
                  <a:schemeClr val="tx1"/>
                </a:solidFill>
              </a:rPr>
              <a:t>accanto alle classi introdotte all’inizio di questo paragrafo, possiamo indicare i loro complementi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 err="1">
                <a:solidFill>
                  <a:schemeClr val="tx1"/>
                </a:solidFill>
              </a:rPr>
              <a:t>coP</a:t>
            </a:r>
            <a:r>
              <a:rPr lang="it-IT" dirty="0">
                <a:solidFill>
                  <a:schemeClr val="tx1"/>
                </a:solidFill>
              </a:rPr>
              <a:t> = {L </a:t>
            </a:r>
            <a:r>
              <a:rPr lang="it-IT" dirty="0" smtClean="0">
                <a:solidFill>
                  <a:schemeClr val="tx1"/>
                </a:solidFill>
              </a:rPr>
              <a:t>⊆ {</a:t>
            </a:r>
            <a:r>
              <a:rPr lang="it-IT" dirty="0">
                <a:solidFill>
                  <a:schemeClr val="tx1"/>
                </a:solidFill>
              </a:rPr>
              <a:t>0,1}*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smtClean="0">
                <a:solidFill>
                  <a:schemeClr val="tx1"/>
                </a:solidFill>
              </a:rPr>
              <a:t>L</a:t>
            </a:r>
            <a:r>
              <a:rPr lang="it-IT" baseline="30000" dirty="0" smtClean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∈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}, </a:t>
            </a:r>
          </a:p>
          <a:p>
            <a:r>
              <a:rPr lang="it-IT" dirty="0" err="1">
                <a:solidFill>
                  <a:schemeClr val="tx1"/>
                </a:solidFill>
              </a:rPr>
              <a:t>coNP</a:t>
            </a:r>
            <a:r>
              <a:rPr lang="it-IT" dirty="0">
                <a:solidFill>
                  <a:schemeClr val="tx1"/>
                </a:solidFill>
              </a:rPr>
              <a:t> = {L </a:t>
            </a:r>
            <a:r>
              <a:rPr lang="it-IT" dirty="0" smtClean="0">
                <a:solidFill>
                  <a:schemeClr val="tx1"/>
                </a:solidFill>
              </a:rPr>
              <a:t>⊆ {</a:t>
            </a:r>
            <a:r>
              <a:rPr lang="it-IT" dirty="0">
                <a:solidFill>
                  <a:schemeClr val="tx1"/>
                </a:solidFill>
              </a:rPr>
              <a:t>0,1}*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smtClean="0">
                <a:solidFill>
                  <a:schemeClr val="tx1"/>
                </a:solidFill>
              </a:rPr>
              <a:t>L</a:t>
            </a:r>
            <a:r>
              <a:rPr lang="it-IT" sz="2000" baseline="30000" dirty="0" smtClean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∈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NP }, 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E, allo stesso modo, le classi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</a:rPr>
              <a:t>coEXPTIME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coNEXPTIME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</a:rPr>
              <a:t>coPSPACE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Osserviamo che </a:t>
            </a:r>
            <a:r>
              <a:rPr lang="it-IT" dirty="0" smtClean="0">
                <a:solidFill>
                  <a:srgbClr val="3636E8"/>
                </a:solidFill>
              </a:rPr>
              <a:t>nella definizione delle classi di complessità complemento </a:t>
            </a:r>
            <a:r>
              <a:rPr lang="it-IT" dirty="0" smtClean="0">
                <a:solidFill>
                  <a:schemeClr val="tx1"/>
                </a:solidFill>
              </a:rPr>
              <a:t>non viene specificato come vengono decisi (o accettati) i linguaggi che vi appartengono ma, invece, </a:t>
            </a:r>
            <a:r>
              <a:rPr lang="it-IT" dirty="0" smtClean="0">
                <a:solidFill>
                  <a:srgbClr val="3636E8"/>
                </a:solidFill>
              </a:rPr>
              <a:t>viene specificato come vengono </a:t>
            </a:r>
            <a:r>
              <a:rPr lang="it-IT" dirty="0">
                <a:solidFill>
                  <a:srgbClr val="3636E8"/>
                </a:solidFill>
              </a:rPr>
              <a:t>decisi (o accettati) </a:t>
            </a:r>
            <a:r>
              <a:rPr lang="it-IT" dirty="0" smtClean="0">
                <a:solidFill>
                  <a:srgbClr val="3636E8"/>
                </a:solidFill>
              </a:rPr>
              <a:t>i complementi dei linguaggi che vi appartengono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Tuttavia</a:t>
            </a:r>
            <a:r>
              <a:rPr lang="it-IT" dirty="0">
                <a:solidFill>
                  <a:schemeClr val="tx1"/>
                </a:solidFill>
              </a:rPr>
              <a:t>, questa differenza è irrilevante quando si parla di classi deterministiche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lassi di complessità complemento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Osserviamo che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nella definizione delle classi di complessità complemento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viene specificato come vengono decisi (o accettati) i linguaggi che vi appartengono ma, invece,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viene specificato come vengono </a:t>
                </a:r>
                <a:r>
                  <a:rPr lang="it-IT" dirty="0">
                    <a:solidFill>
                      <a:srgbClr val="3636E8"/>
                    </a:solidFill>
                  </a:rPr>
                  <a:t>decisi (o accettati)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i complementi dei linguaggi che vi appartengono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Tuttavia</a:t>
                </a:r>
                <a:r>
                  <a:rPr lang="it-IT" dirty="0">
                    <a:solidFill>
                      <a:schemeClr val="tx1"/>
                    </a:solidFill>
                  </a:rPr>
                  <a:t>, questa differenza è irrilevante quando si parla di classi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deterministiche: infatti, sappiamo che</a:t>
                </a:r>
              </a:p>
              <a:p>
                <a:r>
                  <a:rPr lang="it-IT" b="1" dirty="0"/>
                  <a:t>Teorema 6.11</a:t>
                </a:r>
                <a:r>
                  <a:rPr lang="it-IT" dirty="0"/>
                  <a:t>: </a:t>
                </a:r>
                <a:r>
                  <a:rPr lang="it-IT" i="1" dirty="0"/>
                  <a:t>Per ogni funzione totale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,					</a:t>
                </a:r>
                <a:br>
                  <a:rPr lang="it-IT" dirty="0"/>
                </a:br>
                <a:r>
                  <a:rPr lang="it-IT" dirty="0"/>
                  <a:t>																					DTIME[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>
                    <a:solidFill>
                      <a:schemeClr val="tx1"/>
                    </a:solidFill>
                  </a:rPr>
                  <a:t>=</a:t>
                </a:r>
                <a:r>
                  <a:rPr lang="it-IT" dirty="0"/>
                  <a:t> </a:t>
                </a:r>
                <a:r>
                  <a:rPr lang="it-IT" dirty="0" err="1"/>
                  <a:t>coDTIME</a:t>
                </a:r>
                <a:r>
                  <a:rPr lang="it-IT" dirty="0"/>
                  <a:t>[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    		e           DSPACE[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>
                    <a:solidFill>
                      <a:schemeClr val="tx1"/>
                    </a:solidFill>
                  </a:rPr>
                  <a:t>=</a:t>
                </a:r>
                <a:r>
                  <a:rPr lang="it-IT" dirty="0"/>
                  <a:t> </a:t>
                </a:r>
                <a:r>
                  <a:rPr lang="it-IT" dirty="0" err="1"/>
                  <a:t>coDSPACE</a:t>
                </a:r>
                <a:r>
                  <a:rPr lang="it-IT" dirty="0"/>
                  <a:t>[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)].</a:t>
                </a:r>
              </a:p>
              <a:p>
                <a:pPr lvl="7"/>
                <a:endParaRPr lang="it-IT" dirty="0"/>
              </a:p>
              <a:p>
                <a:r>
                  <a:rPr lang="it-IT" dirty="0" smtClean="0"/>
                  <a:t>E come viene dimostrato, in breve, questo teorema?</a:t>
                </a:r>
              </a:p>
              <a:p>
                <a:pPr lvl="1"/>
                <a:r>
                  <a:rPr lang="it-IT" dirty="0" smtClean="0"/>
                  <a:t>Si prende una macchina T che decide L tale che, per ogni x,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T,x</a:t>
                </a:r>
                <a:r>
                  <a:rPr lang="it-IT" dirty="0" smtClean="0"/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(|x|)) 	      [ o </a:t>
                </a:r>
                <a:r>
                  <a:rPr lang="it-IT" dirty="0" err="1" smtClean="0"/>
                  <a:t>dspace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T,x</a:t>
                </a:r>
                <a:r>
                  <a:rPr lang="it-IT" dirty="0"/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si costruisce una nuova macchina T’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complementando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gli stati di accettazione e di rigetto di T – ossia, si aggiungono le quintuple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</a:t>
                </a:r>
                <a:r>
                  <a:rPr lang="it-IT" dirty="0" smtClean="0">
                    <a:sym typeface="Symbol" charset="2"/>
                  </a:rPr>
                  <a:t>, </a:t>
                </a:r>
                <a:r>
                  <a:rPr lang="it-IT" dirty="0" err="1" smtClean="0">
                    <a:sym typeface="Symbol" charset="2"/>
                  </a:rPr>
                  <a:t>F</a:t>
                </a:r>
                <a:r>
                  <a:rPr lang="it-IT" dirty="0" smtClean="0"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per ogni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∈ {0,1, </a:t>
                </a:r>
                <a:r>
                  <a:rPr lang="it-IT" dirty="0">
                    <a:sym typeface="Symbol" charset="2"/>
                  </a:rPr>
                  <a:t></a:t>
                </a:r>
                <a:r>
                  <a:rPr lang="it-IT" dirty="0"/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}, dove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sono gli stati di accettazione e di rigetto di T’</a:t>
                </a:r>
              </a:p>
              <a:p>
                <a:pPr lvl="1"/>
                <a:r>
                  <a:rPr lang="it-IT" b="1" dirty="0" smtClean="0">
                    <a:solidFill>
                      <a:srgbClr val="D441C9"/>
                    </a:solidFill>
                  </a:rPr>
                  <a:t>T’ decide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L</a:t>
                </a:r>
                <a:r>
                  <a:rPr lang="it-IT" sz="1800" b="1" baseline="30000" dirty="0" smtClean="0">
                    <a:solidFill>
                      <a:srgbClr val="D441C9"/>
                    </a:solidFill>
                  </a:rPr>
                  <a:t>c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 err="1" smtClean="0"/>
                  <a:t>dtime</a:t>
                </a:r>
                <a:r>
                  <a:rPr lang="it-IT" dirty="0" smtClean="0"/>
                  <a:t>(T’,</a:t>
                </a:r>
                <a:r>
                  <a:rPr lang="it-IT" dirty="0"/>
                  <a:t>x)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	      [ o </a:t>
                </a:r>
                <a:r>
                  <a:rPr lang="it-IT" dirty="0" err="1" smtClean="0"/>
                  <a:t>dspace</a:t>
                </a:r>
                <a:r>
                  <a:rPr lang="it-IT" dirty="0" smtClean="0"/>
                  <a:t>(T’,</a:t>
                </a:r>
                <a:r>
                  <a:rPr lang="it-IT" dirty="0"/>
                  <a:t>x)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]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lassi di complessità complemento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Osserviamo che </a:t>
            </a:r>
            <a:r>
              <a:rPr lang="it-IT" dirty="0" smtClean="0">
                <a:solidFill>
                  <a:srgbClr val="3636E8"/>
                </a:solidFill>
              </a:rPr>
              <a:t>nella definizione delle classi di complessità complemento </a:t>
            </a:r>
            <a:r>
              <a:rPr lang="it-IT" dirty="0" smtClean="0">
                <a:solidFill>
                  <a:schemeClr val="tx1"/>
                </a:solidFill>
              </a:rPr>
              <a:t>non viene specificato come vengono decisi (o accettati) i linguaggi che vi appartengono ma, invece, </a:t>
            </a:r>
            <a:r>
              <a:rPr lang="it-IT" dirty="0" smtClean="0">
                <a:solidFill>
                  <a:srgbClr val="3636E8"/>
                </a:solidFill>
              </a:rPr>
              <a:t>viene specificato come vengono </a:t>
            </a:r>
            <a:r>
              <a:rPr lang="it-IT" dirty="0">
                <a:solidFill>
                  <a:srgbClr val="3636E8"/>
                </a:solidFill>
              </a:rPr>
              <a:t>decisi (o accettati) </a:t>
            </a:r>
            <a:r>
              <a:rPr lang="it-IT" dirty="0" smtClean="0">
                <a:solidFill>
                  <a:srgbClr val="3636E8"/>
                </a:solidFill>
              </a:rPr>
              <a:t>i complementi dei linguaggi che vi appartengono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Tuttavia</a:t>
            </a:r>
            <a:r>
              <a:rPr lang="it-IT" dirty="0">
                <a:solidFill>
                  <a:schemeClr val="tx1"/>
                </a:solidFill>
              </a:rPr>
              <a:t>, questa differenza è irrilevante quando si parla di classi </a:t>
            </a:r>
            <a:r>
              <a:rPr lang="it-IT" dirty="0" smtClean="0">
                <a:solidFill>
                  <a:schemeClr val="tx1"/>
                </a:solidFill>
              </a:rPr>
              <a:t>deterministiche: infatti, dal Teorema 6.11 possiamo derivare</a:t>
            </a:r>
          </a:p>
          <a:p>
            <a:pPr lvl="2"/>
            <a:endParaRPr lang="it-IT" dirty="0" smtClean="0">
              <a:solidFill>
                <a:schemeClr val="tx1"/>
              </a:solidFill>
            </a:endParaRPr>
          </a:p>
          <a:p>
            <a:r>
              <a:rPr lang="it-IT" b="1" dirty="0" smtClean="0"/>
              <a:t>Corollario 6.3</a:t>
            </a:r>
            <a:r>
              <a:rPr lang="it-IT" dirty="0" smtClean="0"/>
              <a:t>: </a:t>
            </a:r>
            <a:r>
              <a:rPr lang="it-IT" dirty="0" err="1" smtClean="0"/>
              <a:t>P</a:t>
            </a:r>
            <a:r>
              <a:rPr lang="it-IT" dirty="0" smtClean="0"/>
              <a:t> = </a:t>
            </a:r>
            <a:r>
              <a:rPr lang="it-IT" dirty="0" err="1" smtClean="0"/>
              <a:t>coP</a:t>
            </a:r>
            <a:r>
              <a:rPr lang="it-IT" dirty="0"/>
              <a:t>	</a:t>
            </a:r>
            <a:endParaRPr lang="it-IT" dirty="0" smtClean="0"/>
          </a:p>
          <a:p>
            <a:pPr lvl="2"/>
            <a:endParaRPr lang="it-IT" dirty="0"/>
          </a:p>
          <a:p>
            <a:r>
              <a:rPr lang="it-IT" dirty="0" smtClean="0"/>
              <a:t>Ma anche che </a:t>
            </a:r>
            <a:r>
              <a:rPr lang="it-IT" dirty="0" err="1" smtClean="0"/>
              <a:t>coPSPACE</a:t>
            </a:r>
            <a:r>
              <a:rPr lang="it-IT" dirty="0" smtClean="0"/>
              <a:t> = PSPACE</a:t>
            </a:r>
            <a:r>
              <a:rPr lang="it-IT" dirty="0"/>
              <a:t>			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Possiamo arrivare alla stessa conclusione per le classi non deterministiche?</a:t>
            </a:r>
          </a:p>
          <a:p>
            <a:pPr lvl="1"/>
            <a:r>
              <a:rPr lang="it-IT" dirty="0" smtClean="0"/>
              <a:t>Cioè: possiamo utilizzare la stessa tecnica utilizzata nella dimostrazione del Teorema 6.11 nel caso non deterministico?</a:t>
            </a:r>
          </a:p>
          <a:p>
            <a:pPr lvl="1"/>
            <a:r>
              <a:rPr lang="it-IT" dirty="0" smtClean="0"/>
              <a:t>Possiamo complementare gli stati di accettazione e di rigetto di una macchina NT che accetta un linguaggio L al fine di accettare il complemento di L?</a:t>
            </a:r>
          </a:p>
        </p:txBody>
      </p:sp>
    </p:spTree>
    <p:extLst>
      <p:ext uri="{BB962C8B-B14F-4D97-AF65-F5344CB8AC3E}">
        <p14:creationId xmlns:p14="http://schemas.microsoft.com/office/powerpoint/2010/main" val="15758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lassi di complessità complemento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/>
              <a:t>Possiamo complementare gli stati di </a:t>
            </a:r>
            <a:r>
              <a:rPr lang="it-IT" dirty="0" smtClean="0">
                <a:solidFill>
                  <a:schemeClr val="tx1"/>
                </a:solidFill>
              </a:rPr>
              <a:t>accettazione </a:t>
            </a:r>
            <a:r>
              <a:rPr lang="it-IT" dirty="0" smtClean="0"/>
              <a:t>e di rigetto di una macchina NT che </a:t>
            </a:r>
            <a:r>
              <a:rPr lang="it-IT" i="1" dirty="0" smtClean="0">
                <a:solidFill>
                  <a:srgbClr val="3636E8"/>
                </a:solidFill>
              </a:rPr>
              <a:t>accetta</a:t>
            </a:r>
            <a:r>
              <a:rPr lang="it-IT" dirty="0" smtClean="0"/>
              <a:t> un linguaggio L al fine di </a:t>
            </a:r>
            <a:r>
              <a:rPr lang="it-IT" i="1" dirty="0" smtClean="0">
                <a:solidFill>
                  <a:srgbClr val="3636E8"/>
                </a:solidFill>
              </a:rPr>
              <a:t>accettare</a:t>
            </a:r>
            <a:r>
              <a:rPr lang="it-IT" dirty="0" smtClean="0"/>
              <a:t> il complemento di L?</a:t>
            </a:r>
          </a:p>
          <a:p>
            <a:pPr lvl="1"/>
            <a:r>
              <a:rPr lang="it-IT" dirty="0" smtClean="0"/>
              <a:t>Sì, perché la questione è proprio questa: le classi non deterministiche sono definite come classi di linguaggi </a:t>
            </a:r>
            <a:r>
              <a:rPr lang="it-IT" i="1" dirty="0" smtClean="0">
                <a:solidFill>
                  <a:srgbClr val="3636E8"/>
                </a:solidFill>
              </a:rPr>
              <a:t>accettati</a:t>
            </a:r>
            <a:r>
              <a:rPr lang="it-IT" dirty="0" smtClean="0"/>
              <a:t> da macchine non deterministiche entro quantità limitate di istruzioni o celle di nastro</a:t>
            </a:r>
          </a:p>
          <a:p>
            <a:pPr lvl="1"/>
            <a:r>
              <a:rPr lang="it-IT" dirty="0" smtClean="0"/>
              <a:t>“Ma</a:t>
            </a:r>
            <a:r>
              <a:rPr lang="it-IT" dirty="0" smtClean="0"/>
              <a:t>, </a:t>
            </a:r>
            <a:r>
              <a:rPr lang="it-IT" dirty="0" smtClean="0"/>
              <a:t>come?!” </a:t>
            </a:r>
            <a:r>
              <a:rPr lang="it-IT" dirty="0" smtClean="0"/>
              <a:t>state sicuramente pensando, dopo le scatole che ci ha fatto per dimostrarci che, sì, </a:t>
            </a:r>
            <a:r>
              <a:rPr lang="it-IT" dirty="0" err="1" smtClean="0"/>
              <a:t>vabbé</a:t>
            </a:r>
            <a:r>
              <a:rPr lang="it-IT" dirty="0" smtClean="0"/>
              <a:t>, sono definite sulla base dell’accettazione ma, in effetti, siccome le funzioni limite sono time- e </a:t>
            </a:r>
            <a:r>
              <a:rPr lang="it-IT" dirty="0" err="1" smtClean="0"/>
              <a:t>space-constructible</a:t>
            </a:r>
            <a:r>
              <a:rPr lang="it-IT" dirty="0" smtClean="0"/>
              <a:t>, allora quei linguaggi sono anche </a:t>
            </a:r>
            <a:r>
              <a:rPr lang="it-IT" b="1" dirty="0" smtClean="0">
                <a:solidFill>
                  <a:srgbClr val="D441C9"/>
                </a:solidFill>
              </a:rPr>
              <a:t>decisi</a:t>
            </a:r>
            <a:r>
              <a:rPr lang="it-IT" dirty="0" smtClean="0"/>
              <a:t> entro le stesse quantità di risorse?! </a:t>
            </a:r>
            <a:r>
              <a:rPr lang="is-IS" dirty="0" smtClean="0"/>
              <a:t>…</a:t>
            </a:r>
            <a:endParaRPr lang="it-IT" dirty="0" smtClean="0"/>
          </a:p>
          <a:p>
            <a:r>
              <a:rPr lang="it-IT" dirty="0" smtClean="0"/>
              <a:t>Allora: è vero, anche se NP è definita come la classe dei linguaggi accettabili in tempo non deterministico polinomiale, i linguaggi in NP sono, in effetti, linguaggi decisi da macchine non deterministiche in tempo polinomiale</a:t>
            </a:r>
          </a:p>
          <a:p>
            <a:r>
              <a:rPr lang="it-IT" dirty="0" smtClean="0"/>
              <a:t>Tuttavia, ricordiamo che una macchina di </a:t>
            </a:r>
            <a:r>
              <a:rPr lang="it-IT" dirty="0" err="1" smtClean="0"/>
              <a:t>Turing</a:t>
            </a:r>
            <a:r>
              <a:rPr lang="it-IT" dirty="0" smtClean="0"/>
              <a:t> non deterministica NT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accetta</a:t>
            </a:r>
            <a:r>
              <a:rPr lang="it-IT" dirty="0" smtClean="0"/>
              <a:t> un input x se </a:t>
            </a:r>
            <a:r>
              <a:rPr lang="it-IT" b="1" dirty="0" smtClean="0">
                <a:solidFill>
                  <a:srgbClr val="FF0000"/>
                </a:solidFill>
              </a:rPr>
              <a:t>esiste</a:t>
            </a:r>
            <a:r>
              <a:rPr lang="it-IT" dirty="0" smtClean="0">
                <a:solidFill>
                  <a:srgbClr val="FF0000"/>
                </a:solidFill>
              </a:rPr>
              <a:t> una computazione deterministica in NT(x) che termina in </a:t>
            </a:r>
            <a:r>
              <a:rPr lang="it-IT" dirty="0" err="1" smtClean="0">
                <a:solidFill>
                  <a:srgbClr val="FF0000"/>
                </a:solidFill>
              </a:rPr>
              <a:t>q</a:t>
            </a:r>
            <a:r>
              <a:rPr lang="it-IT" sz="2000" baseline="-25000" dirty="0" err="1" smtClean="0">
                <a:solidFill>
                  <a:srgbClr val="FF0000"/>
                </a:solidFill>
              </a:rPr>
              <a:t>A</a:t>
            </a:r>
            <a:endParaRPr lang="it-IT" sz="2000" baseline="-25000" dirty="0" smtClean="0">
              <a:solidFill>
                <a:srgbClr val="FF0000"/>
              </a:solidFill>
            </a:endParaRP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rigetta</a:t>
            </a:r>
            <a:r>
              <a:rPr lang="it-IT" dirty="0" smtClean="0"/>
              <a:t> un </a:t>
            </a:r>
            <a:r>
              <a:rPr lang="it-IT" dirty="0"/>
              <a:t>input x se </a:t>
            </a:r>
            <a:r>
              <a:rPr lang="it-IT" b="1" dirty="0" smtClean="0">
                <a:solidFill>
                  <a:srgbClr val="FF0000"/>
                </a:solidFill>
              </a:rPr>
              <a:t>ogni</a:t>
            </a:r>
            <a:r>
              <a:rPr lang="it-IT" dirty="0" smtClean="0">
                <a:solidFill>
                  <a:srgbClr val="FF0000"/>
                </a:solidFill>
              </a:rPr>
              <a:t> computazione deterministica </a:t>
            </a:r>
            <a:r>
              <a:rPr lang="it-IT" dirty="0">
                <a:solidFill>
                  <a:srgbClr val="FF0000"/>
                </a:solidFill>
              </a:rPr>
              <a:t>in NT(x) </a:t>
            </a:r>
            <a:r>
              <a:rPr lang="it-IT" dirty="0" smtClean="0">
                <a:solidFill>
                  <a:srgbClr val="FF0000"/>
                </a:solidFill>
              </a:rPr>
              <a:t>termina </a:t>
            </a:r>
            <a:r>
              <a:rPr lang="it-IT" dirty="0">
                <a:solidFill>
                  <a:srgbClr val="FF0000"/>
                </a:solidFill>
              </a:rPr>
              <a:t>in </a:t>
            </a:r>
            <a:r>
              <a:rPr lang="it-IT" dirty="0" err="1" smtClean="0">
                <a:solidFill>
                  <a:srgbClr val="FF0000"/>
                </a:solidFill>
              </a:rPr>
              <a:t>q</a:t>
            </a:r>
            <a:r>
              <a:rPr lang="it-IT" sz="2000" baseline="-25000" dirty="0" err="1" smtClean="0">
                <a:solidFill>
                  <a:srgbClr val="FF0000"/>
                </a:solidFill>
              </a:rPr>
              <a:t>R</a:t>
            </a:r>
            <a:endParaRPr lang="it-IT" sz="2000" baseline="-25000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Ecco: il problema è proprio in questa (dannata) asimmetria nelle definizioni di accettazione e di rigetto</a:t>
            </a:r>
          </a:p>
        </p:txBody>
      </p:sp>
    </p:spTree>
    <p:extLst>
      <p:ext uri="{BB962C8B-B14F-4D97-AF65-F5344CB8AC3E}">
        <p14:creationId xmlns:p14="http://schemas.microsoft.com/office/powerpoint/2010/main" val="21142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Proviamo ad applicare la stessa tecnica usata nel teorema 6.11 ad un macchina non deterministica NT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costruiamo una nuova macchina NT’ invertendo gli stati di accettazione e di rigetto di NT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vediamo se NT’ accetta (oppure no) il complemento del linguaggio accettato da NT</a:t>
                </a: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 accettato da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ricordiamo che il linguaggio complemento di L è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{0,1}*- L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{0,1}*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L allora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allora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 accettato da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ricordiamo che il linguaggio complemento di L è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= {0,1}*- L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allora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una macchina non deterministica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accetta L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se, per </a:t>
                </a:r>
                <a:r>
                  <a:rPr lang="it-IT" dirty="0">
                    <a:solidFill>
                      <a:schemeClr val="tx1"/>
                    </a:solidFill>
                  </a:rPr>
                  <a:t>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}*,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accetta</a:t>
                </a:r>
                <a:endParaRPr lang="it-IT" sz="2000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quindi,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ogni</a:t>
                </a:r>
                <a:r>
                  <a:rPr lang="it-IT" dirty="0">
                    <a:solidFill>
                      <a:srgbClr val="FF0000"/>
                    </a:solidFill>
                  </a:rPr>
                  <a:t> computazione deterministica in </a:t>
                </a:r>
                <a:r>
                  <a:rPr lang="it-IT" dirty="0" err="1" smtClean="0">
                    <a:solidFill>
                      <a:srgbClr val="FF0000"/>
                    </a:solidFill>
                  </a:rPr>
                  <a:t>NT</a:t>
                </a:r>
                <a:r>
                  <a:rPr lang="it-IT" sz="2000" baseline="-25000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(x</a:t>
                </a:r>
                <a:r>
                  <a:rPr lang="it-IT" dirty="0">
                    <a:solidFill>
                      <a:srgbClr val="FF0000"/>
                    </a:solidFill>
                  </a:rPr>
                  <a:t>)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non termina </a:t>
                </a:r>
                <a:r>
                  <a:rPr lang="it-IT" dirty="0">
                    <a:solidFill>
                      <a:srgbClr val="FF0000"/>
                    </a:solidFill>
                  </a:rPr>
                  <a:t>in </a:t>
                </a:r>
                <a:r>
                  <a:rPr lang="it-IT" dirty="0" err="1" smtClean="0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rgbClr val="FF0000"/>
                    </a:solidFill>
                  </a:rPr>
                  <a:t>A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esiste</a:t>
                </a:r>
                <a:r>
                  <a:rPr lang="it-IT" dirty="0">
                    <a:solidFill>
                      <a:srgbClr val="FF0000"/>
                    </a:solidFill>
                  </a:rPr>
                  <a:t> una computazione deterministica in </a:t>
                </a:r>
                <a:r>
                  <a:rPr lang="it-IT" dirty="0" err="1" smtClean="0">
                    <a:solidFill>
                      <a:srgbClr val="FF0000"/>
                    </a:solidFill>
                  </a:rPr>
                  <a:t>NT</a:t>
                </a:r>
                <a:r>
                  <a:rPr lang="it-IT" sz="2000" baseline="-25000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(x</a:t>
                </a:r>
                <a:r>
                  <a:rPr lang="it-IT" dirty="0">
                    <a:solidFill>
                      <a:srgbClr val="FF0000"/>
                    </a:solidFill>
                  </a:rPr>
                  <a:t>) che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{0,1}* accettato da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proviamo </a:t>
                </a:r>
                <a:r>
                  <a:rPr lang="it-IT" dirty="0">
                    <a:solidFill>
                      <a:schemeClr val="tx1"/>
                    </a:solidFill>
                  </a:rPr>
                  <a:t>ad applicare la stessa tecnica usata nel teorema 6.11 ad un macchina non deterministica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NT, costruendo una </a:t>
                </a:r>
                <a:r>
                  <a:rPr lang="it-IT" dirty="0">
                    <a:solidFill>
                      <a:schemeClr val="tx1"/>
                    </a:solidFill>
                  </a:rPr>
                  <a:t>nuova macchina NT’ invertendo gli stati di accettazione e di rigetto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</a:t>
                </a: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Un attimo, però: prima di invertire gli stati di accettazione e di rigetto di NT, costruiamo una nuova macchina 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che, ancora, accetta L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Prendiamo NT ed aggiungiamo all’insieme delle sue quintuple le quintuple 		     			</a:t>
                </a:r>
                <a:r>
                  <a:rPr lang="it-IT" dirty="0" smtClean="0">
                    <a:sym typeface="Symbol" charset="2"/>
                  </a:rPr>
                  <a:t>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s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 smtClean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questa è 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ATTENZIONE: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per ogni </a:t>
                </a:r>
                <a:r>
                  <a:rPr lang="it-IT" b="1" dirty="0">
                    <a:solidFill>
                      <a:srgbClr val="D441C9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D441C9"/>
                    </a:solidFill>
                  </a:rPr>
                  <a:t> {0,1}* esiste una computazione deterministica di NT</a:t>
                </a:r>
                <a:r>
                  <a:rPr lang="it-IT" sz="2000" b="1" baseline="-25000" dirty="0" smtClean="0">
                    <a:solidFill>
                      <a:srgbClr val="D441C9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q</a:t>
                </a:r>
                <a:r>
                  <a:rPr lang="it-IT" sz="2000" b="1" baseline="-25000" dirty="0" err="1" smtClean="0">
                    <a:solidFill>
                      <a:srgbClr val="D441C9"/>
                    </a:solidFill>
                  </a:rPr>
                  <a:t>R</a:t>
                </a:r>
                <a:endParaRPr lang="it-IT" sz="2000" b="1" baseline="-25000" dirty="0">
                  <a:solidFill>
                    <a:srgbClr val="D441C9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Facciamo un gioco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Prendiamo NT , che accetta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ed </a:t>
                </a:r>
                <a:r>
                  <a:rPr lang="it-IT" dirty="0">
                    <a:solidFill>
                      <a:schemeClr val="tx1"/>
                    </a:solidFill>
                  </a:rPr>
                  <a:t>aggiungiamo all’insieme delle sue quintuple le quintuple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ym typeface="Symbol" charset="2"/>
                  </a:rPr>
                  <a:t></a:t>
                </a:r>
                <a:r>
                  <a:rPr lang="it-IT" dirty="0" smtClean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per x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sz="1700" b="1" dirty="0">
                    <a:solidFill>
                      <a:srgbClr val="D441C9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7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700" b="1" dirty="0">
                    <a:solidFill>
                      <a:srgbClr val="D441C9"/>
                    </a:solidFill>
                  </a:rPr>
                  <a:t> {0,1}* esiste una computazione deterministica di NT</a:t>
                </a:r>
                <a:r>
                  <a:rPr lang="it-IT" sz="22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1700" b="1" dirty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sz="1700" b="1" dirty="0" err="1" smtClean="0">
                    <a:solidFill>
                      <a:srgbClr val="D441C9"/>
                    </a:solidFill>
                  </a:rPr>
                  <a:t>q</a:t>
                </a:r>
                <a:r>
                  <a:rPr lang="it-IT" sz="2200" b="1" baseline="-25000" dirty="0" err="1" smtClean="0">
                    <a:solidFill>
                      <a:srgbClr val="D441C9"/>
                    </a:solidFill>
                  </a:rPr>
                  <a:t>R</a:t>
                </a:r>
                <a:endParaRPr lang="it-IT" sz="2200" dirty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rgbClr val="3636E8"/>
                    </a:solidFill>
                  </a:rPr>
                  <a:t>NT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accetta L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infatti: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NT accetta L, allora NT(x) accetta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esiste una computazione deterministica di NT(x)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quella stessa computazione deterministica compare anche 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quindi,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d’altra parte: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NT accetta L, allora NT(x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accetta (ossia, rigetta oppure non termina)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non esiste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alcuna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computazione deterministica di NT(x) che termina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 smtClean="0">
                    <a:solidFill>
                      <a:schemeClr val="tx1"/>
                    </a:solidFill>
                  </a:rPr>
                  <a:t>A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allo stesso modo non esiste </a:t>
                </a:r>
                <a:r>
                  <a:rPr lang="it-IT" dirty="0">
                    <a:solidFill>
                      <a:schemeClr val="tx1"/>
                    </a:solidFill>
                  </a:rPr>
                  <a:t>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computazione deterministica che accetta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quindi, </a:t>
                </a:r>
                <a:r>
                  <a:rPr lang="it-IT" dirty="0">
                    <a:solidFill>
                      <a:schemeClr val="tx1"/>
                    </a:solidFill>
                  </a:rPr>
                  <a:t>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non accetta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314" t="-553" r="-817" b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495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9632</TotalTime>
  <Words>2252</Words>
  <Application>Microsoft Macintosh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Cambria Math</vt:lpstr>
      <vt:lpstr>Century Gothic</vt:lpstr>
      <vt:lpstr>Symbol</vt:lpstr>
      <vt:lpstr>Wingdings 3</vt:lpstr>
      <vt:lpstr>Arial</vt:lpstr>
      <vt:lpstr>Filo</vt:lpstr>
      <vt:lpstr>Lezione a distanza 14</vt:lpstr>
      <vt:lpstr>Classi di complessità complemento</vt:lpstr>
      <vt:lpstr>Classi di complessità complemento</vt:lpstr>
      <vt:lpstr>Classi di complessità complemento</vt:lpstr>
      <vt:lpstr>Classi di complessità complemento</vt:lpstr>
      <vt:lpstr>Facciamo un gioco</vt:lpstr>
      <vt:lpstr>Facciamo un gioco</vt:lpstr>
      <vt:lpstr>Facciamo un gioco</vt:lpstr>
      <vt:lpstr>Facciamo un gioco</vt:lpstr>
      <vt:lpstr>Facciamo un gioco</vt:lpstr>
      <vt:lpstr>Facciamo un gioco</vt:lpstr>
      <vt:lpstr>Questioni di congetture</vt:lpstr>
      <vt:lpstr>Struttura della classe coNP</vt:lpstr>
      <vt:lpstr>Struttura della classe coNP</vt:lpstr>
      <vt:lpstr>Struttura della classe coNP</vt:lpstr>
      <vt:lpstr>Struttura della classe coNP</vt:lpstr>
      <vt:lpstr>Struttura della classe coNP</vt:lpstr>
      <vt:lpstr>Struttura della classe coNP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435</cp:revision>
  <dcterms:created xsi:type="dcterms:W3CDTF">2020-03-06T09:19:14Z</dcterms:created>
  <dcterms:modified xsi:type="dcterms:W3CDTF">2020-04-30T16:55:36Z</dcterms:modified>
</cp:coreProperties>
</file>