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9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380" r:id="rId14"/>
    <p:sldId id="405" r:id="rId15"/>
    <p:sldId id="407" r:id="rId16"/>
    <p:sldId id="406" r:id="rId17"/>
    <p:sldId id="381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6" r:id="rId26"/>
    <p:sldId id="417" r:id="rId27"/>
    <p:sldId id="418" r:id="rId28"/>
    <p:sldId id="419" r:id="rId29"/>
    <p:sldId id="3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E8"/>
    <a:srgbClr val="D44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>
        <p:scale>
          <a:sx n="108" d="100"/>
          <a:sy n="108" d="100"/>
        </p:scale>
        <p:origin x="73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Lezione a distanza 15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Lezione </a:t>
            </a:r>
            <a:r>
              <a:rPr lang="it-IT" smtClean="0"/>
              <a:t>del 06/05/2020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Formalizzare Problemi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ESEMPIO 3: dato un numero intero 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, calcolare un divisore non banale d di 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  (ossia, d &gt; 1  e d &lt; </a:t>
                </a:r>
                <a:r>
                  <a:rPr lang="it-IT" b="1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Di qualunque problema stiamo parlando, la struttura di un problema è sostanzialmente la seguente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dati un insieme di oggetti conosciuti – l’insieme dei dati che costituisce un’istanza del problema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all’interno di un secondo insieme di oggetti – l’insieme delle soluzioni possibili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cercare gli oggetti che soddisfino certi “vincoli”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e,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sulla base degli oggetti trovati, fornire un qualche tipo di risposta</a:t>
                </a:r>
              </a:p>
              <a:p>
                <a:pPr marL="342900" lvl="1" indent="-342900"/>
                <a:r>
                  <a:rPr lang="it-IT" sz="1800" b="1" dirty="0">
                    <a:solidFill>
                      <a:srgbClr val="D441C9"/>
                    </a:solidFill>
                  </a:rPr>
                  <a:t>sulla base degli oggetti trovati, fornire un qualche tipo di risposta </a:t>
                </a:r>
                <a:r>
                  <a:rPr lang="it-IT" sz="1800" b="1" dirty="0" smtClean="0">
                    <a:solidFill>
                      <a:srgbClr val="D441C9"/>
                    </a:solidFill>
                  </a:rPr>
                  <a:t>: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dipendentemente dalla domanda posta dal problema, dobbiamo rispondere fornendo quanto ci viene richiesto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 questo caso,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e, per ogni istanza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del problema, </a:t>
                </a:r>
                <a14:m>
                  <m:oMath xmlns:m="http://schemas.openxmlformats.org/officeDocument/2006/math">
                    <m:r>
                      <a:rPr lang="is-IS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𝝆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)))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è un qualunque elemento di</a:t>
                </a:r>
                <a:r>
                  <a:rPr lang="it-IT" b="1" dirty="0">
                    <a:solidFill>
                      <a:srgbClr val="00B05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)) che sia diverso da 1 e da 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n</a:t>
                </a:r>
                <a:endParaRPr lang="it-IT" b="1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it-IT" b="1" dirty="0" smtClean="0">
                    <a:solidFill>
                      <a:schemeClr val="tx1"/>
                    </a:solidFill>
                  </a:rPr>
                  <a:t>ATTENZIONE: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 potrebbe non esistere! In questo caso, </a:t>
                </a:r>
                <a:r>
                  <a:rPr lang="is-IS" b="1" dirty="0" smtClean="0">
                    <a:solidFill>
                      <a:schemeClr val="tx1"/>
                    </a:solidFill>
                  </a:rPr>
                  <a:t>… secondo voi, che si fa?</a:t>
                </a:r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 b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Formalizzare Problemi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ESEMPIO 4: dato un numero intero 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, calcolare il più grande divisore non banale d di 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  (ossia, d &gt; 1  e d &lt; 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Di qualunque problema stiamo parlando, la struttura di un problema è sostanzialmente la seguente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dati un insieme di oggetti conosciuti – l’insieme dei dati che costituisce un’istanza del problema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all’interno di un secondo insieme di oggetti – l’insieme delle soluzioni possibili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cercare gli oggetti che soddisfino certi “vincoli”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e,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sulla base degli oggetti trovati, fornire un qualche tipo di risposta</a:t>
                </a:r>
              </a:p>
              <a:p>
                <a:pPr marL="342900" lvl="1" indent="-342900"/>
                <a:r>
                  <a:rPr lang="it-IT" sz="1800" b="1" dirty="0">
                    <a:solidFill>
                      <a:srgbClr val="D441C9"/>
                    </a:solidFill>
                  </a:rPr>
                  <a:t>sulla base degli oggetti trovati, fornire un qualche tipo di risposta </a:t>
                </a:r>
                <a:r>
                  <a:rPr lang="it-IT" sz="1800" b="1" dirty="0" smtClean="0">
                    <a:solidFill>
                      <a:srgbClr val="D441C9"/>
                    </a:solidFill>
                  </a:rPr>
                  <a:t>: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dipendentemente dalla domanda posta dal problema, dobbiamo rispondere fornendo quanto ci viene richiesto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 questo caso,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e, per ogni istanza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del problema, </a:t>
                </a:r>
                <a14:m>
                  <m:oMath xmlns:m="http://schemas.openxmlformats.org/officeDocument/2006/math">
                    <m:r>
                      <a:rPr lang="is-IS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𝝆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))) è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il più grande elemento </a:t>
                </a:r>
                <a:r>
                  <a:rPr lang="it-IT" dirty="0">
                    <a:solidFill>
                      <a:schemeClr val="tx1"/>
                    </a:solidFill>
                  </a:rPr>
                  <a:t>di</a:t>
                </a:r>
                <a:r>
                  <a:rPr lang="it-IT" b="1" dirty="0">
                    <a:solidFill>
                      <a:srgbClr val="00B05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)) che sia diverso da 1 e da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endParaRPr lang="it-IT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it-IT" b="1" dirty="0">
                    <a:solidFill>
                      <a:schemeClr val="tx1"/>
                    </a:solidFill>
                  </a:rPr>
                  <a:t>ATTENZIONE: </a:t>
                </a:r>
                <a:r>
                  <a:rPr lang="it-IT" dirty="0">
                    <a:solidFill>
                      <a:schemeClr val="tx1"/>
                    </a:solidFill>
                  </a:rPr>
                  <a:t>d potrebbe non esistere! In questo caso, </a:t>
                </a:r>
                <a:r>
                  <a:rPr lang="is-IS" b="1" dirty="0">
                    <a:solidFill>
                      <a:schemeClr val="tx1"/>
                    </a:solidFill>
                  </a:rPr>
                  <a:t>… secondo voi, che si fa</a:t>
                </a:r>
                <a:r>
                  <a:rPr lang="is-IS" b="1" dirty="0" smtClean="0">
                    <a:solidFill>
                      <a:schemeClr val="tx1"/>
                    </a:solidFill>
                  </a:rPr>
                  <a:t>?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 b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Tipi di problemi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7" y="1118786"/>
            <a:ext cx="9707162" cy="551061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ESEMPIO 4: dato un numero intero 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, calcolare il più grande divisore non banale d di 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  (ossia, d &gt; 1  e d &lt; 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it-IT" sz="1800" dirty="0" smtClean="0">
                <a:solidFill>
                  <a:schemeClr val="tx1"/>
                </a:solidFill>
              </a:rPr>
              <a:t>è un </a:t>
            </a:r>
            <a:r>
              <a:rPr lang="it-IT" sz="1800" i="1" dirty="0" smtClean="0">
                <a:solidFill>
                  <a:srgbClr val="3636E8"/>
                </a:solidFill>
              </a:rPr>
              <a:t>problema di ottimizzazione</a:t>
            </a:r>
            <a:r>
              <a:rPr lang="it-IT" sz="1800" dirty="0" smtClean="0">
                <a:solidFill>
                  <a:schemeClr val="tx1"/>
                </a:solidFill>
              </a:rPr>
              <a:t>, in quanto alle soluzioni effettive  è associata una misura e viene richiesto di trovare una soluzione effettiva di misura massima (come in questo caso), oppure minima 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ESEMPIO 3: dato un numero intero </a:t>
            </a:r>
            <a:r>
              <a:rPr lang="it-IT" b="1" dirty="0" err="1" smtClean="0">
                <a:solidFill>
                  <a:srgbClr val="FF0000"/>
                </a:solidFill>
              </a:rPr>
              <a:t>n</a:t>
            </a:r>
            <a:r>
              <a:rPr lang="it-IT" dirty="0" smtClean="0">
                <a:solidFill>
                  <a:schemeClr val="tx1"/>
                </a:solidFill>
              </a:rPr>
              <a:t>, calcolare un divisore non banale d di </a:t>
            </a:r>
            <a:r>
              <a:rPr lang="it-IT" b="1" dirty="0" err="1" smtClean="0">
                <a:solidFill>
                  <a:srgbClr val="FF0000"/>
                </a:solidFill>
              </a:rPr>
              <a:t>n</a:t>
            </a:r>
            <a:r>
              <a:rPr lang="it-IT" dirty="0" smtClean="0">
                <a:solidFill>
                  <a:schemeClr val="tx1"/>
                </a:solidFill>
              </a:rPr>
              <a:t>  (ossia, d &gt; 1  e d &lt; </a:t>
            </a:r>
            <a:r>
              <a:rPr lang="it-IT" b="1" dirty="0" err="1" smtClean="0">
                <a:solidFill>
                  <a:schemeClr val="tx1"/>
                </a:solidFill>
              </a:rPr>
              <a:t>n</a:t>
            </a:r>
            <a:r>
              <a:rPr lang="it-IT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it-IT" sz="1800" dirty="0" smtClean="0">
                <a:solidFill>
                  <a:schemeClr val="tx1"/>
                </a:solidFill>
              </a:rPr>
              <a:t>è un </a:t>
            </a:r>
            <a:r>
              <a:rPr lang="it-IT" sz="1800" i="1" dirty="0" smtClean="0">
                <a:solidFill>
                  <a:srgbClr val="3636E8"/>
                </a:solidFill>
              </a:rPr>
              <a:t>problema di ricerca</a:t>
            </a:r>
            <a:r>
              <a:rPr lang="it-IT" sz="1800" dirty="0" smtClean="0">
                <a:solidFill>
                  <a:schemeClr val="tx1"/>
                </a:solidFill>
              </a:rPr>
              <a:t>, in quanto viene richiesto di trovare (e mostrare) una qualunque soluzione effettiva</a:t>
            </a:r>
          </a:p>
          <a:p>
            <a:pPr lvl="1"/>
            <a:r>
              <a:rPr lang="it-IT" sz="1800" dirty="0" smtClean="0">
                <a:solidFill>
                  <a:schemeClr val="tx1"/>
                </a:solidFill>
              </a:rPr>
              <a:t>sono i problemi con i quali abbiamo maggiore confidenza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ESEMPIO </a:t>
            </a:r>
            <a:r>
              <a:rPr lang="it-IT" dirty="0">
                <a:solidFill>
                  <a:schemeClr val="tx1"/>
                </a:solidFill>
              </a:rPr>
              <a:t>1: dato un numero intero 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, elencare tutti i divisori di 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endParaRPr lang="it-IT" b="1" dirty="0" smtClean="0">
              <a:solidFill>
                <a:schemeClr val="tx1"/>
              </a:solidFill>
            </a:endParaRPr>
          </a:p>
          <a:p>
            <a:pPr lvl="1"/>
            <a:r>
              <a:rPr lang="it-IT" sz="1800" dirty="0" smtClean="0">
                <a:solidFill>
                  <a:schemeClr val="tx1"/>
                </a:solidFill>
              </a:rPr>
              <a:t>è un </a:t>
            </a:r>
            <a:r>
              <a:rPr lang="it-IT" sz="1800" i="1" dirty="0" smtClean="0">
                <a:solidFill>
                  <a:srgbClr val="3636E8"/>
                </a:solidFill>
              </a:rPr>
              <a:t>problema di enumerazione</a:t>
            </a:r>
            <a:r>
              <a:rPr lang="it-IT" sz="1800" dirty="0" smtClean="0">
                <a:solidFill>
                  <a:schemeClr val="tx1"/>
                </a:solidFill>
              </a:rPr>
              <a:t>, in quanto ci viene richiesto di elencare tutte le soluzioni effettive</a:t>
            </a:r>
            <a:endParaRPr lang="it-IT" sz="1800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ESEMPIO 2: dato un numero intero 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, verificare se 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 è </a:t>
            </a:r>
            <a:r>
              <a:rPr lang="it-IT" dirty="0" smtClean="0">
                <a:solidFill>
                  <a:schemeClr val="tx1"/>
                </a:solidFill>
              </a:rPr>
              <a:t>primo</a:t>
            </a:r>
          </a:p>
          <a:p>
            <a:pPr lvl="1"/>
            <a:r>
              <a:rPr lang="it-IT" sz="1800" dirty="0" smtClean="0">
                <a:solidFill>
                  <a:schemeClr val="tx1"/>
                </a:solidFill>
              </a:rPr>
              <a:t>è un </a:t>
            </a:r>
            <a:r>
              <a:rPr lang="it-IT" sz="1800" i="1" dirty="0" smtClean="0">
                <a:solidFill>
                  <a:srgbClr val="3636E8"/>
                </a:solidFill>
              </a:rPr>
              <a:t>problema di decisione </a:t>
            </a:r>
            <a:r>
              <a:rPr lang="it-IT" sz="1800" dirty="0" smtClean="0">
                <a:solidFill>
                  <a:schemeClr val="tx1"/>
                </a:solidFill>
              </a:rPr>
              <a:t>(o </a:t>
            </a:r>
            <a:r>
              <a:rPr lang="it-IT" sz="1800" i="1" dirty="0" smtClean="0">
                <a:solidFill>
                  <a:srgbClr val="3636E8"/>
                </a:solidFill>
              </a:rPr>
              <a:t>decisionale</a:t>
            </a:r>
            <a:r>
              <a:rPr lang="it-IT" sz="1800" dirty="0" smtClean="0">
                <a:solidFill>
                  <a:schemeClr val="tx1"/>
                </a:solidFill>
              </a:rPr>
              <a:t>), in quanto ci viene richiesto di decidere se l’istanza possiede una certa proprietà</a:t>
            </a:r>
            <a:endParaRPr lang="it-IT" sz="1800" dirty="0">
              <a:solidFill>
                <a:schemeClr val="tx1"/>
              </a:solidFill>
            </a:endParaRPr>
          </a:p>
          <a:p>
            <a:endParaRPr lang="it-IT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6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Problemi e macchine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71964" y="1118786"/>
            <a:ext cx="8990203" cy="5510614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Naturalmente, i due diversi tipi di macchine di </a:t>
            </a:r>
            <a:r>
              <a:rPr lang="it-IT" dirty="0" err="1" smtClean="0">
                <a:solidFill>
                  <a:schemeClr val="tx1"/>
                </a:solidFill>
              </a:rPr>
              <a:t>Turing</a:t>
            </a:r>
            <a:r>
              <a:rPr lang="it-IT" dirty="0" smtClean="0">
                <a:solidFill>
                  <a:schemeClr val="tx1"/>
                </a:solidFill>
              </a:rPr>
              <a:t> risolvono diversi tipi di problemi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Trasduttori per i problemi di ricerca, di enumerazione, e di ottimizzazione 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Riconoscitori per i problemi di </a:t>
            </a:r>
            <a:r>
              <a:rPr lang="it-IT" dirty="0">
                <a:solidFill>
                  <a:schemeClr val="tx1"/>
                </a:solidFill>
              </a:rPr>
              <a:t>d</a:t>
            </a:r>
            <a:r>
              <a:rPr lang="it-IT" dirty="0" smtClean="0">
                <a:solidFill>
                  <a:schemeClr val="tx1"/>
                </a:solidFill>
              </a:rPr>
              <a:t>ecisione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La Teoria della Complessità si occupa, per lo più, di decidere dell’appartenenza di parole ad insiemi di parole 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come abbiamo studiato sino ad ora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utilizzando riconoscitori, </a:t>
            </a:r>
          </a:p>
          <a:p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S</a:t>
            </a:r>
            <a:r>
              <a:rPr lang="it-IT" dirty="0" smtClean="0">
                <a:solidFill>
                  <a:schemeClr val="tx1"/>
                </a:solidFill>
              </a:rPr>
              <a:t>embra naturale estendere quanto studiato nella dispensa 6 ai problemi decisionali: 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per questo ci occuperemo, d’ora in avanti di soli problemi decisionali</a:t>
            </a:r>
          </a:p>
        </p:txBody>
      </p:sp>
    </p:spTree>
    <p:extLst>
      <p:ext uri="{BB962C8B-B14F-4D97-AF65-F5344CB8AC3E}">
        <p14:creationId xmlns:p14="http://schemas.microsoft.com/office/powerpoint/2010/main" val="1832788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Problemi decisionali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Abbiamo visto che un problema, in generale, può essere descritto da una quintupla </a:t>
                </a:r>
                <a:r>
                  <a:rPr lang="it-IT" dirty="0" smtClean="0">
                    <a:sym typeface="Symbol" charset="2"/>
                  </a:rPr>
                  <a:t>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ℑ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ym typeface="Symbol" charset="2"/>
                  </a:rPr>
                  <a:t> </a:t>
                </a:r>
                <a:r>
                  <a:rPr lang="it-IT" dirty="0"/>
                  <a:t> </a:t>
                </a:r>
                <a:r>
                  <a:rPr lang="it-IT" dirty="0" smtClean="0"/>
                  <a:t>, dove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il sottoinsieme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che specifica quali, fra le soluzioni possibili, sono le soluzioni effettive per una data istanza x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ℑ</m:t>
                    </m:r>
                  </m:oMath>
                </a14:m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è la funzione che associa all’insieme delle soluzioni effettive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(x)) una risposta (elemento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R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all’istanza x del problema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Nel caso di problemi decisionali, sappiamo che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R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= { vero, falso}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questo significa che, in effetti,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un predicato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ossia, una funzione booleana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o, per dirla semplice, una proposizione logica il cui valore di verità dipende da qualche incognita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Allora, possiamo riassumere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in un unico predicato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𝜋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𝝅</m:t>
                    </m:r>
                  </m:oMath>
                </a14:m>
                <a:r>
                  <a:rPr lang="it-IT" b="1" dirty="0" smtClean="0">
                    <a:solidFill>
                      <a:srgbClr val="00B050"/>
                    </a:solidFill>
                    <a:sym typeface="Symbol" charset="2"/>
                  </a:rPr>
                  <a:t>(</a:t>
                </a:r>
                <a:r>
                  <a:rPr lang="it-IT" b="1" dirty="0" err="1" smtClean="0">
                    <a:solidFill>
                      <a:srgbClr val="00B050"/>
                    </a:solidFill>
                    <a:sym typeface="Symbol" charset="2"/>
                  </a:rPr>
                  <a:t>x,S</a:t>
                </a:r>
                <a:r>
                  <a:rPr lang="it-IT" b="1" dirty="0" smtClean="0">
                    <a:solidFill>
                      <a:srgbClr val="00B050"/>
                    </a:solidFill>
                    <a:sym typeface="Symbol" charset="2"/>
                  </a:rPr>
                  <a:t>(x))=vero se e soltanto se l’insieme delle soluzioni possibili per x soddisfa i vincoli del problema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E, quindi, </a:t>
                </a:r>
                <a:r>
                  <a:rPr lang="it-IT" dirty="0" smtClean="0">
                    <a:solidFill>
                      <a:srgbClr val="FF0000"/>
                    </a:solidFill>
                    <a:sym typeface="Symbol" charset="2"/>
                  </a:rPr>
                  <a:t>un problema decisionale è descritto da una tripla </a:t>
                </a:r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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S</a:t>
                </a:r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𝝅</m:t>
                    </m:r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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endParaRPr lang="it-IT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3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Problemi decisionali: esempi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rgbClr val="FF0000"/>
                    </a:solidFill>
                    <a:sym typeface="Symbol" charset="2"/>
                  </a:rPr>
                  <a:t>Un problema decisionale è descritto da una tripla </a:t>
                </a:r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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S</a:t>
                </a:r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𝝅</m:t>
                    </m:r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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endParaRPr lang="it-IT" b="1" dirty="0" smtClean="0">
                  <a:solidFill>
                    <a:srgbClr val="FF0000"/>
                  </a:solidFill>
                </a:endParaRPr>
              </a:p>
              <a:p>
                <a:r>
                  <a:rPr lang="it-IT" b="1" dirty="0" smtClean="0">
                    <a:solidFill>
                      <a:schemeClr val="tx1"/>
                    </a:solidFill>
                  </a:rPr>
                  <a:t>Esempio 1: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dati un grafo non orientato G, una coppia di nodi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e t, e un intero k, decidere se esiste in G un percorso da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a t di lunghezza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G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, t, k</a:t>
                </a:r>
                <a:r>
                  <a:rPr lang="it-IT" b="1" dirty="0" smtClean="0">
                    <a:solidFill>
                      <a:srgbClr val="FF0000"/>
                    </a:solidFill>
                    <a:sym typeface="Symbol" charset="2"/>
                  </a:rPr>
                  <a:t>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: G è un grafo non orientato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s,t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sono due nodi di G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k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}</a:t>
                </a:r>
              </a:p>
              <a:p>
                <a:pPr lvl="1"/>
                <a:r>
                  <a:rPr lang="it-IT" b="1" dirty="0" err="1" smtClean="0">
                    <a:solidFill>
                      <a:srgbClr val="3636E8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(G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t, k) = {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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2000" baseline="-25000" dirty="0" smtClean="0">
                    <a:solidFill>
                      <a:schemeClr val="tx1"/>
                    </a:solidFill>
                    <a:sym typeface="Symbol" charset="2"/>
                  </a:rPr>
                  <a:t>0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 smtClean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 smtClean="0">
                    <a:solidFill>
                      <a:schemeClr val="tx1"/>
                    </a:solidFill>
                    <a:sym typeface="Symbol" charset="2"/>
                  </a:rPr>
                  <a:t>k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: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per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i=0, 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… ,k, u</a:t>
                </a:r>
                <a:r>
                  <a:rPr lang="is-IS" sz="1800" baseline="-25000" dirty="0" smtClean="0">
                    <a:solidFill>
                      <a:schemeClr val="tx1"/>
                    </a:solidFill>
                    <a:sym typeface="Symbol" charset="2"/>
                  </a:rPr>
                  <a:t>i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 è un nodo del grafo }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𝝅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(G,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t, k,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(G,,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t, k)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)=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baseline="-25000" dirty="0">
                    <a:solidFill>
                      <a:schemeClr val="tx1"/>
                    </a:solidFill>
                    <a:sym typeface="Symbol" charset="2"/>
                  </a:rPr>
                  <a:t>k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(G, </a:t>
                </a:r>
                <a:r>
                  <a:rPr lang="it-IT" dirty="0">
                    <a:solidFill>
                      <a:schemeClr val="tx1"/>
                    </a:solidFill>
                  </a:rPr>
                  <a:t>s, t, k)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=u</a:t>
                </a:r>
                <a:r>
                  <a:rPr lang="it-IT" baseline="-25000" dirty="0" smtClean="0">
                    <a:solidFill>
                      <a:schemeClr val="tx1"/>
                    </a:solidFill>
                  </a:rPr>
                  <a:t>0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t=</a:t>
                </a:r>
                <a:r>
                  <a:rPr lang="it-IT" dirty="0" err="1">
                    <a:solidFill>
                      <a:schemeClr val="tx1"/>
                    </a:solidFill>
                  </a:rPr>
                  <a:t>u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	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								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i=0,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k-1, [ (u</a:t>
                </a:r>
                <a:r>
                  <a:rPr lang="is-IS" baseline="-25000" dirty="0" smtClean="0">
                    <a:solidFill>
                      <a:schemeClr val="tx1"/>
                    </a:solidFill>
                    <a:sym typeface="Symbol" charset="2"/>
                  </a:rPr>
                  <a:t>i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 , u</a:t>
                </a:r>
                <a:r>
                  <a:rPr lang="is-IS" sz="1800" baseline="-25000" dirty="0" smtClean="0">
                    <a:solidFill>
                      <a:schemeClr val="tx1"/>
                    </a:solidFill>
                    <a:sym typeface="Symbol" charset="2"/>
                  </a:rPr>
                  <a:t>i+1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) è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un 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arco del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grafo 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]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Esempio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2: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dato un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insieme X di variabili booleane ed un predicato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definito sulle variabili in X e contenente i soli operatori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, decidere </a:t>
                </a:r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esiste una assegnazione a di valori in {vero, falso} alle variabili in X tali che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(a(X))=vero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 smtClean="0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X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è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un insieme di variabili booleane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e un predicato su X}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b="1" dirty="0" err="1" smtClean="0">
                    <a:solidFill>
                      <a:srgbClr val="3636E8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X,f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</a:t>
                </a:r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a: X </a:t>
                </a:r>
                <a14:m>
                  <m:oMath xmlns:m="http://schemas.openxmlformats.org/officeDocument/2006/math">
                    <m:r>
                      <a:rPr lang="is-I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{vero, falso} 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} (S è l’insieme delle assegnazioni di verità alle variabili in X)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𝝅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X,f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X,f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)=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a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X,f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: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(a(X)) = vero</a:t>
                </a:r>
              </a:p>
              <a:p>
                <a:pPr lvl="4"/>
                <a:endParaRPr lang="it-IT" b="1" dirty="0">
                  <a:solidFill>
                    <a:schemeClr val="tx1"/>
                  </a:solidFill>
                </a:endParaRPr>
              </a:p>
              <a:p>
                <a:r>
                  <a:rPr lang="it-IT" b="1" dirty="0" smtClean="0">
                    <a:solidFill>
                      <a:schemeClr val="tx1"/>
                    </a:solidFill>
                  </a:rPr>
                  <a:t>Nota bene: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ciascun problema decisionale può essere descritto da diverse triple      </a:t>
                </a:r>
                <a:r>
                  <a:rPr lang="it-IT" b="1" dirty="0" smtClean="0">
                    <a:solidFill>
                      <a:srgbClr val="FF0000"/>
                    </a:solidFill>
                    <a:sym typeface="Symbol" charset="2"/>
                  </a:rPr>
                  <a:t>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S</a:t>
                </a:r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𝝅</m:t>
                    </m:r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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!</a:t>
                </a:r>
                <a:endParaRPr lang="it-IT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305" r="-440" b="-71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1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Da Problema a Linguaggio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7" y="1118786"/>
            <a:ext cx="9707162" cy="5510614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A questo punto, formalizzato il concetto di problema decisionale, 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siamo </a:t>
            </a:r>
            <a:r>
              <a:rPr lang="it-IT" i="1" dirty="0" smtClean="0">
                <a:solidFill>
                  <a:schemeClr val="tx1"/>
                </a:solidFill>
              </a:rPr>
              <a:t>quasi</a:t>
            </a:r>
            <a:r>
              <a:rPr lang="it-IT" dirty="0" smtClean="0">
                <a:solidFill>
                  <a:schemeClr val="tx1"/>
                </a:solidFill>
              </a:rPr>
              <a:t> pronti ad estendere quanto abbiamo studiato sulla complessità dei linguaggi alla complessità dei problemi decisionali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E, visto che la complessità dei linguaggi è studiata utilizzando la Macchina di </a:t>
            </a:r>
            <a:r>
              <a:rPr lang="it-IT" dirty="0" err="1" smtClean="0">
                <a:solidFill>
                  <a:schemeClr val="tx1"/>
                </a:solidFill>
              </a:rPr>
              <a:t>Turing</a:t>
            </a:r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Utilizzeremo la Macchina di </a:t>
            </a:r>
            <a:r>
              <a:rPr lang="it-IT" dirty="0" err="1" smtClean="0">
                <a:solidFill>
                  <a:schemeClr val="tx1"/>
                </a:solidFill>
              </a:rPr>
              <a:t>Turing</a:t>
            </a:r>
            <a:r>
              <a:rPr lang="it-IT" dirty="0" smtClean="0">
                <a:solidFill>
                  <a:schemeClr val="tx1"/>
                </a:solidFill>
              </a:rPr>
              <a:t> anche per studiare la complessità dei problemi decisionali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Ma per utilizzare una macchina di </a:t>
            </a:r>
            <a:r>
              <a:rPr lang="it-IT" dirty="0" err="1" smtClean="0">
                <a:solidFill>
                  <a:schemeClr val="tx1"/>
                </a:solidFill>
              </a:rPr>
              <a:t>Turing</a:t>
            </a:r>
            <a:r>
              <a:rPr lang="it-IT" dirty="0" smtClean="0">
                <a:solidFill>
                  <a:schemeClr val="tx1"/>
                </a:solidFill>
              </a:rPr>
              <a:t> per risolvere un problema decisionale 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anzi, per </a:t>
            </a:r>
            <a:r>
              <a:rPr lang="it-IT" i="1" dirty="0" smtClean="0">
                <a:solidFill>
                  <a:schemeClr val="tx1"/>
                </a:solidFill>
              </a:rPr>
              <a:t>deciderlo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abbiamo bisogno di trasformare le </a:t>
            </a:r>
            <a:r>
              <a:rPr lang="it-IT" i="1" dirty="0" smtClean="0">
                <a:solidFill>
                  <a:srgbClr val="D441C9"/>
                </a:solidFill>
              </a:rPr>
              <a:t>istanze</a:t>
            </a:r>
            <a:r>
              <a:rPr lang="it-IT" dirty="0" smtClean="0">
                <a:solidFill>
                  <a:srgbClr val="D441C9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di quel problema in </a:t>
            </a:r>
            <a:r>
              <a:rPr lang="it-IT" i="1" dirty="0" smtClean="0">
                <a:solidFill>
                  <a:srgbClr val="D441C9"/>
                </a:solidFill>
              </a:rPr>
              <a:t>parole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sennò, cosa scriviamo sul nastro?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Ossia, occorre </a:t>
            </a:r>
            <a:r>
              <a:rPr lang="it-IT" b="1" dirty="0" smtClean="0">
                <a:solidFill>
                  <a:srgbClr val="3636E8"/>
                </a:solidFill>
              </a:rPr>
              <a:t>codificarle</a:t>
            </a:r>
            <a:r>
              <a:rPr lang="it-IT" dirty="0" smtClean="0">
                <a:solidFill>
                  <a:schemeClr val="tx1"/>
                </a:solidFill>
              </a:rPr>
              <a:t> opportunamente, le istanze di un problema decisionale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e questa è una questione </a:t>
            </a:r>
            <a:r>
              <a:rPr lang="it-IT" b="1" dirty="0" smtClean="0">
                <a:solidFill>
                  <a:schemeClr val="tx1"/>
                </a:solidFill>
              </a:rPr>
              <a:t>parecchio</a:t>
            </a:r>
            <a:r>
              <a:rPr lang="it-IT" dirty="0" smtClean="0">
                <a:solidFill>
                  <a:schemeClr val="tx1"/>
                </a:solidFill>
              </a:rPr>
              <a:t> delicata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3223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Codifica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Nel paragrafo 7.4 viene introdotta la questione delle codifiche attraverso un esempio: l’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Esempio 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che abbiamo visto poc’anzi</a:t>
                </a:r>
                <a:endParaRPr lang="it-IT" dirty="0" smtClean="0">
                  <a:solidFill>
                    <a:srgbClr val="3636E8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Esempio 2:</a:t>
                </a:r>
                <a:r>
                  <a:rPr lang="it-IT" dirty="0">
                    <a:solidFill>
                      <a:schemeClr val="tx1"/>
                    </a:solidFill>
                  </a:rPr>
                  <a:t> dato un insieme X di variabili booleane ed un predicato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, definito sulle variabili in X e contenente i soli operatori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decidere se esiste una assegnazione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 di </a:t>
                </a:r>
                <a:r>
                  <a:rPr lang="it-IT" dirty="0">
                    <a:solidFill>
                      <a:schemeClr val="tx1"/>
                    </a:solidFill>
                  </a:rPr>
                  <a:t>valori in {vero, falso} alle variabili in X tali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(a(X))=vero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X è un insieme di variabili booleane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e un predicato su 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}</a:t>
                </a:r>
              </a:p>
              <a:p>
                <a:r>
                  <a:rPr lang="it-IT" dirty="0" smtClean="0"/>
                  <a:t>Di questo problema viene considerato un caso particolare: 3SAT</a:t>
                </a:r>
              </a:p>
              <a:p>
                <a:pPr lvl="1"/>
                <a:r>
                  <a:rPr lang="it-IT" dirty="0" smtClean="0"/>
                  <a:t>la funzione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 è in una forma particolare: </a:t>
                </a:r>
                <a:r>
                  <a:rPr lang="it-IT" dirty="0" err="1" smtClean="0"/>
                  <a:t>f</a:t>
                </a:r>
                <a:r>
                  <a:rPr lang="it-IT" dirty="0" smtClean="0"/>
                  <a:t> = c</a:t>
                </a:r>
                <a:r>
                  <a:rPr lang="it-IT" sz="2000" baseline="-25000" dirty="0" smtClean="0"/>
                  <a:t>1</a:t>
                </a:r>
                <a:r>
                  <a:rPr lang="it-IT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t-IT" dirty="0" smtClean="0"/>
                  <a:t>c</a:t>
                </a:r>
                <a:r>
                  <a:rPr lang="it-IT" sz="2000" baseline="-25000" dirty="0" smtClean="0"/>
                  <a:t>2</a:t>
                </a:r>
                <a:r>
                  <a:rPr lang="it-IT" dirty="0" smtClean="0"/>
                  <a:t> </a:t>
                </a:r>
                <a:r>
                  <a:rPr lang="is-IS" dirty="0" smtClean="0"/>
                  <a:t>…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s-IS" dirty="0" smtClean="0"/>
                  <a:t>c</a:t>
                </a:r>
                <a:r>
                  <a:rPr lang="is-IS" sz="2000" baseline="-25000" dirty="0" smtClean="0"/>
                  <a:t>m</a:t>
                </a:r>
              </a:p>
              <a:p>
                <a:pPr lvl="1"/>
                <a:r>
                  <a:rPr lang="is-IS" dirty="0" smtClean="0"/>
                  <a:t>e ciascuna c</a:t>
                </a:r>
                <a:r>
                  <a:rPr lang="is-IS" sz="2000" baseline="-25000" dirty="0" smtClean="0"/>
                  <a:t>j</a:t>
                </a:r>
                <a:r>
                  <a:rPr lang="is-IS" dirty="0" smtClean="0"/>
                  <a:t> è l’or (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s-IS" dirty="0" smtClean="0"/>
                  <a:t> ) di tre letterali</a:t>
                </a:r>
              </a:p>
              <a:p>
                <a:pPr lvl="1"/>
                <a:r>
                  <a:rPr lang="is-IS" dirty="0" smtClean="0"/>
                  <a:t>dove un letterale è una variabile o una variabile negata – tipo x</a:t>
                </a:r>
                <a:r>
                  <a:rPr lang="is-IS" sz="2000" baseline="-25000" dirty="0" smtClean="0"/>
                  <a:t>1</a:t>
                </a:r>
                <a:r>
                  <a:rPr lang="is-IS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∨¬</m:t>
                    </m:r>
                  </m:oMath>
                </a14:m>
                <a:r>
                  <a:rPr lang="is-IS" dirty="0" smtClean="0"/>
                  <a:t> x</a:t>
                </a:r>
                <a:r>
                  <a:rPr lang="is-IS" sz="2000" baseline="-25000" dirty="0" smtClean="0"/>
                  <a:t>2</a:t>
                </a:r>
                <a:r>
                  <a:rPr lang="is-IS" dirty="0" smtClean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 </m:t>
                    </m:r>
                  </m:oMath>
                </a14:m>
                <a:r>
                  <a:rPr lang="is-IS" dirty="0" smtClean="0"/>
                  <a:t>x</a:t>
                </a:r>
                <a:r>
                  <a:rPr lang="is-IS" sz="2000" baseline="-25000" dirty="0" smtClean="0"/>
                  <a:t>3</a:t>
                </a:r>
                <a:endParaRPr lang="it-IT" sz="2000" baseline="-25000" dirty="0" smtClean="0"/>
              </a:p>
              <a:p>
                <a:r>
                  <a:rPr lang="it-IT" dirty="0" smtClean="0"/>
                  <a:t>Come codificare gli</a:t>
                </a:r>
                <a:r>
                  <a:rPr lang="it-IT" b="1" dirty="0" smtClean="0"/>
                  <a:t> </a:t>
                </a:r>
                <a:r>
                  <a:rPr lang="it-IT" dirty="0" smtClean="0"/>
                  <a:t>elementi di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</m:oMath>
                </a14:m>
                <a:r>
                  <a:rPr lang="it-IT" dirty="0" smtClean="0"/>
                  <a:t>?</a:t>
                </a:r>
              </a:p>
              <a:p>
                <a:r>
                  <a:rPr lang="it-IT" dirty="0" smtClean="0"/>
                  <a:t>Abbiamo due possibilità:</a:t>
                </a:r>
              </a:p>
              <a:p>
                <a:pPr lvl="1"/>
                <a:r>
                  <a:rPr lang="it-IT" dirty="0" smtClean="0"/>
                  <a:t>1) codifichiamo la struttura di </a:t>
                </a:r>
                <a:r>
                  <a:rPr lang="it-IT" dirty="0" err="1" smtClean="0"/>
                  <a:t>f</a:t>
                </a:r>
                <a:endParaRPr lang="it-IT" dirty="0"/>
              </a:p>
              <a:p>
                <a:pPr lvl="1"/>
                <a:r>
                  <a:rPr lang="it-IT" dirty="0" smtClean="0"/>
                  <a:t>2) codifichiamo “il significato” di </a:t>
                </a:r>
                <a:r>
                  <a:rPr lang="it-IT" dirty="0" err="1" smtClean="0"/>
                  <a:t>f</a:t>
                </a:r>
                <a:r>
                  <a:rPr lang="it-IT" dirty="0"/>
                  <a:t>		</a:t>
                </a:r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 r="-1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857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9782" y="11347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Codifica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61476" y="833778"/>
                <a:ext cx="9707162" cy="57392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Esempio </a:t>
                </a:r>
                <a:r>
                  <a:rPr lang="it-IT" b="1" dirty="0">
                    <a:solidFill>
                      <a:schemeClr val="tx1"/>
                    </a:solidFill>
                  </a:rPr>
                  <a:t>2:</a:t>
                </a:r>
                <a:r>
                  <a:rPr lang="it-IT" dirty="0">
                    <a:solidFill>
                      <a:schemeClr val="tx1"/>
                    </a:solidFill>
                  </a:rPr>
                  <a:t> dato un insieme X di variabili booleane ed un predicato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, definito sulle variabili in X e contenente i soli operatori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decidere se esiste una assegnazione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 di </a:t>
                </a:r>
                <a:r>
                  <a:rPr lang="it-IT" dirty="0">
                    <a:solidFill>
                      <a:schemeClr val="tx1"/>
                    </a:solidFill>
                  </a:rPr>
                  <a:t>valori in {vero, falso} alle variabili in X tali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(a(X))=vero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X è un insieme di variabili booleane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e un predicato su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X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}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la funzione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in una forma particolare: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=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s-IS" dirty="0">
                    <a:solidFill>
                      <a:schemeClr val="tx1"/>
                    </a:solidFill>
                  </a:rPr>
                  <a:t>…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c</a:t>
                </a:r>
                <a:r>
                  <a:rPr lang="is-IS" sz="2000" baseline="-25000" dirty="0" smtClean="0">
                    <a:solidFill>
                      <a:schemeClr val="tx1"/>
                    </a:solidFill>
                  </a:rPr>
                  <a:t>m</a:t>
                </a:r>
                <a:r>
                  <a:rPr lang="is-I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e </a:t>
                </a:r>
                <a:r>
                  <a:rPr lang="is-IS" dirty="0">
                    <a:solidFill>
                      <a:schemeClr val="tx1"/>
                    </a:solidFill>
                  </a:rPr>
                  <a:t>ciascuna c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j</a:t>
                </a:r>
                <a:r>
                  <a:rPr lang="is-IS" dirty="0">
                    <a:solidFill>
                      <a:schemeClr val="tx1"/>
                    </a:solidFill>
                  </a:rPr>
                  <a:t> è l’or (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) di tre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letterali dove </a:t>
                </a:r>
                <a:r>
                  <a:rPr lang="is-IS" dirty="0">
                    <a:solidFill>
                      <a:schemeClr val="tx1"/>
                    </a:solidFill>
                  </a:rPr>
                  <a:t>un letterale è una variabile o una variabile negata – tipo x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∨¬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x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s-I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 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x</a:t>
                </a:r>
                <a:r>
                  <a:rPr lang="is-IS" sz="2000" baseline="-25000" dirty="0" smtClean="0">
                    <a:solidFill>
                      <a:schemeClr val="tx1"/>
                    </a:solidFill>
                  </a:rPr>
                  <a:t>3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CODIFICA </a:t>
                </a:r>
                <a14:m>
                  <m:oMath xmlns:m="http://schemas.openxmlformats.org/officeDocument/2006/math">
                    <m:r>
                      <a:rPr lang="it-IT" sz="20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𝜒</m:t>
                    </m:r>
                  </m:oMath>
                </a14:m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codifichiamo la struttura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rappresentiamo ciascun elemento di X con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=|X| bit: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																	x</a:t>
                </a:r>
                <a:r>
                  <a:rPr lang="it-IT" sz="1800" baseline="-25000" dirty="0" smtClean="0">
                    <a:solidFill>
                      <a:schemeClr val="tx1"/>
                    </a:solidFill>
                  </a:rPr>
                  <a:t>i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ha l’i-esimo bit 1 e tutti gli altri bit 0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rappresentiamo un letterale in una clausola mediante la rappresentazione della variabile corrispondente al letterale preceduta da 0 se il letterale è la variabile non negata, preceduta da 1 se </a:t>
                </a:r>
                <a:r>
                  <a:rPr lang="it-IT" dirty="0">
                    <a:solidFill>
                      <a:schemeClr val="tx1"/>
                    </a:solidFill>
                  </a:rPr>
                  <a:t>se il letterale è la variabile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negata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gli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in una clausola sono rappresentati da ’2’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gli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fra due clausole </a:t>
                </a:r>
                <a:r>
                  <a:rPr lang="it-IT" dirty="0">
                    <a:solidFill>
                      <a:schemeClr val="tx1"/>
                    </a:solidFill>
                  </a:rPr>
                  <a:t>sono rappresentati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da ‘3’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premettiamo alla codifica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tanti ‘4’ quanti gli elementi di X – ossia, |X| ’4’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Ad esempio, se X = {x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x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x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} 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= c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con c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= </a:t>
                </a:r>
                <a:r>
                  <a:rPr lang="it-IT" b="1" dirty="0">
                    <a:solidFill>
                      <a:srgbClr val="FF0000"/>
                    </a:solidFill>
                  </a:rPr>
                  <a:t>x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x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e c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= </a:t>
                </a:r>
                <a:r>
                  <a:rPr lang="it-IT" dirty="0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x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∨¬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x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3 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rappresentiamo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come 							   						           						444 </a:t>
                </a:r>
                <a:r>
                  <a:rPr lang="it-IT" b="1" dirty="0" smtClean="0">
                    <a:solidFill>
                      <a:srgbClr val="FF0000"/>
                    </a:solidFill>
                    <a:sym typeface="Symbol" charset="2"/>
                  </a:rPr>
                  <a:t>0 100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2 0 010 2 0 001 3 0 100 2 </a:t>
                </a:r>
                <a:r>
                  <a:rPr lang="it-IT" b="1" dirty="0" smtClean="0">
                    <a:solidFill>
                      <a:srgbClr val="3636E8"/>
                    </a:solidFill>
                    <a:sym typeface="Symbol" charset="2"/>
                  </a:rPr>
                  <a:t>1 010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2 1 001</a:t>
                </a:r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1476" y="833778"/>
                <a:ext cx="9707162" cy="5739214"/>
              </a:xfrm>
              <a:blipFill rotWithShape="0">
                <a:blip r:embed="rId2"/>
                <a:stretch>
                  <a:fillRect l="-440" t="-1169" r="-8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467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Codifica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Esempio </a:t>
                </a:r>
                <a:r>
                  <a:rPr lang="it-IT" b="1" dirty="0">
                    <a:solidFill>
                      <a:schemeClr val="tx1"/>
                    </a:solidFill>
                  </a:rPr>
                  <a:t>2:</a:t>
                </a:r>
                <a:r>
                  <a:rPr lang="it-IT" dirty="0">
                    <a:solidFill>
                      <a:schemeClr val="tx1"/>
                    </a:solidFill>
                  </a:rPr>
                  <a:t> dato un insieme X di variabili booleane ed un predicato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, definito sulle variabili in X e contenente i soli operatori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decidere se esiste una assegnazione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 di </a:t>
                </a:r>
                <a:r>
                  <a:rPr lang="it-IT" dirty="0">
                    <a:solidFill>
                      <a:schemeClr val="tx1"/>
                    </a:solidFill>
                  </a:rPr>
                  <a:t>valori in {vero, falso} alle variabili in X tali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(a(X))=vero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X è un insieme di variabili booleane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e un predicato su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X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}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la funzione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in una forma particolare: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=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s-IS" dirty="0">
                    <a:solidFill>
                      <a:schemeClr val="tx1"/>
                    </a:solidFill>
                  </a:rPr>
                  <a:t>…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c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m</a:t>
                </a:r>
                <a:r>
                  <a:rPr lang="is-IS" sz="2000" dirty="0">
                    <a:solidFill>
                      <a:schemeClr val="tx1"/>
                    </a:solidFill>
                  </a:rPr>
                  <a:t> </a:t>
                </a:r>
                <a:r>
                  <a:rPr lang="is-IS" dirty="0">
                    <a:solidFill>
                      <a:schemeClr val="tx1"/>
                    </a:solidFill>
                  </a:rPr>
                  <a:t>e ciascuna c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j</a:t>
                </a:r>
                <a:r>
                  <a:rPr lang="is-IS" dirty="0">
                    <a:solidFill>
                      <a:schemeClr val="tx1"/>
                    </a:solidFill>
                  </a:rPr>
                  <a:t> è l’or (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) di tre letterali dove un letterale è una variabile o una variabile negata – tipo x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∨¬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x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s-I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 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x</a:t>
                </a:r>
                <a:r>
                  <a:rPr lang="is-IS" sz="2000" baseline="-25000" dirty="0" smtClean="0">
                    <a:solidFill>
                      <a:schemeClr val="tx1"/>
                    </a:solidFill>
                  </a:rPr>
                  <a:t>3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CODIFICA </a:t>
                </a:r>
                <a14:m>
                  <m:oMath xmlns:m="http://schemas.openxmlformats.org/officeDocument/2006/math">
                    <m:r>
                      <a:rPr lang="it-IT" sz="20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𝜒</m:t>
                    </m:r>
                  </m:oMath>
                </a14:m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) codifichiamo “il significato”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– codifichiamo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in </a:t>
                </a:r>
                <a:r>
                  <a:rPr lang="it-IT" b="1" i="1" dirty="0" smtClean="0">
                    <a:solidFill>
                      <a:srgbClr val="3636E8"/>
                    </a:solidFill>
                  </a:rPr>
                  <a:t>forma esplicita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qualunque funzione è completamente descritta descrivendo i valori che essa assume in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tutti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i punti del suo insieme di esistenza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naturalmente, se una funzione è definita su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non possiamo descrivere il valore che essa assume per ogni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: in numeri naturali sono infiniti!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invece, la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della nostra 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di 3SAT è definita su {vero, falso}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|X|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quindi, poiché X è un insieme finito, l’insieme di esistenza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è finito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allora, possiamo codificare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in forma esplicita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mediante la sua tavola di verità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 r="-1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97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Dai Linguaggi ai Problemi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7" y="1118786"/>
            <a:ext cx="9707162" cy="5510614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Le teorie della </a:t>
            </a:r>
            <a:r>
              <a:rPr lang="it-IT" dirty="0" err="1" smtClean="0">
                <a:solidFill>
                  <a:schemeClr val="tx1"/>
                </a:solidFill>
              </a:rPr>
              <a:t>calcolabiltà</a:t>
            </a:r>
            <a:r>
              <a:rPr lang="it-IT" dirty="0" smtClean="0">
                <a:solidFill>
                  <a:schemeClr val="tx1"/>
                </a:solidFill>
              </a:rPr>
              <a:t> e della complessità sono fondate </a:t>
            </a:r>
            <a:r>
              <a:rPr lang="it-IT" dirty="0">
                <a:solidFill>
                  <a:schemeClr val="tx1"/>
                </a:solidFill>
              </a:rPr>
              <a:t>sul </a:t>
            </a:r>
            <a:r>
              <a:rPr lang="it-IT" dirty="0" smtClean="0">
                <a:solidFill>
                  <a:schemeClr val="tx1"/>
                </a:solidFill>
              </a:rPr>
              <a:t>concetto di </a:t>
            </a:r>
            <a:r>
              <a:rPr lang="it-IT" dirty="0">
                <a:solidFill>
                  <a:srgbClr val="3636E8"/>
                </a:solidFill>
              </a:rPr>
              <a:t>appartenenza di una parola ad un insieme di </a:t>
            </a:r>
            <a:r>
              <a:rPr lang="it-IT" dirty="0" smtClean="0">
                <a:solidFill>
                  <a:srgbClr val="3636E8"/>
                </a:solidFill>
              </a:rPr>
              <a:t>parole</a:t>
            </a:r>
            <a:r>
              <a:rPr lang="it-IT" dirty="0" smtClean="0">
                <a:solidFill>
                  <a:schemeClr val="tx1"/>
                </a:solidFill>
              </a:rPr>
              <a:t>: un concetto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semplice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elegante</a:t>
            </a:r>
          </a:p>
          <a:p>
            <a:pPr lvl="1"/>
            <a:r>
              <a:rPr lang="it-IT" dirty="0" smtClean="0">
                <a:solidFill>
                  <a:srgbClr val="3636E8"/>
                </a:solidFill>
              </a:rPr>
              <a:t>formale</a:t>
            </a:r>
          </a:p>
          <a:p>
            <a:pPr lvl="1"/>
            <a:r>
              <a:rPr lang="it-IT" dirty="0" smtClean="0">
                <a:solidFill>
                  <a:srgbClr val="3636E8"/>
                </a:solidFill>
              </a:rPr>
              <a:t>rigoroso</a:t>
            </a:r>
            <a:endParaRPr lang="it-IT" dirty="0">
              <a:solidFill>
                <a:srgbClr val="3636E8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Tuttavia, nelle vita reale, non ti capita spesso di domandarti “ma questa parola apparterrà forse a questo insieme?”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Nella vita reale, piuttosto, ti capita di dover trovare le soluzioni ad istanze di problemi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E, allora, queste teorie </a:t>
            </a:r>
            <a:r>
              <a:rPr lang="it-IT" dirty="0" smtClean="0">
                <a:solidFill>
                  <a:schemeClr val="tx1"/>
                </a:solidFill>
              </a:rPr>
              <a:t>sarebbe bello trasferirle </a:t>
            </a:r>
            <a:r>
              <a:rPr lang="it-IT" dirty="0" smtClean="0">
                <a:solidFill>
                  <a:schemeClr val="tx1"/>
                </a:solidFill>
              </a:rPr>
              <a:t>nel mondo dei problemi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Ma il concetto “</a:t>
            </a:r>
            <a:r>
              <a:rPr lang="it-IT" dirty="0" smtClean="0">
                <a:solidFill>
                  <a:srgbClr val="FF0000"/>
                </a:solidFill>
              </a:rPr>
              <a:t>trovare la soluzione ad una istanza di un problema</a:t>
            </a:r>
            <a:r>
              <a:rPr lang="it-IT" dirty="0" smtClean="0">
                <a:solidFill>
                  <a:schemeClr val="tx1"/>
                </a:solidFill>
              </a:rPr>
              <a:t>” è, senza dubbio, più arbitrario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se vogliamo, più evanescente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meno rigoroso </a:t>
            </a:r>
            <a:r>
              <a:rPr lang="it-IT" dirty="0" smtClean="0">
                <a:solidFill>
                  <a:schemeClr val="tx1"/>
                </a:solidFill>
              </a:rPr>
              <a:t>di quello di appartenenza di una parola ad un insieme di parole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564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Codifica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CODIFICA </a:t>
                </a:r>
                <a14:m>
                  <m:oMath xmlns:m="http://schemas.openxmlformats.org/officeDocument/2006/math">
                    <m:r>
                      <a:rPr lang="it-IT" sz="20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𝜒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it-IT" dirty="0">
                    <a:solidFill>
                      <a:schemeClr val="tx1"/>
                    </a:solidFill>
                  </a:rPr>
                  <a:t>) codifichiamo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in </a:t>
                </a:r>
                <a:r>
                  <a:rPr lang="it-IT" b="1" i="1" dirty="0" smtClean="0">
                    <a:solidFill>
                      <a:srgbClr val="3636E8"/>
                    </a:solidFill>
                  </a:rPr>
                  <a:t>forma esplicita</a:t>
                </a:r>
                <a:r>
                  <a:rPr lang="it-IT" b="1" i="1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mediante la sua tavola di verità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esempio</a:t>
                </a:r>
                <a:r>
                  <a:rPr lang="it-IT" dirty="0">
                    <a:solidFill>
                      <a:schemeClr val="tx1"/>
                    </a:solidFill>
                  </a:rPr>
                  <a:t>: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se X = {x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, 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, 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} 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= c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c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con c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= 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e c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= 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∨¬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3 </a:t>
                </a:r>
                <a:endParaRPr lang="it-IT" baseline="-25000" dirty="0" smtClean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codificando	vero con ‘1’ e falso con ‘0’, e scrivendo le righe della tavola una di seguito all’altra, separate da ‘2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’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esempio: 1111 2 1101 2 1011 2 1001 2 0110 2 0101 2 0011 2 0000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2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endParaRPr lang="it-IT" dirty="0"/>
              </a:p>
              <a:p>
                <a:endParaRPr lang="it-IT" sz="2000" baseline="-25000" dirty="0" smtClean="0"/>
              </a:p>
              <a:p>
                <a:endParaRPr lang="it-IT" sz="2000" baseline="-25000" dirty="0"/>
              </a:p>
              <a:p>
                <a:endParaRPr lang="it-IT" sz="2000" baseline="-25000" dirty="0" smtClean="0"/>
              </a:p>
              <a:p>
                <a:endParaRPr lang="it-IT" sz="2000" baseline="-25000" dirty="0"/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3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215083"/>
              </p:ext>
            </p:extLst>
          </p:nvPr>
        </p:nvGraphicFramePr>
        <p:xfrm>
          <a:off x="3903642" y="2107032"/>
          <a:ext cx="3312000" cy="27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/>
                <a:gridCol w="828000"/>
                <a:gridCol w="828000"/>
                <a:gridCol w="828000"/>
              </a:tblGrid>
              <a:tr h="0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x</a:t>
                      </a:r>
                      <a:r>
                        <a:rPr lang="it-IT" sz="1400" baseline="-25000" dirty="0" smtClean="0"/>
                        <a:t>1</a:t>
                      </a:r>
                      <a:endParaRPr lang="it-IT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x</a:t>
                      </a:r>
                      <a:r>
                        <a:rPr lang="it-IT" sz="1400" baseline="-25000" dirty="0" smtClean="0"/>
                        <a:t>2</a:t>
                      </a:r>
                      <a:endParaRPr lang="it-IT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x</a:t>
                      </a:r>
                      <a:r>
                        <a:rPr lang="it-IT" sz="1400" baseline="-25000" dirty="0" smtClean="0"/>
                        <a:t>3</a:t>
                      </a:r>
                      <a:endParaRPr lang="it-IT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f</a:t>
                      </a:r>
                      <a:endParaRPr lang="it-IT" sz="1400" dirty="0"/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vero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vero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vero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vero</a:t>
                      </a:r>
                      <a:endParaRPr lang="it-IT" sz="1400" dirty="0"/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vero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vero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falso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vero</a:t>
                      </a:r>
                      <a:endParaRPr lang="it-IT" sz="1400" dirty="0"/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vero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falso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vero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vero</a:t>
                      </a:r>
                      <a:endParaRPr lang="it-IT" sz="1400" dirty="0"/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vero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falso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falso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vero</a:t>
                      </a:r>
                      <a:endParaRPr lang="it-IT" sz="1400" dirty="0"/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falso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vero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vero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falso</a:t>
                      </a:r>
                      <a:endParaRPr lang="it-IT" sz="1400" dirty="0"/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falso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vero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falso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vero</a:t>
                      </a:r>
                      <a:endParaRPr lang="it-IT" sz="1400" dirty="0"/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falso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falso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vero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vero</a:t>
                      </a:r>
                      <a:endParaRPr lang="it-IT" sz="1400" dirty="0"/>
                    </a:p>
                  </a:txBody>
                  <a:tcPr/>
                </a:tc>
              </a:tr>
              <a:tr h="306000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falso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falso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falso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falso</a:t>
                      </a:r>
                      <a:endParaRPr lang="it-IT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300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Codifica e soluzione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sz="1400" b="1" dirty="0" smtClean="0">
                    <a:solidFill>
                      <a:schemeClr val="tx1"/>
                    </a:solidFill>
                  </a:rPr>
                  <a:t>Esempio </a:t>
                </a:r>
                <a:r>
                  <a:rPr lang="it-IT" sz="1400" b="1" dirty="0">
                    <a:solidFill>
                      <a:schemeClr val="tx1"/>
                    </a:solidFill>
                  </a:rPr>
                  <a:t>2:</a:t>
                </a:r>
                <a:r>
                  <a:rPr lang="it-IT" sz="1400" dirty="0">
                    <a:solidFill>
                      <a:schemeClr val="tx1"/>
                    </a:solidFill>
                  </a:rPr>
                  <a:t> dato un insieme X di variabili booleane ed un predicato </a:t>
                </a:r>
                <a:r>
                  <a:rPr lang="it-IT" sz="14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400" dirty="0">
                    <a:solidFill>
                      <a:schemeClr val="tx1"/>
                    </a:solidFill>
                  </a:rPr>
                  <a:t>, definito sulle variabili in X e contenente i soli operatori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, decidere se esiste una assegnazione </a:t>
                </a:r>
                <a:r>
                  <a:rPr lang="it-IT" sz="1400" dirty="0" smtClean="0">
                    <a:solidFill>
                      <a:schemeClr val="tx1"/>
                    </a:solidFill>
                  </a:rPr>
                  <a:t>a di </a:t>
                </a:r>
                <a:r>
                  <a:rPr lang="it-IT" sz="1400" dirty="0">
                    <a:solidFill>
                      <a:schemeClr val="tx1"/>
                    </a:solidFill>
                  </a:rPr>
                  <a:t>valori in {vero, falso} alle variabili in X tali che </a:t>
                </a:r>
                <a:r>
                  <a:rPr lang="it-IT" sz="14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400" dirty="0">
                    <a:solidFill>
                      <a:schemeClr val="tx1"/>
                    </a:solidFill>
                  </a:rPr>
                  <a:t>(a(X))=vero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4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4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= { </a:t>
                </a:r>
                <a:r>
                  <a:rPr lang="it-IT" sz="14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400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sz="1400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sz="1400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sz="1400" dirty="0">
                    <a:solidFill>
                      <a:schemeClr val="tx1"/>
                    </a:solidFill>
                    <a:sym typeface="Symbol" charset="2"/>
                  </a:rPr>
                  <a:t>: X è un insieme di variabili booleane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 </a:t>
                </a:r>
                <a:r>
                  <a:rPr lang="it-IT" sz="14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400" dirty="0">
                    <a:solidFill>
                      <a:schemeClr val="tx1"/>
                    </a:solidFill>
                  </a:rPr>
                  <a:t> e un predicato su </a:t>
                </a:r>
                <a:r>
                  <a:rPr lang="it-IT" sz="1400" dirty="0" smtClean="0">
                    <a:solidFill>
                      <a:schemeClr val="tx1"/>
                    </a:solidFill>
                  </a:rPr>
                  <a:t>X</a:t>
                </a:r>
                <a:r>
                  <a:rPr lang="it-IT" sz="1400" dirty="0">
                    <a:solidFill>
                      <a:schemeClr val="tx1"/>
                    </a:solidFill>
                  </a:rPr>
                  <a:t> </a:t>
                </a:r>
                <a:r>
                  <a:rPr lang="it-IT" sz="1400" dirty="0" smtClean="0">
                    <a:solidFill>
                      <a:schemeClr val="tx1"/>
                    </a:solidFill>
                  </a:rPr>
                  <a:t>}</a:t>
                </a:r>
              </a:p>
              <a:p>
                <a:pPr lvl="1"/>
                <a:r>
                  <a:rPr lang="it-IT" sz="1400" dirty="0" smtClean="0">
                    <a:solidFill>
                      <a:schemeClr val="tx1"/>
                    </a:solidFill>
                  </a:rPr>
                  <a:t>la funzione </a:t>
                </a:r>
                <a:r>
                  <a:rPr lang="it-IT" sz="14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400" dirty="0">
                    <a:solidFill>
                      <a:schemeClr val="tx1"/>
                    </a:solidFill>
                  </a:rPr>
                  <a:t> è in una forma particolare: </a:t>
                </a:r>
                <a:r>
                  <a:rPr lang="it-IT" sz="14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400" dirty="0">
                    <a:solidFill>
                      <a:schemeClr val="tx1"/>
                    </a:solidFill>
                  </a:rPr>
                  <a:t> = c</a:t>
                </a:r>
                <a:r>
                  <a:rPr lang="it-IT" sz="14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c</a:t>
                </a:r>
                <a:r>
                  <a:rPr lang="it-IT" sz="14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sz="1400" dirty="0">
                    <a:solidFill>
                      <a:schemeClr val="tx1"/>
                    </a:solidFill>
                  </a:rPr>
                  <a:t> </a:t>
                </a:r>
                <a:r>
                  <a:rPr lang="is-IS" sz="1400" dirty="0">
                    <a:solidFill>
                      <a:schemeClr val="tx1"/>
                    </a:solidFill>
                  </a:rPr>
                  <a:t>…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s-IS" sz="1400" dirty="0">
                    <a:solidFill>
                      <a:schemeClr val="tx1"/>
                    </a:solidFill>
                  </a:rPr>
                  <a:t>c</a:t>
                </a:r>
                <a:r>
                  <a:rPr lang="is-IS" sz="1400" baseline="-25000" dirty="0">
                    <a:solidFill>
                      <a:schemeClr val="tx1"/>
                    </a:solidFill>
                  </a:rPr>
                  <a:t>m</a:t>
                </a:r>
                <a:r>
                  <a:rPr lang="is-IS" sz="1400" dirty="0">
                    <a:solidFill>
                      <a:schemeClr val="tx1"/>
                    </a:solidFill>
                  </a:rPr>
                  <a:t> e ciascuna c</a:t>
                </a:r>
                <a:r>
                  <a:rPr lang="is-IS" sz="1400" baseline="-25000" dirty="0">
                    <a:solidFill>
                      <a:schemeClr val="tx1"/>
                    </a:solidFill>
                  </a:rPr>
                  <a:t>j</a:t>
                </a:r>
                <a:r>
                  <a:rPr lang="is-IS" sz="1400" dirty="0">
                    <a:solidFill>
                      <a:schemeClr val="tx1"/>
                    </a:solidFill>
                  </a:rPr>
                  <a:t> è l’or (</a:t>
                </a:r>
                <a14:m>
                  <m:oMath xmlns:m="http://schemas.openxmlformats.org/officeDocument/2006/math">
                    <m:r>
                      <a:rPr lang="it-IT" sz="14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s-IS" sz="1400" dirty="0">
                    <a:solidFill>
                      <a:schemeClr val="tx1"/>
                    </a:solidFill>
                  </a:rPr>
                  <a:t> ) di tre letterali dove un letterale è una variabile o una variabile negata – tipo x</a:t>
                </a:r>
                <a:r>
                  <a:rPr lang="is-IS" sz="14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∨¬</m:t>
                    </m:r>
                  </m:oMath>
                </a14:m>
                <a:r>
                  <a:rPr lang="is-IS" sz="1400" dirty="0">
                    <a:solidFill>
                      <a:schemeClr val="tx1"/>
                    </a:solidFill>
                  </a:rPr>
                  <a:t> x</a:t>
                </a:r>
                <a:r>
                  <a:rPr lang="is-IS" sz="14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s-I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 </m:t>
                    </m:r>
                  </m:oMath>
                </a14:m>
                <a:r>
                  <a:rPr lang="is-IS" sz="1400" dirty="0" smtClean="0">
                    <a:solidFill>
                      <a:schemeClr val="tx1"/>
                    </a:solidFill>
                  </a:rPr>
                  <a:t>x</a:t>
                </a:r>
                <a:r>
                  <a:rPr lang="is-IS" sz="1400" baseline="-25000" dirty="0" smtClean="0">
                    <a:solidFill>
                      <a:schemeClr val="tx1"/>
                    </a:solidFill>
                  </a:rPr>
                  <a:t>3</a:t>
                </a:r>
                <a:endParaRPr lang="it-IT" sz="1400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SOLUZIONE</a:t>
                </a:r>
                <a:r>
                  <a:rPr lang="it-IT" dirty="0">
                    <a:solidFill>
                      <a:schemeClr val="tx1"/>
                    </a:solidFill>
                  </a:rPr>
                  <a:t>: data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istanza di 3SAT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per decidere se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è </a:t>
                </a:r>
                <a:r>
                  <a:rPr lang="it-IT" i="1" dirty="0" smtClean="0">
                    <a:solidFill>
                      <a:srgbClr val="3636E8"/>
                    </a:solidFill>
                  </a:rPr>
                  <a:t>soddisfacibile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ossia, se esiste </a:t>
                </a:r>
                <a:r>
                  <a:rPr lang="it-IT" dirty="0">
                    <a:solidFill>
                      <a:schemeClr val="tx1"/>
                    </a:solidFill>
                  </a:rPr>
                  <a:t>una assegnazione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a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di </a:t>
                </a:r>
                <a:r>
                  <a:rPr lang="it-IT" dirty="0">
                    <a:solidFill>
                      <a:schemeClr val="tx1"/>
                    </a:solidFill>
                  </a:rPr>
                  <a:t>valori in {vero, falso} alle variabili in X tali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>
                    <a:solidFill>
                      <a:srgbClr val="D441C9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(X))=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vero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consideriamo </a:t>
                </a:r>
                <a:r>
                  <a:rPr lang="it-IT" dirty="0">
                    <a:solidFill>
                      <a:schemeClr val="tx1"/>
                    </a:solidFill>
                  </a:rPr>
                  <a:t>il seguente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algoritmo: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) calcola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= |X|;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2) per ogni assegnazione di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verità </a:t>
                </a:r>
                <a:r>
                  <a:rPr lang="it-IT" b="1" dirty="0">
                    <a:solidFill>
                      <a:srgbClr val="D441C9"/>
                    </a:solidFill>
                  </a:rPr>
                  <a:t>a</a:t>
                </a:r>
                <a:r>
                  <a:rPr lang="it-IT" i="1" dirty="0">
                    <a:solidFill>
                      <a:srgbClr val="D441C9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all’insieme delle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variabili in X : verifica se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		     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>
                    <a:solidFill>
                      <a:srgbClr val="D441C9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(X )) = vero e, in tal caso termina nello stato di accettazione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;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3)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se non ha mai terminato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al passo 2, termina </a:t>
                </a:r>
                <a:r>
                  <a:rPr lang="it-IT" dirty="0">
                    <a:solidFill>
                      <a:schemeClr val="tx1"/>
                    </a:solidFill>
                  </a:rPr>
                  <a:t>nello stato di rigetto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q</a:t>
                </a:r>
                <a:r>
                  <a:rPr lang="it-IT" sz="1800" baseline="-25000" dirty="0" err="1" smtClean="0">
                    <a:solidFill>
                      <a:schemeClr val="tx1"/>
                    </a:solidFill>
                  </a:rPr>
                  <a:t>R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.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Vediamo ora il precedente algoritmo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implementato utilizzando entrambe </a:t>
                </a:r>
                <a:r>
                  <a:rPr lang="it-IT" dirty="0">
                    <a:solidFill>
                      <a:schemeClr val="tx1"/>
                    </a:solidFill>
                  </a:rPr>
                  <a:t>le codifiche.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2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05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Codifica e soluzione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è codificata secondo la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Utilizziamo una macchina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Turing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a due nastri e che opera in due fasi: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all’inizio della computazione,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(</a:t>
                </a:r>
                <a:r>
                  <a:rPr lang="it-IT" b="1" dirty="0" err="1" smtClean="0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è scritta sul primo nastro, il secondo nastro è vuoto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Fase 1: utilizzando i ‘4’ iniziali della codifica di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(che rappresentano il numero |X| di elementi di X), scrive sul secondo nastro tutte le parole binarie di lunghezza |X|,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separate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le une dalle altre da un ‘5’: ciascuna parola binaria corrisponde ad una assegnazione di verità agli elementi di X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Fase 2: per ogni assegnazione di verità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a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scritta sul secondo nastro, utilizzando la codifica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scritta sul primo nastro, verifica se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a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soddisfa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se ciò accade, accetta e termina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se ha terminato la fase 2 senza accettare, rigetta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Bene, ma quanto è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dtime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(T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(X,f)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)?</a:t>
                </a:r>
              </a:p>
              <a:p>
                <a:pPr lvl="1"/>
                <a:r>
                  <a:rPr lang="it-IT" b="1" dirty="0" smtClean="0">
                    <a:solidFill>
                      <a:schemeClr val="tx1"/>
                    </a:solidFill>
                  </a:rPr>
                  <a:t>Fase 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se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= |X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 , la fase 1 richiede almeno 2</a:t>
                </a:r>
                <a:r>
                  <a:rPr lang="it-IT" sz="1900" baseline="30000" dirty="0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passi – tante sono le assegnazioni possibili!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(X,f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)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|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&lt;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+ 3(n+2) (2n)</a:t>
                </a:r>
                <a:r>
                  <a:rPr lang="it-IT" sz="1800" baseline="30000" dirty="0" smtClean="0">
                    <a:solidFill>
                      <a:schemeClr val="tx1"/>
                    </a:solidFill>
                  </a:rPr>
                  <a:t>3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&lt;  n</a:t>
                </a:r>
                <a:r>
                  <a:rPr lang="it-IT" sz="1800" baseline="30000" dirty="0" smtClean="0">
                    <a:solidFill>
                      <a:schemeClr val="tx1"/>
                    </a:solidFill>
                  </a:rPr>
                  <a:t>4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+4n (8n</a:t>
                </a:r>
                <a:r>
                  <a:rPr lang="it-IT" sz="1800" baseline="30000" dirty="0" smtClean="0">
                    <a:solidFill>
                      <a:schemeClr val="tx1"/>
                    </a:solidFill>
                  </a:rPr>
                  <a:t>3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  &lt;    33  n</a:t>
                </a:r>
                <a:r>
                  <a:rPr lang="it-IT" sz="1800" baseline="30000" dirty="0" smtClean="0">
                    <a:solidFill>
                      <a:schemeClr val="tx1"/>
                    </a:solidFill>
                  </a:rPr>
                  <a:t>4</a:t>
                </a:r>
                <a:endParaRPr lang="it-IT" sz="1800" baseline="30000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E,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quindi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detto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</m:oMath>
                </a14:m>
                <a:r>
                  <a:rPr lang="it-IT" b="1" dirty="0" smtClean="0">
                    <a:solidFill>
                      <a:srgbClr val="3636E8"/>
                    </a:solidFill>
                  </a:rPr>
                  <a:t>(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n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)=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b="1" i="1">
                            <a:solidFill>
                              <a:srgbClr val="3636E8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uk-UA" b="1" i="1">
                                <a:solidFill>
                                  <a:srgbClr val="3636E8"/>
                                </a:solidFill>
                                <a:latin typeface="Cambria Math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it-IT" b="1" i="1">
                                <a:solidFill>
                                  <a:srgbClr val="3636E8"/>
                                </a:solidFill>
                                <a:latin typeface="Cambria Math" charset="0"/>
                              </a:rPr>
                              <m:t>𝟒</m:t>
                            </m:r>
                          </m:deg>
                          <m:e>
                            <m:r>
                              <m:rPr>
                                <m:nor/>
                              </m:rPr>
                              <a:rPr lang="it-IT" b="1" dirty="0">
                                <a:solidFill>
                                  <a:srgbClr val="3636E8"/>
                                </a:solidFill>
                              </a:rPr>
                              <m:t>|</m:t>
                            </m:r>
                            <m:r>
                              <a:rPr lang="it-IT" b="1" i="1" dirty="0">
                                <a:solidFill>
                                  <a:srgbClr val="3636E8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𝝌</m:t>
                            </m:r>
                            <m:r>
                              <m:rPr>
                                <m:nor/>
                              </m:rPr>
                              <a:rPr lang="it-IT" b="1" dirty="0">
                                <a:solidFill>
                                  <a:srgbClr val="3636E8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b="1" baseline="-25000" dirty="0">
                                <a:solidFill>
                                  <a:srgbClr val="3636E8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it-IT" b="1" dirty="0">
                                <a:solidFill>
                                  <a:srgbClr val="3636E8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b="1" dirty="0">
                                <a:solidFill>
                                  <a:srgbClr val="3636E8"/>
                                </a:solidFill>
                                <a:sym typeface="Symbol" charset="2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it-IT" b="1" dirty="0" err="1">
                                <a:solidFill>
                                  <a:srgbClr val="3636E8"/>
                                </a:solidFill>
                                <a:sym typeface="Symbol" charset="2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it-IT" b="1" dirty="0" err="1">
                                <a:solidFill>
                                  <a:srgbClr val="3636E8"/>
                                </a:solidFill>
                                <a:sym typeface="Symbol" charset="2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it-IT" b="1" dirty="0" err="1">
                                <a:solidFill>
                                  <a:srgbClr val="3636E8"/>
                                </a:solidFill>
                                <a:sym typeface="Symbol" charset="2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it-IT" b="1" dirty="0">
                                <a:solidFill>
                                  <a:srgbClr val="3636E8"/>
                                </a:solidFill>
                                <a:sym typeface="Symbol" charset="2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it-IT" b="1" dirty="0">
                                <a:solidFill>
                                  <a:srgbClr val="3636E8"/>
                                </a:solidFill>
                              </a:rPr>
                              <m:t>|</m:t>
                            </m:r>
                          </m:e>
                        </m:rad>
                      </m:num>
                      <m:den>
                        <m:r>
                          <a:rPr lang="it-IT" b="1" i="1">
                            <a:solidFill>
                              <a:srgbClr val="3636E8"/>
                            </a:solidFill>
                            <a:latin typeface="Cambria Math" charset="0"/>
                          </a:rPr>
                          <m:t>𝟑𝟑</m:t>
                        </m:r>
                      </m:den>
                    </m:f>
                  </m:oMath>
                </a14:m>
                <a:r>
                  <a:rPr lang="it-IT" dirty="0" smtClean="0">
                    <a:solidFill>
                      <a:srgbClr val="FF0000"/>
                    </a:solidFill>
                  </a:rPr>
                  <a:t>	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  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dtime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it-IT" b="1" dirty="0">
                    <a:solidFill>
                      <a:srgbClr val="FF0000"/>
                    </a:solidFill>
                  </a:rPr>
                  <a:t>(T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it-IT" b="1" dirty="0" smtClean="0">
                    <a:solidFill>
                      <a:srgbClr val="FF0000"/>
                    </a:solidFill>
                    <a:sym typeface="Symbol" charset="2"/>
                  </a:rPr>
                  <a:t>(X,f)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)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&gt; 2</a:t>
                </a:r>
                <a:r>
                  <a:rPr lang="it-IT" sz="2000" b="1" baseline="30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 &gt; 2</a:t>
                </a:r>
                <a14:m>
                  <m:oMath xmlns:m="http://schemas.openxmlformats.org/officeDocument/2006/math">
                    <m:r>
                      <a:rPr lang="it-IT" sz="2000" b="1" i="1" baseline="30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</m:oMath>
                </a14:m>
                <a:r>
                  <a:rPr lang="it-IT" sz="2000" b="1" baseline="30000" dirty="0">
                    <a:solidFill>
                      <a:srgbClr val="FF0000"/>
                    </a:solidFill>
                  </a:rPr>
                  <a:t>(</a:t>
                </a:r>
                <a:r>
                  <a:rPr lang="it-IT" sz="2000" b="1" baseline="30000" dirty="0" err="1">
                    <a:solidFill>
                      <a:srgbClr val="FF0000"/>
                    </a:solidFill>
                  </a:rPr>
                  <a:t>n</a:t>
                </a:r>
                <a:r>
                  <a:rPr lang="it-IT" sz="2000" b="1" baseline="30000" dirty="0">
                    <a:solidFill>
                      <a:srgbClr val="FF0000"/>
                    </a:solidFill>
                  </a:rPr>
                  <a:t>)</a:t>
                </a:r>
                <a:endParaRPr lang="it-IT" sz="2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332" r="-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863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Codifica e soluzione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20852" y="1349890"/>
                <a:ext cx="9707162" cy="4837153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è codificata secondo la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esempio: 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1111 </a:t>
                </a:r>
                <a:r>
                  <a:rPr lang="it-IT" sz="1600" dirty="0">
                    <a:solidFill>
                      <a:schemeClr val="tx1"/>
                    </a:solidFill>
                  </a:rPr>
                  <a:t>2 1101 2 1011 2 1001 2 0110 2 0101 2 0011 2 0000 </a:t>
                </a:r>
                <a:r>
                  <a:rPr lang="it-IT" sz="1600" dirty="0" smtClean="0">
                    <a:solidFill>
                      <a:schemeClr val="tx1"/>
                    </a:solidFill>
                  </a:rPr>
                  <a:t>2</a:t>
                </a:r>
                <a:endParaRPr lang="it-IT" sz="1600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Utilizziamo una macchina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Turing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ad un solo nastro: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all’inizio della computazione,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 smtClean="0">
                    <a:solidFill>
                      <a:schemeClr val="tx1"/>
                    </a:solidFill>
                  </a:rPr>
                  <a:t>2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(X,f)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è scritta sul nastro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scandisce l’input:  poiché il carattere (‘0’ o ‘1’) a sinistra di un ‘2’ è il valore assunto da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quando alle sue variabili sono assegnati i valori a sinistra di quel carattere, se trova un ‘1’ a sinistra di un ‘2’ allora accetta e termina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poiché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(</a:t>
                </a:r>
                <a:r>
                  <a:rPr lang="it-IT" b="1" dirty="0" err="1" smtClean="0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)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contiene in sé tutte le possibili assegnazioni di verità alle variabili in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:r>
                  <a:rPr lang="it-IT" dirty="0">
                    <a:solidFill>
                      <a:schemeClr val="tx1"/>
                    </a:solidFill>
                  </a:rPr>
                  <a:t>se T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ha terminato scansione dell’input senza accettare, rigetta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Bene, ma quanto è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dtime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(T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(</a:t>
                </a:r>
                <a:r>
                  <a:rPr lang="it-IT" b="1" dirty="0" err="1" smtClean="0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)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)?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Questa volta è facilissimo: 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 deve solo scandire una volta l’input!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 E, quindi,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dtime</a:t>
                </a:r>
                <a:r>
                  <a:rPr lang="it-IT" b="1" dirty="0">
                    <a:solidFill>
                      <a:srgbClr val="3636E8"/>
                    </a:solidFill>
                  </a:rPr>
                  <a:t> (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T</a:t>
                </a:r>
                <a:r>
                  <a:rPr lang="it-IT" sz="2000" b="1" baseline="-25000" dirty="0" smtClean="0">
                    <a:solidFill>
                      <a:srgbClr val="3636E8"/>
                    </a:solidFill>
                  </a:rPr>
                  <a:t>2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3636E8"/>
                    </a:solidFill>
                    <a:sym typeface="Symbol" charset="2"/>
                  </a:rPr>
                  <a:t>(</a:t>
                </a:r>
                <a:r>
                  <a:rPr lang="it-IT" b="1" dirty="0" err="1" smtClean="0">
                    <a:solidFill>
                      <a:srgbClr val="3636E8"/>
                    </a:solidFill>
                    <a:sym typeface="Symbol" charset="2"/>
                  </a:rPr>
                  <a:t>X,f</a:t>
                </a:r>
                <a:r>
                  <a:rPr lang="it-IT" b="1" dirty="0" smtClean="0">
                    <a:solidFill>
                      <a:srgbClr val="3636E8"/>
                    </a:solidFill>
                    <a:sym typeface="Symbol" charset="2"/>
                  </a:rPr>
                  <a:t>)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) = |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3636E8"/>
                    </a:solidFill>
                    <a:sym typeface="Symbol" charset="2"/>
                  </a:rPr>
                  <a:t>(</a:t>
                </a:r>
                <a:r>
                  <a:rPr lang="it-IT" b="1" dirty="0" err="1" smtClean="0">
                    <a:solidFill>
                      <a:srgbClr val="3636E8"/>
                    </a:solidFill>
                    <a:sym typeface="Symbol" charset="2"/>
                  </a:rPr>
                  <a:t>X,f</a:t>
                </a:r>
                <a:r>
                  <a:rPr lang="it-IT" b="1" dirty="0">
                    <a:solidFill>
                      <a:srgbClr val="3636E8"/>
                    </a:solidFill>
                    <a:sym typeface="Symbol" charset="2"/>
                  </a:rPr>
                  <a:t>)</a:t>
                </a:r>
                <a:r>
                  <a:rPr lang="it-IT" b="1" dirty="0">
                    <a:solidFill>
                      <a:srgbClr val="3636E8"/>
                    </a:solidFill>
                  </a:rPr>
                  <a:t>| 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0852" y="1349890"/>
                <a:ext cx="9707162" cy="4837153"/>
              </a:xfrm>
              <a:blipFill rotWithShape="0">
                <a:blip r:embed="rId2"/>
                <a:stretch>
                  <a:fillRect l="-440" t="-252" r="-2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123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Codifica e soluzione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20852" y="1349891"/>
                <a:ext cx="9707162" cy="5110286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Riassumiamo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è codificata secondo la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, implementiamo l’algoritmo mediante una macchina T</a:t>
                </a:r>
                <a:r>
                  <a:rPr lang="it-IT" sz="2000" baseline="-25000" dirty="0" smtClean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tale che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dtime</a:t>
                </a:r>
                <a:r>
                  <a:rPr lang="it-IT" b="1" dirty="0">
                    <a:solidFill>
                      <a:srgbClr val="FF0000"/>
                    </a:solidFill>
                  </a:rPr>
                  <a:t> (T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FF0000"/>
                    </a:solidFill>
                    <a:sym typeface="Symbol" charset="2"/>
                  </a:rPr>
                  <a:t>(</a:t>
                </a:r>
                <a:r>
                  <a:rPr lang="it-IT" b="1" dirty="0" err="1" smtClean="0">
                    <a:solidFill>
                      <a:srgbClr val="FF0000"/>
                    </a:solidFill>
                    <a:sym typeface="Symbol" charset="2"/>
                  </a:rPr>
                  <a:t>X,f</a:t>
                </a:r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)</a:t>
                </a:r>
                <a:r>
                  <a:rPr lang="it-IT" b="1" dirty="0">
                    <a:solidFill>
                      <a:srgbClr val="FF0000"/>
                    </a:solidFill>
                  </a:rPr>
                  <a:t>) &gt; 2</a:t>
                </a:r>
                <a:r>
                  <a:rPr lang="it-IT" b="1" baseline="30000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1" i="1" baseline="300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</m:oMath>
                </a14:m>
                <a:r>
                  <a:rPr lang="it-IT" sz="2000" b="1" baseline="30000" dirty="0">
                    <a:solidFill>
                      <a:srgbClr val="FF0000"/>
                    </a:solidFill>
                  </a:rPr>
                  <a:t>(</a:t>
                </a:r>
                <a:r>
                  <a:rPr lang="it-IT" sz="2000" b="1" baseline="30000" dirty="0" err="1">
                    <a:solidFill>
                      <a:srgbClr val="FF0000"/>
                    </a:solidFill>
                  </a:rPr>
                  <a:t>n</a:t>
                </a:r>
                <a:r>
                  <a:rPr lang="it-IT" sz="2000" b="1" baseline="30000" dirty="0" smtClean="0">
                    <a:solidFill>
                      <a:srgbClr val="FF0000"/>
                    </a:solidFill>
                  </a:rPr>
                  <a:t>)</a:t>
                </a:r>
                <a:r>
                  <a:rPr lang="it-IT" sz="2000" b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, con</a:t>
                </a:r>
                <a:r>
                  <a:rPr lang="it-IT" baseline="30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ad>
                      <m:radPr>
                        <m:ctrlPr>
                          <a:rPr lang="uk-UA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it-IT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𝟒</m:t>
                        </m:r>
                      </m:deg>
                      <m:e>
                        <m:r>
                          <a:rPr lang="it-IT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𝒏</m:t>
                        </m:r>
                      </m:e>
                    </m:rad>
                  </m:oMath>
                </a14:m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ossia, l’algoritmo che decide 3SAT impiega </a:t>
                </a:r>
                <a:r>
                  <a:rPr lang="it-IT" dirty="0" smtClean="0">
                    <a:solidFill>
                      <a:srgbClr val="FF0000"/>
                    </a:solidFill>
                  </a:rPr>
                  <a:t>tempo esponenziale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nella lunghezza della CODIFICA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Se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è codificata secondo la </a:t>
                </a:r>
                <a:r>
                  <a:rPr lang="it-IT" b="1" dirty="0" smtClean="0">
                    <a:solidFill>
                      <a:schemeClr val="tx1"/>
                    </a:solidFill>
                    <a:sym typeface="Symbol" charset="2"/>
                  </a:rPr>
                  <a:t>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implementiamo l’algoritmo mediante una macchina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T</a:t>
                </a:r>
                <a:r>
                  <a:rPr lang="it-IT" sz="2000" baseline="-25000" dirty="0" smtClean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tale che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dtime</a:t>
                </a:r>
                <a:r>
                  <a:rPr lang="it-IT" b="1" dirty="0">
                    <a:solidFill>
                      <a:srgbClr val="3636E8"/>
                    </a:solidFill>
                  </a:rPr>
                  <a:t> (T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dirty="0">
                    <a:solidFill>
                      <a:srgbClr val="3636E8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3636E8"/>
                    </a:solidFill>
                    <a:sym typeface="Symbol" charset="2"/>
                  </a:rPr>
                  <a:t>(</a:t>
                </a:r>
                <a:r>
                  <a:rPr lang="it-IT" b="1" dirty="0" err="1" smtClean="0">
                    <a:solidFill>
                      <a:srgbClr val="3636E8"/>
                    </a:solidFill>
                    <a:sym typeface="Symbol" charset="2"/>
                  </a:rPr>
                  <a:t>X,f</a:t>
                </a:r>
                <a:r>
                  <a:rPr lang="it-IT" b="1" dirty="0">
                    <a:solidFill>
                      <a:srgbClr val="3636E8"/>
                    </a:solidFill>
                    <a:sym typeface="Symbol" charset="2"/>
                  </a:rPr>
                  <a:t>)</a:t>
                </a:r>
                <a:r>
                  <a:rPr lang="it-IT" b="1" dirty="0">
                    <a:solidFill>
                      <a:srgbClr val="3636E8"/>
                    </a:solidFill>
                  </a:rPr>
                  <a:t>) = |</a:t>
                </a:r>
                <a:r>
                  <a:rPr lang="it-IT" sz="2000" b="1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3636E8"/>
                    </a:solidFill>
                    <a:sym typeface="Symbol" charset="2"/>
                  </a:rPr>
                  <a:t>(</a:t>
                </a:r>
                <a:r>
                  <a:rPr lang="it-IT" b="1" dirty="0" err="1" smtClean="0">
                    <a:solidFill>
                      <a:srgbClr val="3636E8"/>
                    </a:solidFill>
                    <a:sym typeface="Symbol" charset="2"/>
                  </a:rPr>
                  <a:t>X,f</a:t>
                </a:r>
                <a:r>
                  <a:rPr lang="it-IT" b="1" dirty="0">
                    <a:solidFill>
                      <a:srgbClr val="3636E8"/>
                    </a:solidFill>
                    <a:sym typeface="Symbol" charset="2"/>
                  </a:rPr>
                  <a:t>)</a:t>
                </a:r>
                <a:r>
                  <a:rPr lang="it-IT" b="1" dirty="0">
                    <a:solidFill>
                      <a:srgbClr val="3636E8"/>
                    </a:solidFill>
                  </a:rPr>
                  <a:t>| </a:t>
                </a:r>
                <a:endParaRPr lang="it-IT" b="1" dirty="0" smtClean="0">
                  <a:solidFill>
                    <a:srgbClr val="3636E8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</a:t>
                </a:r>
                <a:r>
                  <a:rPr lang="it-IT" i="1" dirty="0" smtClean="0">
                    <a:solidFill>
                      <a:schemeClr val="tx1"/>
                    </a:solidFill>
                  </a:rPr>
                  <a:t>lo stesso algoritmo </a:t>
                </a:r>
                <a:r>
                  <a:rPr lang="it-IT" dirty="0">
                    <a:solidFill>
                      <a:schemeClr val="tx1"/>
                    </a:solidFill>
                  </a:rPr>
                  <a:t>che decide 3SAT impiega </a:t>
                </a:r>
                <a:r>
                  <a:rPr lang="it-IT" dirty="0">
                    <a:solidFill>
                      <a:srgbClr val="3636E8"/>
                    </a:solidFill>
                  </a:rPr>
                  <a:t>tempo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lineare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nella </a:t>
                </a:r>
                <a:r>
                  <a:rPr lang="it-IT" dirty="0">
                    <a:solidFill>
                      <a:schemeClr val="tx1"/>
                    </a:solidFill>
                  </a:rPr>
                  <a:t>lunghezza della CODIFICA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endParaRPr lang="it-IT" dirty="0" smtClean="0">
                  <a:solidFill>
                    <a:srgbClr val="FF0000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Ora, ricordando che un linguaggio è nella classe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se esiste una macchina di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Turing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deterministica 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lo decide in tempo polinomiale, possiamo concludere che il linguaggio associato a 3SAT appartiene a </a:t>
                </a:r>
                <a:r>
                  <a:rPr lang="it-IT" dirty="0" err="1" smtClean="0">
                    <a:solidFill>
                      <a:schemeClr val="tx1"/>
                    </a:solidFill>
                  </a:rPr>
                  <a:t>P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Osservate che </a:t>
                </a:r>
                <a:r>
                  <a:rPr lang="it-IT" i="1" dirty="0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i="1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i="1" dirty="0" smtClean="0">
                    <a:solidFill>
                      <a:schemeClr val="tx1"/>
                    </a:solidFill>
                  </a:rPr>
                  <a:t> e T</a:t>
                </a:r>
                <a:r>
                  <a:rPr lang="it-IT" sz="2000" i="1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i="1" dirty="0" smtClean="0">
                    <a:solidFill>
                      <a:schemeClr val="tx1"/>
                    </a:solidFill>
                  </a:rPr>
                  <a:t> implementano lo stesso algoritmo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ma operano su due codifiche differenti!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0852" y="1349891"/>
                <a:ext cx="9707162" cy="5110286"/>
              </a:xfrm>
              <a:blipFill rotWithShape="0">
                <a:blip r:embed="rId2"/>
                <a:stretch>
                  <a:fillRect l="-440" t="-5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150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1658" y="149097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Codifica e soluzione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37724" y="952532"/>
                <a:ext cx="9840717" cy="566202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Osservate che </a:t>
                </a:r>
                <a:r>
                  <a:rPr lang="it-IT" i="1" dirty="0" smtClean="0">
                    <a:solidFill>
                      <a:schemeClr val="tx1"/>
                    </a:solidFill>
                  </a:rPr>
                  <a:t>T</a:t>
                </a:r>
                <a:r>
                  <a:rPr lang="it-IT" sz="2000" i="1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i="1" dirty="0" smtClean="0">
                    <a:solidFill>
                      <a:schemeClr val="tx1"/>
                    </a:solidFill>
                  </a:rPr>
                  <a:t> e T</a:t>
                </a:r>
                <a:r>
                  <a:rPr lang="it-IT" sz="2000" i="1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i="1" dirty="0" smtClean="0">
                    <a:solidFill>
                      <a:schemeClr val="tx1"/>
                    </a:solidFill>
                  </a:rPr>
                  <a:t> implementano lo stesso algoritmo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ma operano su due codifiche differenti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!</a:t>
                </a:r>
                <a:endParaRPr lang="it-IT" i="1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Dunque, </a:t>
                </a:r>
                <a:r>
                  <a:rPr lang="it-IT" dirty="0">
                    <a:solidFill>
                      <a:schemeClr val="tx1"/>
                    </a:solidFill>
                  </a:rPr>
                  <a:t>la caratteristica </a:t>
                </a:r>
                <a:r>
                  <a:rPr lang="it-IT" i="1" dirty="0">
                    <a:solidFill>
                      <a:schemeClr val="tx1"/>
                    </a:solidFill>
                  </a:rPr>
                  <a:t>essere un algoritmo polinomiale </a:t>
                </a:r>
                <a:r>
                  <a:rPr lang="it-IT" dirty="0">
                    <a:solidFill>
                      <a:schemeClr val="tx1"/>
                    </a:solidFill>
                  </a:rPr>
                  <a:t>dipende dal modo in cui è codificato l’input?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Sì e no, in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effetti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Perché la complessità di un algoritmo è espressa in termini di lunghezza dell’input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e, quindi, da come viene codificato il suo input!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noi, la codifica dell’input possiamo renderla lunga quanto ci pare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ad esempio, aggiungendoci un sacco di caratteri privi di significato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Possiamo prendere, ad esempio, la 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e aggiungervi, alla fine, 2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|X|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‘5’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 così otterremmo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 i="1" dirty="0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 smtClean="0">
                    <a:solidFill>
                      <a:srgbClr val="7030A0"/>
                    </a:solidFill>
                  </a:rPr>
                  <a:t>3</a:t>
                </a:r>
                <a:r>
                  <a:rPr lang="it-IT" b="1" dirty="0">
                    <a:solidFill>
                      <a:srgbClr val="7030A0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7030A0"/>
                    </a:solidFill>
                    <a:sym typeface="Symbol" charset="2"/>
                  </a:rPr>
                  <a:t>(</a:t>
                </a:r>
                <a:r>
                  <a:rPr lang="it-IT" b="1" dirty="0" err="1" smtClean="0">
                    <a:solidFill>
                      <a:srgbClr val="7030A0"/>
                    </a:solidFill>
                    <a:sym typeface="Symbol" charset="2"/>
                  </a:rPr>
                  <a:t>X,f</a:t>
                </a:r>
                <a:r>
                  <a:rPr lang="it-IT" b="1" dirty="0" smtClean="0">
                    <a:solidFill>
                      <a:srgbClr val="7030A0"/>
                    </a:solidFill>
                    <a:sym typeface="Symbol" charset="2"/>
                  </a:rPr>
                  <a:t>)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= 444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0 100 2 0 010 2 0 001 3 0 100 2 1 010 2 1 </a:t>
                </a:r>
                <a:r>
                  <a:rPr lang="it-IT" dirty="0" smtClean="0">
                    <a:solidFill>
                      <a:schemeClr val="tx1"/>
                    </a:solidFill>
                    <a:sym typeface="Symbol" charset="2"/>
                  </a:rPr>
                  <a:t>001 55555555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da cui deriveremmo una macchina T</a:t>
                </a:r>
                <a:r>
                  <a:rPr lang="it-IT" sz="2000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per 3SAT tale che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7030A0"/>
                    </a:solidFill>
                  </a:rPr>
                  <a:t>dtime </a:t>
                </a:r>
                <a:r>
                  <a:rPr lang="it-IT" b="1" dirty="0">
                    <a:solidFill>
                      <a:srgbClr val="7030A0"/>
                    </a:solidFill>
                  </a:rPr>
                  <a:t>(</a:t>
                </a:r>
                <a:r>
                  <a:rPr lang="it-IT" b="1" dirty="0" smtClean="0">
                    <a:solidFill>
                      <a:srgbClr val="7030A0"/>
                    </a:solidFill>
                  </a:rPr>
                  <a:t>T</a:t>
                </a:r>
                <a:r>
                  <a:rPr lang="it-IT" sz="1800" b="1" baseline="-25000" dirty="0" smtClean="0">
                    <a:solidFill>
                      <a:srgbClr val="7030A0"/>
                    </a:solidFill>
                  </a:rPr>
                  <a:t>3</a:t>
                </a:r>
                <a:r>
                  <a:rPr lang="it-IT" b="1" dirty="0" smtClean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sz="1800" b="1" i="1" dirty="0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 smtClean="0">
                    <a:solidFill>
                      <a:srgbClr val="7030A0"/>
                    </a:solidFill>
                  </a:rPr>
                  <a:t>3</a:t>
                </a:r>
                <a:r>
                  <a:rPr lang="it-IT" b="1" dirty="0" smtClean="0">
                    <a:solidFill>
                      <a:srgbClr val="7030A0"/>
                    </a:solidFill>
                    <a:sym typeface="Symbol" charset="2"/>
                  </a:rPr>
                  <a:t>(X,f</a:t>
                </a:r>
                <a:r>
                  <a:rPr lang="it-IT" b="1" dirty="0">
                    <a:solidFill>
                      <a:srgbClr val="7030A0"/>
                    </a:solidFill>
                    <a:sym typeface="Symbol" charset="2"/>
                  </a:rPr>
                  <a:t>)</a:t>
                </a:r>
                <a:r>
                  <a:rPr lang="it-IT" b="1" dirty="0">
                    <a:solidFill>
                      <a:srgbClr val="7030A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7030A0"/>
                    </a:solidFill>
                  </a:rPr>
                  <a:t>O(|</a:t>
                </a:r>
                <a:r>
                  <a:rPr lang="it-IT" sz="1800" b="1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1" i="1" dirty="0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 smtClean="0">
                    <a:solidFill>
                      <a:srgbClr val="7030A0"/>
                    </a:solidFill>
                  </a:rPr>
                  <a:t>3</a:t>
                </a:r>
                <a:r>
                  <a:rPr lang="it-IT" b="1" dirty="0" smtClean="0">
                    <a:solidFill>
                      <a:srgbClr val="7030A0"/>
                    </a:solidFill>
                    <a:sym typeface="Symbol" charset="2"/>
                  </a:rPr>
                  <a:t>(X,f)</a:t>
                </a:r>
                <a:r>
                  <a:rPr lang="it-IT" b="1" dirty="0" smtClean="0">
                    <a:solidFill>
                      <a:srgbClr val="7030A0"/>
                    </a:solidFill>
                  </a:rPr>
                  <a:t>|) </a:t>
                </a:r>
                <a:endParaRPr lang="it-IT" dirty="0" smtClean="0">
                  <a:solidFill>
                    <a:srgbClr val="00B050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“ma questa codifica è irragionevolmente lunga!”, direte voi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7724" y="952532"/>
                <a:ext cx="9840717" cy="5662024"/>
              </a:xfrm>
              <a:blipFill rotWithShape="0">
                <a:blip r:embed="rId2"/>
                <a:stretch>
                  <a:fillRect l="-434" t="-538" r="-6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947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1658" y="149097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Codifica e soluzione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37725" y="952532"/>
                <a:ext cx="9781340" cy="566202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Possiamo prendere, ad esempio, la 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 e aggiungervi, alla fine, 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|X|</a:t>
                </a:r>
                <a:r>
                  <a:rPr lang="it-IT" dirty="0">
                    <a:solidFill>
                      <a:schemeClr val="tx1"/>
                    </a:solidFill>
                  </a:rPr>
                  <a:t> ‘5’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così otterremmo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it-IT" b="1" dirty="0">
                    <a:solidFill>
                      <a:srgbClr val="7030A0"/>
                    </a:solidFill>
                  </a:rPr>
                  <a:t> </a:t>
                </a:r>
                <a:r>
                  <a:rPr lang="it-IT" b="1" dirty="0">
                    <a:solidFill>
                      <a:srgbClr val="7030A0"/>
                    </a:solidFill>
                    <a:sym typeface="Symbol" charset="2"/>
                  </a:rPr>
                  <a:t>(</a:t>
                </a:r>
                <a:r>
                  <a:rPr lang="it-IT" b="1" dirty="0" err="1">
                    <a:solidFill>
                      <a:srgbClr val="7030A0"/>
                    </a:solidFill>
                    <a:sym typeface="Symbol" charset="2"/>
                  </a:rPr>
                  <a:t>X,f</a:t>
                </a:r>
                <a:r>
                  <a:rPr lang="it-IT" b="1" dirty="0">
                    <a:solidFill>
                      <a:srgbClr val="7030A0"/>
                    </a:solidFill>
                    <a:sym typeface="Symbol" charset="2"/>
                  </a:rPr>
                  <a:t>)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= 444 0 100 2 0 010 2 0 001 3 0 100 2 1 010 2 1 001 55555555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da cui deriveremmo una macchina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per 3SAT tale che 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b="1" dirty="0">
                    <a:solidFill>
                      <a:srgbClr val="7030A0"/>
                    </a:solidFill>
                  </a:rPr>
                  <a:t>dtime (T</a:t>
                </a:r>
                <a:r>
                  <a:rPr lang="it-IT" sz="1800" b="1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it-IT" b="1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it-IT" b="1" dirty="0">
                    <a:solidFill>
                      <a:srgbClr val="7030A0"/>
                    </a:solidFill>
                    <a:sym typeface="Symbol" charset="2"/>
                  </a:rPr>
                  <a:t>(X,f)</a:t>
                </a:r>
                <a:r>
                  <a:rPr lang="it-IT" b="1" dirty="0">
                    <a:solidFill>
                      <a:srgbClr val="7030A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7030A0"/>
                    </a:solidFill>
                  </a:rPr>
                  <a:t>O(|</a:t>
                </a:r>
                <a:r>
                  <a:rPr lang="it-IT" sz="1800" b="1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it-IT" b="1" dirty="0">
                    <a:solidFill>
                      <a:srgbClr val="7030A0"/>
                    </a:solidFill>
                    <a:sym typeface="Symbol" charset="2"/>
                  </a:rPr>
                  <a:t>(X,f)</a:t>
                </a:r>
                <a:r>
                  <a:rPr lang="it-IT" b="1" dirty="0">
                    <a:solidFill>
                      <a:srgbClr val="7030A0"/>
                    </a:solidFill>
                  </a:rPr>
                  <a:t>|) </a:t>
                </a:r>
                <a:endParaRPr lang="it-IT" dirty="0">
                  <a:solidFill>
                    <a:srgbClr val="00B050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“ma questa codifica è irragionevolmente lunga!”, direte voi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E infatti, rispondo io!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Ripensiamo alle codifiche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:endParaRPr lang="is-I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 </a:t>
                </a:r>
                <a:r>
                  <a:rPr lang="it-IT" dirty="0">
                    <a:solidFill>
                      <a:schemeClr val="tx1"/>
                    </a:solidFill>
                  </a:rPr>
                  <a:t>codifica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rappresenta di 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solo </a:t>
                </a:r>
                <a:r>
                  <a:rPr lang="it-IT" dirty="0">
                    <a:solidFill>
                      <a:schemeClr val="tx1"/>
                    </a:solidFill>
                  </a:rPr>
                  <a:t>l’informazione </a:t>
                </a:r>
                <a:r>
                  <a:rPr lang="it-IT" i="1" dirty="0">
                    <a:solidFill>
                      <a:schemeClr val="tx1"/>
                    </a:solidFill>
                  </a:rPr>
                  <a:t>strettamente necessaria</a:t>
                </a:r>
                <a:r>
                  <a:rPr lang="it-IT" dirty="0">
                    <a:solidFill>
                      <a:schemeClr val="tx1"/>
                    </a:solidFill>
                  </a:rPr>
                  <a:t>, ossia, la struttura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a </a:t>
                </a:r>
                <a:r>
                  <a:rPr lang="it-IT" dirty="0">
                    <a:solidFill>
                      <a:schemeClr val="tx1"/>
                    </a:solidFill>
                  </a:rPr>
                  <a:t>codifica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rappresenta, invece,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in </a:t>
                </a:r>
                <a:r>
                  <a:rPr lang="it-IT" dirty="0">
                    <a:solidFill>
                      <a:schemeClr val="tx1"/>
                    </a:solidFill>
                  </a:rPr>
                  <a:t>forma estesa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- in effetti,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contiene la soluzione del problema così che per trovare la soluzione è sufficiente leggere la codifica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ma questo significa che calcolare la codifica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ha richiesto un sacco di tempo!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Ossia, detto altrimenti,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il tempo impiegato dalla computazione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T</a:t>
                </a:r>
                <a:r>
                  <a:rPr lang="it-IT" sz="1800" b="1" baseline="-25000" dirty="0" smtClean="0">
                    <a:solidFill>
                      <a:srgbClr val="3636E8"/>
                    </a:solidFill>
                  </a:rPr>
                  <a:t>1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sz="1800" b="1" i="1" dirty="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 smtClean="0">
                    <a:solidFill>
                      <a:srgbClr val="3636E8"/>
                    </a:solidFill>
                  </a:rPr>
                  <a:t>1</a:t>
                </a:r>
                <a:r>
                  <a:rPr lang="it-IT" b="1" dirty="0" smtClean="0">
                    <a:solidFill>
                      <a:srgbClr val="3636E8"/>
                    </a:solidFill>
                    <a:sym typeface="Symbol" charset="2"/>
                  </a:rPr>
                  <a:t>(X,f</a:t>
                </a:r>
                <a:r>
                  <a:rPr lang="it-IT" b="1" dirty="0">
                    <a:solidFill>
                      <a:srgbClr val="3636E8"/>
                    </a:solidFill>
                    <a:sym typeface="Symbol" charset="2"/>
                  </a:rPr>
                  <a:t>)</a:t>
                </a:r>
                <a:r>
                  <a:rPr lang="it-IT" b="1" dirty="0">
                    <a:solidFill>
                      <a:srgbClr val="3636E8"/>
                    </a:solidFill>
                  </a:rPr>
                  <a:t>)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 lo dobbiamo impiegare noi per calcolare </a:t>
                </a:r>
                <a14:m>
                  <m:oMath xmlns:m="http://schemas.openxmlformats.org/officeDocument/2006/math">
                    <m:r>
                      <a:rPr lang="it-IT" sz="1800" b="1" i="1" dirty="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 smtClean="0">
                    <a:solidFill>
                      <a:srgbClr val="3636E8"/>
                    </a:solidFill>
                    <a:sym typeface="Symbol" charset="2"/>
                  </a:rPr>
                  <a:t>(</a:t>
                </a:r>
                <a:r>
                  <a:rPr lang="it-IT" b="1" dirty="0" err="1" smtClean="0">
                    <a:solidFill>
                      <a:srgbClr val="3636E8"/>
                    </a:solidFill>
                    <a:sym typeface="Symbol" charset="2"/>
                  </a:rPr>
                  <a:t>X,f</a:t>
                </a:r>
                <a:r>
                  <a:rPr lang="it-IT" b="1" dirty="0" smtClean="0">
                    <a:solidFill>
                      <a:srgbClr val="3636E8"/>
                    </a:solidFill>
                    <a:sym typeface="Symbol" charset="2"/>
                  </a:rPr>
                  <a:t>)</a:t>
                </a:r>
                <a:r>
                  <a:rPr lang="is-IS" dirty="0" smtClean="0">
                    <a:solidFill>
                      <a:schemeClr val="tx1"/>
                    </a:solidFill>
                    <a:sym typeface="Symbol" charset="2"/>
                  </a:rPr>
                  <a:t>…</a:t>
                </a:r>
                <a:endParaRPr lang="is-IS" dirty="0" smtClean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7725" y="952532"/>
                <a:ext cx="9781340" cy="5662024"/>
              </a:xfrm>
              <a:blipFill rotWithShape="0">
                <a:blip r:embed="rId2"/>
                <a:stretch>
                  <a:fillRect l="-436" t="-215" r="-6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380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1658" y="149097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Codifiche (</a:t>
            </a:r>
            <a:r>
              <a:rPr lang="it-IT" b="1" dirty="0" err="1" smtClean="0">
                <a:solidFill>
                  <a:srgbClr val="3636E8"/>
                </a:solidFill>
              </a:rPr>
              <a:t>ir</a:t>
            </a:r>
            <a:r>
              <a:rPr lang="it-IT" dirty="0" smtClean="0">
                <a:solidFill>
                  <a:schemeClr val="tx1"/>
                </a:solidFill>
              </a:rPr>
              <a:t>)ragionevoli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37725" y="952532"/>
                <a:ext cx="9707162" cy="5662024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Possiamo prendere, ad esempio, la 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e aggiungervi, alla fine, 2</a:t>
                </a:r>
                <a:r>
                  <a:rPr lang="it-IT" sz="2000" baseline="30000" dirty="0" smtClean="0">
                    <a:solidFill>
                      <a:schemeClr val="tx1"/>
                    </a:solidFill>
                  </a:rPr>
                  <a:t>|X|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‘5’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“ma questa codifica è </a:t>
                </a:r>
                <a:r>
                  <a:rPr lang="it-IT" dirty="0" smtClean="0">
                    <a:solidFill>
                      <a:srgbClr val="3636E8"/>
                    </a:solidFill>
                  </a:rPr>
                  <a:t>irragionevolmente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lunga!”, direte voi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…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Ripensiamo 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: la 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 è molto più lunga della 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 smtClean="0">
                    <a:solidFill>
                      <a:schemeClr val="tx1"/>
                    </a:solidFill>
                  </a:rPr>
                  <a:t>2</a:t>
                </a:r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 effetti,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è esponenzialmente più lunga di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5"/>
                <a:endParaRPr lang="is-IS" dirty="0" smtClean="0">
                  <a:solidFill>
                    <a:schemeClr val="tx1"/>
                  </a:solidFill>
                </a:endParaRP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Informalmente, </a:t>
                </a:r>
                <a:r>
                  <a:rPr lang="is-IS" b="1" dirty="0" smtClean="0">
                    <a:solidFill>
                      <a:srgbClr val="3636E8"/>
                    </a:solidFill>
                  </a:rPr>
                  <a:t>una codifica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b="1" dirty="0" smtClean="0">
                    <a:solidFill>
                      <a:srgbClr val="3636E8"/>
                    </a:solidFill>
                  </a:rPr>
                  <a:t> per un problema 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𝚪</m:t>
                    </m:r>
                  </m:oMath>
                </a14:m>
                <a:r>
                  <a:rPr lang="is-IS" b="1" dirty="0" smtClean="0">
                    <a:solidFill>
                      <a:srgbClr val="3636E8"/>
                    </a:solidFill>
                  </a:rPr>
                  <a:t> è irragionevole se 								</a:t>
                </a:r>
                <a:r>
                  <a:rPr lang="is-IS" b="1" u="sng" dirty="0" smtClean="0">
                    <a:solidFill>
                      <a:schemeClr val="tx1"/>
                    </a:solidFill>
                  </a:rPr>
                  <a:t>esiste</a:t>
                </a:r>
                <a:r>
                  <a:rPr lang="is-IS" b="1" dirty="0" smtClean="0">
                    <a:solidFill>
                      <a:schemeClr val="tx1"/>
                    </a:solidFill>
                  </a:rPr>
                  <a:t> un’altra 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b="1" dirty="0" smtClean="0">
                    <a:solidFill>
                      <a:schemeClr val="tx1"/>
                    </a:solidFill>
                  </a:rPr>
                  <a:t>’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 								       tale che le parole in cui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 codifica le istanze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 sono “più che polinomialmente” più lunghe delle parole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in </a:t>
                </a:r>
                <a:r>
                  <a:rPr lang="is-IS" dirty="0">
                    <a:solidFill>
                      <a:schemeClr val="tx1"/>
                    </a:solidFill>
                  </a:rPr>
                  <a:t>cui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’ </a:t>
                </a:r>
                <a:r>
                  <a:rPr lang="is-IS" dirty="0">
                    <a:solidFill>
                      <a:schemeClr val="tx1"/>
                    </a:solidFill>
                  </a:rPr>
                  <a:t>codifica le istanze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Questo significa che </a:t>
                </a:r>
                <a:r>
                  <a:rPr lang="is-IS" b="1" dirty="0" smtClean="0">
                    <a:solidFill>
                      <a:srgbClr val="3636E8"/>
                    </a:solidFill>
                  </a:rPr>
                  <a:t>esiste una funzione “più che polinomiale” F tale </a:t>
                </a:r>
                <a:r>
                  <a:rPr lang="is-IS" b="1" dirty="0">
                    <a:solidFill>
                      <a:srgbClr val="3636E8"/>
                    </a:solidFill>
                  </a:rPr>
                  <a:t>che , per </a:t>
                </a:r>
                <a:r>
                  <a:rPr lang="is-IS" b="1" dirty="0" smtClean="0">
                    <a:solidFill>
                      <a:srgbClr val="3636E8"/>
                    </a:solidFill>
                  </a:rPr>
                  <a:t>qualche istanza </a:t>
                </a:r>
                <a:r>
                  <a:rPr lang="is-IS" b="1" dirty="0">
                    <a:solidFill>
                      <a:srgbClr val="3636E8"/>
                    </a:solidFill>
                  </a:rPr>
                  <a:t>x di </a:t>
                </a:r>
                <a14:m>
                  <m:oMath xmlns:m="http://schemas.openxmlformats.org/officeDocument/2006/math">
                    <m:r>
                      <a:rPr lang="el-GR" sz="2000" b="1" i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𝚪</m:t>
                    </m:r>
                  </m:oMath>
                </a14:m>
                <a:r>
                  <a:rPr lang="is-IS" b="1" dirty="0" smtClean="0">
                    <a:solidFill>
                      <a:srgbClr val="3636E8"/>
                    </a:solidFill>
                  </a:rPr>
                  <a:t>, </a:t>
                </a:r>
                <a:r>
                  <a:rPr lang="is-IS" b="1" dirty="0">
                    <a:solidFill>
                      <a:srgbClr val="3636E8"/>
                    </a:solidFill>
                  </a:rPr>
                  <a:t>|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b="1" dirty="0">
                    <a:solidFill>
                      <a:srgbClr val="3636E8"/>
                    </a:solidFill>
                  </a:rPr>
                  <a:t>(x)|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t-IT" b="1" dirty="0" smtClean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 </a:t>
                </a:r>
                <a:r>
                  <a:rPr lang="is-IS" b="1" dirty="0" smtClean="0">
                    <a:solidFill>
                      <a:srgbClr val="3636E8"/>
                    </a:solidFill>
                  </a:rPr>
                  <a:t>F(|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b="1" dirty="0">
                    <a:solidFill>
                      <a:srgbClr val="3636E8"/>
                    </a:solidFill>
                  </a:rPr>
                  <a:t>’(x</a:t>
                </a:r>
                <a:r>
                  <a:rPr lang="is-IS" b="1" dirty="0" smtClean="0">
                    <a:solidFill>
                      <a:srgbClr val="3636E8"/>
                    </a:solidFill>
                  </a:rPr>
                  <a:t>)|)</a:t>
                </a: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</a:rPr>
                  <a:t>F: </a:t>
                </a:r>
                <a14:m>
                  <m:oMath xmlns:m="http://schemas.openxmlformats.org/officeDocument/2006/math">
                    <m:r>
                      <a:rPr lang="is-IS" sz="1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s-IS" sz="1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s-IS" sz="180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s-IS" sz="1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s-IS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s-IS" sz="1800" dirty="0">
                    <a:solidFill>
                      <a:schemeClr val="tx1"/>
                    </a:solidFill>
                  </a:rPr>
                  <a:t>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è “più che polinomiale” se, per ogni k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s-IS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, F(n)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(n</a:t>
                </a:r>
                <a:r>
                  <a:rPr lang="is-IS" sz="1800" baseline="30000" dirty="0" smtClean="0">
                    <a:solidFill>
                      <a:schemeClr val="tx1"/>
                    </a:solidFill>
                  </a:rPr>
                  <a:t>k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Ossia, informalmente, il rapporto fra |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(x)| e |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’(x)| è più grande di qualsiasi polinomio!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Quel che accadeva a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</a:t>
                </a:r>
                <a:r>
                  <a:rPr lang="it-IT" dirty="0">
                    <a:solidFill>
                      <a:schemeClr val="tx1"/>
                    </a:solidFill>
                  </a:rPr>
                  <a:t>perciò,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è una codifica </a:t>
                </a:r>
                <a:r>
                  <a:rPr lang="it-IT" u="sng" dirty="0" smtClean="0">
                    <a:solidFill>
                      <a:schemeClr val="tx1"/>
                    </a:solidFill>
                  </a:rPr>
                  <a:t>irragionevole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di 3SAT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7725" y="952532"/>
                <a:ext cx="9707162" cy="5662024"/>
              </a:xfrm>
              <a:blipFill rotWithShape="0">
                <a:blip r:embed="rId2"/>
                <a:stretch>
                  <a:fillRect l="-440" t="-2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706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1658" y="149097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Codifiche ragionevoli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37725" y="952532"/>
                <a:ext cx="9707162" cy="5662024"/>
              </a:xfrm>
            </p:spPr>
            <p:txBody>
              <a:bodyPr>
                <a:normAutofit/>
              </a:bodyPr>
              <a:lstStyle/>
              <a:p>
                <a:r>
                  <a:rPr lang="is-IS" dirty="0" smtClean="0">
                    <a:solidFill>
                      <a:schemeClr val="tx1"/>
                    </a:solidFill>
                  </a:rPr>
                  <a:t>Informalmente, una 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 per un problema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 è </a:t>
                </a:r>
                <a:r>
                  <a:rPr lang="is-IS" b="1" dirty="0" smtClean="0">
                    <a:solidFill>
                      <a:schemeClr val="tx1"/>
                    </a:solidFill>
                  </a:rPr>
                  <a:t>irragionevole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 se </a:t>
                </a:r>
                <a:r>
                  <a:rPr lang="is-IS" b="1" dirty="0" smtClean="0">
                    <a:solidFill>
                      <a:schemeClr val="tx1"/>
                    </a:solidFill>
                  </a:rPr>
                  <a:t>esiste un’altra 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b="1" dirty="0" smtClean="0">
                    <a:solidFill>
                      <a:schemeClr val="tx1"/>
                    </a:solidFill>
                  </a:rPr>
                  <a:t>’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 tale che le parole in cui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 </a:t>
                </a:r>
                <a:r>
                  <a:rPr lang="is-IS" dirty="0">
                    <a:solidFill>
                      <a:schemeClr val="tx1"/>
                    </a:solidFill>
                  </a:rPr>
                  <a:t>codifica le istanze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 sono “più che polinomialmente” più lunghe delle parole </a:t>
                </a:r>
                <a:r>
                  <a:rPr lang="is-IS" dirty="0">
                    <a:solidFill>
                      <a:schemeClr val="tx1"/>
                    </a:solidFill>
                  </a:rPr>
                  <a:t>parole in cui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’ </a:t>
                </a:r>
                <a:r>
                  <a:rPr lang="is-IS" dirty="0">
                    <a:solidFill>
                      <a:schemeClr val="tx1"/>
                    </a:solidFill>
                  </a:rPr>
                  <a:t>codifica le istanze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endParaRPr lang="is-IS" dirty="0" smtClean="0">
                  <a:solidFill>
                    <a:schemeClr val="tx1"/>
                  </a:solidFill>
                </a:endParaRP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E, quindi, </a:t>
                </a:r>
                <a:r>
                  <a:rPr lang="is-IS" b="1" dirty="0">
                    <a:solidFill>
                      <a:srgbClr val="FF0000"/>
                    </a:solidFill>
                  </a:rPr>
                  <a:t>una codifica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is-IS" b="1" dirty="0">
                    <a:solidFill>
                      <a:srgbClr val="FF0000"/>
                    </a:solidFill>
                  </a:rPr>
                  <a:t>per un problema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𝚪</m:t>
                    </m:r>
                  </m:oMath>
                </a14:m>
                <a:r>
                  <a:rPr lang="is-IS" b="1" dirty="0">
                    <a:solidFill>
                      <a:srgbClr val="FF0000"/>
                    </a:solidFill>
                  </a:rPr>
                  <a:t> è ragionevole se</a:t>
                </a:r>
                <a:r>
                  <a:rPr lang="is-IS" dirty="0">
                    <a:solidFill>
                      <a:schemeClr val="tx1"/>
                    </a:solidFill>
                  </a:rPr>
                  <a:t>, </a:t>
                </a:r>
                <a:endParaRPr lang="is-I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s-IS" sz="1800" b="1" u="sng" dirty="0">
                    <a:solidFill>
                      <a:schemeClr val="tx1"/>
                    </a:solidFill>
                  </a:rPr>
                  <a:t>comunque</a:t>
                </a:r>
                <a:r>
                  <a:rPr lang="is-IS" sz="1800" b="1" dirty="0">
                    <a:solidFill>
                      <a:schemeClr val="tx1"/>
                    </a:solidFill>
                  </a:rPr>
                  <a:t> si scelga un’altra 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sz="1800" b="1" dirty="0" smtClean="0">
                    <a:solidFill>
                      <a:schemeClr val="tx1"/>
                    </a:solidFill>
                  </a:rPr>
                  <a:t>’ </a:t>
                </a:r>
                <a:r>
                  <a:rPr lang="is-IS" sz="1800" b="1" dirty="0">
                    <a:solidFill>
                      <a:schemeClr val="tx1"/>
                    </a:solidFill>
                  </a:rPr>
                  <a:t>per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𝚪</m:t>
                    </m:r>
                  </m:oMath>
                </a14:m>
                <a:r>
                  <a:rPr lang="is-IS" sz="1800" dirty="0">
                    <a:solidFill>
                      <a:schemeClr val="tx1"/>
                    </a:solidFill>
                  </a:rPr>
                  <a:t>, </a:t>
                </a:r>
              </a:p>
              <a:p>
                <a:pPr lvl="1"/>
                <a:r>
                  <a:rPr lang="is-IS" sz="1800" dirty="0">
                    <a:solidFill>
                      <a:schemeClr val="tx1"/>
                    </a:solidFill>
                  </a:rPr>
                  <a:t>esistono tre interi k, h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sz="1800" dirty="0">
                    <a:solidFill>
                      <a:schemeClr val="tx1"/>
                    </a:solidFill>
                  </a:rPr>
                  <a:t> e h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s-IS" sz="1800" dirty="0">
                    <a:solidFill>
                      <a:schemeClr val="tx1"/>
                    </a:solidFill>
                  </a:rPr>
                  <a:t> tali che, </a:t>
                </a:r>
                <a:r>
                  <a:rPr lang="is-IS" sz="1800" b="1" dirty="0">
                    <a:solidFill>
                      <a:schemeClr val="tx1"/>
                    </a:solidFill>
                  </a:rPr>
                  <a:t>per ogni istanza x di </a:t>
                </a:r>
                <a14:m>
                  <m:oMath xmlns:m="http://schemas.openxmlformats.org/officeDocument/2006/math">
                    <m:r>
                      <a:rPr lang="el-GR" sz="2000" b="1" i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𝚪</m:t>
                    </m:r>
                  </m:oMath>
                </a14:m>
                <a:r>
                  <a:rPr lang="is-IS" sz="1800" b="1" dirty="0">
                    <a:solidFill>
                      <a:schemeClr val="tx1"/>
                    </a:solidFill>
                  </a:rPr>
                  <a:t> </a:t>
                </a:r>
                <a:r>
                  <a:rPr lang="is-IS" sz="1800" dirty="0">
                    <a:solidFill>
                      <a:schemeClr val="tx1"/>
                    </a:solidFill>
                  </a:rPr>
                  <a:t>,</a:t>
                </a:r>
              </a:p>
              <a:p>
                <a:pPr lvl="1"/>
                <a:r>
                  <a:rPr lang="is-IS" sz="1800" b="1" dirty="0">
                    <a:solidFill>
                      <a:srgbClr val="FF0000"/>
                    </a:solidFill>
                  </a:rPr>
                  <a:t>|</a:t>
                </a:r>
                <a:r>
                  <a:rPr lang="it-IT" sz="2000" b="1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sz="1800" b="1" dirty="0" smtClean="0">
                    <a:solidFill>
                      <a:srgbClr val="FF0000"/>
                    </a:solidFill>
                  </a:rPr>
                  <a:t>(x</a:t>
                </a:r>
                <a:r>
                  <a:rPr lang="is-IS" sz="1800" b="1" dirty="0">
                    <a:solidFill>
                      <a:srgbClr val="FF0000"/>
                    </a:solidFill>
                  </a:rPr>
                  <a:t>)|</a:t>
                </a:r>
                <a:r>
                  <a:rPr lang="it-IT" sz="1800" b="1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s-IS" sz="1800" b="1" dirty="0">
                    <a:solidFill>
                      <a:srgbClr val="FF0000"/>
                    </a:solidFill>
                  </a:rPr>
                  <a:t>  h</a:t>
                </a:r>
                <a:r>
                  <a:rPr lang="is-IS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s-IS" sz="1800" b="1" dirty="0">
                    <a:solidFill>
                      <a:srgbClr val="FF0000"/>
                    </a:solidFill>
                  </a:rPr>
                  <a:t>|</a:t>
                </a:r>
                <a:r>
                  <a:rPr lang="it-IT" sz="2000" b="1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sz="1800" b="1" dirty="0" smtClean="0">
                    <a:solidFill>
                      <a:srgbClr val="FF0000"/>
                    </a:solidFill>
                  </a:rPr>
                  <a:t>’(</a:t>
                </a:r>
                <a:r>
                  <a:rPr lang="is-IS" sz="1800" b="1" dirty="0">
                    <a:solidFill>
                      <a:srgbClr val="FF0000"/>
                    </a:solidFill>
                  </a:rPr>
                  <a:t>x)|</a:t>
                </a:r>
                <a:r>
                  <a:rPr lang="is-IS" sz="2400" b="1" baseline="30000" dirty="0">
                    <a:solidFill>
                      <a:srgbClr val="FF0000"/>
                    </a:solidFill>
                  </a:rPr>
                  <a:t>k</a:t>
                </a:r>
                <a:r>
                  <a:rPr lang="is-IS" sz="1800" b="1" dirty="0">
                    <a:solidFill>
                      <a:srgbClr val="FF0000"/>
                    </a:solidFill>
                  </a:rPr>
                  <a:t> + </a:t>
                </a:r>
                <a:r>
                  <a:rPr lang="is-IS" sz="1800" b="1" dirty="0" smtClean="0">
                    <a:solidFill>
                      <a:srgbClr val="FF0000"/>
                    </a:solidFill>
                  </a:rPr>
                  <a:t>h</a:t>
                </a:r>
                <a:r>
                  <a:rPr lang="is-IS" sz="2000" b="1" baseline="-25000" dirty="0" smtClean="0">
                    <a:solidFill>
                      <a:srgbClr val="FF0000"/>
                    </a:solidFill>
                  </a:rPr>
                  <a:t>2</a:t>
                </a:r>
                <a:endParaRPr lang="is-IS" dirty="0" smtClean="0">
                  <a:solidFill>
                    <a:schemeClr val="tx1"/>
                  </a:solidFill>
                </a:endParaRP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Questo significa che </a:t>
                </a: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</a:rPr>
                  <a:t>se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 </a:t>
                </a:r>
                <a:r>
                  <a:rPr lang="is-IS" dirty="0">
                    <a:solidFill>
                      <a:schemeClr val="tx1"/>
                    </a:solidFill>
                  </a:rPr>
                  <a:t>è una codifica ragionevole per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,</a:t>
                </a:r>
                <a:endParaRPr lang="is-I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</a:rPr>
                  <a:t>comunque scegliamo un’altra codifica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’ per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,</a:t>
                </a:r>
                <a:endParaRPr lang="is-I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</a:rPr>
                  <a:t>può succedere che le parole risultanti dalla codifica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’ </a:t>
                </a:r>
                <a:r>
                  <a:rPr lang="is-IS" dirty="0">
                    <a:solidFill>
                      <a:schemeClr val="tx1"/>
                    </a:solidFill>
                  </a:rPr>
                  <a:t>siano più corte delle parole risultanti dalla codifica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is-IS" dirty="0" smtClean="0">
                    <a:solidFill>
                      <a:schemeClr val="tx1"/>
                    </a:solidFill>
                  </a:rPr>
                  <a:t>ma esiste un polinomio p tale che, qualunque sia l’istanza x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, |</a:t>
                </a:r>
                <a:r>
                  <a:rPr lang="it-IT" sz="1800" b="1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(x</a:t>
                </a:r>
                <a:r>
                  <a:rPr lang="is-IS" dirty="0">
                    <a:solidFill>
                      <a:schemeClr val="tx1"/>
                    </a:solidFill>
                  </a:rPr>
                  <a:t>)| non è più grande di p(|</a:t>
                </a:r>
                <a:r>
                  <a:rPr lang="it-IT" sz="1800" b="1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’(</a:t>
                </a:r>
                <a:r>
                  <a:rPr lang="is-IS" dirty="0">
                    <a:solidFill>
                      <a:schemeClr val="tx1"/>
                    </a:solidFill>
                  </a:rPr>
                  <a:t>x)|)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7725" y="952532"/>
                <a:ext cx="9707162" cy="5662024"/>
              </a:xfrm>
              <a:blipFill rotWithShape="0">
                <a:blip r:embed="rId2"/>
                <a:stretch>
                  <a:fillRect l="-440" t="-215" r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24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4590" y="92326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Complessità di problemi e codifica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76247" y="1228270"/>
            <a:ext cx="9922106" cy="5510614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Alla luce di quanto abbiamo detto sino ad ora, dovrebbe essere chiaro che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Possiamo estendere ai problemi quello che abbiamo studiato relativamente alla complessità di linguaggi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b="1" dirty="0" smtClean="0">
                <a:solidFill>
                  <a:srgbClr val="D441C9"/>
                </a:solidFill>
              </a:rPr>
              <a:t>a patto però di utilizzare codifiche ragionevoli per codificare le istanze dei problemi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perché quando si utilizzano codifiche </a:t>
            </a:r>
            <a:r>
              <a:rPr lang="it-IT" dirty="0" smtClean="0">
                <a:solidFill>
                  <a:schemeClr val="tx1"/>
                </a:solidFill>
              </a:rPr>
              <a:t>irragionevoli</a:t>
            </a:r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non ha più senso parlare della complessità di un problema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perché potremmo aver trasferito nella complessità della codifica la complessità di risoluzione del problema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esattamente come abbiamo discusso nel caso della codifica c2 del problema </a:t>
            </a:r>
            <a:r>
              <a:rPr lang="it-IT" dirty="0" smtClean="0">
                <a:solidFill>
                  <a:schemeClr val="tx1"/>
                </a:solidFill>
              </a:rPr>
              <a:t>3SAT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Per questo, </a:t>
            </a:r>
            <a:r>
              <a:rPr lang="it-IT" b="1" dirty="0" smtClean="0">
                <a:solidFill>
                  <a:srgbClr val="D441C9"/>
                </a:solidFill>
              </a:rPr>
              <a:t>d’ora in poi, faremo riferimento sempre a codifiche ragionevoli</a:t>
            </a:r>
          </a:p>
          <a:p>
            <a:endParaRPr lang="it-IT" b="1" dirty="0">
              <a:solidFill>
                <a:srgbClr val="D441C9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E con questo abbiamo terminato il paragrafo </a:t>
            </a:r>
            <a:r>
              <a:rPr lang="it-IT" dirty="0" smtClean="0">
                <a:solidFill>
                  <a:schemeClr val="tx1"/>
                </a:solidFill>
              </a:rPr>
              <a:t>7.4</a:t>
            </a:r>
            <a:endParaRPr lang="it-IT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27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Dai Linguaggi ai Problemi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7" y="1118786"/>
            <a:ext cx="9707162" cy="5510614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E, allora, questo concetto di “</a:t>
            </a:r>
            <a:r>
              <a:rPr lang="it-IT" dirty="0" smtClean="0">
                <a:solidFill>
                  <a:srgbClr val="FF0000"/>
                </a:solidFill>
              </a:rPr>
              <a:t>trovare la soluzione ad una istanza di un problema</a:t>
            </a:r>
            <a:r>
              <a:rPr lang="it-IT" dirty="0" smtClean="0">
                <a:solidFill>
                  <a:schemeClr val="tx1"/>
                </a:solidFill>
              </a:rPr>
              <a:t>” dobbiamo renderlo meno arbitrario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ossia,</a:t>
            </a:r>
            <a:r>
              <a:rPr lang="it-IT" dirty="0" smtClean="0">
                <a:solidFill>
                  <a:srgbClr val="FF0000"/>
                </a:solidFill>
              </a:rPr>
              <a:t> più rigoroso</a:t>
            </a:r>
            <a:r>
              <a:rPr lang="it-IT" dirty="0" smtClean="0">
                <a:solidFill>
                  <a:schemeClr val="tx1"/>
                </a:solidFill>
              </a:rPr>
              <a:t>!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Dobbiamo </a:t>
            </a:r>
            <a:r>
              <a:rPr lang="it-IT" dirty="0" smtClean="0">
                <a:solidFill>
                  <a:srgbClr val="3636E8"/>
                </a:solidFill>
              </a:rPr>
              <a:t>formalizzarlo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e questo comporterà la gestione di numerose</a:t>
            </a:r>
            <a:r>
              <a:rPr lang="is-IS" dirty="0" smtClean="0">
                <a:solidFill>
                  <a:schemeClr val="tx1"/>
                </a:solidFill>
              </a:rPr>
              <a:t>… questioncine</a:t>
            </a:r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smtClean="0">
                <a:solidFill>
                  <a:schemeClr val="tx1"/>
                </a:solidFill>
              </a:rPr>
              <a:t>Allora, cominciamo: come possiamo schematizzare un “problema”?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Di qualunque problema stiamo parlando, la struttura di un problema è sostanzialmente la seguente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dati un insieme di oggetti conosciuti – l’insieme dei dati che costituisce un’istanza del problema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all’interno di un secondo insieme di oggetti – l’insieme delle soluzioni possibili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cercare gli oggetti che soddisfino certi vincoli 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e, sulla base degli oggetti trovati, fornire un qualche tipo di risposta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E nella dispensa 7, al paragrafo 7.1, trovate un po’ di esempi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59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Formalizzare Problemi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ESEMPIO: dato un numero intero</a:t>
                </a:r>
                <a:r>
                  <a:rPr lang="is-IS" b="1" dirty="0" smtClean="0">
                    <a:solidFill>
                      <a:schemeClr val="tx1"/>
                    </a:solidFill>
                  </a:rPr>
                  <a:t>… [segue richesta relativa ai divisori del numero]</a:t>
                </a:r>
                <a:endParaRPr lang="it-IT" b="1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Di qualunque problema stiamo parlando, la struttura di un problema è sostanzialmente la seguente</a:t>
                </a:r>
              </a:p>
              <a:p>
                <a:pPr lvl="1"/>
                <a:r>
                  <a:rPr lang="it-IT" b="1" dirty="0" smtClean="0">
                    <a:solidFill>
                      <a:srgbClr val="FF0000"/>
                    </a:solidFill>
                  </a:rPr>
                  <a:t>dati un insieme di oggetti conosciuti</a:t>
                </a:r>
                <a:r>
                  <a:rPr lang="it-IT" dirty="0" smtClean="0">
                    <a:solidFill>
                      <a:srgbClr val="FF0000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– l’insieme dei dati che costituisce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una </a:t>
                </a:r>
                <a:r>
                  <a:rPr lang="it-IT" b="1" i="1" dirty="0" smtClean="0">
                    <a:solidFill>
                      <a:srgbClr val="FF0000"/>
                    </a:solidFill>
                  </a:rPr>
                  <a:t>istanza</a:t>
                </a:r>
                <a:r>
                  <a:rPr lang="it-IT" dirty="0" smtClean="0">
                    <a:solidFill>
                      <a:srgbClr val="FF0000"/>
                    </a:solidFill>
                  </a:rPr>
                  <a:t>     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del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problema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all’interno di un secondo insieme di oggetti – l’insieme delle soluzioni possibili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cercare gli oggetti che soddisfino certi vincoli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e, sulla base degli oggetti trovati, fornire un qualche tipo di risposta</a:t>
                </a:r>
              </a:p>
              <a:p>
                <a:r>
                  <a:rPr lang="it-IT" b="1" dirty="0" smtClean="0">
                    <a:solidFill>
                      <a:srgbClr val="FF0000"/>
                    </a:solidFill>
                  </a:rPr>
                  <a:t>Dati </a:t>
                </a:r>
                <a:r>
                  <a:rPr lang="it-IT" b="1" dirty="0">
                    <a:solidFill>
                      <a:srgbClr val="FF0000"/>
                    </a:solidFill>
                  </a:rPr>
                  <a:t>un insieme di oggetti </a:t>
                </a:r>
                <a:r>
                  <a:rPr lang="it-IT" b="1" dirty="0" smtClean="0">
                    <a:solidFill>
                      <a:srgbClr val="FF0000"/>
                    </a:solidFill>
                  </a:rPr>
                  <a:t>conosciuti: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dobbiamo descrivere le istanze del problema, ossia in cosa consiste ciascuna istanza del problema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descriviamo </a:t>
                </a:r>
                <a:r>
                  <a:rPr lang="it-IT" dirty="0">
                    <a:solidFill>
                      <a:schemeClr val="tx1"/>
                    </a:solidFill>
                  </a:rPr>
                  <a:t>le istanze del problema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definendo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un insieme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</m:oMath>
                </a14:m>
                <a:endParaRPr lang="it-IT" sz="2000" b="1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un elemento di </a:t>
                </a:r>
                <a14:m>
                  <m:oMath xmlns:m="http://schemas.openxmlformats.org/officeDocument/2006/math">
                    <m:r>
                      <a:rPr lang="it-IT" sz="1800" b="0" i="0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18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corrisponde ad una istanza del problema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nell’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ESEMPIO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it-IT" sz="1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endParaRPr lang="it-IT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51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Formalizzare Problemi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ESEMPIO: dato un numero intero</a:t>
                </a:r>
                <a:r>
                  <a:rPr lang="is-IS" b="1" dirty="0" smtClean="0">
                    <a:solidFill>
                      <a:schemeClr val="tx1"/>
                    </a:solidFill>
                  </a:rPr>
                  <a:t>… [segue richesta relativa ai divisori del numero]</a:t>
                </a:r>
                <a:endParaRPr lang="it-IT" b="1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Di qualunque problema stiamo parlando, la struttura di un problema è sostanzialmente la seguente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dati un insieme di oggetti conosciuti – l’insieme dei dati che costituisce un’istanza del problema</a:t>
                </a:r>
              </a:p>
              <a:p>
                <a:pPr lvl="1"/>
                <a:r>
                  <a:rPr lang="it-IT" b="1" dirty="0" smtClean="0">
                    <a:solidFill>
                      <a:srgbClr val="3636E8"/>
                    </a:solidFill>
                  </a:rPr>
                  <a:t>all’interno di un secondo insieme di oggetti – l’insieme delle soluzioni possibili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cercare gli oggetti che soddisfino certi vincoli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e, sulla base degli oggetti trovati, fornire un qualche tipo di risposta</a:t>
                </a:r>
              </a:p>
              <a:p>
                <a:pPr marL="342900" lvl="1" indent="-342900"/>
                <a:r>
                  <a:rPr lang="it-IT" sz="1800" b="1" dirty="0">
                    <a:solidFill>
                      <a:srgbClr val="3636E8"/>
                    </a:solidFill>
                  </a:rPr>
                  <a:t>all’interno di un secondo insieme di oggetti – l’insieme delle soluzioni </a:t>
                </a:r>
                <a:r>
                  <a:rPr lang="it-IT" sz="1800" b="1" dirty="0" smtClean="0">
                    <a:solidFill>
                      <a:srgbClr val="3636E8"/>
                    </a:solidFill>
                  </a:rPr>
                  <a:t>possibili:</a:t>
                </a:r>
                <a:r>
                  <a:rPr lang="it-IT" sz="1800" b="1" dirty="0">
                    <a:solidFill>
                      <a:srgbClr val="3636E8"/>
                    </a:solidFill>
                  </a:rPr>
                  <a:t>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dobbiamo descrivere cosa ci viene richiesto di cercare – contenitori? Pere? Rettangoli? Numeri? Cosa?!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descriviamo </a:t>
                </a:r>
                <a:r>
                  <a:rPr lang="it-IT" dirty="0">
                    <a:solidFill>
                      <a:schemeClr val="tx1"/>
                    </a:solidFill>
                  </a:rPr>
                  <a:t>le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soluzioni possibili per una istanza x </a:t>
                </a:r>
                <a:r>
                  <a:rPr lang="it-IT" dirty="0">
                    <a:solidFill>
                      <a:schemeClr val="tx1"/>
                    </a:solidFill>
                  </a:rPr>
                  <a:t>del problema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definendo un insieme 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(x)</a:t>
                </a:r>
              </a:p>
              <a:p>
                <a:pPr lvl="1"/>
                <a:r>
                  <a:rPr lang="it-IT" b="1" dirty="0" err="1" smtClean="0">
                    <a:solidFill>
                      <a:srgbClr val="3636E8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(x)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descrive tutti gli oggetti che dobbiamo testare per verificare se soddisfano i vincoli del problema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nell’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ESEMPIO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(x)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</m:oMath>
                </a14:m>
                <a:r>
                  <a:rPr lang="it-IT" sz="1800" dirty="0" smtClean="0">
                    <a:solidFill>
                      <a:schemeClr val="tx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it-IT" sz="1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sz="1800" dirty="0" smtClean="0">
                    <a:solidFill>
                      <a:schemeClr val="tx1"/>
                    </a:solidFill>
                  </a:rPr>
                  <a:t>: y </a:t>
                </a:r>
                <a14:m>
                  <m:oMath xmlns:m="http://schemas.openxmlformats.org/officeDocument/2006/math">
                    <m:r>
                      <a:rPr lang="it-IT" sz="1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sz="1800" dirty="0" smtClean="0">
                    <a:solidFill>
                      <a:schemeClr val="tx1"/>
                    </a:solidFill>
                  </a:rPr>
                  <a:t> x }</a:t>
                </a:r>
                <a:endParaRPr lang="it-IT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 b="-65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51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Formalizzare Problemi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ESEMPIO: dato un numero intero</a:t>
                </a:r>
                <a:r>
                  <a:rPr lang="is-IS" b="1" dirty="0" smtClean="0">
                    <a:solidFill>
                      <a:schemeClr val="tx1"/>
                    </a:solidFill>
                  </a:rPr>
                  <a:t>… [segue richesta relativa ai divisori del numero]</a:t>
                </a:r>
                <a:endParaRPr lang="it-IT" b="1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Di qualunque problema stiamo parlando, la struttura di un problema è sostanzialmente la seguente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dati un insieme di oggetti conosciuti – l’insieme dei dati che costituisce un’istanza del problema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all’interno di un secondo insieme di oggetti – l’insieme delle soluzioni possibili</a:t>
                </a:r>
              </a:p>
              <a:p>
                <a:pPr lvl="1"/>
                <a:r>
                  <a:rPr lang="it-IT" b="1" dirty="0" smtClean="0">
                    <a:solidFill>
                      <a:srgbClr val="00B050"/>
                    </a:solidFill>
                  </a:rPr>
                  <a:t>cercare gli oggetti che soddisfino certi “vincoli”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e, sulla base degli oggetti trovati, fornire un qualche tipo di risposta</a:t>
                </a:r>
              </a:p>
              <a:p>
                <a:pPr marL="342900" lvl="1" indent="-342900"/>
                <a:r>
                  <a:rPr lang="it-IT" sz="1800" b="1" dirty="0">
                    <a:solidFill>
                      <a:srgbClr val="00B050"/>
                    </a:solidFill>
                  </a:rPr>
                  <a:t>cercare gli oggetti che soddisfino certi “vincoli</a:t>
                </a:r>
                <a:r>
                  <a:rPr lang="it-IT" sz="1800" b="1" dirty="0" smtClean="0">
                    <a:solidFill>
                      <a:srgbClr val="00B050"/>
                    </a:solidFill>
                  </a:rPr>
                  <a:t>”: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dobbiamo descrivere quali oggetti, all’interno delle soluzioni possibili, soddisfano la richiesta del problema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descriviamo le soluzioni possibili associate ad una istanza x che soddisfano i vincoli del problema definendo un insieme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𝜼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(x)) di </a:t>
                </a:r>
                <a:r>
                  <a:rPr lang="it-IT" b="1" dirty="0" smtClean="0">
                    <a:solidFill>
                      <a:srgbClr val="00B050"/>
                    </a:solidFill>
                  </a:rPr>
                  <a:t>soluzioni effettive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per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𝜼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b="1" dirty="0" smtClean="0">
                    <a:solidFill>
                      <a:srgbClr val="3636E8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(x))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è l’insieme che contiene tutti gli oggetti che sono soluzioni possibili per x e che soddisfano i vincoli del problema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nell’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ESEMPIO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: poiché il problema si pone qualche domanda circa i divisori di un dato numero, 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(x))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</m:oMath>
                </a14:m>
                <a:r>
                  <a:rPr lang="it-IT" sz="1800" dirty="0" smtClean="0">
                    <a:solidFill>
                      <a:schemeClr val="tx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it-IT" sz="1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b="1" dirty="0" smtClean="0">
                    <a:solidFill>
                      <a:srgbClr val="3636E8"/>
                    </a:solidFill>
                  </a:rPr>
                  <a:t> </a:t>
                </a:r>
                <a:r>
                  <a:rPr lang="it-IT" sz="1800" b="1" dirty="0">
                    <a:solidFill>
                      <a:srgbClr val="3636E8"/>
                    </a:solidFill>
                  </a:rPr>
                  <a:t>S</a:t>
                </a:r>
                <a:r>
                  <a:rPr lang="it-IT" sz="1800" dirty="0">
                    <a:solidFill>
                      <a:schemeClr val="tx1"/>
                    </a:solidFill>
                  </a:rPr>
                  <a:t>(x)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: y è un divisore di x }</a:t>
                </a:r>
                <a:endParaRPr lang="it-IT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 r="-251" b="-2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4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Formalizzare Problemi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ESEMPIO: dato un numero intero</a:t>
                </a:r>
                <a:r>
                  <a:rPr lang="is-IS" b="1" dirty="0" smtClean="0">
                    <a:solidFill>
                      <a:schemeClr val="tx1"/>
                    </a:solidFill>
                  </a:rPr>
                  <a:t>… [segue richesta relativa ai divisori del numero]</a:t>
                </a:r>
                <a:endParaRPr lang="it-IT" b="1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Di qualunque problema stiamo parlando, la struttura di un problema è sostanzialmente la seguente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dati un insieme di oggetti conosciuti – l’insieme dei dati che costituisce un’istanza del problema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all’interno di un secondo insieme di oggetti – l’insieme delle soluzioni possibili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cercare gli oggetti che soddisfino certi “vincoli”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e,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sulla base degli oggetti trovati, fornire un qualche tipo di risposta</a:t>
                </a:r>
              </a:p>
              <a:p>
                <a:pPr marL="342900" lvl="1" indent="-342900"/>
                <a:r>
                  <a:rPr lang="it-IT" sz="1800" b="1" dirty="0">
                    <a:solidFill>
                      <a:srgbClr val="D441C9"/>
                    </a:solidFill>
                  </a:rPr>
                  <a:t>sulla base degli oggetti trovati, fornire un qualche tipo di risposta </a:t>
                </a:r>
                <a:r>
                  <a:rPr lang="it-IT" sz="1800" b="1" dirty="0" smtClean="0">
                    <a:solidFill>
                      <a:srgbClr val="D441C9"/>
                    </a:solidFill>
                  </a:rPr>
                  <a:t>: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dipendentemente dalla domanda posta dal problema, dobbiamo rispondere fornendo quanto ci viene richiesto</a:t>
                </a:r>
              </a:p>
              <a:p>
                <a:r>
                  <a:rPr lang="is-IS" dirty="0" smtClean="0">
                    <a:solidFill>
                      <a:schemeClr val="tx1"/>
                    </a:solidFill>
                  </a:rPr>
                  <a:t>descriviamo </a:t>
                </a:r>
                <a:r>
                  <a:rPr lang="is-IS" dirty="0">
                    <a:solidFill>
                      <a:schemeClr val="tx1"/>
                    </a:solidFill>
                  </a:rPr>
                  <a:t>la risposta al problema definendo un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a funzione </a:t>
                </a:r>
                <a14:m>
                  <m:oMath xmlns:m="http://schemas.openxmlformats.org/officeDocument/2006/math">
                    <m:r>
                      <a:rPr lang="is-IS" sz="2000" b="1" i="1" smtClean="0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𝝆</m:t>
                    </m:r>
                  </m:oMath>
                </a14:m>
                <a:r>
                  <a:rPr lang="is-IS" dirty="0" smtClean="0">
                    <a:solidFill>
                      <a:schemeClr val="tx1"/>
                    </a:solidFill>
                  </a:rPr>
                  <a:t> che associa all’insieme delle soluzioni effettive per x una risposta scelta nell’insieme </a:t>
                </a:r>
                <a:r>
                  <a:rPr lang="is-IS" b="1" dirty="0" smtClean="0">
                    <a:solidFill>
                      <a:srgbClr val="D441C9"/>
                    </a:solidFill>
                  </a:rPr>
                  <a:t>R</a:t>
                </a:r>
                <a:r>
                  <a:rPr lang="is-IS" dirty="0" smtClean="0">
                    <a:solidFill>
                      <a:schemeClr val="tx1"/>
                    </a:solidFill>
                  </a:rPr>
                  <a:t> delle risposte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E, per chiarire questa questione, dobbiamo entrare nel dettaglio di   		   </a:t>
                </a:r>
                <a:r>
                  <a:rPr lang="is-IS" b="1" dirty="0" smtClean="0">
                    <a:solidFill>
                      <a:schemeClr val="tx1"/>
                    </a:solidFill>
                  </a:rPr>
                  <a:t>[</a:t>
                </a:r>
                <a:r>
                  <a:rPr lang="is-IS" b="1" dirty="0">
                    <a:solidFill>
                      <a:schemeClr val="tx1"/>
                    </a:solidFill>
                  </a:rPr>
                  <a:t>segue richesta relativa ai divisori del numero</a:t>
                </a:r>
                <a:r>
                  <a:rPr lang="is-IS" b="1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1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Formalizzare Problemi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ESEMPIO 1: dato un numero intero 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, elencare tutti i divisori di 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Di qualunque problema stiamo parlando, la struttura di un problema è sostanzialmente la seguente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dati un insieme di oggetti conosciuti – l’insieme dei dati che costituisce un’istanza del problema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all’interno di un secondo insieme di oggetti – l’insieme delle soluzioni possibili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cercare gli oggetti che soddisfino certi “vincoli”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e,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sulla base degli oggetti trovati, fornire un qualche tipo di risposta</a:t>
                </a:r>
              </a:p>
              <a:p>
                <a:pPr marL="342900" lvl="1" indent="-342900"/>
                <a:r>
                  <a:rPr lang="it-IT" sz="1800" b="1" dirty="0">
                    <a:solidFill>
                      <a:srgbClr val="D441C9"/>
                    </a:solidFill>
                  </a:rPr>
                  <a:t>sulla base degli oggetti trovati, fornire un qualche tipo di risposta </a:t>
                </a:r>
                <a:r>
                  <a:rPr lang="it-IT" sz="1800" b="1" dirty="0" smtClean="0">
                    <a:solidFill>
                      <a:srgbClr val="D441C9"/>
                    </a:solidFill>
                  </a:rPr>
                  <a:t>: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dipendentemente dalla domanda posta dal problema, dobbiamo rispondere fornendo quanto ci viene richiesto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In questo caso, </a:t>
                </a:r>
                <a:r>
                  <a:rPr lang="it-IT" b="1" dirty="0" err="1" smtClean="0">
                    <a:solidFill>
                      <a:srgbClr val="D441C9"/>
                    </a:solidFill>
                  </a:rPr>
                  <a:t>R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= 2</a:t>
                </a:r>
                <a14:m>
                  <m:oMath xmlns:m="http://schemas.openxmlformats.org/officeDocument/2006/math">
                    <m:r>
                      <a:rPr lang="it-IT" sz="2000" i="1" baseline="30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2000" baseline="300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ossia, la risposta ad una istanza del problema è un sottoinsieme di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endParaRPr lang="it-IT" dirty="0" smtClean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e, per ogni istanza 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it-IT" dirty="0" smtClean="0">
                    <a:solidFill>
                      <a:srgbClr val="FF0000"/>
                    </a:solidFill>
                  </a:rPr>
                  <a:t>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del problema, </a:t>
                </a:r>
                <a14:m>
                  <m:oMath xmlns:m="http://schemas.openxmlformats.org/officeDocument/2006/math">
                    <m:r>
                      <a:rPr lang="is-IS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𝝆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))) =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 smtClean="0">
                    <a:solidFill>
                      <a:srgbClr val="3636E8"/>
                    </a:solidFill>
                  </a:rPr>
                  <a:t>S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)) </a:t>
                </a:r>
                <a:endParaRPr lang="it-IT" b="1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85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Formalizzare Problemi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ESEMPIO 2: dato un numero intero 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, verificare se </a:t>
                </a:r>
                <a:r>
                  <a:rPr lang="it-IT" b="1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 è primo</a:t>
                </a: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Di qualunque problema stiamo parlando, la struttura di un problema è sostanzialmente la seguente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dati un insieme di oggetti conosciuti – l’insieme dei dati che costituisce un’istanza del problema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all’interno di un secondo insieme di oggetti – l’insieme delle soluzioni possibili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cercare gli oggetti che soddisfino certi “vincoli” </a:t>
                </a:r>
              </a:p>
              <a:p>
                <a:pPr lvl="1"/>
                <a:r>
                  <a:rPr lang="it-IT" dirty="0" smtClean="0">
                    <a:solidFill>
                      <a:schemeClr val="tx1"/>
                    </a:solidFill>
                  </a:rPr>
                  <a:t>e, </a:t>
                </a:r>
                <a:r>
                  <a:rPr lang="it-IT" b="1" dirty="0" smtClean="0">
                    <a:solidFill>
                      <a:srgbClr val="D441C9"/>
                    </a:solidFill>
                  </a:rPr>
                  <a:t>sulla base degli oggetti trovati, fornire un qualche tipo di risposta</a:t>
                </a:r>
              </a:p>
              <a:p>
                <a:pPr marL="342900" lvl="1" indent="-342900"/>
                <a:r>
                  <a:rPr lang="it-IT" sz="1800" b="1" dirty="0">
                    <a:solidFill>
                      <a:srgbClr val="D441C9"/>
                    </a:solidFill>
                  </a:rPr>
                  <a:t>sulla base degli oggetti trovati, fornire un qualche tipo di risposta </a:t>
                </a:r>
                <a:r>
                  <a:rPr lang="it-IT" sz="1800" b="1" dirty="0" smtClean="0">
                    <a:solidFill>
                      <a:srgbClr val="D441C9"/>
                    </a:solidFill>
                  </a:rPr>
                  <a:t>: </a:t>
                </a:r>
                <a:r>
                  <a:rPr lang="it-IT" sz="1800" dirty="0" smtClean="0">
                    <a:solidFill>
                      <a:schemeClr val="tx1"/>
                    </a:solidFill>
                  </a:rPr>
                  <a:t>dipendentemente dalla domanda posta dal problema, dobbiamo rispondere fornendo quanto ci viene richiesto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 questo caso,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 =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{ vero, falso}</a:t>
                </a:r>
                <a:endParaRPr lang="it-IT" sz="2000" baseline="30000" dirty="0">
                  <a:solidFill>
                    <a:schemeClr val="tx1"/>
                  </a:solidFill>
                </a:endParaRPr>
              </a:p>
              <a:p>
                <a:r>
                  <a:rPr lang="it-IT" dirty="0" smtClean="0">
                    <a:solidFill>
                      <a:schemeClr val="tx1"/>
                    </a:solidFill>
                  </a:rPr>
                  <a:t>e</a:t>
                </a:r>
                <a:r>
                  <a:rPr lang="it-IT" dirty="0">
                    <a:solidFill>
                      <a:schemeClr val="tx1"/>
                    </a:solidFill>
                  </a:rPr>
                  <a:t>, per ogni istanza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dirty="0">
                    <a:solidFill>
                      <a:srgbClr val="FF0000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del problema, </a:t>
                </a:r>
                <a14:m>
                  <m:oMath xmlns:m="http://schemas.openxmlformats.org/officeDocument/2006/math">
                    <m:r>
                      <a:rPr lang="is-IS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𝝆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)))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= [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)) = {1,n}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]</a:t>
                </a:r>
                <a:endParaRPr lang="it-IT" b="1" dirty="0">
                  <a:solidFill>
                    <a:schemeClr val="tx1"/>
                  </a:solidFill>
                </a:endParaRP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531887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12065</TotalTime>
  <Words>4341</Words>
  <Application>Microsoft Macintosh PowerPoint</Application>
  <PresentationFormat>Widescreen</PresentationFormat>
  <Paragraphs>353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Cambria Math</vt:lpstr>
      <vt:lpstr>Century Gothic</vt:lpstr>
      <vt:lpstr>Symbol</vt:lpstr>
      <vt:lpstr>Wingdings 3</vt:lpstr>
      <vt:lpstr>Arial</vt:lpstr>
      <vt:lpstr>Filo</vt:lpstr>
      <vt:lpstr>Lezione a distanza 15</vt:lpstr>
      <vt:lpstr>Dai Linguaggi ai Problemi</vt:lpstr>
      <vt:lpstr>Dai Linguaggi ai Problemi</vt:lpstr>
      <vt:lpstr>Formalizzare Problemi</vt:lpstr>
      <vt:lpstr>Formalizzare Problemi</vt:lpstr>
      <vt:lpstr>Formalizzare Problemi</vt:lpstr>
      <vt:lpstr>Formalizzare Problemi</vt:lpstr>
      <vt:lpstr>Formalizzare Problemi</vt:lpstr>
      <vt:lpstr>Formalizzare Problemi</vt:lpstr>
      <vt:lpstr>Formalizzare Problemi</vt:lpstr>
      <vt:lpstr>Formalizzare Problemi</vt:lpstr>
      <vt:lpstr>Tipi di problemi</vt:lpstr>
      <vt:lpstr>Problemi e macchine</vt:lpstr>
      <vt:lpstr>Problemi decisionali</vt:lpstr>
      <vt:lpstr>Problemi decisionali: esempi</vt:lpstr>
      <vt:lpstr>Da Problema a Linguaggio</vt:lpstr>
      <vt:lpstr>Codifica</vt:lpstr>
      <vt:lpstr>Codifica</vt:lpstr>
      <vt:lpstr>Codifica</vt:lpstr>
      <vt:lpstr>Codifica</vt:lpstr>
      <vt:lpstr>Codifica e soluzione</vt:lpstr>
      <vt:lpstr>Codifica e soluzione</vt:lpstr>
      <vt:lpstr>Codifica e soluzione</vt:lpstr>
      <vt:lpstr>Codifica e soluzione</vt:lpstr>
      <vt:lpstr>Codifica e soluzione</vt:lpstr>
      <vt:lpstr>Codifica e soluzione</vt:lpstr>
      <vt:lpstr>Codifiche (ir)ragionevoli</vt:lpstr>
      <vt:lpstr>Codifiche ragionevoli</vt:lpstr>
      <vt:lpstr>Complessità di problemi e codifica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Utente di Microsoft Office</cp:lastModifiedBy>
  <cp:revision>533</cp:revision>
  <dcterms:created xsi:type="dcterms:W3CDTF">2020-03-06T09:19:14Z</dcterms:created>
  <dcterms:modified xsi:type="dcterms:W3CDTF">2020-05-06T17:31:51Z</dcterms:modified>
</cp:coreProperties>
</file>