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5" r:id="rId4"/>
    <p:sldId id="266" r:id="rId5"/>
    <p:sldId id="267" r:id="rId6"/>
    <p:sldId id="268" r:id="rId7"/>
    <p:sldId id="269" r:id="rId8"/>
    <p:sldId id="270" r:id="rId9"/>
    <p:sldId id="271" r:id="rId10"/>
    <p:sldId id="272" r:id="rId11"/>
    <p:sldId id="273" r:id="rId12"/>
    <p:sldId id="276" r:id="rId13"/>
    <p:sldId id="274" r:id="rId14"/>
    <p:sldId id="277" r:id="rId15"/>
    <p:sldId id="278" r:id="rId16"/>
    <p:sldId id="275" r:id="rId17"/>
    <p:sldId id="279" r:id="rId18"/>
    <p:sldId id="282" r:id="rId19"/>
    <p:sldId id="281"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5E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snapToObjects="1">
      <p:cViewPr>
        <p:scale>
          <a:sx n="109" d="100"/>
          <a:sy n="109" d="100"/>
        </p:scale>
        <p:origin x="6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stile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stile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stile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stile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3/19/20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stile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3/19/20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stile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3/19/20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stile</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stile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stile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stile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stile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stile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stile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stile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3/19/20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stile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Trascinare l'immagine su un segnaposto o fare clic sull'icona per aggiungerla</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3/19/20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stile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3/19/20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Lezione a distanza </a:t>
            </a:r>
            <a:r>
              <a:rPr lang="it-IT" dirty="0" smtClean="0">
                <a:solidFill>
                  <a:schemeClr val="tx1"/>
                </a:solidFill>
              </a:rPr>
              <a:t>2</a:t>
            </a:r>
            <a:endParaRPr lang="it-IT" dirty="0"/>
          </a:p>
        </p:txBody>
      </p:sp>
      <p:sp>
        <p:nvSpPr>
          <p:cNvPr id="3" name="Sottotitolo 2"/>
          <p:cNvSpPr>
            <a:spLocks noGrp="1"/>
          </p:cNvSpPr>
          <p:nvPr>
            <p:ph type="subTitle" idx="1"/>
          </p:nvPr>
        </p:nvSpPr>
        <p:spPr/>
        <p:txBody>
          <a:bodyPr/>
          <a:lstStyle/>
          <a:p>
            <a:r>
              <a:rPr lang="it-IT" smtClean="0"/>
              <a:t>Materiale per la lezione </a:t>
            </a:r>
            <a:r>
              <a:rPr lang="it-IT" dirty="0" smtClean="0"/>
              <a:t>del 19/03/2020</a:t>
            </a:r>
            <a:endParaRPr lang="it-IT" dirty="0"/>
          </a:p>
        </p:txBody>
      </p:sp>
    </p:spTree>
    <p:extLst>
      <p:ext uri="{BB962C8B-B14F-4D97-AF65-F5344CB8AC3E}">
        <p14:creationId xmlns:p14="http://schemas.microsoft.com/office/powerpoint/2010/main" val="19232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933168" y="404191"/>
            <a:ext cx="8911687" cy="788001"/>
          </a:xfrm>
        </p:spPr>
        <p:txBody>
          <a:bodyPr/>
          <a:lstStyle/>
          <a:p>
            <a:r>
              <a:rPr lang="it-IT" dirty="0"/>
              <a:t>Il caso m1=destra, m2=sinistra</a:t>
            </a:r>
          </a:p>
        </p:txBody>
      </p:sp>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l="14456" t="20538" r="11585" b="21865"/>
          <a:stretch/>
        </p:blipFill>
        <p:spPr>
          <a:xfrm>
            <a:off x="4780344" y="612996"/>
            <a:ext cx="6655444" cy="6707441"/>
          </a:xfrm>
        </p:spPr>
      </p:pic>
      <p:sp>
        <p:nvSpPr>
          <p:cNvPr id="4" name="Titolo 1"/>
          <p:cNvSpPr txBox="1">
            <a:spLocks/>
          </p:cNvSpPr>
          <p:nvPr/>
        </p:nvSpPr>
        <p:spPr>
          <a:xfrm>
            <a:off x="2106788" y="404192"/>
            <a:ext cx="8911687" cy="7880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Tree>
    <p:extLst>
      <p:ext uri="{BB962C8B-B14F-4D97-AF65-F5344CB8AC3E}">
        <p14:creationId xmlns:p14="http://schemas.microsoft.com/office/powerpoint/2010/main" val="1161669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933168" y="404191"/>
            <a:ext cx="8911687" cy="788001"/>
          </a:xfrm>
        </p:spPr>
        <p:txBody>
          <a:bodyPr/>
          <a:lstStyle/>
          <a:p>
            <a:r>
              <a:rPr lang="it-IT" dirty="0"/>
              <a:t>Il caso m1=destra, m2=sinistra</a:t>
            </a:r>
          </a:p>
        </p:txBody>
      </p:sp>
      <p:sp>
        <p:nvSpPr>
          <p:cNvPr id="3" name="Segnaposto contenuto 2"/>
          <p:cNvSpPr>
            <a:spLocks noGrp="1"/>
          </p:cNvSpPr>
          <p:nvPr>
            <p:ph idx="1"/>
          </p:nvPr>
        </p:nvSpPr>
        <p:spPr>
          <a:xfrm>
            <a:off x="1759547" y="1192191"/>
            <a:ext cx="9710963" cy="5058138"/>
          </a:xfrm>
        </p:spPr>
        <p:txBody>
          <a:bodyPr>
            <a:normAutofit/>
          </a:bodyPr>
          <a:lstStyle/>
          <a:p>
            <a:r>
              <a:rPr lang="it-IT" dirty="0" smtClean="0"/>
              <a:t>Riassumendo</a:t>
            </a:r>
            <a:r>
              <a:rPr lang="it-IT" dirty="0" smtClean="0">
                <a:solidFill>
                  <a:schemeClr val="tx1"/>
                </a:solidFill>
              </a:rPr>
              <a:t>: una computazione di T’ </a:t>
            </a:r>
            <a:r>
              <a:rPr lang="it-IT" i="1" dirty="0" smtClean="0">
                <a:solidFill>
                  <a:schemeClr val="tx1"/>
                </a:solidFill>
              </a:rPr>
              <a:t>simula</a:t>
            </a:r>
            <a:r>
              <a:rPr lang="it-IT" dirty="0" smtClean="0">
                <a:solidFill>
                  <a:schemeClr val="tx1"/>
                </a:solidFill>
              </a:rPr>
              <a:t> una computazione di T – ossia, impiegando un (bel) po’ di tempo in più, </a:t>
            </a:r>
            <a:r>
              <a:rPr lang="it-IT" u="sng" dirty="0" smtClean="0">
                <a:solidFill>
                  <a:schemeClr val="tx1"/>
                </a:solidFill>
              </a:rPr>
              <a:t>fa passo passo le stesse cose che fa T</a:t>
            </a:r>
            <a:endParaRPr lang="is-IS" u="sng" dirty="0" smtClean="0"/>
          </a:p>
          <a:p>
            <a:r>
              <a:rPr lang="it-IT" dirty="0" smtClean="0"/>
              <a:t>Più in particolare, per ogni quintupla </a:t>
            </a:r>
            <a:r>
              <a:rPr lang="it-IT" dirty="0" err="1" smtClean="0"/>
              <a:t>p</a:t>
            </a:r>
            <a:r>
              <a:rPr lang="it-IT" dirty="0" smtClean="0"/>
              <a:t> in T, in T’ è definito </a:t>
            </a:r>
            <a:r>
              <a:rPr lang="it-IT" u="sng" dirty="0" smtClean="0"/>
              <a:t>un insieme </a:t>
            </a:r>
            <a:r>
              <a:rPr lang="it-IT" u="sng" dirty="0" err="1" smtClean="0"/>
              <a:t>p</a:t>
            </a:r>
            <a:r>
              <a:rPr lang="it-IT" u="sng" dirty="0" smtClean="0"/>
              <a:t>’ di quintuple</a:t>
            </a:r>
            <a:r>
              <a:rPr lang="it-IT" dirty="0" smtClean="0"/>
              <a:t> tali che: quando</a:t>
            </a:r>
          </a:p>
          <a:p>
            <a:pPr lvl="1"/>
            <a:r>
              <a:rPr lang="it-IT" dirty="0" smtClean="0"/>
              <a:t>i contenuti dei nastri di T e dei primi due nastri di T’ sono uguali e </a:t>
            </a:r>
          </a:p>
          <a:p>
            <a:pPr lvl="1"/>
            <a:r>
              <a:rPr lang="it-IT" dirty="0" smtClean="0"/>
              <a:t>le testine di T e le prime due testine di T’ leggono gli stessi caratteri e</a:t>
            </a:r>
          </a:p>
          <a:p>
            <a:pPr lvl="1"/>
            <a:r>
              <a:rPr lang="it-IT" dirty="0" smtClean="0"/>
              <a:t>la quintupla </a:t>
            </a:r>
            <a:r>
              <a:rPr lang="it-IT" dirty="0" err="1" smtClean="0"/>
              <a:t>p</a:t>
            </a:r>
            <a:r>
              <a:rPr lang="it-IT" dirty="0" smtClean="0"/>
              <a:t> può essere eseguita da T</a:t>
            </a:r>
            <a:endParaRPr lang="is-IS" dirty="0" smtClean="0"/>
          </a:p>
          <a:p>
            <a:r>
              <a:rPr lang="it-IT" dirty="0" smtClean="0"/>
              <a:t>Allora</a:t>
            </a:r>
          </a:p>
          <a:p>
            <a:pPr lvl="1"/>
            <a:r>
              <a:rPr lang="it-IT" dirty="0" smtClean="0"/>
              <a:t>le quintuple nell’insieme </a:t>
            </a:r>
            <a:r>
              <a:rPr lang="it-IT" dirty="0" err="1" smtClean="0"/>
              <a:t>p</a:t>
            </a:r>
            <a:r>
              <a:rPr lang="it-IT" dirty="0" smtClean="0"/>
              <a:t>’ possono essere eseguite </a:t>
            </a:r>
            <a:r>
              <a:rPr lang="it-IT" dirty="0"/>
              <a:t>da </a:t>
            </a:r>
            <a:r>
              <a:rPr lang="it-IT" dirty="0" smtClean="0"/>
              <a:t>T’ e, inoltre,</a:t>
            </a:r>
            <a:endParaRPr lang="is-IS" dirty="0" smtClean="0"/>
          </a:p>
          <a:p>
            <a:r>
              <a:rPr lang="it-IT" dirty="0" smtClean="0"/>
              <a:t>al termine dell’esecuzione di </a:t>
            </a:r>
            <a:r>
              <a:rPr lang="it-IT" dirty="0" err="1" smtClean="0"/>
              <a:t>p</a:t>
            </a:r>
            <a:r>
              <a:rPr lang="it-IT" dirty="0" smtClean="0"/>
              <a:t> da parte di T e dell’insieme </a:t>
            </a:r>
            <a:r>
              <a:rPr lang="it-IT" dirty="0" err="1" smtClean="0"/>
              <a:t>p</a:t>
            </a:r>
            <a:r>
              <a:rPr lang="it-IT" dirty="0" smtClean="0"/>
              <a:t>’ da parte di T’</a:t>
            </a:r>
            <a:endParaRPr lang="it-IT" dirty="0"/>
          </a:p>
          <a:p>
            <a:pPr lvl="1"/>
            <a:r>
              <a:rPr lang="it-IT" dirty="0"/>
              <a:t>i contenuti dei nastri di T e dei primi due nastri di T’ sono uguali e </a:t>
            </a:r>
          </a:p>
          <a:p>
            <a:pPr lvl="1"/>
            <a:r>
              <a:rPr lang="it-IT" dirty="0"/>
              <a:t>le testine di T e le prime due testine di T’ leggono gli stessi caratteri </a:t>
            </a:r>
            <a:endParaRPr lang="is-IS" dirty="0" smtClean="0"/>
          </a:p>
        </p:txBody>
      </p:sp>
      <p:sp>
        <p:nvSpPr>
          <p:cNvPr id="4" name="Titolo 1"/>
          <p:cNvSpPr txBox="1">
            <a:spLocks/>
          </p:cNvSpPr>
          <p:nvPr/>
        </p:nvSpPr>
        <p:spPr>
          <a:xfrm>
            <a:off x="2106788" y="404192"/>
            <a:ext cx="8911687" cy="7880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Tree>
    <p:extLst>
      <p:ext uri="{BB962C8B-B14F-4D97-AF65-F5344CB8AC3E}">
        <p14:creationId xmlns:p14="http://schemas.microsoft.com/office/powerpoint/2010/main" val="14378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933168" y="404191"/>
            <a:ext cx="8911687" cy="788001"/>
          </a:xfrm>
        </p:spPr>
        <p:txBody>
          <a:bodyPr/>
          <a:lstStyle/>
          <a:p>
            <a:r>
              <a:rPr lang="it-IT" dirty="0"/>
              <a:t>Il caso m1=destra, m2=sinistra</a:t>
            </a:r>
          </a:p>
        </p:txBody>
      </p:sp>
      <p:sp>
        <p:nvSpPr>
          <p:cNvPr id="3" name="Segnaposto contenuto 2"/>
          <p:cNvSpPr>
            <a:spLocks noGrp="1"/>
          </p:cNvSpPr>
          <p:nvPr>
            <p:ph idx="1"/>
          </p:nvPr>
        </p:nvSpPr>
        <p:spPr>
          <a:xfrm>
            <a:off x="1759547" y="1192191"/>
            <a:ext cx="9710963" cy="5058138"/>
          </a:xfrm>
        </p:spPr>
        <p:txBody>
          <a:bodyPr>
            <a:normAutofit/>
          </a:bodyPr>
          <a:lstStyle/>
          <a:p>
            <a:r>
              <a:rPr lang="is-IS" dirty="0" smtClean="0"/>
              <a:t>E la codifica (o meglio, la </a:t>
            </a:r>
            <a:r>
              <a:rPr lang="is-IS" i="1" dirty="0" smtClean="0"/>
              <a:t>formalizzazione</a:t>
            </a:r>
            <a:r>
              <a:rPr lang="is-IS" dirty="0" smtClean="0"/>
              <a:t>) di questo bel procedimento, che vi ho raccontato alla bell’e meglio in questa lezione, la trovate alle pag.  6-8 </a:t>
            </a:r>
            <a:r>
              <a:rPr lang="it-IT" dirty="0" smtClean="0"/>
              <a:t>della</a:t>
            </a:r>
            <a:r>
              <a:rPr lang="is-IS" dirty="0" smtClean="0"/>
              <a:t> dispensa 2</a:t>
            </a:r>
          </a:p>
          <a:p>
            <a:r>
              <a:rPr lang="is-IS" dirty="0" smtClean="0"/>
              <a:t>Ah, e naturalmente per le altre coppie di spostamenti (m1=fermo e m2=sinistra, m1=fermo e m2=destra, m1=sinistra e m2=fermo, m1=destra e m2= fermo, m1=sinistra e m2=destra) si procede in modo analogo</a:t>
            </a:r>
          </a:p>
          <a:p>
            <a:endParaRPr lang="is-IS" dirty="0"/>
          </a:p>
          <a:p>
            <a:r>
              <a:rPr lang="it-IT" dirty="0" smtClean="0"/>
              <a:t>Abbiamo introdotto l</a:t>
            </a:r>
            <a:r>
              <a:rPr lang="is-IS" dirty="0" smtClean="0"/>
              <a:t>a tecnica della </a:t>
            </a:r>
            <a:r>
              <a:rPr lang="is-IS" b="1" i="1" dirty="0" smtClean="0">
                <a:solidFill>
                  <a:srgbClr val="D75EC7"/>
                </a:solidFill>
              </a:rPr>
              <a:t>simulazione </a:t>
            </a:r>
          </a:p>
          <a:p>
            <a:pPr lvl="1"/>
            <a:r>
              <a:rPr lang="is-IS" dirty="0" smtClean="0"/>
              <a:t>che consiste nel progettare una macchina T’ con certe caratteristiche che “fa la stessa cosa” di un’altra macchina T che ha altre caratteristiche</a:t>
            </a:r>
          </a:p>
          <a:p>
            <a:r>
              <a:rPr lang="it-IT" dirty="0" err="1" smtClean="0"/>
              <a:t>S</a:t>
            </a:r>
            <a:r>
              <a:rPr lang="is-IS" dirty="0" smtClean="0"/>
              <a:t>u questa tecnica è basata la dimostrazione di un sacco di teoremi che vedremo in questo corso</a:t>
            </a:r>
          </a:p>
          <a:p>
            <a:pPr lvl="1"/>
            <a:r>
              <a:rPr lang="it-IT" dirty="0" err="1" smtClean="0"/>
              <a:t>F</a:t>
            </a:r>
            <a:r>
              <a:rPr lang="is-IS" dirty="0" smtClean="0"/>
              <a:t>ra i quali i due che seguono (e che terminano questa lezione)</a:t>
            </a:r>
          </a:p>
          <a:p>
            <a:endParaRPr lang="it-IT" dirty="0"/>
          </a:p>
        </p:txBody>
      </p:sp>
      <p:sp>
        <p:nvSpPr>
          <p:cNvPr id="4" name="Titolo 1"/>
          <p:cNvSpPr txBox="1">
            <a:spLocks/>
          </p:cNvSpPr>
          <p:nvPr/>
        </p:nvSpPr>
        <p:spPr>
          <a:xfrm>
            <a:off x="2106788" y="404192"/>
            <a:ext cx="8911687" cy="7880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Tree>
    <p:extLst>
      <p:ext uri="{BB962C8B-B14F-4D97-AF65-F5344CB8AC3E}">
        <p14:creationId xmlns:p14="http://schemas.microsoft.com/office/powerpoint/2010/main" val="72998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454029" y="554662"/>
            <a:ext cx="8911687" cy="869024"/>
          </a:xfrm>
        </p:spPr>
        <p:txBody>
          <a:bodyPr/>
          <a:lstStyle/>
          <a:p>
            <a:r>
              <a:rPr lang="it-IT" dirty="0" smtClean="0"/>
              <a:t>Da tanti nastri a un </a:t>
            </a:r>
            <a:r>
              <a:rPr lang="it-IT" smtClean="0"/>
              <a:t>solo nastro</a:t>
            </a:r>
            <a:endParaRPr lang="it-IT" dirty="0"/>
          </a:p>
        </p:txBody>
      </p:sp>
      <p:sp>
        <p:nvSpPr>
          <p:cNvPr id="3" name="Segnaposto contenuto 2"/>
          <p:cNvSpPr>
            <a:spLocks noGrp="1"/>
          </p:cNvSpPr>
          <p:nvPr>
            <p:ph idx="1"/>
          </p:nvPr>
        </p:nvSpPr>
        <p:spPr>
          <a:xfrm>
            <a:off x="2207247" y="1334947"/>
            <a:ext cx="8915400" cy="4915382"/>
          </a:xfrm>
        </p:spPr>
        <p:txBody>
          <a:bodyPr>
            <a:normAutofit/>
          </a:bodyPr>
          <a:lstStyle/>
          <a:p>
            <a:r>
              <a:rPr lang="it-IT" dirty="0" smtClean="0"/>
              <a:t>Siamo al sotto-paragrafo 2.4.2 (pag. 9) della dispensa 2</a:t>
            </a:r>
          </a:p>
          <a:p>
            <a:r>
              <a:rPr lang="it-IT" dirty="0"/>
              <a:t>Vogliamo far vedere che </a:t>
            </a:r>
            <a:r>
              <a:rPr lang="it-IT" dirty="0" smtClean="0"/>
              <a:t>tutto quello che possiamo fare con macchine “ricche” (che hanno tanti nastri) possiamo farlo anche con macchine “povere” (che hanno un nastro solo, meschine)</a:t>
            </a:r>
          </a:p>
          <a:p>
            <a:r>
              <a:rPr lang="it-IT" dirty="0" smtClean="0"/>
              <a:t>Abbiamo una macchina </a:t>
            </a:r>
            <a:r>
              <a:rPr lang="it-IT" dirty="0" err="1" smtClean="0"/>
              <a:t>T</a:t>
            </a:r>
            <a:r>
              <a:rPr lang="it-IT" sz="2000" baseline="-25000" dirty="0" err="1" smtClean="0"/>
              <a:t>k</a:t>
            </a:r>
            <a:r>
              <a:rPr lang="it-IT" dirty="0" smtClean="0"/>
              <a:t> che ha k nastri</a:t>
            </a:r>
          </a:p>
          <a:p>
            <a:pPr lvl="1"/>
            <a:r>
              <a:rPr lang="it-IT" dirty="0" smtClean="0"/>
              <a:t>Ricordate sempre che k deve essere (indovinate un po’?) </a:t>
            </a:r>
            <a:r>
              <a:rPr lang="it-IT" i="1" u="sng" dirty="0" smtClean="0"/>
              <a:t>costante </a:t>
            </a:r>
          </a:p>
          <a:p>
            <a:pPr lvl="1"/>
            <a:r>
              <a:rPr lang="it-IT" dirty="0" smtClean="0"/>
              <a:t>ossia, non deve dipendere dall’input - sia che l’input sia di 4 caratteri, sia che l’input sia di un milione e mezzo di caratteri, </a:t>
            </a:r>
            <a:r>
              <a:rPr lang="it-IT" dirty="0" err="1"/>
              <a:t>T</a:t>
            </a:r>
            <a:r>
              <a:rPr lang="it-IT" sz="1800" baseline="-25000" dirty="0" err="1"/>
              <a:t>k</a:t>
            </a:r>
            <a:r>
              <a:rPr lang="it-IT" dirty="0" smtClean="0"/>
              <a:t> sempre lo stesso numero k di nastri ha!</a:t>
            </a:r>
          </a:p>
          <a:p>
            <a:pPr lvl="1"/>
            <a:r>
              <a:rPr lang="it-IT" dirty="0" smtClean="0"/>
              <a:t>E (spero) non devo chiedervi perché</a:t>
            </a:r>
            <a:r>
              <a:rPr lang="is-IS" dirty="0" smtClean="0"/>
              <a:t>… Anzi, guarda un po’, io ve lo chiedo: perché?</a:t>
            </a:r>
            <a:endParaRPr lang="it-IT" dirty="0" smtClean="0"/>
          </a:p>
          <a:p>
            <a:r>
              <a:rPr lang="it-IT" dirty="0" smtClean="0"/>
              <a:t>Vogliamo far vedere che esiste una macchina T</a:t>
            </a:r>
            <a:r>
              <a:rPr lang="it-IT" sz="2000" baseline="-25000" dirty="0" smtClean="0"/>
              <a:t>1</a:t>
            </a:r>
            <a:r>
              <a:rPr lang="it-IT" dirty="0" smtClean="0"/>
              <a:t> con un nastro solo che fa le stesse cose che fa </a:t>
            </a:r>
            <a:r>
              <a:rPr lang="it-IT" dirty="0" err="1"/>
              <a:t>T</a:t>
            </a:r>
            <a:r>
              <a:rPr lang="it-IT" sz="2000" baseline="-25000" dirty="0" err="1"/>
              <a:t>k</a:t>
            </a:r>
            <a:r>
              <a:rPr lang="it-IT" dirty="0"/>
              <a:t> </a:t>
            </a:r>
          </a:p>
        </p:txBody>
      </p:sp>
    </p:spTree>
    <p:extLst>
      <p:ext uri="{BB962C8B-B14F-4D97-AF65-F5344CB8AC3E}">
        <p14:creationId xmlns:p14="http://schemas.microsoft.com/office/powerpoint/2010/main" val="2107526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454029" y="554662"/>
            <a:ext cx="8911687" cy="869024"/>
          </a:xfrm>
        </p:spPr>
        <p:txBody>
          <a:bodyPr/>
          <a:lstStyle/>
          <a:p>
            <a:r>
              <a:rPr lang="it-IT" dirty="0" smtClean="0"/>
              <a:t>Da tanti nastri a un </a:t>
            </a:r>
            <a:r>
              <a:rPr lang="it-IT" smtClean="0"/>
              <a:t>solo nastro</a:t>
            </a:r>
            <a:endParaRPr lang="it-IT" dirty="0"/>
          </a:p>
        </p:txBody>
      </p:sp>
      <p:sp>
        <p:nvSpPr>
          <p:cNvPr id="3" name="Segnaposto contenuto 2"/>
          <p:cNvSpPr>
            <a:spLocks noGrp="1"/>
          </p:cNvSpPr>
          <p:nvPr>
            <p:ph idx="1"/>
          </p:nvPr>
        </p:nvSpPr>
        <p:spPr>
          <a:xfrm>
            <a:off x="2207247" y="1334947"/>
            <a:ext cx="8915400" cy="4915382"/>
          </a:xfrm>
        </p:spPr>
        <p:txBody>
          <a:bodyPr>
            <a:normAutofit/>
          </a:bodyPr>
          <a:lstStyle/>
          <a:p>
            <a:r>
              <a:rPr lang="it-IT" dirty="0" smtClean="0"/>
              <a:t>E come facciamo a far vedere che esiste una macchina T</a:t>
            </a:r>
            <a:r>
              <a:rPr lang="it-IT" sz="2000" baseline="-25000" dirty="0" smtClean="0"/>
              <a:t>1</a:t>
            </a:r>
            <a:r>
              <a:rPr lang="it-IT" dirty="0" smtClean="0"/>
              <a:t> con un nastro solo che fa le stesse cose che fa </a:t>
            </a:r>
            <a:r>
              <a:rPr lang="it-IT" dirty="0" err="1"/>
              <a:t>T</a:t>
            </a:r>
            <a:r>
              <a:rPr lang="it-IT" sz="2000" baseline="-25000" dirty="0" err="1"/>
              <a:t>k</a:t>
            </a:r>
            <a:r>
              <a:rPr lang="it-IT" dirty="0"/>
              <a:t> </a:t>
            </a:r>
            <a:r>
              <a:rPr lang="it-IT" dirty="0" smtClean="0"/>
              <a:t>?</a:t>
            </a:r>
          </a:p>
          <a:p>
            <a:pPr lvl="1"/>
            <a:r>
              <a:rPr lang="it-IT" dirty="0" smtClean="0"/>
              <a:t>Ancora con la tecnica della </a:t>
            </a:r>
            <a:r>
              <a:rPr lang="it-IT" dirty="0" smtClean="0">
                <a:solidFill>
                  <a:srgbClr val="D75EC7"/>
                </a:solidFill>
              </a:rPr>
              <a:t>simulazione</a:t>
            </a:r>
            <a:r>
              <a:rPr lang="it-IT" dirty="0" smtClean="0"/>
              <a:t>!</a:t>
            </a:r>
          </a:p>
          <a:p>
            <a:r>
              <a:rPr lang="it-IT" dirty="0" smtClean="0"/>
              <a:t>Costruiamo la </a:t>
            </a:r>
            <a:r>
              <a:rPr lang="it-IT" dirty="0"/>
              <a:t>macchina </a:t>
            </a:r>
            <a:r>
              <a:rPr lang="it-IT" dirty="0" smtClean="0"/>
              <a:t>T</a:t>
            </a:r>
            <a:r>
              <a:rPr lang="it-IT" sz="2000" baseline="-25000" dirty="0" smtClean="0"/>
              <a:t>1</a:t>
            </a:r>
            <a:r>
              <a:rPr lang="it-IT" dirty="0" smtClean="0"/>
              <a:t> a partire </a:t>
            </a:r>
            <a:r>
              <a:rPr lang="it-IT" dirty="0"/>
              <a:t>da </a:t>
            </a:r>
            <a:r>
              <a:rPr lang="it-IT" dirty="0" err="1"/>
              <a:t>T</a:t>
            </a:r>
            <a:r>
              <a:rPr lang="it-IT" sz="2000" baseline="-25000" dirty="0" err="1"/>
              <a:t>k</a:t>
            </a:r>
            <a:r>
              <a:rPr lang="it-IT" dirty="0"/>
              <a:t> </a:t>
            </a:r>
            <a:r>
              <a:rPr lang="it-IT" dirty="0" smtClean="0"/>
              <a:t>: e facciamo l’esempio con k=3</a:t>
            </a:r>
          </a:p>
          <a:p>
            <a:pPr lvl="1"/>
            <a:r>
              <a:rPr lang="it-IT" dirty="0"/>
              <a:t>possiamo supporre che </a:t>
            </a:r>
            <a:r>
              <a:rPr lang="it-IT" dirty="0" smtClean="0"/>
              <a:t>T</a:t>
            </a:r>
            <a:r>
              <a:rPr lang="it-IT" baseline="-25000" dirty="0" smtClean="0"/>
              <a:t>3  </a:t>
            </a:r>
            <a:r>
              <a:rPr lang="it-IT" dirty="0"/>
              <a:t>sia a testine </a:t>
            </a:r>
            <a:r>
              <a:rPr lang="it-IT" dirty="0" smtClean="0"/>
              <a:t>solidali</a:t>
            </a:r>
          </a:p>
          <a:p>
            <a:r>
              <a:rPr lang="it-IT" dirty="0" smtClean="0"/>
              <a:t>Per prima cosa, scriviamo l’input di </a:t>
            </a:r>
            <a:r>
              <a:rPr lang="it-IT" dirty="0" err="1"/>
              <a:t>T</a:t>
            </a:r>
            <a:r>
              <a:rPr lang="it-IT" sz="2000" baseline="-25000" dirty="0" err="1"/>
              <a:t>k</a:t>
            </a:r>
            <a:r>
              <a:rPr lang="it-IT" dirty="0" smtClean="0"/>
              <a:t> </a:t>
            </a:r>
            <a:r>
              <a:rPr lang="it-IT" dirty="0" smtClean="0"/>
              <a:t>sull’unico nastro di T</a:t>
            </a:r>
          </a:p>
          <a:p>
            <a:pPr lvl="1"/>
            <a:r>
              <a:rPr lang="it-IT" dirty="0"/>
              <a:t>Se </a:t>
            </a:r>
            <a:r>
              <a:rPr lang="it-IT" dirty="0" smtClean="0"/>
              <a:t>(x</a:t>
            </a:r>
            <a:r>
              <a:rPr lang="it-IT" baseline="-25000" dirty="0" smtClean="0"/>
              <a:t>11</a:t>
            </a:r>
            <a:r>
              <a:rPr lang="it-IT" dirty="0"/>
              <a:t>, </a:t>
            </a:r>
            <a:r>
              <a:rPr lang="it-IT" dirty="0" smtClean="0"/>
              <a:t>x</a:t>
            </a:r>
            <a:r>
              <a:rPr lang="it-IT" baseline="-25000" dirty="0" smtClean="0"/>
              <a:t>12</a:t>
            </a:r>
            <a:r>
              <a:rPr lang="it-IT" dirty="0"/>
              <a:t>, </a:t>
            </a:r>
            <a:r>
              <a:rPr lang="it-IT" dirty="0" smtClean="0"/>
              <a:t>x</a:t>
            </a:r>
            <a:r>
              <a:rPr lang="it-IT" baseline="-25000" dirty="0" smtClean="0"/>
              <a:t>13</a:t>
            </a:r>
            <a:r>
              <a:rPr lang="it-IT" dirty="0" smtClean="0"/>
              <a:t>) sono i tre caratteri scritti sulle celle di indirizzo 1 </a:t>
            </a:r>
            <a:r>
              <a:rPr lang="it-IT" dirty="0"/>
              <a:t>di T</a:t>
            </a:r>
            <a:r>
              <a:rPr lang="it-IT" baseline="-25000" dirty="0"/>
              <a:t>3</a:t>
            </a:r>
            <a:r>
              <a:rPr lang="it-IT" dirty="0" smtClean="0"/>
              <a:t>, noi </a:t>
            </a:r>
            <a:r>
              <a:rPr lang="it-IT" dirty="0"/>
              <a:t>scriviamo x</a:t>
            </a:r>
            <a:r>
              <a:rPr lang="it-IT" baseline="-25000" dirty="0"/>
              <a:t>11 </a:t>
            </a:r>
            <a:r>
              <a:rPr lang="it-IT" baseline="-25000" dirty="0" smtClean="0"/>
              <a:t> </a:t>
            </a:r>
            <a:r>
              <a:rPr lang="it-IT" dirty="0" smtClean="0"/>
              <a:t>sulla cella 1</a:t>
            </a:r>
            <a:r>
              <a:rPr lang="it-IT" dirty="0"/>
              <a:t>, </a:t>
            </a:r>
            <a:r>
              <a:rPr lang="it-IT" dirty="0" smtClean="0"/>
              <a:t>x</a:t>
            </a:r>
            <a:r>
              <a:rPr lang="it-IT" baseline="-25000" dirty="0" smtClean="0"/>
              <a:t>12</a:t>
            </a:r>
            <a:r>
              <a:rPr lang="it-IT" dirty="0" smtClean="0"/>
              <a:t> sulla cella 2 </a:t>
            </a:r>
            <a:r>
              <a:rPr lang="it-IT" dirty="0"/>
              <a:t>e </a:t>
            </a:r>
            <a:r>
              <a:rPr lang="it-IT" dirty="0" smtClean="0"/>
              <a:t>x</a:t>
            </a:r>
            <a:r>
              <a:rPr lang="it-IT" baseline="-25000" dirty="0" smtClean="0"/>
              <a:t>13</a:t>
            </a:r>
            <a:r>
              <a:rPr lang="it-IT" dirty="0" smtClean="0"/>
              <a:t> sulla cella 3 </a:t>
            </a:r>
            <a:r>
              <a:rPr lang="it-IT" dirty="0"/>
              <a:t>di </a:t>
            </a:r>
            <a:r>
              <a:rPr lang="it-IT" dirty="0" smtClean="0"/>
              <a:t>T</a:t>
            </a:r>
            <a:r>
              <a:rPr lang="it-IT" baseline="-25000" dirty="0" smtClean="0"/>
              <a:t>1</a:t>
            </a:r>
            <a:endParaRPr lang="it-IT" dirty="0" smtClean="0"/>
          </a:p>
          <a:p>
            <a:pPr lvl="1"/>
            <a:r>
              <a:rPr lang="it-IT" dirty="0" smtClean="0"/>
              <a:t>E proseguiamo così per tutto l’input di </a:t>
            </a:r>
            <a:r>
              <a:rPr lang="it-IT" dirty="0"/>
              <a:t>T</a:t>
            </a:r>
            <a:r>
              <a:rPr lang="it-IT" baseline="-25000" dirty="0"/>
              <a:t>3</a:t>
            </a:r>
            <a:r>
              <a:rPr lang="it-IT" dirty="0" smtClean="0"/>
              <a:t> (osservate che la tripla di caratteri che occupa le celle di indirizzo h in </a:t>
            </a:r>
            <a:r>
              <a:rPr lang="it-IT" dirty="0"/>
              <a:t>T</a:t>
            </a:r>
            <a:r>
              <a:rPr lang="it-IT" baseline="-25000" dirty="0"/>
              <a:t>3</a:t>
            </a:r>
            <a:r>
              <a:rPr lang="it-IT" dirty="0" smtClean="0"/>
              <a:t> viene scritto nelle celle 3h-2, 3h-1, 3h di T</a:t>
            </a:r>
            <a:r>
              <a:rPr lang="it-IT" baseline="-25000" dirty="0" smtClean="0"/>
              <a:t>1</a:t>
            </a:r>
            <a:r>
              <a:rPr lang="it-IT" dirty="0" smtClean="0"/>
              <a:t> ) </a:t>
            </a:r>
          </a:p>
        </p:txBody>
      </p:sp>
    </p:spTree>
    <p:extLst>
      <p:ext uri="{BB962C8B-B14F-4D97-AF65-F5344CB8AC3E}">
        <p14:creationId xmlns:p14="http://schemas.microsoft.com/office/powerpoint/2010/main" val="82476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454029" y="554662"/>
            <a:ext cx="8911687" cy="869024"/>
          </a:xfrm>
        </p:spPr>
        <p:txBody>
          <a:bodyPr/>
          <a:lstStyle/>
          <a:p>
            <a:r>
              <a:rPr lang="it-IT" dirty="0" smtClean="0"/>
              <a:t>Da tanti nastri a un </a:t>
            </a:r>
            <a:r>
              <a:rPr lang="it-IT" smtClean="0"/>
              <a:t>solo nastro</a:t>
            </a:r>
            <a:endParaRPr lang="it-IT" dirty="0"/>
          </a:p>
        </p:txBody>
      </p:sp>
      <p:sp>
        <p:nvSpPr>
          <p:cNvPr id="3" name="Segnaposto contenuto 2"/>
          <p:cNvSpPr>
            <a:spLocks noGrp="1"/>
          </p:cNvSpPr>
          <p:nvPr>
            <p:ph idx="1"/>
          </p:nvPr>
        </p:nvSpPr>
        <p:spPr>
          <a:xfrm>
            <a:off x="2207247" y="1334947"/>
            <a:ext cx="8915400" cy="4915382"/>
          </a:xfrm>
        </p:spPr>
        <p:txBody>
          <a:bodyPr>
            <a:normAutofit/>
          </a:bodyPr>
          <a:lstStyle/>
          <a:p>
            <a:r>
              <a:rPr lang="it-IT" dirty="0" smtClean="0"/>
              <a:t>A questo punto, sia〈 </a:t>
            </a:r>
            <a:r>
              <a:rPr lang="it-IT" dirty="0"/>
              <a:t>q</a:t>
            </a:r>
            <a:r>
              <a:rPr lang="it-IT" baseline="-25000" dirty="0"/>
              <a:t>1</a:t>
            </a:r>
            <a:r>
              <a:rPr lang="it-IT" dirty="0"/>
              <a:t> , (</a:t>
            </a:r>
            <a:r>
              <a:rPr lang="it-IT" dirty="0" err="1"/>
              <a:t>a,b,c</a:t>
            </a:r>
            <a:r>
              <a:rPr lang="it-IT" dirty="0"/>
              <a:t>), (</a:t>
            </a:r>
            <a:r>
              <a:rPr lang="it-IT" dirty="0" err="1"/>
              <a:t>d,e,f</a:t>
            </a:r>
            <a:r>
              <a:rPr lang="it-IT" dirty="0"/>
              <a:t>), q</a:t>
            </a:r>
            <a:r>
              <a:rPr lang="it-IT" baseline="-25000" dirty="0"/>
              <a:t>2</a:t>
            </a:r>
            <a:r>
              <a:rPr lang="it-IT" dirty="0"/>
              <a:t> , </a:t>
            </a:r>
            <a:r>
              <a:rPr lang="it-IT" dirty="0">
                <a:solidFill>
                  <a:schemeClr val="tx1"/>
                </a:solidFill>
              </a:rPr>
              <a:t>m </a:t>
            </a:r>
            <a:r>
              <a:rPr lang="it-IT" dirty="0"/>
              <a:t>〉una quintupla </a:t>
            </a:r>
            <a:r>
              <a:rPr lang="it-IT" dirty="0" smtClean="0"/>
              <a:t>di </a:t>
            </a:r>
            <a:r>
              <a:rPr lang="it-IT" dirty="0"/>
              <a:t>T</a:t>
            </a:r>
            <a:r>
              <a:rPr lang="it-IT" baseline="-25000" dirty="0"/>
              <a:t>3</a:t>
            </a:r>
            <a:r>
              <a:rPr lang="it-IT" dirty="0" smtClean="0"/>
              <a:t> </a:t>
            </a:r>
          </a:p>
          <a:p>
            <a:r>
              <a:rPr lang="it-IT" dirty="0" smtClean="0"/>
              <a:t>naturalmente, T</a:t>
            </a:r>
            <a:r>
              <a:rPr lang="it-IT" baseline="-25000" dirty="0" smtClean="0"/>
              <a:t>1</a:t>
            </a:r>
            <a:r>
              <a:rPr lang="it-IT" dirty="0" smtClean="0"/>
              <a:t> (che, meschina, ha un solo nastro) vede solo un carattere – non riesce a vedere contemporaneamente a, b, c</a:t>
            </a:r>
          </a:p>
          <a:p>
            <a:pPr lvl="1"/>
            <a:r>
              <a:rPr lang="it-IT" dirty="0" smtClean="0"/>
              <a:t>Perciò anche se si trova nello stato q</a:t>
            </a:r>
            <a:r>
              <a:rPr lang="it-IT" baseline="-25000" dirty="0" smtClean="0"/>
              <a:t>1</a:t>
            </a:r>
            <a:r>
              <a:rPr lang="it-IT" dirty="0" smtClean="0"/>
              <a:t> e legge a, la quintupla〈 </a:t>
            </a:r>
            <a:r>
              <a:rPr lang="it-IT" dirty="0"/>
              <a:t>q</a:t>
            </a:r>
            <a:r>
              <a:rPr lang="it-IT" baseline="-25000" dirty="0"/>
              <a:t>1</a:t>
            </a:r>
            <a:r>
              <a:rPr lang="it-IT" dirty="0"/>
              <a:t> , (</a:t>
            </a:r>
            <a:r>
              <a:rPr lang="it-IT" dirty="0" err="1"/>
              <a:t>a,b,c</a:t>
            </a:r>
            <a:r>
              <a:rPr lang="it-IT" dirty="0"/>
              <a:t>), (</a:t>
            </a:r>
            <a:r>
              <a:rPr lang="it-IT" dirty="0" err="1"/>
              <a:t>d,e,f</a:t>
            </a:r>
            <a:r>
              <a:rPr lang="it-IT" dirty="0"/>
              <a:t>), q</a:t>
            </a:r>
            <a:r>
              <a:rPr lang="it-IT" baseline="-25000" dirty="0"/>
              <a:t>2</a:t>
            </a:r>
            <a:r>
              <a:rPr lang="it-IT" dirty="0"/>
              <a:t> , </a:t>
            </a:r>
            <a:r>
              <a:rPr lang="it-IT" dirty="0">
                <a:solidFill>
                  <a:schemeClr val="tx1"/>
                </a:solidFill>
              </a:rPr>
              <a:t>m </a:t>
            </a:r>
            <a:r>
              <a:rPr lang="it-IT" dirty="0" smtClean="0"/>
              <a:t>〉non può eseguirla!</a:t>
            </a:r>
          </a:p>
          <a:p>
            <a:r>
              <a:rPr lang="it-IT" dirty="0" smtClean="0"/>
              <a:t> per poter capire se può eseguirla oppure no deve leggere 3 caratteri consecutivi e memorizzarli (nello stato interno) – punto 1) pag.9</a:t>
            </a:r>
          </a:p>
          <a:p>
            <a:r>
              <a:rPr lang="it-IT" dirty="0" smtClean="0"/>
              <a:t>Una volta letti i 3 </a:t>
            </a:r>
            <a:r>
              <a:rPr lang="it-IT" dirty="0" smtClean="0"/>
              <a:t>caratteri </a:t>
            </a:r>
            <a:r>
              <a:rPr lang="it-IT" dirty="0" err="1"/>
              <a:t>a,b,c</a:t>
            </a:r>
            <a:r>
              <a:rPr lang="it-IT" dirty="0"/>
              <a:t> ed </a:t>
            </a:r>
            <a:r>
              <a:rPr lang="it-IT" dirty="0" smtClean="0"/>
              <a:t>averli memorizzati nel suo stato (insieme con lo stato interno di </a:t>
            </a:r>
            <a:r>
              <a:rPr lang="it-IT" dirty="0"/>
              <a:t>partenza q</a:t>
            </a:r>
            <a:r>
              <a:rPr lang="it-IT" baseline="-25000" dirty="0" smtClean="0"/>
              <a:t>1</a:t>
            </a:r>
            <a:r>
              <a:rPr lang="it-IT" dirty="0" smtClean="0"/>
              <a:t>), deve tornare indietro di 3 posizioni per predisporsi a scrivere </a:t>
            </a:r>
            <a:r>
              <a:rPr lang="it-IT" dirty="0" err="1" smtClean="0"/>
              <a:t>d,e,f</a:t>
            </a:r>
            <a:r>
              <a:rPr lang="it-IT" dirty="0" smtClean="0"/>
              <a:t>  - punto 2) pag. 9</a:t>
            </a:r>
          </a:p>
          <a:p>
            <a:r>
              <a:rPr lang="it-IT" dirty="0" smtClean="0"/>
              <a:t>Finalmente, può scrivere (in 3 passi) d, poi e, poi </a:t>
            </a:r>
            <a:r>
              <a:rPr lang="it-IT" dirty="0" err="1" smtClean="0"/>
              <a:t>f</a:t>
            </a:r>
            <a:r>
              <a:rPr lang="it-IT" dirty="0" smtClean="0"/>
              <a:t> – punto 3) pag. 9</a:t>
            </a:r>
          </a:p>
          <a:p>
            <a:r>
              <a:rPr lang="it-IT" dirty="0" smtClean="0"/>
              <a:t>E, infine, </a:t>
            </a:r>
            <a:r>
              <a:rPr lang="it-IT" dirty="0"/>
              <a:t>T</a:t>
            </a:r>
            <a:r>
              <a:rPr lang="it-IT" baseline="-25000" dirty="0"/>
              <a:t>1</a:t>
            </a:r>
            <a:r>
              <a:rPr lang="it-IT" dirty="0" smtClean="0"/>
              <a:t> può simulare il movimento delle testine di  T</a:t>
            </a:r>
            <a:r>
              <a:rPr lang="it-IT" baseline="-25000" dirty="0" smtClean="0"/>
              <a:t>3</a:t>
            </a:r>
            <a:r>
              <a:rPr lang="it-IT" dirty="0" smtClean="0"/>
              <a:t> - punto 4) pag. 9</a:t>
            </a:r>
          </a:p>
          <a:p>
            <a:r>
              <a:rPr lang="it-IT" dirty="0" smtClean="0"/>
              <a:t>Insomma, con un po’ di fatica in più</a:t>
            </a:r>
            <a:r>
              <a:rPr lang="it-IT" dirty="0"/>
              <a:t>, T</a:t>
            </a:r>
            <a:r>
              <a:rPr lang="it-IT" baseline="-25000" dirty="0"/>
              <a:t>1</a:t>
            </a:r>
            <a:r>
              <a:rPr lang="it-IT" dirty="0" smtClean="0"/>
              <a:t> si comporta proprio </a:t>
            </a:r>
            <a:r>
              <a:rPr lang="it-IT" dirty="0"/>
              <a:t>come </a:t>
            </a:r>
            <a:r>
              <a:rPr lang="it-IT" dirty="0" smtClean="0"/>
              <a:t>T</a:t>
            </a:r>
            <a:r>
              <a:rPr lang="it-IT" baseline="-25000" dirty="0" smtClean="0"/>
              <a:t>3</a:t>
            </a:r>
            <a:r>
              <a:rPr lang="it-IT" dirty="0" smtClean="0"/>
              <a:t> sullo stesso input!</a:t>
            </a:r>
            <a:endParaRPr lang="it-IT" dirty="0"/>
          </a:p>
        </p:txBody>
      </p:sp>
    </p:spTree>
    <p:extLst>
      <p:ext uri="{BB962C8B-B14F-4D97-AF65-F5344CB8AC3E}">
        <p14:creationId xmlns:p14="http://schemas.microsoft.com/office/powerpoint/2010/main" val="128915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92925" y="624110"/>
            <a:ext cx="8911687" cy="892174"/>
          </a:xfrm>
        </p:spPr>
        <p:txBody>
          <a:bodyPr>
            <a:normAutofit fontScale="90000"/>
          </a:bodyPr>
          <a:lstStyle/>
          <a:p>
            <a:r>
              <a:rPr lang="it-IT" dirty="0" smtClean="0"/>
              <a:t>Da un alfabeto ricco a </a:t>
            </a:r>
            <a:r>
              <a:rPr lang="it-IT" smtClean="0"/>
              <a:t>un alfabeto binario</a:t>
            </a:r>
            <a:endParaRPr lang="it-IT"/>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2461891" y="1516284"/>
                <a:ext cx="8915400" cy="4614441"/>
              </a:xfrm>
            </p:spPr>
            <p:txBody>
              <a:bodyPr/>
              <a:lstStyle/>
              <a:p>
                <a:r>
                  <a:rPr lang="it-IT" dirty="0" smtClean="0"/>
                  <a:t>Siamo al paragrafo 2.5, a pag. 10 della dispensa 2</a:t>
                </a:r>
              </a:p>
              <a:p>
                <a:r>
                  <a:rPr lang="it-IT" dirty="0" smtClean="0"/>
                  <a:t>Partiamo da una macchina T che è costruita su un alfabeto </a:t>
                </a:r>
                <a14:m>
                  <m:oMath xmlns:m="http://schemas.openxmlformats.org/officeDocument/2006/math">
                    <m:r>
                      <m:rPr>
                        <m:sty m:val="p"/>
                      </m:rPr>
                      <a:rPr lang="it-IT">
                        <a:latin typeface="Cambria Math" charset="0"/>
                      </a:rPr>
                      <m:t>Σ</m:t>
                    </m:r>
                    <m:r>
                      <a:rPr lang="it-IT" b="0" i="0" smtClean="0">
                        <a:latin typeface="Cambria Math" charset="0"/>
                      </a:rPr>
                      <m:t> </m:t>
                    </m:r>
                  </m:oMath>
                </a14:m>
                <a:r>
                  <a:rPr lang="it-IT" dirty="0" smtClean="0"/>
                  <a:t>con tanti, tanti caratteri – un alfabeto ricco!</a:t>
                </a:r>
              </a:p>
              <a:p>
                <a:r>
                  <a:rPr lang="it-IT" dirty="0" smtClean="0"/>
                  <a:t>Si vuole mostrare che esiste una poverella </a:t>
                </a:r>
                <a:r>
                  <a:rPr lang="it-IT" dirty="0"/>
                  <a:t>macchina </a:t>
                </a:r>
                <a:r>
                  <a:rPr lang="it-IT" dirty="0" smtClean="0"/>
                  <a:t>T</a:t>
                </a:r>
                <a:r>
                  <a:rPr lang="it-IT" baseline="-25000" dirty="0" smtClean="0"/>
                  <a:t>01</a:t>
                </a:r>
                <a:r>
                  <a:rPr lang="it-IT" dirty="0" smtClean="0"/>
                  <a:t>, costruita sull’alfabeto (piccolo piccolo) {0,1}, che fa le stesse cose di T</a:t>
                </a:r>
              </a:p>
              <a:p>
                <a:r>
                  <a:rPr lang="it-IT" dirty="0" smtClean="0"/>
                  <a:t>Visto che sappiamo che una macchina ad un nastro sa fare le stesse cose che sa fare una macchina a k nastri, per semplificarci la vita prendiamo una macchina T con un nastro solo</a:t>
                </a:r>
              </a:p>
              <a:p>
                <a:pPr lvl="1"/>
                <a:r>
                  <a:rPr lang="it-IT" dirty="0" smtClean="0"/>
                  <a:t>Che, detto meglio, diventa “</a:t>
                </a:r>
                <a:r>
                  <a:rPr lang="it-IT" dirty="0" smtClean="0">
                    <a:solidFill>
                      <a:srgbClr val="D75EC7"/>
                    </a:solidFill>
                  </a:rPr>
                  <a:t>senza perdita di generalità, possiamo assumere che T abbia un solo </a:t>
                </a:r>
                <a:r>
                  <a:rPr lang="it-IT" dirty="0" smtClean="0">
                    <a:solidFill>
                      <a:srgbClr val="D75EC7"/>
                    </a:solidFill>
                  </a:rPr>
                  <a:t>nastro</a:t>
                </a:r>
                <a:r>
                  <a:rPr lang="it-IT" dirty="0" smtClean="0"/>
                  <a:t>”</a:t>
                </a:r>
                <a:endParaRPr lang="it-IT" dirty="0" smtClean="0"/>
              </a:p>
              <a:p>
                <a:r>
                  <a:rPr lang="it-IT" dirty="0" smtClean="0"/>
                  <a:t>Sempre con la tecnica della simulazione!</a:t>
                </a:r>
              </a:p>
              <a:p>
                <a:r>
                  <a:rPr lang="it-IT" dirty="0" smtClean="0"/>
                  <a:t>Studiate il paragrafo 2.5!</a:t>
                </a:r>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2461891" y="1516284"/>
                <a:ext cx="8915400" cy="4614441"/>
              </a:xfrm>
              <a:blipFill rotWithShape="0">
                <a:blip r:embed="rId2"/>
                <a:stretch>
                  <a:fillRect l="-479" t="-793" r="-547"/>
                </a:stretch>
              </a:blipFill>
            </p:spPr>
            <p:txBody>
              <a:bodyPr/>
              <a:lstStyle/>
              <a:p>
                <a:r>
                  <a:rPr lang="it-IT">
                    <a:noFill/>
                  </a:rPr>
                  <a:t> </a:t>
                </a:r>
              </a:p>
            </p:txBody>
          </p:sp>
        </mc:Fallback>
      </mc:AlternateContent>
    </p:spTree>
    <p:extLst>
      <p:ext uri="{BB962C8B-B14F-4D97-AF65-F5344CB8AC3E}">
        <p14:creationId xmlns:p14="http://schemas.microsoft.com/office/powerpoint/2010/main" val="1491922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92925" y="624110"/>
            <a:ext cx="8911687" cy="892174"/>
          </a:xfrm>
        </p:spPr>
        <p:txBody>
          <a:bodyPr>
            <a:normAutofit fontScale="90000"/>
          </a:bodyPr>
          <a:lstStyle/>
          <a:p>
            <a:r>
              <a:rPr lang="it-IT" dirty="0" smtClean="0"/>
              <a:t>Da un alfabeto ricco a </a:t>
            </a:r>
            <a:r>
              <a:rPr lang="it-IT" smtClean="0"/>
              <a:t>un alfabeto binario</a:t>
            </a:r>
            <a:endParaRPr lang="it-IT"/>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2253546" y="1516284"/>
                <a:ext cx="8915400" cy="3777622"/>
              </a:xfrm>
            </p:spPr>
            <p:txBody>
              <a:bodyPr>
                <a:normAutofit/>
              </a:bodyPr>
              <a:lstStyle/>
              <a:p>
                <a:r>
                  <a:rPr lang="it-IT" dirty="0" smtClean="0"/>
                  <a:t>Ok, ora che avete studiato paragrafo 2.5, vi faccio vedere un’altra dimostrazione dello stesso fatto</a:t>
                </a:r>
              </a:p>
              <a:p>
                <a:pPr lvl="1"/>
                <a:r>
                  <a:rPr lang="it-IT" dirty="0" smtClean="0"/>
                  <a:t>Una dimostrazione MOLTO più semplice</a:t>
                </a:r>
              </a:p>
              <a:p>
                <a:pPr lvl="1"/>
                <a:r>
                  <a:rPr lang="it-IT" dirty="0" smtClean="0"/>
                  <a:t>Scherzetto</a:t>
                </a:r>
                <a:r>
                  <a:rPr lang="is-IS" dirty="0" smtClean="0"/>
                  <a:t>… </a:t>
                </a:r>
                <a:r>
                  <a:rPr lang="is-IS" dirty="0"/>
                  <a:t> </a:t>
                </a:r>
                <a:r>
                  <a:rPr lang="it-IT" dirty="0" smtClean="0"/>
                  <a:t>😇</a:t>
                </a:r>
              </a:p>
              <a:p>
                <a:r>
                  <a:rPr lang="it-IT" dirty="0" smtClean="0"/>
                  <a:t>Partiamo da una macchina T (ad un nastro) che è costruita su un alfabeto </a:t>
                </a:r>
                <a14:m>
                  <m:oMath xmlns:m="http://schemas.openxmlformats.org/officeDocument/2006/math">
                    <m:r>
                      <m:rPr>
                        <m:sty m:val="p"/>
                      </m:rPr>
                      <a:rPr lang="it-IT">
                        <a:latin typeface="Cambria Math" charset="0"/>
                      </a:rPr>
                      <m:t>Σ</m:t>
                    </m:r>
                    <m:r>
                      <a:rPr lang="it-IT" b="0" i="0" smtClean="0">
                        <a:latin typeface="Cambria Math" charset="0"/>
                      </a:rPr>
                      <m:t> </m:t>
                    </m:r>
                  </m:oMath>
                </a14:m>
                <a:r>
                  <a:rPr lang="it-IT" dirty="0" smtClean="0"/>
                  <a:t>con tanti, caratteri e costruiamo una macchina T</a:t>
                </a:r>
                <a:r>
                  <a:rPr lang="it-IT" baseline="-25000" dirty="0" smtClean="0"/>
                  <a:t>01</a:t>
                </a:r>
                <a:r>
                  <a:rPr lang="it-IT" dirty="0" smtClean="0"/>
                  <a:t>, costruita sull’alfabeto (piccolo piccolo) {0,1}, che fa le stesse cose di T</a:t>
                </a:r>
              </a:p>
              <a:p>
                <a:r>
                  <a:rPr lang="it-IT" dirty="0" smtClean="0"/>
                  <a:t>Partiamo dalla stessa codifica binaria b degli elementi di </a:t>
                </a:r>
                <a14:m>
                  <m:oMath xmlns:m="http://schemas.openxmlformats.org/officeDocument/2006/math">
                    <m:r>
                      <m:rPr>
                        <m:sty m:val="p"/>
                      </m:rPr>
                      <a:rPr lang="it-IT">
                        <a:latin typeface="Cambria Math" charset="0"/>
                      </a:rPr>
                      <m:t>Σ</m:t>
                    </m:r>
                    <m:r>
                      <a:rPr lang="it-IT" i="1">
                        <a:latin typeface="Cambria Math" charset="0"/>
                      </a:rPr>
                      <m:t> </m:t>
                    </m:r>
                  </m:oMath>
                </a14:m>
                <a:r>
                  <a:rPr lang="it-IT" dirty="0" smtClean="0"/>
                  <a:t> </a:t>
                </a:r>
                <a:r>
                  <a:rPr lang="it-IT" dirty="0"/>
                  <a:t>mostrata nel paragrafo </a:t>
                </a:r>
                <a:r>
                  <a:rPr lang="it-IT" dirty="0" smtClean="0"/>
                  <a:t>2.5: per ogni elemento </a:t>
                </a:r>
                <a:r>
                  <a:rPr lang="it-IT" dirty="0" err="1" smtClean="0"/>
                  <a:t>s</a:t>
                </a:r>
                <a:r>
                  <a:rPr lang="it-IT" dirty="0" smtClean="0"/>
                  <a:t> di </a:t>
                </a:r>
                <a14:m>
                  <m:oMath xmlns:m="http://schemas.openxmlformats.org/officeDocument/2006/math">
                    <m:r>
                      <m:rPr>
                        <m:sty m:val="p"/>
                      </m:rPr>
                      <a:rPr lang="it-IT">
                        <a:latin typeface="Cambria Math" charset="0"/>
                      </a:rPr>
                      <m:t>Σ</m:t>
                    </m:r>
                  </m:oMath>
                </a14:m>
                <a:r>
                  <a:rPr lang="it-IT" dirty="0" smtClean="0"/>
                  <a:t>, b(</a:t>
                </a:r>
                <a:r>
                  <a:rPr lang="it-IT" dirty="0" err="1" smtClean="0"/>
                  <a:t>s</a:t>
                </a:r>
                <a:r>
                  <a:rPr lang="it-IT" dirty="0" smtClean="0"/>
                  <a:t>) è una parola costituita da        k = log</a:t>
                </a:r>
                <a:r>
                  <a:rPr lang="it-IT" sz="2000" baseline="-25000" dirty="0" smtClean="0"/>
                  <a:t>2</a:t>
                </a:r>
                <a:r>
                  <a:rPr lang="it-IT" dirty="0" smtClean="0"/>
                  <a:t>|</a:t>
                </a:r>
                <a14:m>
                  <m:oMath xmlns:m="http://schemas.openxmlformats.org/officeDocument/2006/math">
                    <m:r>
                      <m:rPr>
                        <m:sty m:val="p"/>
                      </m:rPr>
                      <a:rPr lang="it-IT">
                        <a:latin typeface="Cambria Math" charset="0"/>
                      </a:rPr>
                      <m:t>Σ</m:t>
                    </m:r>
                  </m:oMath>
                </a14:m>
                <a:r>
                  <a:rPr lang="it-IT" dirty="0" smtClean="0"/>
                  <a:t>| caratteri ‘0’ o ‘1’</a:t>
                </a:r>
              </a:p>
              <a:p>
                <a:r>
                  <a:rPr lang="it-IT" dirty="0" smtClean="0"/>
                  <a:t>Ebbene, </a:t>
                </a:r>
                <a:r>
                  <a:rPr lang="it-IT" dirty="0"/>
                  <a:t>costruiamo T</a:t>
                </a:r>
                <a:r>
                  <a:rPr lang="it-IT" baseline="-25000" dirty="0"/>
                  <a:t>01</a:t>
                </a:r>
                <a:r>
                  <a:rPr lang="it-IT" dirty="0" smtClean="0"/>
                  <a:t> come una macchina con k nastri e</a:t>
                </a:r>
                <a:r>
                  <a:rPr lang="is-IS" dirty="0" smtClean="0"/>
                  <a:t>…</a:t>
                </a:r>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2253546" y="1516284"/>
                <a:ext cx="8915400" cy="3777622"/>
              </a:xfrm>
              <a:blipFill rotWithShape="0">
                <a:blip r:embed="rId2"/>
                <a:stretch>
                  <a:fillRect l="-479" t="-969" r="-274" b="-162"/>
                </a:stretch>
              </a:blipFill>
            </p:spPr>
            <p:txBody>
              <a:bodyPr/>
              <a:lstStyle/>
              <a:p>
                <a:r>
                  <a:rPr lang="it-IT">
                    <a:noFill/>
                  </a:rPr>
                  <a:t> </a:t>
                </a:r>
              </a:p>
            </p:txBody>
          </p:sp>
        </mc:Fallback>
      </mc:AlternateContent>
    </p:spTree>
    <p:extLst>
      <p:ext uri="{BB962C8B-B14F-4D97-AF65-F5344CB8AC3E}">
        <p14:creationId xmlns:p14="http://schemas.microsoft.com/office/powerpoint/2010/main" val="1713492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991041" y="126399"/>
            <a:ext cx="8911687" cy="892174"/>
          </a:xfrm>
        </p:spPr>
        <p:txBody>
          <a:bodyPr>
            <a:normAutofit fontScale="90000"/>
          </a:bodyPr>
          <a:lstStyle/>
          <a:p>
            <a:r>
              <a:rPr lang="it-IT" dirty="0" smtClean="0"/>
              <a:t>Da un alfabeto ricco a </a:t>
            </a:r>
            <a:r>
              <a:rPr lang="it-IT" smtClean="0"/>
              <a:t>un alfabeto binario</a:t>
            </a:r>
            <a:endParaRPr lang="it-IT"/>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721110" y="833377"/>
                <a:ext cx="8915400" cy="4734046"/>
              </a:xfrm>
            </p:spPr>
            <p:txBody>
              <a:bodyPr>
                <a:normAutofit/>
              </a:bodyPr>
              <a:lstStyle/>
              <a:p>
                <a:r>
                  <a:rPr lang="it-IT" dirty="0" smtClean="0"/>
                  <a:t>C</a:t>
                </a:r>
                <a:r>
                  <a:rPr lang="is-IS" dirty="0" smtClean="0"/>
                  <a:t>ominciciamo con lo scrivere sui k nastri di </a:t>
                </a:r>
                <a:r>
                  <a:rPr lang="it-IT" dirty="0"/>
                  <a:t>T</a:t>
                </a:r>
                <a:r>
                  <a:rPr lang="it-IT" baseline="-25000" dirty="0"/>
                  <a:t>01</a:t>
                </a:r>
                <a:r>
                  <a:rPr lang="is-IS" dirty="0" smtClean="0"/>
                  <a:t> l’input (codificato in binario) scritto sull’unico nastro di T</a:t>
                </a:r>
              </a:p>
              <a:p>
                <a:pPr lvl="1"/>
                <a:r>
                  <a:rPr lang="it-IT" dirty="0"/>
                  <a:t>S</a:t>
                </a:r>
                <a:r>
                  <a:rPr lang="is-IS" dirty="0"/>
                  <a:t>ia x</a:t>
                </a:r>
                <a:r>
                  <a:rPr lang="is-IS" sz="2000" baseline="-25000" dirty="0"/>
                  <a:t>1</a:t>
                </a:r>
                <a:r>
                  <a:rPr lang="is-IS" dirty="0"/>
                  <a:t>x</a:t>
                </a:r>
                <a:r>
                  <a:rPr lang="is-IS" sz="2000" baseline="-25000" dirty="0"/>
                  <a:t>2</a:t>
                </a:r>
                <a:r>
                  <a:rPr lang="is-IS" dirty="0"/>
                  <a:t> ... </a:t>
                </a:r>
                <a:r>
                  <a:rPr lang="it-IT" dirty="0" err="1"/>
                  <a:t>x</a:t>
                </a:r>
                <a:r>
                  <a:rPr lang="it-IT" sz="2000" baseline="-25000" dirty="0" err="1"/>
                  <a:t>h</a:t>
                </a:r>
                <a:r>
                  <a:rPr lang="is-IS" dirty="0"/>
                  <a:t>  l’input di T (con x</a:t>
                </a:r>
                <a:r>
                  <a:rPr lang="is-IS" sz="1800" baseline="-25000" dirty="0"/>
                  <a:t>1</a:t>
                </a:r>
                <a:r>
                  <a:rPr lang="is-IS" dirty="0"/>
                  <a:t> x</a:t>
                </a:r>
                <a:r>
                  <a:rPr lang="is-IS" sz="1800" baseline="-25000" dirty="0"/>
                  <a:t>2</a:t>
                </a:r>
                <a:r>
                  <a:rPr lang="is-IS" dirty="0"/>
                  <a:t> ... </a:t>
                </a:r>
                <a:r>
                  <a:rPr lang="it-IT" dirty="0" err="1"/>
                  <a:t>x</a:t>
                </a:r>
                <a:r>
                  <a:rPr lang="it-IT" sz="1800" baseline="-25000" dirty="0" err="1"/>
                  <a:t>h</a:t>
                </a:r>
                <a:r>
                  <a:rPr lang="is-IS" dirty="0"/>
                  <a:t>  elementi di </a:t>
                </a:r>
                <a14:m>
                  <m:oMath xmlns:m="http://schemas.openxmlformats.org/officeDocument/2006/math">
                    <m:r>
                      <m:rPr>
                        <m:sty m:val="p"/>
                      </m:rPr>
                      <a:rPr lang="it-IT">
                        <a:latin typeface="Cambria Math" charset="0"/>
                      </a:rPr>
                      <m:t>Σ</m:t>
                    </m:r>
                  </m:oMath>
                </a14:m>
                <a:r>
                  <a:rPr lang="is-IS" dirty="0"/>
                  <a:t>)</a:t>
                </a:r>
              </a:p>
              <a:p>
                <a:pPr lvl="1"/>
                <a:r>
                  <a:rPr lang="it-IT" dirty="0"/>
                  <a:t>Nelle </a:t>
                </a:r>
                <a:r>
                  <a:rPr lang="is-IS" dirty="0"/>
                  <a:t>celle di indirizzo 1 dei nastri di </a:t>
                </a:r>
                <a:r>
                  <a:rPr lang="it-IT" dirty="0"/>
                  <a:t>T</a:t>
                </a:r>
                <a:r>
                  <a:rPr lang="it-IT" baseline="-25000" dirty="0"/>
                  <a:t>01</a:t>
                </a:r>
                <a:r>
                  <a:rPr lang="is-IS" dirty="0"/>
                  <a:t> scriviamo i simboli binari della codifica di x</a:t>
                </a:r>
                <a:r>
                  <a:rPr lang="is-IS" sz="1800" baseline="-25000" dirty="0"/>
                  <a:t>1</a:t>
                </a:r>
                <a:r>
                  <a:rPr lang="is-IS" dirty="0"/>
                  <a:t>: se b(x</a:t>
                </a:r>
                <a:r>
                  <a:rPr lang="is-IS" sz="1800" baseline="-25000" dirty="0"/>
                  <a:t>1</a:t>
                </a:r>
                <a:r>
                  <a:rPr lang="is-IS" dirty="0"/>
                  <a:t>)=b</a:t>
                </a:r>
                <a:r>
                  <a:rPr lang="is-IS" sz="2000" baseline="-25000" dirty="0"/>
                  <a:t>1</a:t>
                </a:r>
                <a:r>
                  <a:rPr lang="is-IS" dirty="0"/>
                  <a:t>(x</a:t>
                </a:r>
                <a:r>
                  <a:rPr lang="is-IS" baseline="-25000" dirty="0"/>
                  <a:t>1</a:t>
                </a:r>
                <a:r>
                  <a:rPr lang="is-IS" dirty="0"/>
                  <a:t>) b</a:t>
                </a:r>
                <a:r>
                  <a:rPr lang="is-IS" sz="1800" baseline="-25000" dirty="0"/>
                  <a:t>2</a:t>
                </a:r>
                <a:r>
                  <a:rPr lang="is-IS" dirty="0"/>
                  <a:t>(x</a:t>
                </a:r>
                <a:r>
                  <a:rPr lang="is-IS" baseline="-25000" dirty="0"/>
                  <a:t>1</a:t>
                </a:r>
                <a:r>
                  <a:rPr lang="is-IS" dirty="0"/>
                  <a:t>)... b</a:t>
                </a:r>
                <a:r>
                  <a:rPr lang="is-IS" sz="1800" baseline="-25000" dirty="0"/>
                  <a:t>k</a:t>
                </a:r>
                <a:r>
                  <a:rPr lang="is-IS" dirty="0"/>
                  <a:t>(x</a:t>
                </a:r>
                <a:r>
                  <a:rPr lang="is-IS" baseline="-25000" dirty="0"/>
                  <a:t>1</a:t>
                </a:r>
                <a:r>
                  <a:rPr lang="is-IS" dirty="0"/>
                  <a:t>) (ossia, b</a:t>
                </a:r>
                <a:r>
                  <a:rPr lang="is-IS" sz="1800" baseline="-25000" dirty="0"/>
                  <a:t>i</a:t>
                </a:r>
                <a:r>
                  <a:rPr lang="is-IS" dirty="0"/>
                  <a:t>(x</a:t>
                </a:r>
                <a:r>
                  <a:rPr lang="is-IS" baseline="-25000" dirty="0"/>
                  <a:t>1</a:t>
                </a:r>
                <a:r>
                  <a:rPr lang="is-IS" dirty="0"/>
                  <a:t>) indica l’i-esimo bit di b(x</a:t>
                </a:r>
                <a:r>
                  <a:rPr lang="is-IS" baseline="-25000" dirty="0"/>
                  <a:t>1</a:t>
                </a:r>
                <a:r>
                  <a:rPr lang="is-IS" dirty="0"/>
                  <a:t>) ), allora scriviamo b</a:t>
                </a:r>
                <a:r>
                  <a:rPr lang="is-IS" sz="1800" baseline="-25000" dirty="0"/>
                  <a:t>1</a:t>
                </a:r>
                <a:r>
                  <a:rPr lang="is-IS" dirty="0"/>
                  <a:t>(x</a:t>
                </a:r>
                <a:r>
                  <a:rPr lang="is-IS" baseline="-25000" dirty="0"/>
                  <a:t>1</a:t>
                </a:r>
                <a:r>
                  <a:rPr lang="is-IS" dirty="0"/>
                  <a:t>) nella cella 1 del primo nastro, b</a:t>
                </a:r>
                <a:r>
                  <a:rPr lang="is-IS" sz="1800" baseline="-25000" dirty="0"/>
                  <a:t>2</a:t>
                </a:r>
                <a:r>
                  <a:rPr lang="is-IS" dirty="0"/>
                  <a:t>(x</a:t>
                </a:r>
                <a:r>
                  <a:rPr lang="is-IS" baseline="-25000" dirty="0"/>
                  <a:t>1</a:t>
                </a:r>
                <a:r>
                  <a:rPr lang="is-IS" dirty="0"/>
                  <a:t>) nella cella 1 del secondo nastro, e così via</a:t>
                </a:r>
              </a:p>
              <a:p>
                <a:pPr lvl="1"/>
                <a:r>
                  <a:rPr lang="it-IT" dirty="0"/>
                  <a:t>Nelle </a:t>
                </a:r>
                <a:r>
                  <a:rPr lang="is-IS" dirty="0"/>
                  <a:t>celle di indirizzo 1 dei nastri di </a:t>
                </a:r>
                <a:r>
                  <a:rPr lang="it-IT" dirty="0"/>
                  <a:t>T</a:t>
                </a:r>
                <a:r>
                  <a:rPr lang="it-IT" baseline="-25000" dirty="0"/>
                  <a:t>01</a:t>
                </a:r>
                <a:r>
                  <a:rPr lang="is-IS" dirty="0"/>
                  <a:t> scriviamo i simboli binari della codifica di x</a:t>
                </a:r>
                <a:r>
                  <a:rPr lang="is-IS" baseline="-25000" dirty="0"/>
                  <a:t>2,</a:t>
                </a:r>
                <a:r>
                  <a:rPr lang="is-IS" dirty="0"/>
                  <a:t>, ... </a:t>
                </a:r>
                <a:r>
                  <a:rPr lang="it-IT" dirty="0"/>
                  <a:t>e</a:t>
                </a:r>
                <a:r>
                  <a:rPr lang="is-IS" dirty="0"/>
                  <a:t> </a:t>
                </a:r>
                <a:r>
                  <a:rPr lang="it-IT" dirty="0"/>
                  <a:t>nelle </a:t>
                </a:r>
                <a:r>
                  <a:rPr lang="is-IS" dirty="0"/>
                  <a:t>celle di indirizzo k scriviamo i simboli binari della codifica di x</a:t>
                </a:r>
                <a:r>
                  <a:rPr lang="is-IS" baseline="-25000" dirty="0"/>
                  <a:t>1</a:t>
                </a:r>
                <a:r>
                  <a:rPr lang="is-IS" dirty="0"/>
                  <a:t>. </a:t>
                </a:r>
                <a:endParaRPr lang="is-IS" dirty="0" smtClean="0"/>
              </a:p>
              <a:p>
                <a:pPr marL="342900" lvl="1" indent="-342900"/>
                <a:r>
                  <a:rPr lang="is-IS" dirty="0"/>
                  <a:t>Nella figura nella prossima pagina trovate un esempio in cui l’alfabeto di T è {a,b,c,d,u,v,w,z}, e la codifica b (che usa 3 bit per carattere) </a:t>
                </a:r>
                <a:r>
                  <a:rPr lang="is-IS" dirty="0" smtClean="0"/>
                  <a:t>è</a:t>
                </a:r>
                <a:endParaRPr lang="is-IS" dirty="0"/>
              </a:p>
              <a:p>
                <a:pPr marL="742950" lvl="2" indent="-342900"/>
                <a:r>
                  <a:rPr lang="it-IT" dirty="0" smtClean="0">
                    <a:solidFill>
                      <a:schemeClr val="tx1"/>
                    </a:solidFill>
                  </a:rPr>
                  <a:t>b(a)=000 	b(b)=001	 b</a:t>
                </a:r>
                <a:r>
                  <a:rPr lang="de-DE" dirty="0" smtClean="0">
                    <a:solidFill>
                      <a:schemeClr val="tx1"/>
                    </a:solidFill>
                  </a:rPr>
                  <a:t>(c)=010 	 b(d)=011</a:t>
                </a:r>
              </a:p>
              <a:p>
                <a:pPr marL="742950" lvl="2" indent="-342900"/>
                <a:r>
                  <a:rPr lang="de-DE" dirty="0" smtClean="0">
                    <a:solidFill>
                      <a:schemeClr val="tx1"/>
                    </a:solidFill>
                  </a:rPr>
                  <a:t>b(</a:t>
                </a:r>
                <a:r>
                  <a:rPr lang="de-DE" dirty="0" err="1" smtClean="0">
                    <a:solidFill>
                      <a:schemeClr val="tx1"/>
                    </a:solidFill>
                  </a:rPr>
                  <a:t>u</a:t>
                </a:r>
                <a:r>
                  <a:rPr lang="de-DE" dirty="0" smtClean="0">
                    <a:solidFill>
                      <a:schemeClr val="tx1"/>
                    </a:solidFill>
                  </a:rPr>
                  <a:t>)=100	b(v)=101	 b(</a:t>
                </a:r>
                <a:r>
                  <a:rPr lang="de-DE" dirty="0" err="1" smtClean="0">
                    <a:solidFill>
                      <a:schemeClr val="tx1"/>
                    </a:solidFill>
                  </a:rPr>
                  <a:t>w</a:t>
                </a:r>
                <a:r>
                  <a:rPr lang="de-DE" dirty="0" smtClean="0">
                    <a:solidFill>
                      <a:schemeClr val="tx1"/>
                    </a:solidFill>
                  </a:rPr>
                  <a:t>)=110	 b(</a:t>
                </a:r>
                <a:r>
                  <a:rPr lang="de-DE" dirty="0" err="1" smtClean="0">
                    <a:solidFill>
                      <a:schemeClr val="tx1"/>
                    </a:solidFill>
                  </a:rPr>
                  <a:t>z</a:t>
                </a:r>
                <a:r>
                  <a:rPr lang="de-DE" dirty="0" smtClean="0">
                    <a:solidFill>
                      <a:schemeClr val="tx1"/>
                    </a:solidFill>
                  </a:rPr>
                  <a:t>)=111</a:t>
                </a:r>
                <a:endParaRPr lang="it-IT" dirty="0" smtClean="0">
                  <a:solidFill>
                    <a:schemeClr val="tx1"/>
                  </a:solidFill>
                </a:endParaRPr>
              </a:p>
              <a:p>
                <a:pPr marL="742950" lvl="2" indent="-342900"/>
                <a:endParaRPr lang="is-IS" dirty="0" smtClean="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721110" y="833377"/>
                <a:ext cx="8915400" cy="4734046"/>
              </a:xfrm>
              <a:blipFill rotWithShape="0">
                <a:blip r:embed="rId2"/>
                <a:stretch>
                  <a:fillRect l="-478" t="-773"/>
                </a:stretch>
              </a:blipFill>
            </p:spPr>
            <p:txBody>
              <a:bodyPr/>
              <a:lstStyle/>
              <a:p>
                <a:r>
                  <a:rPr lang="it-IT">
                    <a:noFill/>
                  </a:rPr>
                  <a:t> </a:t>
                </a:r>
              </a:p>
            </p:txBody>
          </p:sp>
        </mc:Fallback>
      </mc:AlternateContent>
    </p:spTree>
    <p:extLst>
      <p:ext uri="{BB962C8B-B14F-4D97-AF65-F5344CB8AC3E}">
        <p14:creationId xmlns:p14="http://schemas.microsoft.com/office/powerpoint/2010/main" val="1805084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64662" y="207421"/>
            <a:ext cx="8911687" cy="892174"/>
          </a:xfrm>
        </p:spPr>
        <p:txBody>
          <a:bodyPr>
            <a:normAutofit fontScale="90000"/>
          </a:bodyPr>
          <a:lstStyle/>
          <a:p>
            <a:r>
              <a:rPr lang="it-IT" dirty="0" smtClean="0"/>
              <a:t>Da un alfabeto ricco a </a:t>
            </a:r>
            <a:r>
              <a:rPr lang="it-IT" smtClean="0"/>
              <a:t>un alfabeto binario</a:t>
            </a:r>
            <a:endParaRPr lang="it-IT"/>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952604" y="4699322"/>
                <a:ext cx="8915400" cy="1932972"/>
              </a:xfrm>
            </p:spPr>
            <p:txBody>
              <a:bodyPr>
                <a:normAutofit/>
              </a:bodyPr>
              <a:lstStyle/>
              <a:p>
                <a:r>
                  <a:rPr lang="it-IT" smtClean="0"/>
                  <a:t>A</a:t>
                </a:r>
                <a:r>
                  <a:rPr lang="is-IS" dirty="0" smtClean="0"/>
                  <a:t> questo punto, una quintupla </a:t>
                </a:r>
                <a:r>
                  <a:rPr lang="it-IT" dirty="0"/>
                  <a:t>〈 q</a:t>
                </a:r>
                <a:r>
                  <a:rPr lang="it-IT" baseline="-25000" dirty="0"/>
                  <a:t>1</a:t>
                </a:r>
                <a:r>
                  <a:rPr lang="it-IT" dirty="0"/>
                  <a:t> , </a:t>
                </a:r>
                <a:r>
                  <a:rPr lang="it-IT" dirty="0" smtClean="0"/>
                  <a:t>a, c, </a:t>
                </a:r>
                <a:r>
                  <a:rPr lang="it-IT" dirty="0"/>
                  <a:t>q</a:t>
                </a:r>
                <a:r>
                  <a:rPr lang="it-IT" baseline="-25000" dirty="0"/>
                  <a:t>2</a:t>
                </a:r>
                <a:r>
                  <a:rPr lang="it-IT" dirty="0"/>
                  <a:t> , </a:t>
                </a:r>
                <a:r>
                  <a:rPr lang="it-IT" dirty="0">
                    <a:solidFill>
                      <a:schemeClr val="tx1"/>
                    </a:solidFill>
                  </a:rPr>
                  <a:t>m </a:t>
                </a:r>
                <a:r>
                  <a:rPr lang="it-IT" dirty="0"/>
                  <a:t>〉</a:t>
                </a:r>
                <a:r>
                  <a:rPr lang="is-IS" dirty="0" smtClean="0"/>
                  <a:t> di T diventa la quintupla</a:t>
                </a:r>
                <a:r>
                  <a:rPr lang="it-IT" dirty="0" smtClean="0"/>
                  <a:t>〈 </a:t>
                </a:r>
                <a:r>
                  <a:rPr lang="it-IT" dirty="0"/>
                  <a:t>q</a:t>
                </a:r>
                <a:r>
                  <a:rPr lang="it-IT" baseline="-25000" dirty="0"/>
                  <a:t>1</a:t>
                </a:r>
                <a:r>
                  <a:rPr lang="it-IT" dirty="0"/>
                  <a:t> , </a:t>
                </a:r>
                <a:r>
                  <a:rPr lang="it-IT" dirty="0" smtClean="0"/>
                  <a:t>(</a:t>
                </a:r>
                <a:r>
                  <a:rPr lang="is-IS" dirty="0" smtClean="0"/>
                  <a:t>b</a:t>
                </a:r>
                <a:r>
                  <a:rPr lang="is-IS" sz="2000" baseline="-25000" dirty="0" smtClean="0"/>
                  <a:t>1</a:t>
                </a:r>
                <a:r>
                  <a:rPr lang="is-IS" dirty="0" smtClean="0"/>
                  <a:t>(a), b</a:t>
                </a:r>
                <a:r>
                  <a:rPr lang="is-IS" sz="2000" baseline="-25000" dirty="0" smtClean="0"/>
                  <a:t>2</a:t>
                </a:r>
                <a:r>
                  <a:rPr lang="is-IS" dirty="0" smtClean="0"/>
                  <a:t>(a), ... b</a:t>
                </a:r>
                <a:r>
                  <a:rPr lang="is-IS" sz="2000" baseline="-25000" dirty="0" smtClean="0"/>
                  <a:t>k</a:t>
                </a:r>
                <a:r>
                  <a:rPr lang="is-IS" dirty="0" smtClean="0"/>
                  <a:t>(a))</a:t>
                </a:r>
                <a:r>
                  <a:rPr lang="it-IT" dirty="0" smtClean="0"/>
                  <a:t>, </a:t>
                </a:r>
                <a:r>
                  <a:rPr lang="it-IT" dirty="0"/>
                  <a:t>(</a:t>
                </a:r>
                <a:r>
                  <a:rPr lang="is-IS" dirty="0" smtClean="0"/>
                  <a:t>b</a:t>
                </a:r>
                <a:r>
                  <a:rPr lang="is-IS" sz="2000" baseline="-25000" dirty="0" smtClean="0"/>
                  <a:t>1</a:t>
                </a:r>
                <a:r>
                  <a:rPr lang="is-IS" dirty="0" smtClean="0"/>
                  <a:t>(c), b</a:t>
                </a:r>
                <a:r>
                  <a:rPr lang="is-IS" sz="2000" baseline="-25000" dirty="0" smtClean="0"/>
                  <a:t>2</a:t>
                </a:r>
                <a:r>
                  <a:rPr lang="is-IS" dirty="0" smtClean="0"/>
                  <a:t>(c), </a:t>
                </a:r>
                <a:r>
                  <a:rPr lang="is-IS" dirty="0"/>
                  <a:t>... </a:t>
                </a:r>
                <a:r>
                  <a:rPr lang="is-IS" dirty="0" smtClean="0"/>
                  <a:t>b</a:t>
                </a:r>
                <a:r>
                  <a:rPr lang="is-IS" sz="2000" baseline="-25000" dirty="0" smtClean="0"/>
                  <a:t>k</a:t>
                </a:r>
                <a:r>
                  <a:rPr lang="is-IS" dirty="0" smtClean="0"/>
                  <a:t>(c))</a:t>
                </a:r>
                <a:r>
                  <a:rPr lang="it-IT" dirty="0" smtClean="0"/>
                  <a:t>, </a:t>
                </a:r>
                <a:r>
                  <a:rPr lang="it-IT" dirty="0"/>
                  <a:t>q</a:t>
                </a:r>
                <a:r>
                  <a:rPr lang="it-IT" baseline="-25000" dirty="0"/>
                  <a:t>2</a:t>
                </a:r>
                <a:r>
                  <a:rPr lang="it-IT" dirty="0"/>
                  <a:t> , </a:t>
                </a:r>
                <a:r>
                  <a:rPr lang="it-IT" dirty="0">
                    <a:solidFill>
                      <a:schemeClr val="tx1"/>
                    </a:solidFill>
                  </a:rPr>
                  <a:t>m </a:t>
                </a:r>
                <a:r>
                  <a:rPr lang="it-IT" dirty="0" smtClean="0"/>
                  <a:t>〉</a:t>
                </a:r>
                <a:r>
                  <a:rPr lang="is-IS" dirty="0" smtClean="0"/>
                  <a:t>di </a:t>
                </a:r>
                <a:r>
                  <a:rPr lang="it-IT" dirty="0"/>
                  <a:t>T</a:t>
                </a:r>
                <a:r>
                  <a:rPr lang="it-IT" baseline="-25000" dirty="0"/>
                  <a:t>01</a:t>
                </a:r>
                <a:endParaRPr lang="is-IS" dirty="0" smtClean="0"/>
              </a:p>
              <a:p>
                <a:r>
                  <a:rPr lang="it-IT" dirty="0" err="1" smtClean="0"/>
                  <a:t>F</a:t>
                </a:r>
                <a:r>
                  <a:rPr lang="is-IS" dirty="0" smtClean="0"/>
                  <a:t>acile facile: la macchina T con input x (parola di </a:t>
                </a:r>
                <a14:m>
                  <m:oMath xmlns:m="http://schemas.openxmlformats.org/officeDocument/2006/math">
                    <m:r>
                      <m:rPr>
                        <m:sty m:val="p"/>
                      </m:rPr>
                      <a:rPr lang="it-IT">
                        <a:latin typeface="Cambria Math" charset="0"/>
                      </a:rPr>
                      <m:t>Σ</m:t>
                    </m:r>
                  </m:oMath>
                </a14:m>
                <a:r>
                  <a:rPr lang="is-IS" dirty="0" smtClean="0"/>
                  <a:t>) fa le stesse cose che fa </a:t>
                </a:r>
                <a:r>
                  <a:rPr lang="it-IT" dirty="0"/>
                  <a:t>T</a:t>
                </a:r>
                <a:r>
                  <a:rPr lang="it-IT" baseline="-25000" dirty="0"/>
                  <a:t>01</a:t>
                </a:r>
                <a:r>
                  <a:rPr lang="is-IS" dirty="0" smtClean="0"/>
                  <a:t> con input b(x)</a:t>
                </a:r>
              </a:p>
              <a:p>
                <a:r>
                  <a:rPr lang="it-IT" dirty="0" err="1"/>
                  <a:t>F</a:t>
                </a:r>
                <a:r>
                  <a:rPr lang="is-IS" dirty="0" smtClean="0"/>
                  <a:t>acile!  </a:t>
                </a:r>
                <a:r>
                  <a:rPr lang="it-IT" dirty="0" smtClean="0"/>
                  <a:t>😇</a:t>
                </a:r>
                <a:endParaRPr lang="is-IS" dirty="0" smtClean="0"/>
              </a:p>
              <a:p>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952604" y="4699322"/>
                <a:ext cx="8915400" cy="1932972"/>
              </a:xfrm>
              <a:blipFill rotWithShape="0">
                <a:blip r:embed="rId2"/>
                <a:stretch>
                  <a:fillRect l="-478" t="-2524"/>
                </a:stretch>
              </a:blipFill>
            </p:spPr>
            <p:txBody>
              <a:bodyPr/>
              <a:lstStyle/>
              <a:p>
                <a:r>
                  <a:rPr lang="it-IT">
                    <a:noFill/>
                  </a:rPr>
                  <a:t> </a:t>
                </a:r>
              </a:p>
            </p:txBody>
          </p:sp>
        </mc:Fallback>
      </mc:AlternateContent>
      <p:pic>
        <p:nvPicPr>
          <p:cNvPr id="4" name="Segnaposto contenuto 3"/>
          <p:cNvPicPr>
            <a:picLocks noChangeAspect="1"/>
          </p:cNvPicPr>
          <p:nvPr/>
        </p:nvPicPr>
        <p:blipFill rotWithShape="1">
          <a:blip r:embed="rId3">
            <a:extLst>
              <a:ext uri="{28A0092B-C50C-407E-A947-70E740481C1C}">
                <a14:useLocalDpi xmlns:a14="http://schemas.microsoft.com/office/drawing/2010/main" val="0"/>
              </a:ext>
            </a:extLst>
          </a:blip>
          <a:srcRect l="17165" t="22874" r="11077" b="49861"/>
          <a:stretch/>
        </p:blipFill>
        <p:spPr>
          <a:xfrm>
            <a:off x="1952604" y="1038605"/>
            <a:ext cx="8277761" cy="4070282"/>
          </a:xfrm>
          <a:prstGeom prst="rect">
            <a:avLst/>
          </a:prstGeom>
        </p:spPr>
      </p:pic>
    </p:spTree>
    <p:extLst>
      <p:ext uri="{BB962C8B-B14F-4D97-AF65-F5344CB8AC3E}">
        <p14:creationId xmlns:p14="http://schemas.microsoft.com/office/powerpoint/2010/main" val="148703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Tanti modelli di macchine di </a:t>
            </a:r>
            <a:r>
              <a:rPr lang="it-IT" dirty="0" err="1" smtClean="0"/>
              <a:t>Turing</a:t>
            </a:r>
            <a:endParaRPr lang="it-IT" dirty="0"/>
          </a:p>
        </p:txBody>
      </p:sp>
      <p:sp>
        <p:nvSpPr>
          <p:cNvPr id="3" name="Segnaposto contenuto 2"/>
          <p:cNvSpPr>
            <a:spLocks noGrp="1"/>
          </p:cNvSpPr>
          <p:nvPr>
            <p:ph idx="1"/>
          </p:nvPr>
        </p:nvSpPr>
        <p:spPr>
          <a:xfrm>
            <a:off x="2068351" y="1264555"/>
            <a:ext cx="9436261" cy="5078372"/>
          </a:xfrm>
        </p:spPr>
        <p:txBody>
          <a:bodyPr/>
          <a:lstStyle/>
          <a:p>
            <a:endParaRPr lang="it-IT" dirty="0" smtClean="0"/>
          </a:p>
          <a:p>
            <a:r>
              <a:rPr lang="it-IT" dirty="0" smtClean="0"/>
              <a:t>Andare al paragrafo 2.4 della dispensa 2 (pag. 6). In questo paragrafo vengono introdotti diversi modelli di macchine di </a:t>
            </a:r>
            <a:r>
              <a:rPr lang="it-IT" dirty="0" err="1" smtClean="0"/>
              <a:t>Turinq</a:t>
            </a:r>
            <a:endParaRPr lang="it-IT" dirty="0" smtClean="0"/>
          </a:p>
          <a:p>
            <a:pPr lvl="1"/>
            <a:r>
              <a:rPr lang="it-IT" dirty="0" smtClean="0"/>
              <a:t>Macchine con tanti nastri con testine indipendenti (quando viene eseguita una quintupla, la testina su un nastro si può muovere come gli pare, indipendentemente da come si muovono le testine sugli altri nastri)</a:t>
            </a:r>
          </a:p>
          <a:p>
            <a:pPr lvl="1"/>
            <a:r>
              <a:rPr lang="it-IT" dirty="0" smtClean="0"/>
              <a:t>Macchine con tanti nastri con testine solidali (</a:t>
            </a:r>
            <a:r>
              <a:rPr lang="it-IT" dirty="0"/>
              <a:t>quando viene eseguita una quintupla, </a:t>
            </a:r>
            <a:r>
              <a:rPr lang="it-IT" dirty="0" smtClean="0"/>
              <a:t>se la testina su un nastro si muove in una certa direzione, anche le testine sugli altri nastri si muovono nella stessa direzione</a:t>
            </a:r>
          </a:p>
          <a:p>
            <a:pPr lvl="1"/>
            <a:r>
              <a:rPr lang="it-IT" dirty="0" smtClean="0"/>
              <a:t>Macchine che usano un alfabeto con tanti simboli</a:t>
            </a:r>
          </a:p>
          <a:p>
            <a:pPr lvl="1"/>
            <a:r>
              <a:rPr lang="it-IT" dirty="0" smtClean="0"/>
              <a:t>Macchine che utilizzano un alfabeto </a:t>
            </a:r>
            <a:r>
              <a:rPr lang="it-IT" i="1" dirty="0" smtClean="0"/>
              <a:t>binario</a:t>
            </a:r>
            <a:r>
              <a:rPr lang="it-IT" dirty="0" smtClean="0"/>
              <a:t>, ossia, con due soli simboli (0 e 1)</a:t>
            </a:r>
          </a:p>
          <a:p>
            <a:r>
              <a:rPr lang="it-IT" dirty="0" smtClean="0"/>
              <a:t>e si dimostra che “</a:t>
            </a:r>
            <a:r>
              <a:rPr lang="it-IT" i="1" dirty="0" smtClean="0"/>
              <a:t>tutto quello che riusciamo a fare con una macchina di uno qualsiasi di questi modelli, riusciamo a farlo anche con una macchina di uno qualsiasi degli altri modelli</a:t>
            </a:r>
            <a:r>
              <a:rPr lang="it-IT" dirty="0" smtClean="0"/>
              <a:t>”  </a:t>
            </a:r>
            <a:endParaRPr lang="it-IT" dirty="0"/>
          </a:p>
        </p:txBody>
      </p:sp>
    </p:spTree>
    <p:extLst>
      <p:ext uri="{BB962C8B-B14F-4D97-AF65-F5344CB8AC3E}">
        <p14:creationId xmlns:p14="http://schemas.microsoft.com/office/powerpoint/2010/main" val="131295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92925" y="624110"/>
            <a:ext cx="8911687" cy="788001"/>
          </a:xfrm>
        </p:spPr>
        <p:txBody>
          <a:bodyPr/>
          <a:lstStyle/>
          <a:p>
            <a:r>
              <a:rPr lang="it-IT" dirty="0" err="1" smtClean="0"/>
              <a:t>Uhmmm</a:t>
            </a:r>
            <a:r>
              <a:rPr lang="is-IS" dirty="0" smtClean="0"/>
              <a:t>…</a:t>
            </a:r>
            <a:endParaRPr lang="it-IT" dirty="0"/>
          </a:p>
        </p:txBody>
      </p:sp>
      <p:sp>
        <p:nvSpPr>
          <p:cNvPr id="3" name="Segnaposto contenuto 2"/>
          <p:cNvSpPr>
            <a:spLocks noGrp="1"/>
          </p:cNvSpPr>
          <p:nvPr>
            <p:ph idx="1"/>
          </p:nvPr>
        </p:nvSpPr>
        <p:spPr/>
        <p:txBody>
          <a:bodyPr/>
          <a:lstStyle/>
          <a:p>
            <a:r>
              <a:rPr lang="it-IT" dirty="0" smtClean="0"/>
              <a:t>Sì, va bene, siamo stati bravi: abbiamo visto come si fa a costruire una macchina che “fa le stesse cose” di un’altra macchina</a:t>
            </a:r>
          </a:p>
          <a:p>
            <a:r>
              <a:rPr lang="it-IT" dirty="0" smtClean="0"/>
              <a:t>Ma che vuol dire “fare le stesse cose”?</a:t>
            </a:r>
          </a:p>
          <a:p>
            <a:r>
              <a:rPr lang="it-IT" dirty="0" smtClean="0"/>
              <a:t>Beh, intanto, formalmente, “una macchina far le stesse cose di un’altra macchina” si dice “</a:t>
            </a:r>
            <a:r>
              <a:rPr lang="it-IT" b="1" i="1" dirty="0" smtClean="0">
                <a:solidFill>
                  <a:srgbClr val="D75EC7"/>
                </a:solidFill>
              </a:rPr>
              <a:t>l’esito della computazione di una macchina su un input coincide con l’esito della computazione dell’altra macchina sullo stesso input (eventualmente codificato)</a:t>
            </a:r>
            <a:r>
              <a:rPr lang="it-IT" dirty="0" smtClean="0"/>
              <a:t>”</a:t>
            </a:r>
          </a:p>
          <a:p>
            <a:r>
              <a:rPr lang="it-IT" dirty="0" smtClean="0"/>
              <a:t>E cosa sia, formalmente, l’esito di una computazione lo abbiamo visto nel corso della prima puntata</a:t>
            </a:r>
            <a:endParaRPr lang="it-IT" dirty="0"/>
          </a:p>
        </p:txBody>
      </p:sp>
    </p:spTree>
    <p:extLst>
      <p:ext uri="{BB962C8B-B14F-4D97-AF65-F5344CB8AC3E}">
        <p14:creationId xmlns:p14="http://schemas.microsoft.com/office/powerpoint/2010/main" val="21299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987327" y="427341"/>
            <a:ext cx="8911687" cy="1280890"/>
          </a:xfrm>
        </p:spPr>
        <p:txBody>
          <a:bodyPr/>
          <a:lstStyle/>
          <a:p>
            <a:r>
              <a:rPr lang="it-IT" dirty="0" smtClean="0"/>
              <a:t>Testine indipendenti = Testine solidali</a:t>
            </a:r>
            <a:endParaRPr lang="it-IT" dirty="0"/>
          </a:p>
        </p:txBody>
      </p:sp>
      <p:sp>
        <p:nvSpPr>
          <p:cNvPr id="3" name="Segnaposto contenuto 2"/>
          <p:cNvSpPr>
            <a:spLocks noGrp="1"/>
          </p:cNvSpPr>
          <p:nvPr>
            <p:ph idx="1"/>
          </p:nvPr>
        </p:nvSpPr>
        <p:spPr>
          <a:xfrm>
            <a:off x="1987328" y="1264555"/>
            <a:ext cx="9448460" cy="4926956"/>
          </a:xfrm>
        </p:spPr>
        <p:txBody>
          <a:bodyPr>
            <a:normAutofit/>
          </a:bodyPr>
          <a:lstStyle/>
          <a:p>
            <a:r>
              <a:rPr lang="it-IT" dirty="0" smtClean="0"/>
              <a:t>Naturalmente, poiché una macchina a testine solidali è una particolare macchina a testine indipendenti nella quale, ogni volta che viene eseguita una quintupla, tutte le testine si muovono allo stesso modo, allora </a:t>
            </a:r>
            <a:r>
              <a:rPr lang="it-IT" i="1" dirty="0"/>
              <a:t>tutto ciò che facciamo con il modello a testine indipendenti riusciamo a farlo anche con il modello a testine </a:t>
            </a:r>
            <a:r>
              <a:rPr lang="it-IT" i="1" dirty="0" smtClean="0"/>
              <a:t>solidali</a:t>
            </a:r>
            <a:endParaRPr lang="it-IT" dirty="0" smtClean="0"/>
          </a:p>
          <a:p>
            <a:r>
              <a:rPr lang="it-IT" dirty="0" smtClean="0"/>
              <a:t>Mostriamo ora che tutto ciò che facciamo con il modello a testine indipendenti riusciamo a farlo anche con il modello a testine solidali</a:t>
            </a:r>
          </a:p>
          <a:p>
            <a:pPr lvl="1"/>
            <a:r>
              <a:rPr lang="it-IT" dirty="0" smtClean="0"/>
              <a:t>In un caso particolare: quando la macchina ha 2 nastri</a:t>
            </a:r>
          </a:p>
          <a:p>
            <a:pPr lvl="1"/>
            <a:r>
              <a:rPr lang="it-IT" dirty="0" smtClean="0"/>
              <a:t>Ma si generalizza a quanti nastri ci pare</a:t>
            </a:r>
          </a:p>
          <a:p>
            <a:r>
              <a:rPr lang="it-IT" dirty="0" smtClean="0"/>
              <a:t>Sia T una macchina a 2 nastri con testine indipendenti: una sua quintupla è         〈 q</a:t>
            </a:r>
            <a:r>
              <a:rPr lang="it-IT" baseline="-25000" dirty="0" smtClean="0"/>
              <a:t>1</a:t>
            </a:r>
            <a:r>
              <a:rPr lang="it-IT" dirty="0" smtClean="0"/>
              <a:t> </a:t>
            </a:r>
            <a:r>
              <a:rPr lang="it-IT" dirty="0"/>
              <a:t>, </a:t>
            </a:r>
            <a:r>
              <a:rPr lang="it-IT" dirty="0" smtClean="0"/>
              <a:t>(</a:t>
            </a:r>
            <a:r>
              <a:rPr lang="it-IT" dirty="0" err="1" smtClean="0"/>
              <a:t>a,b</a:t>
            </a:r>
            <a:r>
              <a:rPr lang="it-IT" dirty="0" smtClean="0"/>
              <a:t>), (</a:t>
            </a:r>
            <a:r>
              <a:rPr lang="it-IT" dirty="0" err="1" smtClean="0"/>
              <a:t>c,d</a:t>
            </a:r>
            <a:r>
              <a:rPr lang="it-IT" dirty="0" smtClean="0"/>
              <a:t>), q</a:t>
            </a:r>
            <a:r>
              <a:rPr lang="it-IT" baseline="-25000" dirty="0" smtClean="0"/>
              <a:t>2</a:t>
            </a:r>
            <a:r>
              <a:rPr lang="it-IT" dirty="0" smtClean="0"/>
              <a:t> </a:t>
            </a:r>
            <a:r>
              <a:rPr lang="it-IT" dirty="0"/>
              <a:t>, </a:t>
            </a:r>
            <a:r>
              <a:rPr lang="it-IT" dirty="0" smtClean="0"/>
              <a:t>(m1,m2) 〉dove m1 è il movimento della testina sul primo nastro e m2 </a:t>
            </a:r>
            <a:r>
              <a:rPr lang="it-IT" dirty="0"/>
              <a:t>è il movimento della testina sul </a:t>
            </a:r>
            <a:r>
              <a:rPr lang="it-IT" dirty="0" smtClean="0"/>
              <a:t>secondo nastro </a:t>
            </a:r>
          </a:p>
          <a:p>
            <a:r>
              <a:rPr lang="it-IT" dirty="0" smtClean="0"/>
              <a:t>Vediamo come trasformare quella quintupla in un insieme di quintuple di una macchina T’ a due nastri a testine solidali che “si comporta come” la quintupla di T</a:t>
            </a:r>
          </a:p>
        </p:txBody>
      </p:sp>
    </p:spTree>
    <p:extLst>
      <p:ext uri="{BB962C8B-B14F-4D97-AF65-F5344CB8AC3E}">
        <p14:creationId xmlns:p14="http://schemas.microsoft.com/office/powerpoint/2010/main" val="127547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987327" y="427341"/>
            <a:ext cx="8911687" cy="1280890"/>
          </a:xfrm>
        </p:spPr>
        <p:txBody>
          <a:bodyPr/>
          <a:lstStyle/>
          <a:p>
            <a:r>
              <a:rPr lang="it-IT" dirty="0" smtClean="0"/>
              <a:t>Testine indipendenti = Testine solidali</a:t>
            </a:r>
            <a:endParaRPr lang="it-IT" dirty="0"/>
          </a:p>
        </p:txBody>
      </p:sp>
      <p:sp>
        <p:nvSpPr>
          <p:cNvPr id="3" name="Segnaposto contenuto 2"/>
          <p:cNvSpPr>
            <a:spLocks noGrp="1"/>
          </p:cNvSpPr>
          <p:nvPr>
            <p:ph idx="1"/>
          </p:nvPr>
        </p:nvSpPr>
        <p:spPr>
          <a:xfrm>
            <a:off x="1987327" y="1264555"/>
            <a:ext cx="9645229" cy="4926956"/>
          </a:xfrm>
        </p:spPr>
        <p:txBody>
          <a:bodyPr>
            <a:normAutofit/>
          </a:bodyPr>
          <a:lstStyle/>
          <a:p>
            <a:r>
              <a:rPr lang="it-IT" dirty="0" smtClean="0"/>
              <a:t>Intanto, ricordiamo che una quintupla di T’ ha la seguente struttura:                      〈 </a:t>
            </a:r>
            <a:r>
              <a:rPr lang="it-IT" dirty="0" err="1" smtClean="0"/>
              <a:t>q</a:t>
            </a:r>
            <a:r>
              <a:rPr lang="it-IT" baseline="-25000" dirty="0" err="1" smtClean="0"/>
              <a:t>x</a:t>
            </a:r>
            <a:r>
              <a:rPr lang="it-IT" dirty="0" smtClean="0"/>
              <a:t> </a:t>
            </a:r>
            <a:r>
              <a:rPr lang="it-IT" dirty="0"/>
              <a:t>, </a:t>
            </a:r>
            <a:r>
              <a:rPr lang="it-IT" dirty="0" smtClean="0"/>
              <a:t>(</a:t>
            </a:r>
            <a:r>
              <a:rPr lang="it-IT" dirty="0" err="1" smtClean="0"/>
              <a:t>u,v</a:t>
            </a:r>
            <a:r>
              <a:rPr lang="it-IT" dirty="0" smtClean="0"/>
              <a:t>), (</a:t>
            </a:r>
            <a:r>
              <a:rPr lang="it-IT" dirty="0" err="1" smtClean="0"/>
              <a:t>w,z</a:t>
            </a:r>
            <a:r>
              <a:rPr lang="it-IT" dirty="0" smtClean="0"/>
              <a:t>), </a:t>
            </a:r>
            <a:r>
              <a:rPr lang="it-IT" dirty="0" err="1" smtClean="0"/>
              <a:t>q</a:t>
            </a:r>
            <a:r>
              <a:rPr lang="it-IT" baseline="-25000" dirty="0" err="1" smtClean="0"/>
              <a:t>y</a:t>
            </a:r>
            <a:r>
              <a:rPr lang="it-IT" dirty="0" smtClean="0"/>
              <a:t> </a:t>
            </a:r>
            <a:r>
              <a:rPr lang="it-IT" dirty="0"/>
              <a:t>, m</a:t>
            </a:r>
            <a:r>
              <a:rPr lang="it-IT" dirty="0" smtClean="0"/>
              <a:t> 〉- è presente un solo simbolo per descrivere il movimento delle testine</a:t>
            </a:r>
          </a:p>
          <a:p>
            <a:r>
              <a:rPr lang="it-IT" dirty="0" smtClean="0"/>
              <a:t>Poi, descriviamo prima le quintuple di T’, e solo in seguito il suo alfabeto e il suo insieme degli stati</a:t>
            </a:r>
          </a:p>
          <a:p>
            <a:r>
              <a:rPr lang="it-IT" dirty="0" smtClean="0"/>
              <a:t>Torniamo alla quintupla </a:t>
            </a:r>
            <a:r>
              <a:rPr lang="it-IT" dirty="0"/>
              <a:t>〈 q</a:t>
            </a:r>
            <a:r>
              <a:rPr lang="it-IT" baseline="-25000" dirty="0"/>
              <a:t>1</a:t>
            </a:r>
            <a:r>
              <a:rPr lang="it-IT" dirty="0"/>
              <a:t> , (</a:t>
            </a:r>
            <a:r>
              <a:rPr lang="it-IT" dirty="0" err="1"/>
              <a:t>a,b</a:t>
            </a:r>
            <a:r>
              <a:rPr lang="it-IT" dirty="0"/>
              <a:t>), (</a:t>
            </a:r>
            <a:r>
              <a:rPr lang="it-IT" dirty="0" err="1"/>
              <a:t>c,d</a:t>
            </a:r>
            <a:r>
              <a:rPr lang="it-IT" dirty="0"/>
              <a:t>), q</a:t>
            </a:r>
            <a:r>
              <a:rPr lang="it-IT" baseline="-25000" dirty="0"/>
              <a:t>2</a:t>
            </a:r>
            <a:r>
              <a:rPr lang="it-IT" dirty="0"/>
              <a:t> , (m1,m2) </a:t>
            </a:r>
            <a:r>
              <a:rPr lang="it-IT" dirty="0" smtClean="0"/>
              <a:t>〉di T</a:t>
            </a:r>
          </a:p>
          <a:p>
            <a:pPr lvl="1"/>
            <a:r>
              <a:rPr lang="it-IT" dirty="0" smtClean="0"/>
              <a:t>se m1=m2 (ad esempio, entrambe le testine si muovono a destra), allora è facile! La quintupla </a:t>
            </a:r>
            <a:r>
              <a:rPr lang="it-IT" dirty="0"/>
              <a:t>〈 q</a:t>
            </a:r>
            <a:r>
              <a:rPr lang="it-IT" baseline="-25000" dirty="0"/>
              <a:t>1</a:t>
            </a:r>
            <a:r>
              <a:rPr lang="it-IT" dirty="0"/>
              <a:t> , (</a:t>
            </a:r>
            <a:r>
              <a:rPr lang="it-IT" dirty="0" err="1"/>
              <a:t>a,b</a:t>
            </a:r>
            <a:r>
              <a:rPr lang="it-IT" dirty="0"/>
              <a:t>), (</a:t>
            </a:r>
            <a:r>
              <a:rPr lang="it-IT" dirty="0" err="1"/>
              <a:t>c,d</a:t>
            </a:r>
            <a:r>
              <a:rPr lang="it-IT" dirty="0"/>
              <a:t>), q</a:t>
            </a:r>
            <a:r>
              <a:rPr lang="it-IT" baseline="-25000" dirty="0"/>
              <a:t>2</a:t>
            </a:r>
            <a:r>
              <a:rPr lang="it-IT" dirty="0"/>
              <a:t> , </a:t>
            </a:r>
            <a:r>
              <a:rPr lang="it-IT" dirty="0" smtClean="0"/>
              <a:t>m1 〉= </a:t>
            </a:r>
            <a:r>
              <a:rPr lang="it-IT" dirty="0"/>
              <a:t>〈 q</a:t>
            </a:r>
            <a:r>
              <a:rPr lang="it-IT" baseline="-25000" dirty="0"/>
              <a:t>1</a:t>
            </a:r>
            <a:r>
              <a:rPr lang="it-IT" dirty="0"/>
              <a:t> , (</a:t>
            </a:r>
            <a:r>
              <a:rPr lang="it-IT" dirty="0" err="1"/>
              <a:t>a,b</a:t>
            </a:r>
            <a:r>
              <a:rPr lang="it-IT" dirty="0"/>
              <a:t>), (</a:t>
            </a:r>
            <a:r>
              <a:rPr lang="it-IT" dirty="0" err="1"/>
              <a:t>c,d</a:t>
            </a:r>
            <a:r>
              <a:rPr lang="it-IT" dirty="0"/>
              <a:t>), q</a:t>
            </a:r>
            <a:r>
              <a:rPr lang="it-IT" baseline="-25000" dirty="0"/>
              <a:t>2</a:t>
            </a:r>
            <a:r>
              <a:rPr lang="it-IT" dirty="0"/>
              <a:t> , </a:t>
            </a:r>
            <a:r>
              <a:rPr lang="it-IT" dirty="0" smtClean="0"/>
              <a:t>m2 〉è inserita fra le quintuple di T’ e fa le stesse cose che in T sono fatte </a:t>
            </a:r>
            <a:r>
              <a:rPr lang="it-IT" dirty="0" err="1" smtClean="0"/>
              <a:t>dala</a:t>
            </a:r>
            <a:r>
              <a:rPr lang="it-IT" dirty="0" smtClean="0"/>
              <a:t> quintupla                                   〈 </a:t>
            </a:r>
            <a:r>
              <a:rPr lang="it-IT" dirty="0"/>
              <a:t>q</a:t>
            </a:r>
            <a:r>
              <a:rPr lang="it-IT" baseline="-25000" dirty="0"/>
              <a:t>1</a:t>
            </a:r>
            <a:r>
              <a:rPr lang="it-IT" dirty="0"/>
              <a:t> , (</a:t>
            </a:r>
            <a:r>
              <a:rPr lang="it-IT" dirty="0" err="1"/>
              <a:t>a,b</a:t>
            </a:r>
            <a:r>
              <a:rPr lang="it-IT" dirty="0"/>
              <a:t>), (</a:t>
            </a:r>
            <a:r>
              <a:rPr lang="it-IT" dirty="0" err="1"/>
              <a:t>c,d</a:t>
            </a:r>
            <a:r>
              <a:rPr lang="it-IT" dirty="0"/>
              <a:t>), q</a:t>
            </a:r>
            <a:r>
              <a:rPr lang="it-IT" baseline="-25000" dirty="0"/>
              <a:t>2</a:t>
            </a:r>
            <a:r>
              <a:rPr lang="it-IT" dirty="0"/>
              <a:t> , (m1,m2) </a:t>
            </a:r>
            <a:r>
              <a:rPr lang="it-IT" dirty="0" smtClean="0"/>
              <a:t>〉</a:t>
            </a:r>
          </a:p>
          <a:p>
            <a:pPr lvl="1"/>
            <a:r>
              <a:rPr lang="it-IT" dirty="0" smtClean="0"/>
              <a:t>Se invece m1 e m2 sono diversi, ad esempio m1= destra e m2 = sinistra, allora le cose sono più complicate</a:t>
            </a:r>
            <a:r>
              <a:rPr lang="is-IS" dirty="0" smtClean="0"/>
              <a:t>…</a:t>
            </a:r>
            <a:endParaRPr lang="it-IT" dirty="0"/>
          </a:p>
          <a:p>
            <a:endParaRPr lang="it-IT" dirty="0" smtClean="0"/>
          </a:p>
        </p:txBody>
      </p:sp>
    </p:spTree>
    <p:extLst>
      <p:ext uri="{BB962C8B-B14F-4D97-AF65-F5344CB8AC3E}">
        <p14:creationId xmlns:p14="http://schemas.microsoft.com/office/powerpoint/2010/main" val="616043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92925" y="624110"/>
            <a:ext cx="8911687" cy="834300"/>
          </a:xfrm>
        </p:spPr>
        <p:txBody>
          <a:bodyPr/>
          <a:lstStyle/>
          <a:p>
            <a:r>
              <a:rPr lang="it-IT" dirty="0" smtClean="0"/>
              <a:t>Il caso m1=destra</a:t>
            </a:r>
            <a:r>
              <a:rPr lang="it-IT" smtClean="0"/>
              <a:t>, m2=sinistra</a:t>
            </a:r>
            <a:endParaRPr lang="it-IT"/>
          </a:p>
        </p:txBody>
      </p:sp>
      <p:sp>
        <p:nvSpPr>
          <p:cNvPr id="3" name="Segnaposto contenuto 2"/>
          <p:cNvSpPr>
            <a:spLocks noGrp="1"/>
          </p:cNvSpPr>
          <p:nvPr>
            <p:ph idx="1"/>
          </p:nvPr>
        </p:nvSpPr>
        <p:spPr>
          <a:xfrm>
            <a:off x="2322994" y="1458410"/>
            <a:ext cx="8915400" cy="798653"/>
          </a:xfrm>
        </p:spPr>
        <p:txBody>
          <a:bodyPr/>
          <a:lstStyle/>
          <a:p>
            <a:r>
              <a:rPr lang="it-IT" dirty="0" smtClean="0"/>
              <a:t>Cominciamo con il vedere cosa accade in T quando esegue                      〈 </a:t>
            </a:r>
            <a:r>
              <a:rPr lang="it-IT" dirty="0"/>
              <a:t>q</a:t>
            </a:r>
            <a:r>
              <a:rPr lang="it-IT" baseline="-25000" dirty="0"/>
              <a:t>1</a:t>
            </a:r>
            <a:r>
              <a:rPr lang="it-IT" dirty="0"/>
              <a:t> , (</a:t>
            </a:r>
            <a:r>
              <a:rPr lang="it-IT" dirty="0" err="1"/>
              <a:t>a,b</a:t>
            </a:r>
            <a:r>
              <a:rPr lang="it-IT" dirty="0"/>
              <a:t>), (</a:t>
            </a:r>
            <a:r>
              <a:rPr lang="it-IT" dirty="0" err="1"/>
              <a:t>c,d</a:t>
            </a:r>
            <a:r>
              <a:rPr lang="it-IT" dirty="0"/>
              <a:t>), q</a:t>
            </a:r>
            <a:r>
              <a:rPr lang="it-IT" baseline="-25000" dirty="0"/>
              <a:t>2</a:t>
            </a:r>
            <a:r>
              <a:rPr lang="it-IT" dirty="0"/>
              <a:t> , </a:t>
            </a:r>
            <a:r>
              <a:rPr lang="it-IT" dirty="0" smtClean="0">
                <a:solidFill>
                  <a:schemeClr val="tx1"/>
                </a:solidFill>
              </a:rPr>
              <a:t>(</a:t>
            </a:r>
            <a:r>
              <a:rPr lang="it-IT" dirty="0" err="1" smtClean="0">
                <a:solidFill>
                  <a:schemeClr val="tx1"/>
                </a:solidFill>
              </a:rPr>
              <a:t>destra,</a:t>
            </a:r>
            <a:r>
              <a:rPr lang="it-IT" dirty="0" err="1" smtClean="0"/>
              <a:t>sinistra</a:t>
            </a:r>
            <a:r>
              <a:rPr lang="it-IT" dirty="0" smtClean="0"/>
              <a:t>) 〉</a:t>
            </a:r>
          </a:p>
          <a:p>
            <a:endParaRPr lang="it-IT" dirty="0" smtClean="0"/>
          </a:p>
        </p:txBody>
      </p:sp>
      <p:pic>
        <p:nvPicPr>
          <p:cNvPr id="5" name="Immagine 4"/>
          <p:cNvPicPr>
            <a:picLocks noChangeAspect="1"/>
          </p:cNvPicPr>
          <p:nvPr/>
        </p:nvPicPr>
        <p:blipFill rotWithShape="1">
          <a:blip r:embed="rId2">
            <a:extLst>
              <a:ext uri="{28A0092B-C50C-407E-A947-70E740481C1C}">
                <a14:useLocalDpi xmlns:a14="http://schemas.microsoft.com/office/drawing/2010/main" val="0"/>
              </a:ext>
            </a:extLst>
          </a:blip>
          <a:srcRect l="13684" t="23629" r="24504" b="55105"/>
          <a:stretch/>
        </p:blipFill>
        <p:spPr>
          <a:xfrm>
            <a:off x="2152890" y="2720052"/>
            <a:ext cx="8501052" cy="3784920"/>
          </a:xfrm>
          <a:prstGeom prst="rect">
            <a:avLst/>
          </a:prstGeom>
        </p:spPr>
      </p:pic>
    </p:spTree>
    <p:extLst>
      <p:ext uri="{BB962C8B-B14F-4D97-AF65-F5344CB8AC3E}">
        <p14:creationId xmlns:p14="http://schemas.microsoft.com/office/powerpoint/2010/main" val="869988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64661" y="218996"/>
            <a:ext cx="8911687" cy="834300"/>
          </a:xfrm>
        </p:spPr>
        <p:txBody>
          <a:bodyPr/>
          <a:lstStyle/>
          <a:p>
            <a:r>
              <a:rPr lang="it-IT" dirty="0" smtClean="0"/>
              <a:t>Il caso m1=destra, m2=sinistra</a:t>
            </a:r>
            <a:endParaRPr lang="it-IT" dirty="0"/>
          </a:p>
        </p:txBody>
      </p:sp>
      <p:sp>
        <p:nvSpPr>
          <p:cNvPr id="3" name="Segnaposto contenuto 2"/>
          <p:cNvSpPr>
            <a:spLocks noGrp="1"/>
          </p:cNvSpPr>
          <p:nvPr>
            <p:ph idx="1"/>
          </p:nvPr>
        </p:nvSpPr>
        <p:spPr>
          <a:xfrm>
            <a:off x="1987328" y="960698"/>
            <a:ext cx="8915400" cy="1412112"/>
          </a:xfrm>
        </p:spPr>
        <p:txBody>
          <a:bodyPr>
            <a:normAutofit fontScale="92500" lnSpcReduction="10000"/>
          </a:bodyPr>
          <a:lstStyle/>
          <a:p>
            <a:r>
              <a:rPr lang="it-IT" dirty="0" smtClean="0"/>
              <a:t>Come facciamo ad ottenere lo stesso comportamento in T’? </a:t>
            </a:r>
          </a:p>
          <a:p>
            <a:r>
              <a:rPr lang="it-IT" dirty="0" smtClean="0"/>
              <a:t>Pensate come sarebbe facile se, dopo aver scritto c sul primo nastro e d sul secondo nastro, potessimo tirare il primo </a:t>
            </a:r>
            <a:r>
              <a:rPr lang="it-IT" dirty="0"/>
              <a:t>n</a:t>
            </a:r>
            <a:r>
              <a:rPr lang="it-IT" dirty="0" smtClean="0"/>
              <a:t>astro a sinistra e il secondo nastro a destra (tenendo ferme le testine), come indicato dalle frecce rosse nel disegno a sinistra, per ottenere lo stato globale nel disegno a destra:</a:t>
            </a:r>
            <a:endParaRPr lang="it-IT" dirty="0"/>
          </a:p>
        </p:txBody>
      </p:sp>
      <p:pic>
        <p:nvPicPr>
          <p:cNvPr id="4" name="Immagine 3"/>
          <p:cNvPicPr>
            <a:picLocks noChangeAspect="1"/>
          </p:cNvPicPr>
          <p:nvPr/>
        </p:nvPicPr>
        <p:blipFill rotWithShape="1">
          <a:blip r:embed="rId2">
            <a:extLst>
              <a:ext uri="{28A0092B-C50C-407E-A947-70E740481C1C}">
                <a14:useLocalDpi xmlns:a14="http://schemas.microsoft.com/office/drawing/2010/main" val="0"/>
              </a:ext>
            </a:extLst>
          </a:blip>
          <a:srcRect l="13902" t="24135" r="17078" b="55105"/>
          <a:stretch/>
        </p:blipFill>
        <p:spPr>
          <a:xfrm>
            <a:off x="1643604" y="2731625"/>
            <a:ext cx="9634656" cy="3750198"/>
          </a:xfrm>
          <a:prstGeom prst="rect">
            <a:avLst/>
          </a:prstGeom>
        </p:spPr>
      </p:pic>
    </p:spTree>
    <p:extLst>
      <p:ext uri="{BB962C8B-B14F-4D97-AF65-F5344CB8AC3E}">
        <p14:creationId xmlns:p14="http://schemas.microsoft.com/office/powerpoint/2010/main" val="45330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933168" y="404191"/>
            <a:ext cx="8911687" cy="788001"/>
          </a:xfrm>
        </p:spPr>
        <p:txBody>
          <a:bodyPr/>
          <a:lstStyle/>
          <a:p>
            <a:r>
              <a:rPr lang="it-IT" dirty="0"/>
              <a:t>Il caso m1=destra, m2=sinistra</a:t>
            </a:r>
          </a:p>
        </p:txBody>
      </p:sp>
      <p:sp>
        <p:nvSpPr>
          <p:cNvPr id="3" name="Segnaposto contenuto 2"/>
          <p:cNvSpPr>
            <a:spLocks noGrp="1"/>
          </p:cNvSpPr>
          <p:nvPr>
            <p:ph idx="1"/>
          </p:nvPr>
        </p:nvSpPr>
        <p:spPr>
          <a:xfrm>
            <a:off x="1759547" y="1192192"/>
            <a:ext cx="9710963" cy="2407535"/>
          </a:xfrm>
        </p:spPr>
        <p:txBody>
          <a:bodyPr/>
          <a:lstStyle/>
          <a:p>
            <a:r>
              <a:rPr lang="it-IT" dirty="0" smtClean="0"/>
              <a:t>Ma i nastri non si possono tirare da una parte o dall’altra</a:t>
            </a:r>
            <a:r>
              <a:rPr lang="is-IS" dirty="0" smtClean="0"/>
              <a:t>…</a:t>
            </a:r>
          </a:p>
          <a:p>
            <a:pPr lvl="1"/>
            <a:r>
              <a:rPr lang="is-IS" dirty="0" smtClean="0"/>
              <a:t>Allora, dobbiamo armarci di santa pazienza e, ricordandoci la coppia di celle dalla quale partiamo,</a:t>
            </a:r>
            <a:r>
              <a:rPr lang="it-IT" dirty="0"/>
              <a:t> </a:t>
            </a:r>
            <a:endParaRPr lang="it-IT" dirty="0" smtClean="0"/>
          </a:p>
          <a:p>
            <a:pPr lvl="1"/>
            <a:r>
              <a:rPr lang="it-IT" dirty="0" err="1" smtClean="0"/>
              <a:t>S</a:t>
            </a:r>
            <a:r>
              <a:rPr lang="is-IS" dirty="0" smtClean="0"/>
              <a:t>postarci </a:t>
            </a:r>
            <a:r>
              <a:rPr lang="it-IT" dirty="0" smtClean="0"/>
              <a:t>sul </a:t>
            </a:r>
            <a:r>
              <a:rPr lang="is-IS" dirty="0" smtClean="0"/>
              <a:t>carattere </a:t>
            </a:r>
            <a:r>
              <a:rPr lang="is-IS" dirty="0"/>
              <a:t>più a </a:t>
            </a:r>
            <a:r>
              <a:rPr lang="is-IS" dirty="0" smtClean="0"/>
              <a:t>destra del primo nastro</a:t>
            </a:r>
            <a:endParaRPr lang="is-IS" dirty="0"/>
          </a:p>
          <a:p>
            <a:pPr lvl="1"/>
            <a:r>
              <a:rPr lang="it-IT" dirty="0" smtClean="0">
                <a:solidFill>
                  <a:schemeClr val="tx1"/>
                </a:solidFill>
              </a:rPr>
              <a:t>L</a:t>
            </a:r>
            <a:r>
              <a:rPr lang="is-IS" dirty="0" smtClean="0">
                <a:solidFill>
                  <a:schemeClr val="tx1"/>
                </a:solidFill>
              </a:rPr>
              <a:t>eggere quel carrattere e ricordandolo, cancellarlo e </a:t>
            </a:r>
            <a:r>
              <a:rPr lang="is-IS" dirty="0" smtClean="0"/>
              <a:t>copiarlo </a:t>
            </a:r>
            <a:r>
              <a:rPr lang="is-IS" dirty="0"/>
              <a:t>sulla cella a </a:t>
            </a:r>
            <a:r>
              <a:rPr lang="is-IS" dirty="0" smtClean="0"/>
              <a:t>sinistra ricordando </a:t>
            </a:r>
            <a:r>
              <a:rPr lang="is-IS" dirty="0"/>
              <a:t>il carattere </a:t>
            </a:r>
            <a:r>
              <a:rPr lang="is-IS" dirty="0" smtClean="0"/>
              <a:t>che vi era scritto in precedenza, e ripetere questo “shift” dei caratteri </a:t>
            </a:r>
            <a:r>
              <a:rPr lang="is-IS" dirty="0"/>
              <a:t>sul primo </a:t>
            </a:r>
            <a:r>
              <a:rPr lang="is-IS" dirty="0" smtClean="0"/>
              <a:t>nastro, fino ad aver raggiunto il carattere più a destra</a:t>
            </a:r>
            <a:endParaRPr lang="is-IS" dirty="0"/>
          </a:p>
        </p:txBody>
      </p:sp>
      <p:sp>
        <p:nvSpPr>
          <p:cNvPr id="4" name="Titolo 1"/>
          <p:cNvSpPr txBox="1">
            <a:spLocks/>
          </p:cNvSpPr>
          <p:nvPr/>
        </p:nvSpPr>
        <p:spPr>
          <a:xfrm>
            <a:off x="2106788" y="404192"/>
            <a:ext cx="8911687" cy="7880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pic>
        <p:nvPicPr>
          <p:cNvPr id="6" name="Immagine 5"/>
          <p:cNvPicPr>
            <a:picLocks noChangeAspect="1"/>
          </p:cNvPicPr>
          <p:nvPr/>
        </p:nvPicPr>
        <p:blipFill rotWithShape="1">
          <a:blip r:embed="rId2">
            <a:extLst>
              <a:ext uri="{28A0092B-C50C-407E-A947-70E740481C1C}">
                <a14:useLocalDpi xmlns:a14="http://schemas.microsoft.com/office/drawing/2010/main" val="0"/>
              </a:ext>
            </a:extLst>
          </a:blip>
          <a:srcRect l="18271" t="20422" r="16859" b="54431"/>
          <a:stretch/>
        </p:blipFill>
        <p:spPr>
          <a:xfrm>
            <a:off x="2465407" y="3229336"/>
            <a:ext cx="6991110" cy="3507327"/>
          </a:xfrm>
          <a:prstGeom prst="rect">
            <a:avLst/>
          </a:prstGeom>
        </p:spPr>
      </p:pic>
    </p:spTree>
    <p:extLst>
      <p:ext uri="{BB962C8B-B14F-4D97-AF65-F5344CB8AC3E}">
        <p14:creationId xmlns:p14="http://schemas.microsoft.com/office/powerpoint/2010/main" val="124589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933168" y="404191"/>
            <a:ext cx="8911687" cy="788001"/>
          </a:xfrm>
        </p:spPr>
        <p:txBody>
          <a:bodyPr/>
          <a:lstStyle/>
          <a:p>
            <a:r>
              <a:rPr lang="it-IT" dirty="0"/>
              <a:t>Il caso m1=destra, m2=sinistra</a:t>
            </a:r>
          </a:p>
        </p:txBody>
      </p:sp>
      <p:sp>
        <p:nvSpPr>
          <p:cNvPr id="3" name="Segnaposto contenuto 2"/>
          <p:cNvSpPr>
            <a:spLocks noGrp="1"/>
          </p:cNvSpPr>
          <p:nvPr>
            <p:ph idx="1"/>
          </p:nvPr>
        </p:nvSpPr>
        <p:spPr>
          <a:xfrm>
            <a:off x="1759547" y="1192192"/>
            <a:ext cx="9710963" cy="2291788"/>
          </a:xfrm>
        </p:spPr>
        <p:txBody>
          <a:bodyPr/>
          <a:lstStyle/>
          <a:p>
            <a:r>
              <a:rPr lang="it-IT" dirty="0" smtClean="0"/>
              <a:t>Ma i nastri non si possono tirare da una parte o dall’altra</a:t>
            </a:r>
            <a:r>
              <a:rPr lang="is-IS" dirty="0" smtClean="0"/>
              <a:t>…</a:t>
            </a:r>
          </a:p>
          <a:p>
            <a:pPr lvl="1"/>
            <a:r>
              <a:rPr lang="is-IS" dirty="0" smtClean="0">
                <a:solidFill>
                  <a:schemeClr val="tx1"/>
                </a:solidFill>
              </a:rPr>
              <a:t>... </a:t>
            </a:r>
            <a:r>
              <a:rPr lang="it-IT" dirty="0" smtClean="0">
                <a:solidFill>
                  <a:schemeClr val="tx1"/>
                </a:solidFill>
              </a:rPr>
              <a:t>T</a:t>
            </a:r>
            <a:r>
              <a:rPr lang="is-IS" dirty="0" smtClean="0">
                <a:solidFill>
                  <a:schemeClr val="tx1"/>
                </a:solidFill>
              </a:rPr>
              <a:t>erminato lo “shift” sul primo nastro, </a:t>
            </a:r>
            <a:r>
              <a:rPr lang="is-IS" dirty="0">
                <a:solidFill>
                  <a:schemeClr val="tx1"/>
                </a:solidFill>
              </a:rPr>
              <a:t>sempre ricordandoci da quali celle eravamo partiti, </a:t>
            </a:r>
            <a:r>
              <a:rPr lang="is-IS" dirty="0" smtClean="0">
                <a:solidFill>
                  <a:schemeClr val="tx1"/>
                </a:solidFill>
              </a:rPr>
              <a:t>dobbiamo </a:t>
            </a:r>
            <a:endParaRPr lang="it-IT" dirty="0" smtClean="0">
              <a:solidFill>
                <a:schemeClr val="tx1"/>
              </a:solidFill>
            </a:endParaRPr>
          </a:p>
          <a:p>
            <a:pPr lvl="1"/>
            <a:r>
              <a:rPr lang="it-IT" dirty="0" err="1" smtClean="0"/>
              <a:t>S</a:t>
            </a:r>
            <a:r>
              <a:rPr lang="is-IS" dirty="0" smtClean="0"/>
              <a:t>postarci </a:t>
            </a:r>
            <a:r>
              <a:rPr lang="it-IT" dirty="0" smtClean="0"/>
              <a:t>sul</a:t>
            </a:r>
            <a:r>
              <a:rPr lang="is-IS" dirty="0" smtClean="0"/>
              <a:t> </a:t>
            </a:r>
            <a:r>
              <a:rPr lang="is-IS" dirty="0"/>
              <a:t>carattere più a </a:t>
            </a:r>
            <a:r>
              <a:rPr lang="is-IS" dirty="0" smtClean="0">
                <a:solidFill>
                  <a:schemeClr val="tx1"/>
                </a:solidFill>
              </a:rPr>
              <a:t>sinistra </a:t>
            </a:r>
            <a:r>
              <a:rPr lang="is-IS" dirty="0" smtClean="0"/>
              <a:t>del secondo nastro</a:t>
            </a:r>
            <a:endParaRPr lang="is-IS" dirty="0"/>
          </a:p>
          <a:p>
            <a:pPr lvl="1"/>
            <a:r>
              <a:rPr lang="it-IT" dirty="0">
                <a:solidFill>
                  <a:schemeClr val="tx1"/>
                </a:solidFill>
              </a:rPr>
              <a:t>L</a:t>
            </a:r>
            <a:r>
              <a:rPr lang="is-IS" dirty="0">
                <a:solidFill>
                  <a:schemeClr val="tx1"/>
                </a:solidFill>
              </a:rPr>
              <a:t>eggere quel carrattere e ricordandolo, </a:t>
            </a:r>
            <a:r>
              <a:rPr lang="is-IS" dirty="0" smtClean="0">
                <a:solidFill>
                  <a:schemeClr val="tx1"/>
                </a:solidFill>
              </a:rPr>
              <a:t>cancellarlo e </a:t>
            </a:r>
            <a:r>
              <a:rPr lang="is-IS" dirty="0" smtClean="0"/>
              <a:t>copiarlo </a:t>
            </a:r>
            <a:r>
              <a:rPr lang="is-IS" dirty="0"/>
              <a:t>sulla cella a </a:t>
            </a:r>
            <a:r>
              <a:rPr lang="is-IS" dirty="0" smtClean="0"/>
              <a:t>destra ricordando </a:t>
            </a:r>
            <a:r>
              <a:rPr lang="is-IS" dirty="0"/>
              <a:t>il carattere che vi era scritto in precedenza, e ripetere questo “shift” dei caratteri sul </a:t>
            </a:r>
            <a:r>
              <a:rPr lang="is-IS" dirty="0" smtClean="0"/>
              <a:t>secondo nastro</a:t>
            </a:r>
            <a:r>
              <a:rPr lang="is-IS" dirty="0"/>
              <a:t>, fino ad aver raggiunto il carattere più a </a:t>
            </a:r>
            <a:r>
              <a:rPr lang="is-IS" dirty="0" smtClean="0"/>
              <a:t>destra</a:t>
            </a:r>
            <a:endParaRPr lang="is-IS" dirty="0"/>
          </a:p>
        </p:txBody>
      </p:sp>
      <p:sp>
        <p:nvSpPr>
          <p:cNvPr id="4" name="Titolo 1"/>
          <p:cNvSpPr txBox="1">
            <a:spLocks/>
          </p:cNvSpPr>
          <p:nvPr/>
        </p:nvSpPr>
        <p:spPr>
          <a:xfrm>
            <a:off x="2106788" y="404192"/>
            <a:ext cx="8911687" cy="7880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pic>
        <p:nvPicPr>
          <p:cNvPr id="5" name="Immagine 4"/>
          <p:cNvPicPr>
            <a:picLocks noChangeAspect="1"/>
          </p:cNvPicPr>
          <p:nvPr/>
        </p:nvPicPr>
        <p:blipFill rotWithShape="1">
          <a:blip r:embed="rId2">
            <a:extLst>
              <a:ext uri="{28A0092B-C50C-407E-A947-70E740481C1C}">
                <a14:useLocalDpi xmlns:a14="http://schemas.microsoft.com/office/drawing/2010/main" val="0"/>
              </a:ext>
            </a:extLst>
          </a:blip>
          <a:srcRect l="20237" t="21435" r="15549" b="56793"/>
          <a:stretch/>
        </p:blipFill>
        <p:spPr>
          <a:xfrm>
            <a:off x="2662177" y="3483980"/>
            <a:ext cx="7148845" cy="3136740"/>
          </a:xfrm>
          <a:prstGeom prst="rect">
            <a:avLst/>
          </a:prstGeom>
        </p:spPr>
      </p:pic>
    </p:spTree>
    <p:extLst>
      <p:ext uri="{BB962C8B-B14F-4D97-AF65-F5344CB8AC3E}">
        <p14:creationId xmlns:p14="http://schemas.microsoft.com/office/powerpoint/2010/main" val="150508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933168" y="404191"/>
            <a:ext cx="8911687" cy="788001"/>
          </a:xfrm>
        </p:spPr>
        <p:txBody>
          <a:bodyPr/>
          <a:lstStyle/>
          <a:p>
            <a:r>
              <a:rPr lang="it-IT" dirty="0"/>
              <a:t>Il caso m1=destra, m2=sinistra</a:t>
            </a:r>
          </a:p>
        </p:txBody>
      </p:sp>
      <p:sp>
        <p:nvSpPr>
          <p:cNvPr id="3" name="Segnaposto contenuto 2"/>
          <p:cNvSpPr>
            <a:spLocks noGrp="1"/>
          </p:cNvSpPr>
          <p:nvPr>
            <p:ph idx="1"/>
          </p:nvPr>
        </p:nvSpPr>
        <p:spPr>
          <a:xfrm>
            <a:off x="1759547" y="1192192"/>
            <a:ext cx="9710963" cy="4965540"/>
          </a:xfrm>
        </p:spPr>
        <p:txBody>
          <a:bodyPr>
            <a:normAutofit/>
          </a:bodyPr>
          <a:lstStyle/>
          <a:p>
            <a:r>
              <a:rPr lang="it-IT" dirty="0" smtClean="0"/>
              <a:t>Ed ora, non ci resta che posizionarci sulla cella dalla quale eravamo partiti</a:t>
            </a:r>
            <a:endParaRPr lang="is-IS" dirty="0" smtClean="0"/>
          </a:p>
          <a:p>
            <a:r>
              <a:rPr lang="it-IT" dirty="0" smtClean="0"/>
              <a:t>G</a:t>
            </a:r>
            <a:r>
              <a:rPr lang="is-IS" dirty="0" smtClean="0"/>
              <a:t>ià, ma come facciamo a ricordarci da dove eravamo partiti?!</a:t>
            </a:r>
          </a:p>
          <a:p>
            <a:r>
              <a:rPr lang="it-IT" dirty="0" smtClean="0"/>
              <a:t>A</a:t>
            </a:r>
            <a:r>
              <a:rPr lang="is-IS" dirty="0" smtClean="0"/>
              <a:t>bbiamo bisogno di un terzo nastro sul quale scrivere un carattere speciale, tipo ’*’, che faccia da “segnaposto”</a:t>
            </a:r>
          </a:p>
          <a:p>
            <a:r>
              <a:rPr lang="is-IS" dirty="0" smtClean="0"/>
              <a:t>E questo lo illustriamo nella figura alla prossima pagina:</a:t>
            </a:r>
          </a:p>
          <a:p>
            <a:pPr lvl="1"/>
            <a:r>
              <a:rPr lang="it-IT" dirty="0" smtClean="0"/>
              <a:t>In alto a sinistra, T’ ha appena sostituto ‘a’ con ‘c’ sul primo nastro e ‘b’ con ‘d’ sul secondo nastro, e si prepara ad eseguire lo </a:t>
            </a:r>
            <a:r>
              <a:rPr lang="it-IT" dirty="0" err="1" smtClean="0"/>
              <a:t>shift</a:t>
            </a:r>
            <a:r>
              <a:rPr lang="it-IT" dirty="0" smtClean="0"/>
              <a:t> sul primo nastro</a:t>
            </a:r>
          </a:p>
          <a:p>
            <a:pPr lvl="1"/>
            <a:r>
              <a:rPr lang="it-IT" dirty="0" smtClean="0"/>
              <a:t>I</a:t>
            </a:r>
            <a:r>
              <a:rPr lang="is-IS" dirty="0" smtClean="0"/>
              <a:t>n alto a destra, T’ ha appena finito lo shift sul primo nastro e si prepara ad eseguire lo shift sul secondo nastro</a:t>
            </a:r>
          </a:p>
          <a:p>
            <a:pPr lvl="1"/>
            <a:r>
              <a:rPr lang="it-IT" dirty="0" smtClean="0"/>
              <a:t>I</a:t>
            </a:r>
            <a:r>
              <a:rPr lang="is-IS" dirty="0" smtClean="0"/>
              <a:t>n basso a sinistra, T’ </a:t>
            </a:r>
            <a:r>
              <a:rPr lang="is-IS" dirty="0"/>
              <a:t>ha appena finito lo shift sul </a:t>
            </a:r>
            <a:r>
              <a:rPr lang="is-IS" dirty="0" smtClean="0"/>
              <a:t>secondo nastro </a:t>
            </a:r>
            <a:r>
              <a:rPr lang="is-IS" dirty="0"/>
              <a:t>e si prepara </a:t>
            </a:r>
            <a:r>
              <a:rPr lang="is-IS" dirty="0" smtClean="0"/>
              <a:t>a posizionare le testine</a:t>
            </a:r>
          </a:p>
          <a:p>
            <a:pPr lvl="1"/>
            <a:r>
              <a:rPr lang="it-IT" dirty="0" smtClean="0"/>
              <a:t>I</a:t>
            </a:r>
            <a:r>
              <a:rPr lang="is-IS" dirty="0" smtClean="0"/>
              <a:t>n basso a destra, T’ ha posizionato le testine nella posizione indicata da ‘*’: le testine sui primi due nastri leggono gli stessi caratteri letti dalle testine di T al termine dell’esecuzione della quintupla </a:t>
            </a:r>
            <a:r>
              <a:rPr lang="it-IT" dirty="0"/>
              <a:t>〈 q</a:t>
            </a:r>
            <a:r>
              <a:rPr lang="it-IT" baseline="-25000" dirty="0"/>
              <a:t>1</a:t>
            </a:r>
            <a:r>
              <a:rPr lang="it-IT" dirty="0"/>
              <a:t> , (</a:t>
            </a:r>
            <a:r>
              <a:rPr lang="it-IT" dirty="0" err="1"/>
              <a:t>a,b</a:t>
            </a:r>
            <a:r>
              <a:rPr lang="it-IT" dirty="0"/>
              <a:t>), (</a:t>
            </a:r>
            <a:r>
              <a:rPr lang="it-IT" dirty="0" err="1"/>
              <a:t>c,d</a:t>
            </a:r>
            <a:r>
              <a:rPr lang="it-IT" dirty="0"/>
              <a:t>), q</a:t>
            </a:r>
            <a:r>
              <a:rPr lang="it-IT" baseline="-25000" dirty="0"/>
              <a:t>2</a:t>
            </a:r>
            <a:r>
              <a:rPr lang="it-IT" dirty="0"/>
              <a:t> , </a:t>
            </a:r>
            <a:r>
              <a:rPr lang="it-IT" dirty="0">
                <a:solidFill>
                  <a:schemeClr val="tx1"/>
                </a:solidFill>
              </a:rPr>
              <a:t>(</a:t>
            </a:r>
            <a:r>
              <a:rPr lang="it-IT" dirty="0" err="1">
                <a:solidFill>
                  <a:schemeClr val="tx1"/>
                </a:solidFill>
              </a:rPr>
              <a:t>destra,</a:t>
            </a:r>
            <a:r>
              <a:rPr lang="it-IT" dirty="0" err="1"/>
              <a:t>sinistra</a:t>
            </a:r>
            <a:r>
              <a:rPr lang="it-IT" dirty="0"/>
              <a:t>) </a:t>
            </a:r>
            <a:r>
              <a:rPr lang="it-IT" dirty="0" smtClean="0"/>
              <a:t>〉</a:t>
            </a:r>
            <a:endParaRPr lang="is-IS" dirty="0" smtClean="0"/>
          </a:p>
          <a:p>
            <a:pPr lvl="1"/>
            <a:r>
              <a:rPr lang="is-IS" dirty="0" smtClean="0"/>
              <a:t>la simulazione della quintupla </a:t>
            </a:r>
            <a:r>
              <a:rPr lang="it-IT" dirty="0"/>
              <a:t>〈 q</a:t>
            </a:r>
            <a:r>
              <a:rPr lang="it-IT" baseline="-25000" dirty="0"/>
              <a:t>1</a:t>
            </a:r>
            <a:r>
              <a:rPr lang="it-IT" dirty="0"/>
              <a:t> , (</a:t>
            </a:r>
            <a:r>
              <a:rPr lang="it-IT" dirty="0" err="1"/>
              <a:t>a,b</a:t>
            </a:r>
            <a:r>
              <a:rPr lang="it-IT" dirty="0"/>
              <a:t>), (</a:t>
            </a:r>
            <a:r>
              <a:rPr lang="it-IT" dirty="0" err="1"/>
              <a:t>c,d</a:t>
            </a:r>
            <a:r>
              <a:rPr lang="it-IT" dirty="0"/>
              <a:t>), q</a:t>
            </a:r>
            <a:r>
              <a:rPr lang="it-IT" baseline="-25000" dirty="0"/>
              <a:t>2</a:t>
            </a:r>
            <a:r>
              <a:rPr lang="it-IT" dirty="0"/>
              <a:t> , </a:t>
            </a:r>
            <a:r>
              <a:rPr lang="it-IT" dirty="0">
                <a:solidFill>
                  <a:schemeClr val="tx1"/>
                </a:solidFill>
              </a:rPr>
              <a:t>(</a:t>
            </a:r>
            <a:r>
              <a:rPr lang="it-IT" dirty="0" err="1">
                <a:solidFill>
                  <a:schemeClr val="tx1"/>
                </a:solidFill>
              </a:rPr>
              <a:t>destra,</a:t>
            </a:r>
            <a:r>
              <a:rPr lang="it-IT" dirty="0" err="1"/>
              <a:t>sinistra</a:t>
            </a:r>
            <a:r>
              <a:rPr lang="it-IT" dirty="0"/>
              <a:t>) </a:t>
            </a:r>
            <a:r>
              <a:rPr lang="it-IT" dirty="0" smtClean="0"/>
              <a:t>〉</a:t>
            </a:r>
            <a:r>
              <a:rPr lang="is-IS" dirty="0" smtClean="0"/>
              <a:t>di T è terminata!</a:t>
            </a:r>
          </a:p>
          <a:p>
            <a:endParaRPr lang="it-IT" dirty="0"/>
          </a:p>
        </p:txBody>
      </p:sp>
      <p:sp>
        <p:nvSpPr>
          <p:cNvPr id="4" name="Titolo 1"/>
          <p:cNvSpPr txBox="1">
            <a:spLocks/>
          </p:cNvSpPr>
          <p:nvPr/>
        </p:nvSpPr>
        <p:spPr>
          <a:xfrm>
            <a:off x="2106788" y="404192"/>
            <a:ext cx="8911687" cy="7880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Tree>
    <p:extLst>
      <p:ext uri="{BB962C8B-B14F-4D97-AF65-F5344CB8AC3E}">
        <p14:creationId xmlns:p14="http://schemas.microsoft.com/office/powerpoint/2010/main" val="1344621135"/>
      </p:ext>
    </p:extLst>
  </p:cSld>
  <p:clrMapOvr>
    <a:masterClrMapping/>
  </p:clrMapOvr>
</p:sld>
</file>

<file path=ppt/theme/theme1.xml><?xml version="1.0" encoding="utf-8"?>
<a:theme xmlns:a="http://schemas.openxmlformats.org/drawingml/2006/main" name="Filo">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Filo</Template>
  <TotalTime>2079</TotalTime>
  <Words>2543</Words>
  <Application>Microsoft Macintosh PowerPoint</Application>
  <PresentationFormat>Widescreen</PresentationFormat>
  <Paragraphs>125</Paragraphs>
  <Slides>20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20</vt:i4>
      </vt:variant>
    </vt:vector>
  </HeadingPairs>
  <TitlesOfParts>
    <vt:vector size="25" baseType="lpstr">
      <vt:lpstr>Cambria Math</vt:lpstr>
      <vt:lpstr>Century Gothic</vt:lpstr>
      <vt:lpstr>Wingdings 3</vt:lpstr>
      <vt:lpstr>Arial</vt:lpstr>
      <vt:lpstr>Filo</vt:lpstr>
      <vt:lpstr>Lezione a distanza 2</vt:lpstr>
      <vt:lpstr>Tanti modelli di macchine di Turing</vt:lpstr>
      <vt:lpstr>Testine indipendenti = Testine solidali</vt:lpstr>
      <vt:lpstr>Testine indipendenti = Testine solidali</vt:lpstr>
      <vt:lpstr>Il caso m1=destra, m2=sinistra</vt:lpstr>
      <vt:lpstr>Il caso m1=destra, m2=sinistra</vt:lpstr>
      <vt:lpstr>Il caso m1=destra, m2=sinistra</vt:lpstr>
      <vt:lpstr>Il caso m1=destra, m2=sinistra</vt:lpstr>
      <vt:lpstr>Il caso m1=destra, m2=sinistra</vt:lpstr>
      <vt:lpstr>Il caso m1=destra, m2=sinistra</vt:lpstr>
      <vt:lpstr>Il caso m1=destra, m2=sinistra</vt:lpstr>
      <vt:lpstr>Il caso m1=destra, m2=sinistra</vt:lpstr>
      <vt:lpstr>Da tanti nastri a un solo nastro</vt:lpstr>
      <vt:lpstr>Da tanti nastri a un solo nastro</vt:lpstr>
      <vt:lpstr>Da tanti nastri a un solo nastro</vt:lpstr>
      <vt:lpstr>Da un alfabeto ricco a un alfabeto binario</vt:lpstr>
      <vt:lpstr>Da un alfabeto ricco a un alfabeto binario</vt:lpstr>
      <vt:lpstr>Da un alfabeto ricco a un alfabeto binario</vt:lpstr>
      <vt:lpstr>Da un alfabeto ricco a un alfabeto binario</vt:lpstr>
      <vt:lpstr>Uhmmm…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Lezione a distanza 1</dc:title>
  <dc:creator>Utente di Microsoft Office</dc:creator>
  <cp:lastModifiedBy>Utente di Microsoft Office</cp:lastModifiedBy>
  <cp:revision>88</cp:revision>
  <dcterms:created xsi:type="dcterms:W3CDTF">2020-03-06T09:19:14Z</dcterms:created>
  <dcterms:modified xsi:type="dcterms:W3CDTF">2020-03-19T16:34:52Z</dcterms:modified>
</cp:coreProperties>
</file>