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46" r:id="rId3"/>
    <p:sldId id="495" r:id="rId4"/>
    <p:sldId id="515" r:id="rId5"/>
    <p:sldId id="517" r:id="rId6"/>
    <p:sldId id="523" r:id="rId7"/>
    <p:sldId id="524" r:id="rId8"/>
    <p:sldId id="518" r:id="rId9"/>
    <p:sldId id="525" r:id="rId10"/>
    <p:sldId id="472" r:id="rId11"/>
    <p:sldId id="526" r:id="rId12"/>
    <p:sldId id="527" r:id="rId13"/>
    <p:sldId id="528" r:id="rId14"/>
    <p:sldId id="529" r:id="rId15"/>
    <p:sldId id="530" r:id="rId16"/>
    <p:sldId id="532" r:id="rId17"/>
    <p:sldId id="531" r:id="rId18"/>
    <p:sldId id="533" r:id="rId19"/>
    <p:sldId id="534" r:id="rId20"/>
    <p:sldId id="522" r:id="rId21"/>
    <p:sldId id="535" r:id="rId22"/>
    <p:sldId id="543" r:id="rId23"/>
    <p:sldId id="536" r:id="rId24"/>
    <p:sldId id="545" r:id="rId25"/>
    <p:sldId id="544" r:id="rId26"/>
    <p:sldId id="539" r:id="rId27"/>
    <p:sldId id="546" r:id="rId28"/>
    <p:sldId id="547" r:id="rId29"/>
    <p:sldId id="541" r:id="rId30"/>
    <p:sldId id="542" r:id="rId31"/>
    <p:sldId id="520" r:id="rId32"/>
    <p:sldId id="548" r:id="rId33"/>
    <p:sldId id="52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4635"/>
  </p:normalViewPr>
  <p:slideViewPr>
    <p:cSldViewPr snapToGrid="0" snapToObjects="1">
      <p:cViewPr>
        <p:scale>
          <a:sx n="114" d="100"/>
          <a:sy n="114" d="100"/>
        </p:scale>
        <p:origin x="27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23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03/06/2020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Uno strano problema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Si tratta di un algoritmo di programmazione dinamica che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utilizza una matrice T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righe e  b+ 1 colonne definita come: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                                           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T[i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,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j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]= vero se e solo se esiste un sottoinsieme di 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{ a</a:t>
                </a:r>
                <a:r>
                  <a:rPr lang="it-IT" sz="1800" b="1" baseline="-25000" dirty="0">
                    <a:solidFill>
                      <a:srgbClr val="3636E8"/>
                    </a:solidFill>
                    <a:sym typeface="Symbol" charset="2"/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, a</a:t>
                </a:r>
                <a:r>
                  <a:rPr lang="it-IT" sz="1800" b="1" baseline="-25000" dirty="0">
                    <a:solidFill>
                      <a:srgbClr val="3636E8"/>
                    </a:solidFill>
                    <a:sym typeface="Symbol" charset="2"/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, </a:t>
                </a:r>
                <a:r>
                  <a:rPr lang="is-IS" b="1" dirty="0">
                    <a:solidFill>
                      <a:srgbClr val="3636E8"/>
                    </a:solidFill>
                    <a:sym typeface="Symbol" charset="2"/>
                  </a:rPr>
                  <a:t>… , </a:t>
                </a:r>
                <a:r>
                  <a:rPr lang="is-IS" b="1" dirty="0" smtClean="0">
                    <a:solidFill>
                      <a:srgbClr val="3636E8"/>
                    </a:solidFill>
                    <a:sym typeface="Symbol" charset="2"/>
                  </a:rPr>
                  <a:t>a</a:t>
                </a:r>
                <a:r>
                  <a:rPr lang="is-IS" sz="1800" b="1" baseline="-25000" dirty="0" smtClean="0">
                    <a:solidFill>
                      <a:srgbClr val="3636E8"/>
                    </a:solidFill>
                    <a:sym typeface="Symbol" charset="2"/>
                  </a:rPr>
                  <a:t>i </a:t>
                </a:r>
                <a:r>
                  <a:rPr lang="is-IS" b="1" dirty="0">
                    <a:solidFill>
                      <a:srgbClr val="3636E8"/>
                    </a:solidFill>
                    <a:sym typeface="Symbol" charset="2"/>
                  </a:rPr>
                  <a:t>} </a:t>
                </a:r>
                <a:r>
                  <a:rPr lang="is-IS" b="1" dirty="0" smtClean="0">
                    <a:solidFill>
                      <a:srgbClr val="3636E8"/>
                    </a:solidFill>
                    <a:sym typeface="Symbol" charset="2"/>
                  </a:rPr>
                  <a:t>la cui somma è j</a:t>
                </a:r>
                <a:endParaRPr lang="it-IT" b="1" dirty="0" smtClean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osserviamo </a:t>
                </a:r>
                <a:r>
                  <a:rPr lang="it-IT" b="1" dirty="0">
                    <a:solidFill>
                      <a:srgbClr val="FF0000"/>
                    </a:solidFill>
                  </a:rPr>
                  <a:t>che T[i,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j</a:t>
                </a:r>
                <a:r>
                  <a:rPr lang="it-IT" b="1" dirty="0">
                    <a:solidFill>
                      <a:srgbClr val="FF0000"/>
                    </a:solidFill>
                  </a:rPr>
                  <a:t>]= vero se e solo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se </a:t>
                </a:r>
                <a:r>
                  <a:rPr lang="it-IT" b="1" dirty="0">
                    <a:solidFill>
                      <a:srgbClr val="FF0000"/>
                    </a:solidFill>
                  </a:rPr>
                  <a:t>T[i,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j-1]= </a:t>
                </a:r>
                <a:r>
                  <a:rPr lang="it-IT" b="1" dirty="0">
                    <a:solidFill>
                      <a:srgbClr val="FF0000"/>
                    </a:solidFill>
                  </a:rPr>
                  <a:t>vero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oppure </a:t>
                </a:r>
                <a:r>
                  <a:rPr lang="it-IT" b="1" dirty="0">
                    <a:solidFill>
                      <a:srgbClr val="FF0000"/>
                    </a:solidFill>
                  </a:rPr>
                  <a:t>T[i,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j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-a</a:t>
                </a:r>
                <a:r>
                  <a:rPr lang="it-IT" sz="1800" b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]= vero</a:t>
                </a:r>
              </a:p>
              <a:p>
                <a:pPr lvl="8"/>
                <a:endParaRPr lang="it-IT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Input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A = { a</a:t>
                </a:r>
                <a:r>
                  <a:rPr lang="it-IT" sz="2000" baseline="-25000" dirty="0" smtClean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a</a:t>
                </a:r>
                <a:r>
                  <a:rPr lang="it-IT" sz="20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a</a:t>
                </a:r>
                <a:r>
                  <a:rPr lang="is-IS" sz="2000" baseline="-25000" dirty="0" smtClean="0">
                    <a:solidFill>
                      <a:schemeClr val="tx1"/>
                    </a:solidFill>
                    <a:sym typeface="Symbol" charset="2"/>
                  </a:rPr>
                  <a:t>n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}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tale che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tx1"/>
                            </a:solidFill>
                          </a:rPr>
                          <m:t>a</m:t>
                        </m:r>
                      </m:e>
                    </m:nary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= 2b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1,...,n) </a:t>
                </a:r>
                <a:r>
                  <a:rPr lang="en-US" b="1" dirty="0">
                    <a:solidFill>
                      <a:schemeClr val="tx1"/>
                    </a:solidFill>
                  </a:rPr>
                  <a:t>do begin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					T[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0 ] ←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vero</a:t>
                </a:r>
                <a:r>
                  <a:rPr lang="en-US" dirty="0">
                    <a:solidFill>
                      <a:schemeClr val="tx1"/>
                    </a:solidFill>
                  </a:rPr>
                  <a:t>;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		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(j = 1,...,b)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do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 ] </a:t>
                </a:r>
                <a:r>
                  <a:rPr lang="en-US" dirty="0">
                    <a:solidFill>
                      <a:schemeClr val="tx1"/>
                    </a:solidFill>
                  </a:rPr>
                  <a:t>← </a:t>
                </a:r>
                <a:r>
                  <a:rPr lang="en-US" dirty="0" err="1">
                    <a:solidFill>
                      <a:schemeClr val="tx1"/>
                    </a:solidFill>
                  </a:rPr>
                  <a:t>falso</a:t>
                </a:r>
                <a:r>
                  <a:rPr lang="en-US" dirty="0">
                    <a:solidFill>
                      <a:schemeClr val="tx1"/>
                    </a:solidFill>
                  </a:rPr>
                  <a:t>; 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																		              T[ 1, a</a:t>
                </a:r>
                <a:r>
                  <a:rPr lang="en-US" sz="2000" baseline="-25000" dirty="0" smtClean="0">
                    <a:solidFill>
                      <a:schemeClr val="tx1"/>
                    </a:solidFill>
                  </a:rPr>
                  <a:t>1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] </a:t>
                </a:r>
                <a:r>
                  <a:rPr lang="en-US" dirty="0">
                    <a:solidFill>
                      <a:schemeClr val="tx1"/>
                    </a:solidFill>
                  </a:rPr>
                  <a:t>← </a:t>
                </a:r>
                <a:r>
                  <a:rPr lang="en-US" dirty="0" err="1">
                    <a:solidFill>
                      <a:schemeClr val="tx1"/>
                    </a:solidFill>
                  </a:rPr>
                  <a:t>vero</a:t>
                </a:r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				  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2,...,n) </a:t>
                </a:r>
                <a:r>
                  <a:rPr lang="en-US" b="1" dirty="0">
                    <a:solidFill>
                      <a:schemeClr val="tx1"/>
                    </a:solidFill>
                  </a:rPr>
                  <a:t>do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							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(j = 0,...,b)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do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							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 i</a:t>
                </a:r>
                <a:r>
                  <a:rPr lang="en-US" dirty="0">
                    <a:solidFill>
                      <a:srgbClr val="FF0000"/>
                    </a:solidFill>
                  </a:rPr>
                  <a:t>−1,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 ]</a:t>
                </a:r>
                <a:r>
                  <a:rPr lang="en-US" dirty="0">
                    <a:solidFill>
                      <a:srgbClr val="FF0000"/>
                    </a:solidFill>
                  </a:rPr>
                  <a:t>∨(j ≥ </a:t>
                </a:r>
                <a:r>
                  <a:rPr lang="en-US" dirty="0" err="1">
                    <a:solidFill>
                      <a:srgbClr val="FF0000"/>
                    </a:solidFill>
                  </a:rPr>
                  <a:t>a</a:t>
                </a:r>
                <a:r>
                  <a:rPr lang="en-US" sz="2000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∧T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 i</a:t>
                </a:r>
                <a:r>
                  <a:rPr lang="en-US" dirty="0">
                    <a:solidFill>
                      <a:srgbClr val="FF0000"/>
                    </a:solidFill>
                  </a:rPr>
                  <a:t>−1, j−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000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</a:rPr>
                  <a:t>) ) </a:t>
                </a:r>
                <a:r>
                  <a:rPr lang="en-US" b="1" dirty="0">
                    <a:solidFill>
                      <a:srgbClr val="FF0000"/>
                    </a:solidFill>
                  </a:rPr>
                  <a:t>then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 [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 ] </a:t>
                </a:r>
                <a:r>
                  <a:rPr lang="en-US" dirty="0">
                    <a:solidFill>
                      <a:srgbClr val="FF0000"/>
                    </a:solidFill>
                  </a:rPr>
                  <a:t>← </a:t>
                </a:r>
                <a:r>
                  <a:rPr lang="en-US" dirty="0" err="1">
                    <a:solidFill>
                      <a:srgbClr val="FF0000"/>
                    </a:solidFill>
                  </a:rPr>
                  <a:t>vero</a:t>
                </a:r>
                <a:r>
                  <a:rPr lang="en-US" dirty="0">
                    <a:solidFill>
                      <a:srgbClr val="FF0000"/>
                    </a:solidFill>
                  </a:rPr>
                  <a:t>;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     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if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(T [n,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] =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then Output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accetta</a:t>
                </a:r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else </a:t>
                </a:r>
                <a:r>
                  <a:rPr lang="en-US" b="1" dirty="0">
                    <a:solidFill>
                      <a:schemeClr val="tx1"/>
                    </a:solidFill>
                  </a:rPr>
                  <a:t>Output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rigetta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8"/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Quanto impiega quest’algoritmo a decidere PAR?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1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03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Uno strano problema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nput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A = { a</a:t>
                </a:r>
                <a:r>
                  <a:rPr lang="it-IT" sz="2000" baseline="-25000" dirty="0" smtClean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a</a:t>
                </a:r>
                <a:r>
                  <a:rPr lang="it-IT" sz="20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a</a:t>
                </a:r>
                <a:r>
                  <a:rPr lang="is-IS" sz="2000" baseline="-25000" dirty="0" smtClean="0">
                    <a:solidFill>
                      <a:schemeClr val="tx1"/>
                    </a:solidFill>
                    <a:sym typeface="Symbol" charset="2"/>
                  </a:rPr>
                  <a:t>n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}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tale che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tx1"/>
                            </a:solidFill>
                          </a:rPr>
                          <m:t>a</m:t>
                        </m:r>
                      </m:e>
                    </m:nary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= 2b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1,...,n) </a:t>
                </a:r>
                <a:r>
                  <a:rPr lang="en-US" b="1" dirty="0">
                    <a:solidFill>
                      <a:schemeClr val="tx1"/>
                    </a:solidFill>
                  </a:rPr>
                  <a:t>do begin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					T[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0 ] ←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vero</a:t>
                </a:r>
                <a:r>
                  <a:rPr lang="en-US" dirty="0">
                    <a:solidFill>
                      <a:schemeClr val="tx1"/>
                    </a:solidFill>
                  </a:rPr>
                  <a:t>;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		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(j = 1,...,b)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do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 [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 ] </a:t>
                </a:r>
                <a:r>
                  <a:rPr lang="en-US" dirty="0">
                    <a:solidFill>
                      <a:schemeClr val="tx1"/>
                    </a:solidFill>
                  </a:rPr>
                  <a:t>← </a:t>
                </a:r>
                <a:r>
                  <a:rPr lang="en-US" dirty="0" err="1">
                    <a:solidFill>
                      <a:schemeClr val="tx1"/>
                    </a:solidFill>
                  </a:rPr>
                  <a:t>falso</a:t>
                </a:r>
                <a:r>
                  <a:rPr lang="en-US" dirty="0">
                    <a:solidFill>
                      <a:schemeClr val="tx1"/>
                    </a:solidFill>
                  </a:rPr>
                  <a:t>; 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																		              T[ 1, a</a:t>
                </a:r>
                <a:r>
                  <a:rPr lang="en-US" sz="2000" baseline="-25000" dirty="0" smtClean="0">
                    <a:solidFill>
                      <a:schemeClr val="tx1"/>
                    </a:solidFill>
                  </a:rPr>
                  <a:t>1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] </a:t>
                </a:r>
                <a:r>
                  <a:rPr lang="en-US" dirty="0">
                    <a:solidFill>
                      <a:schemeClr val="tx1"/>
                    </a:solidFill>
                  </a:rPr>
                  <a:t>← </a:t>
                </a:r>
                <a:r>
                  <a:rPr lang="en-US" dirty="0" err="1">
                    <a:solidFill>
                      <a:schemeClr val="tx1"/>
                    </a:solidFill>
                  </a:rPr>
                  <a:t>vero</a:t>
                </a:r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				  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2,...,n) </a:t>
                </a:r>
                <a:r>
                  <a:rPr lang="en-US" b="1" dirty="0">
                    <a:solidFill>
                      <a:schemeClr val="tx1"/>
                    </a:solidFill>
                  </a:rPr>
                  <a:t>do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							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(j = 0,...,b)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do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							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 i</a:t>
                </a:r>
                <a:r>
                  <a:rPr lang="en-US" dirty="0">
                    <a:solidFill>
                      <a:srgbClr val="FF0000"/>
                    </a:solidFill>
                  </a:rPr>
                  <a:t>−1,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 ]</a:t>
                </a:r>
                <a:r>
                  <a:rPr lang="en-US" dirty="0">
                    <a:solidFill>
                      <a:srgbClr val="FF0000"/>
                    </a:solidFill>
                  </a:rPr>
                  <a:t>∨(j ≥ </a:t>
                </a:r>
                <a:r>
                  <a:rPr lang="en-US" dirty="0" err="1">
                    <a:solidFill>
                      <a:srgbClr val="FF0000"/>
                    </a:solidFill>
                  </a:rPr>
                  <a:t>a</a:t>
                </a:r>
                <a:r>
                  <a:rPr lang="en-US" sz="2000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∧T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 i</a:t>
                </a:r>
                <a:r>
                  <a:rPr lang="en-US" dirty="0">
                    <a:solidFill>
                      <a:srgbClr val="FF0000"/>
                    </a:solidFill>
                  </a:rPr>
                  <a:t>−1, j−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000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</a:rPr>
                  <a:t>) ) </a:t>
                </a:r>
                <a:r>
                  <a:rPr lang="en-US" b="1" dirty="0">
                    <a:solidFill>
                      <a:srgbClr val="FF0000"/>
                    </a:solidFill>
                  </a:rPr>
                  <a:t>then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 [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 ] </a:t>
                </a:r>
                <a:r>
                  <a:rPr lang="en-US" dirty="0">
                    <a:solidFill>
                      <a:srgbClr val="FF0000"/>
                    </a:solidFill>
                  </a:rPr>
                  <a:t>← </a:t>
                </a:r>
                <a:r>
                  <a:rPr lang="en-US" dirty="0" err="1">
                    <a:solidFill>
                      <a:srgbClr val="FF0000"/>
                    </a:solidFill>
                  </a:rPr>
                  <a:t>vero</a:t>
                </a:r>
                <a:r>
                  <a:rPr lang="en-US" dirty="0">
                    <a:solidFill>
                      <a:srgbClr val="FF0000"/>
                    </a:solidFill>
                  </a:rPr>
                  <a:t>;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     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if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(T [n, b]) </a:t>
                </a:r>
                <a:r>
                  <a:rPr lang="en-US" b="1" dirty="0">
                    <a:solidFill>
                      <a:schemeClr val="tx1"/>
                    </a:solidFill>
                  </a:rPr>
                  <a:t>then Output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accetta</a:t>
                </a:r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else </a:t>
                </a:r>
                <a:r>
                  <a:rPr lang="en-US" b="1" dirty="0">
                    <a:solidFill>
                      <a:schemeClr val="tx1"/>
                    </a:solidFill>
                  </a:rPr>
                  <a:t>Output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rigetta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8"/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Quanto impiega quest’algoritmo a decidere PAR?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Facile: entrambi i cicli for eseguono O(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nb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iterazioni, ciascuna di esse richiede tempo costante (accesso ad elementi di una matrice)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 l’algoritmo decide PAR in tempo O(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nb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7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11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Uno strano problema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7" y="1145143"/>
            <a:ext cx="9922106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Riassumendo: il problema PAR è NP-completo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tuttavia, è deciso da un algoritmo deterministico in tempo O(</a:t>
            </a:r>
            <a:r>
              <a:rPr lang="it-IT" dirty="0" err="1" smtClean="0">
                <a:solidFill>
                  <a:schemeClr val="tx1"/>
                </a:solidFill>
              </a:rPr>
              <a:t>nb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che pare proprio essere polinomiale nella lunghezza dell’input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Allora sono possibili 4 eventualità: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1) </a:t>
            </a:r>
            <a:r>
              <a:rPr lang="it-IT" dirty="0" err="1" smtClean="0">
                <a:solidFill>
                  <a:schemeClr val="tx1"/>
                </a:solidFill>
              </a:rPr>
              <a:t>P</a:t>
            </a:r>
            <a:r>
              <a:rPr lang="it-IT" dirty="0" smtClean="0">
                <a:solidFill>
                  <a:schemeClr val="tx1"/>
                </a:solidFill>
              </a:rPr>
              <a:t> = NP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2) la dimostrazione che PAR è NP-completo è errata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3) non è vero che l’algoritmo alla pagina precedente decide PAR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4) qualcosa nell’analisi di complessità di quell’algoritmo è errata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ma, poiché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la congettura fondamentale della teoria della complessità computazionale e il milione di dollari sono ancora lì – intonsi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PAR è davvero NP-completo, e l’algoritmo alla pagina precedente davvero decide PAR</a:t>
            </a:r>
          </a:p>
          <a:p>
            <a:r>
              <a:rPr lang="it-IT" dirty="0">
                <a:solidFill>
                  <a:schemeClr val="tx1"/>
                </a:solidFill>
              </a:rPr>
              <a:t>a</a:t>
            </a:r>
            <a:r>
              <a:rPr lang="it-IT" dirty="0" smtClean="0">
                <a:solidFill>
                  <a:schemeClr val="tx1"/>
                </a:solidFill>
              </a:rPr>
              <a:t>llora, necessariamente, abbiamo sbagliato qualcosa nell’analizzare la complessità dell’algoritmo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1928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Uno strano problema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Necessariamente, abbiamo sbagliato qualcosa nell’analizzare la complessità dell’algoritmo che decide PAR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Ora: è sicuramente vero che l’algoritmo opera in tempo in O(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nb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quello che è sbagliato è affermare “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O(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nb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) è polinomiale nella lunghezza dell’input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”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effetti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poiché 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tx1"/>
                            </a:solidFill>
                          </a:rPr>
                          <m:t>a</m:t>
                        </m:r>
                      </m:e>
                    </m:nary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O(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nb</a:t>
                </a:r>
                <a:r>
                  <a:rPr lang="it-IT" b="1" dirty="0">
                    <a:solidFill>
                      <a:srgbClr val="3636E8"/>
                    </a:solidFill>
                  </a:rPr>
                  <a:t>) è polinomiale nella lunghezza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dell’input solo se l’input è espresso in unario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ma, poiché gli interi che costituiscono l’input di PAR possono essere codificati in binario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la codifica binaria è esponenzialmente più corta di quella unaria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la codifica unaria dell’input non è una codifica ragionevole!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Perciò, se codifichiamo gli interi in A in una codifica ragionevole,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ad esempio quella binaria,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otteniamo che |b|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log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max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dove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max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il più grande intero in 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max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2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|b|/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n</a:t>
                </a:r>
                <a:endParaRPr lang="it-IT" sz="2000" baseline="300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ossia O(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nb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non </a:t>
                </a:r>
                <a:r>
                  <a:rPr lang="it-IT" dirty="0">
                    <a:solidFill>
                      <a:schemeClr val="tx1"/>
                    </a:solidFill>
                  </a:rPr>
                  <a:t>è polinomiale nella lunghezza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di una codifica ragionevole dell’input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  <a:blipFill rotWithShape="0">
                <a:blip r:embed="rId2"/>
                <a:stretch>
                  <a:fillRect l="-41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1928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Uno strano problema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Cosa abbiamo imparato dalla storia di PAR?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Che, se non facciamo attenzione alle codifiche, corriamo il rischio di collocare 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un  problema NP-completo!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questo è assodato.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C’è, però, anche una seconda questione che possiamo considerare rispetto a PAR: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Ricordiamo che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l’algoritmo opera in tempo in O(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nb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), </a:t>
                </a: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</a:rPr>
                  <a:t>che|b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log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baseline="-25000" dirty="0" err="1" smtClean="0">
                    <a:solidFill>
                      <a:schemeClr val="tx1"/>
                    </a:solidFill>
                  </a:rPr>
                  <a:t>max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baseline="-25000" dirty="0" err="1" smtClean="0">
                    <a:solidFill>
                      <a:schemeClr val="tx1"/>
                    </a:solidFill>
                  </a:rPr>
                  <a:t>max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il più grande intero in A, ossia, per i = 1,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 , n, a</a:t>
                </a:r>
                <a:r>
                  <a:rPr lang="is-IS" sz="1800" baseline="-25000" dirty="0" smtClean="0">
                    <a:solidFill>
                      <a:schemeClr val="tx1"/>
                    </a:solidFill>
                  </a:rPr>
                  <a:t>i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a</a:t>
                </a:r>
                <a:r>
                  <a:rPr lang="is-IS" sz="1800" baseline="-25000" dirty="0" smtClean="0">
                    <a:solidFill>
                      <a:schemeClr val="tx1"/>
                    </a:solidFill>
                  </a:rPr>
                  <a:t>max</a:t>
                </a:r>
                <a:endParaRPr lang="it-IT" sz="1800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Cosa accade se esiste una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costante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tale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max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?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Succede che b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max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k+1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ossia O(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nb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O(n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k+2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è </a:t>
                </a:r>
                <a:r>
                  <a:rPr lang="it-IT" dirty="0">
                    <a:solidFill>
                      <a:schemeClr val="tx1"/>
                    </a:solidFill>
                  </a:rPr>
                  <a:t>polinomiale nella lunghezza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dell’input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Ossia: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la restrizione di PAR ad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istanze in cui la parte numerica è limitata da un polinomio nella dimensione della parte non numerica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appartiene a </a:t>
                </a:r>
                <a:r>
                  <a:rPr lang="it-IT" b="1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  <a:blipFill rotWithShape="0">
                <a:blip r:embed="rId2"/>
                <a:stretch>
                  <a:fillRect l="-41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83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1928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Un problema numerico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Dunque, anche se in generale PAR è NP-completo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la restrizione di PAR ad </a:t>
                </a:r>
                <a:r>
                  <a:rPr lang="it-IT" b="1" dirty="0">
                    <a:solidFill>
                      <a:srgbClr val="D441C9"/>
                    </a:solidFill>
                  </a:rPr>
                  <a:t>istanze in cui la parte numerica è limitata da un polinomio nella dimensione della parte non numerica </a:t>
                </a:r>
                <a:r>
                  <a:rPr lang="it-IT" b="1" dirty="0">
                    <a:solidFill>
                      <a:schemeClr val="tx1"/>
                    </a:solidFill>
                  </a:rPr>
                  <a:t>appartiene a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Chiariamo: una istanza di PAR è un insieme 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un insieme costituito da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numeri naturali a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 , a</a:t>
                </a:r>
                <a:r>
                  <a:rPr lang="is-IS" sz="20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la struttura di insieme – l’oggetto A costituito di n elementi – è la parte non numerica dell’istanza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gli n numeri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naturali </a:t>
                </a:r>
                <a:r>
                  <a:rPr lang="it-IT" dirty="0">
                    <a:solidFill>
                      <a:schemeClr val="tx1"/>
                    </a:solidFill>
                  </a:rPr>
                  <a:t>a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</a:rPr>
                  <a:t>… , a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sono la parte numerica dell’istanza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In generale, non sussiste alcuna relazione fra il numero n (la dimensione di A) e il valore degli n numeri naturali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</a:rPr>
                  <a:t>… ,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a</a:t>
                </a:r>
                <a:r>
                  <a:rPr lang="is-IS" sz="2000" baseline="-25000" dirty="0" smtClean="0">
                    <a:solidFill>
                      <a:schemeClr val="tx1"/>
                    </a:solidFill>
                  </a:rPr>
                  <a:t>n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può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accadere,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ad esempio, che qualche a</a:t>
                </a:r>
                <a:r>
                  <a:rPr lang="is-IS" sz="20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sia molto grande – dell’ordine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is-IS" sz="2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is-IS" sz="20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endParaRPr lang="is-IS" sz="2000" dirty="0" smtClean="0">
                  <a:solidFill>
                    <a:schemeClr val="tx1"/>
                  </a:solidFill>
                </a:endParaRP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Quando questo accade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ossia, quando </a:t>
                </a:r>
                <a:r>
                  <a:rPr lang="is-IS" dirty="0">
                    <a:solidFill>
                      <a:schemeClr val="tx1"/>
                    </a:solidFill>
                  </a:rPr>
                  <a:t>non sussiste alcuna relazione fra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la dimensione della parte non numerica dell’istanza e i valori della parte numerica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il problema si dice </a:t>
                </a:r>
                <a:r>
                  <a:rPr lang="is-IS" b="1" dirty="0" smtClean="0">
                    <a:solidFill>
                      <a:srgbClr val="D441C9"/>
                    </a:solidFill>
                  </a:rPr>
                  <a:t>numerico</a:t>
                </a:r>
                <a:endParaRPr lang="it-IT" b="1" dirty="0">
                  <a:solidFill>
                    <a:srgbClr val="D441C9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  <a:blipFill rotWithShape="0">
                <a:blip r:embed="rId2"/>
                <a:stretch>
                  <a:fillRect l="-410" t="-11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5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1928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Problemi numerici e non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</p:spPr>
            <p:txBody>
              <a:bodyPr>
                <a:normAutofit/>
              </a:bodyPr>
              <a:lstStyle/>
              <a:p>
                <a:r>
                  <a:rPr lang="is-IS" dirty="0" smtClean="0">
                    <a:solidFill>
                      <a:schemeClr val="tx1"/>
                    </a:solidFill>
                  </a:rPr>
                  <a:t>Quando non </a:t>
                </a:r>
                <a:r>
                  <a:rPr lang="is-IS" dirty="0">
                    <a:solidFill>
                      <a:schemeClr val="tx1"/>
                    </a:solidFill>
                  </a:rPr>
                  <a:t>sussiste alcuna relazione fra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la dimensione della parte non numerica dell’istanza e i valori della parte numerica</a:t>
                </a:r>
              </a:p>
              <a:p>
                <a:r>
                  <a:rPr lang="is-IS" u="sng" dirty="0" smtClean="0">
                    <a:solidFill>
                      <a:schemeClr val="tx1"/>
                    </a:solidFill>
                  </a:rPr>
                  <a:t>il problema si dice numerico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Quindi, </a:t>
                </a:r>
                <a:r>
                  <a:rPr lang="is-IS" b="1" dirty="0" smtClean="0">
                    <a:solidFill>
                      <a:srgbClr val="D441C9"/>
                    </a:solidFill>
                  </a:rPr>
                  <a:t>PAR è un problema numerico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E, di problema numerico, ne abbiamo incontrato anche un altro: </a:t>
                </a:r>
                <a:r>
                  <a:rPr lang="is-IS" b="1" dirty="0" smtClean="0">
                    <a:solidFill>
                      <a:srgbClr val="D441C9"/>
                    </a:solidFill>
                  </a:rPr>
                  <a:t>TSP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Invece, </a:t>
                </a:r>
                <a:r>
                  <a:rPr lang="is-IS" b="1" dirty="0" smtClean="0">
                    <a:solidFill>
                      <a:srgbClr val="3636E8"/>
                    </a:solidFill>
                  </a:rPr>
                  <a:t>non</a:t>
                </a:r>
                <a:r>
                  <a:rPr lang="is-IS" dirty="0" smtClean="0">
                    <a:solidFill>
                      <a:srgbClr val="3636E8"/>
                    </a:solidFill>
                  </a:rPr>
                  <a:t> sono problemi numerici</a:t>
                </a:r>
              </a:p>
              <a:p>
                <a:pPr lvl="1"/>
                <a:r>
                  <a:rPr lang="is-IS" b="1" dirty="0" smtClean="0">
                    <a:solidFill>
                      <a:srgbClr val="3636E8"/>
                    </a:solidFill>
                  </a:rPr>
                  <a:t>VC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: un’istanza è </a:t>
                </a:r>
                <a:r>
                  <a:rPr lang="is-IS" dirty="0">
                    <a:solidFill>
                      <a:schemeClr val="tx1"/>
                    </a:solidFill>
                  </a:rPr>
                  <a:t>una coppia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e si chiede se G contiene un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cover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k nodi</a:t>
                </a:r>
              </a:p>
              <a:p>
                <a:pPr lvl="1"/>
                <a:r>
                  <a:rPr lang="is-IS" b="1" dirty="0" smtClean="0">
                    <a:solidFill>
                      <a:srgbClr val="3636E8"/>
                    </a:solidFill>
                  </a:rPr>
                  <a:t>IS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: </a:t>
                </a:r>
                <a:r>
                  <a:rPr lang="is-IS" dirty="0">
                    <a:solidFill>
                      <a:schemeClr val="tx1"/>
                    </a:solidFill>
                  </a:rPr>
                  <a:t>un’istanza è una coppia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e si chiede se G contiene un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insieme indipendente di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   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≥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k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nodi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s-IS" b="1" dirty="0" smtClean="0">
                    <a:solidFill>
                      <a:srgbClr val="3636E8"/>
                    </a:solidFill>
                  </a:rPr>
                  <a:t>CLIQUE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: </a:t>
                </a:r>
                <a:r>
                  <a:rPr lang="is-IS" dirty="0">
                    <a:solidFill>
                      <a:schemeClr val="tx1"/>
                    </a:solidFill>
                  </a:rPr>
                  <a:t>un’istanza è una coppia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e si chiede se G contiene un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sottografo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completo 	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≥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k nodi</a:t>
                </a:r>
                <a:endParaRPr lang="is-IS" dirty="0" smtClean="0">
                  <a:solidFill>
                    <a:schemeClr val="tx1"/>
                  </a:solidFill>
                  <a:sym typeface="Symbol" charset="2"/>
                </a:endParaRPr>
              </a:p>
              <a:p>
                <a:pPr lvl="1"/>
                <a:r>
                  <a:rPr lang="is-IS" b="1" dirty="0" smtClean="0">
                    <a:solidFill>
                      <a:srgbClr val="3636E8"/>
                    </a:solidFill>
                  </a:rPr>
                  <a:t>LP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: </a:t>
                </a:r>
                <a:r>
                  <a:rPr lang="is-IS" dirty="0">
                    <a:solidFill>
                      <a:schemeClr val="tx1"/>
                    </a:solidFill>
                  </a:rPr>
                  <a:t>un’istanza è una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quadrupla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V,E ),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t,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e si chiede se G contiene un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percorso da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a t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≥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k archi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in quanto il valore del numero naturale k presente nelle loro istanze è sempre limitato da |V| (ossia, dalla dimensione della parte non numerica dell’istanza):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|V|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  <a:blipFill rotWithShape="0">
                <a:blip r:embed="rId2"/>
                <a:stretch>
                  <a:fillRect l="-41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35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1928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Algoritmi pseudo-polinomiali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6" y="922722"/>
            <a:ext cx="10415753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Torniamo un attimo a considerare di nuovo </a:t>
            </a:r>
            <a:r>
              <a:rPr lang="it-IT" dirty="0" smtClean="0">
                <a:solidFill>
                  <a:schemeClr val="tx1"/>
                </a:solidFill>
              </a:rPr>
              <a:t>l’algoritmo che decide PAR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che richiede tempo in O(</a:t>
            </a:r>
            <a:r>
              <a:rPr lang="it-IT" dirty="0" err="1" smtClean="0">
                <a:solidFill>
                  <a:schemeClr val="tx1"/>
                </a:solidFill>
              </a:rPr>
              <a:t>nb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che, in generale, non è polinomiale nella dimensione dell’istanza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 che, però, diventa polinomiale quando fissiamo un polinomio </a:t>
            </a:r>
            <a:r>
              <a:rPr lang="it-IT" dirty="0" err="1" smtClean="0">
                <a:solidFill>
                  <a:schemeClr val="tx1"/>
                </a:solidFill>
              </a:rPr>
              <a:t>p</a:t>
            </a:r>
            <a:r>
              <a:rPr lang="it-IT" dirty="0" smtClean="0">
                <a:solidFill>
                  <a:schemeClr val="tx1"/>
                </a:solidFill>
              </a:rPr>
              <a:t> e consideriamo le sole istanze in cui il valore di ciascuna componente numerica non supera </a:t>
            </a:r>
            <a:r>
              <a:rPr lang="it-IT" dirty="0" err="1" smtClean="0">
                <a:solidFill>
                  <a:schemeClr val="tx1"/>
                </a:solidFill>
              </a:rPr>
              <a:t>p</a:t>
            </a:r>
            <a:r>
              <a:rPr lang="it-IT" dirty="0" smtClean="0">
                <a:solidFill>
                  <a:schemeClr val="tx1"/>
                </a:solidFill>
              </a:rPr>
              <a:t>(</a:t>
            </a:r>
            <a:r>
              <a:rPr lang="it-IT" dirty="0" err="1" smtClean="0">
                <a:solidFill>
                  <a:schemeClr val="tx1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), dove </a:t>
            </a:r>
            <a:r>
              <a:rPr lang="it-IT" dirty="0" err="1" smtClean="0">
                <a:solidFill>
                  <a:schemeClr val="tx1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 è </a:t>
            </a:r>
            <a:r>
              <a:rPr lang="it-IT" dirty="0">
                <a:solidFill>
                  <a:schemeClr val="tx1"/>
                </a:solidFill>
              </a:rPr>
              <a:t>la dimensione della parte non numerica dell’istanza, 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Un algoritmo che decide un problema numerico e che ha questa caratteristica si dice </a:t>
            </a:r>
            <a:r>
              <a:rPr lang="it-IT" b="1" dirty="0" smtClean="0">
                <a:solidFill>
                  <a:srgbClr val="D441C9"/>
                </a:solidFill>
              </a:rPr>
              <a:t>pseudo-polinomiale</a:t>
            </a:r>
          </a:p>
          <a:p>
            <a:pPr lvl="1"/>
            <a:r>
              <a:rPr lang="it-IT" sz="1600" dirty="0" smtClean="0">
                <a:solidFill>
                  <a:schemeClr val="tx1"/>
                </a:solidFill>
              </a:rPr>
              <a:t>perché richiede tempo esponenziale solo quando i valori numerici sono molto grandi rispetto alla dimensione della parte non numerica dell’istanza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Un problema numerico NP-completo che è deciso da un algoritmo pseudo-polinomiale si dice </a:t>
            </a:r>
            <a:r>
              <a:rPr lang="it-IT" b="1" dirty="0" smtClean="0">
                <a:solidFill>
                  <a:srgbClr val="3636E8"/>
                </a:solidFill>
              </a:rPr>
              <a:t>NP-completo in senso debole </a:t>
            </a:r>
            <a:r>
              <a:rPr lang="it-IT" dirty="0" smtClean="0">
                <a:solidFill>
                  <a:schemeClr val="tx1"/>
                </a:solidFill>
              </a:rPr>
              <a:t>(</a:t>
            </a:r>
            <a:r>
              <a:rPr lang="it-IT" i="1" dirty="0" err="1" smtClean="0">
                <a:solidFill>
                  <a:schemeClr val="tx1"/>
                </a:solidFill>
              </a:rPr>
              <a:t>weak</a:t>
            </a:r>
            <a:r>
              <a:rPr lang="it-IT" i="1" dirty="0" smtClean="0">
                <a:solidFill>
                  <a:schemeClr val="tx1"/>
                </a:solidFill>
              </a:rPr>
              <a:t> NP-complete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Dunque, PAR è </a:t>
            </a:r>
            <a:r>
              <a:rPr lang="it-IT" dirty="0">
                <a:solidFill>
                  <a:schemeClr val="tx1"/>
                </a:solidFill>
              </a:rPr>
              <a:t>NP-completo in senso </a:t>
            </a:r>
            <a:r>
              <a:rPr lang="it-IT" dirty="0" smtClean="0">
                <a:solidFill>
                  <a:schemeClr val="tx1"/>
                </a:solidFill>
              </a:rPr>
              <a:t>debole</a:t>
            </a:r>
          </a:p>
          <a:p>
            <a:r>
              <a:rPr lang="it-IT" dirty="0">
                <a:solidFill>
                  <a:schemeClr val="tx1"/>
                </a:solidFill>
              </a:rPr>
              <a:t>Un problema numerico NP-completo </a:t>
            </a:r>
            <a:r>
              <a:rPr lang="it-IT" dirty="0" smtClean="0">
                <a:solidFill>
                  <a:schemeClr val="tx1"/>
                </a:solidFill>
              </a:rPr>
              <a:t>che </a:t>
            </a:r>
            <a:r>
              <a:rPr lang="it-IT" b="1" dirty="0" smtClean="0">
                <a:solidFill>
                  <a:schemeClr val="tx1"/>
                </a:solidFill>
              </a:rPr>
              <a:t>non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è deciso da un algoritmo pseudo-polinomiale si dice </a:t>
            </a:r>
            <a:r>
              <a:rPr lang="it-IT" b="1" dirty="0">
                <a:solidFill>
                  <a:srgbClr val="FF0000"/>
                </a:solidFill>
              </a:rPr>
              <a:t>NP-completo in senso </a:t>
            </a:r>
            <a:r>
              <a:rPr lang="it-IT" b="1" dirty="0" smtClean="0">
                <a:solidFill>
                  <a:srgbClr val="FF0000"/>
                </a:solidFill>
              </a:rPr>
              <a:t>forte </a:t>
            </a:r>
            <a:r>
              <a:rPr lang="it-IT" dirty="0" smtClean="0">
                <a:solidFill>
                  <a:schemeClr val="tx1"/>
                </a:solidFill>
              </a:rPr>
              <a:t>(</a:t>
            </a:r>
            <a:r>
              <a:rPr lang="it-IT" i="1" dirty="0" smtClean="0">
                <a:solidFill>
                  <a:schemeClr val="tx1"/>
                </a:solidFill>
              </a:rPr>
              <a:t>strong NP-complete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32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1928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problema TSP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Per completezza, vediamo anche un esempio di problema NP-completo in senso forte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soprattutto, cerchiamo di capire perché è poco probabile che esista un algoritmo pseudo-polinomiale per questo problema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Ricordiamo il problema TSP: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V,E,w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w: E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											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per ogni coppia di nodi 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= |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V| } </a:t>
                </a:r>
                <a:endParaRPr lang="it-IT" sz="1800" b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 , k) : 																	</a:t>
                </a:r>
                <a:r>
                  <a:rPr lang="it-IT" dirty="0" err="1">
                    <a:solidFill>
                      <a:schemeClr val="tx1"/>
                    </a:solidFill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</a:rPr>
                  <a:t>( 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)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s-IS" dirty="0">
                    <a:solidFill>
                      <a:schemeClr val="tx1"/>
                    </a:solidFill>
                  </a:rPr>
                  <a:t>…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n-1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k</a:t>
                </a:r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Se TSP fosse NP-completo in senso debole, dovrebbe esistere un algoritmo pseudo-polinomiale che lo decide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ossia,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un algoritmo che opera in tempo polinomiale in |V| e in |E!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					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che è la parte non numerica dell’istanza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     			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ogni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qualvolta i pesi degli archi hanno valori polinomiali in |V| ed |E|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  <a:blipFill rotWithShape="0">
                <a:blip r:embed="rId2"/>
                <a:stretch>
                  <a:fillRect l="-41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42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1928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problema TSP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Or bene, la scorsa lezione abbiamo dimostrato che TSP è NP-completo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abbiamo dimostrato che HC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TSP trasformando una istanza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600" dirty="0">
                    <a:solidFill>
                      <a:schemeClr val="tx1"/>
                    </a:solidFill>
                  </a:rPr>
                  <a:t> di HC nell’istanza 		 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G’=(V,E’,w), k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600" dirty="0">
                    <a:solidFill>
                      <a:schemeClr val="tx1"/>
                    </a:solidFill>
                  </a:rPr>
                  <a:t> di TSP, tale che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E’ è ottenuto aggiungendo ad E gli archi mancanti: E’ = 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{(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):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sz="16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E}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la funzione peso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 è così definita: 																per ogni arco di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)=1, 								per ogni arco non in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)=2|V|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k = |V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|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Osservate che i pesi usati nella riduzione sono 1 e 2 |V|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sono polinomiali in |V|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significa che TSP è NP-completo anche </a:t>
                </a:r>
                <a:r>
                  <a:rPr lang="it-IT" dirty="0">
                    <a:solidFill>
                      <a:schemeClr val="tx1"/>
                    </a:solidFill>
                  </a:rPr>
                  <a:t>quando i pesi degli archi hanno valori polinomiali in |V| ed |E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Perciò, </a:t>
                </a:r>
                <a:r>
                  <a:rPr lang="it-IT" dirty="0">
                    <a:solidFill>
                      <a:schemeClr val="tx1"/>
                    </a:solidFill>
                  </a:rPr>
                  <a:t>se esistesse un algoritmo 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decide TSP e che opera </a:t>
                </a:r>
                <a:r>
                  <a:rPr lang="it-IT" dirty="0">
                    <a:solidFill>
                      <a:schemeClr val="tx1"/>
                    </a:solidFill>
                  </a:rPr>
                  <a:t>in tempo polinomiale in |V| e in 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E| ogni </a:t>
                </a:r>
                <a:r>
                  <a:rPr lang="it-IT" dirty="0">
                    <a:solidFill>
                      <a:schemeClr val="tx1"/>
                    </a:solidFill>
                  </a:rPr>
                  <a:t>qualvolta i pesi degli archi hanno valori polinomiali in |V| ed |E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ciò dimostrerebbe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NP !!!!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Quindi,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TSP è NP-completo in senso forte</a:t>
                </a:r>
                <a:endParaRPr lang="it-IT" b="1" dirty="0">
                  <a:solidFill>
                    <a:srgbClr val="FF0000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6" y="922722"/>
                <a:ext cx="10415753" cy="5510614"/>
              </a:xfrm>
              <a:blipFill rotWithShape="0">
                <a:blip r:embed="rId2"/>
                <a:stretch>
                  <a:fillRect l="-410" t="-553" b="-16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Dimostrazioni di NP-completezza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52091" y="1627056"/>
            <a:ext cx="9922106" cy="29325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Concludiamo il corso con </a:t>
            </a:r>
            <a:r>
              <a:rPr lang="it-IT" smtClean="0">
                <a:solidFill>
                  <a:schemeClr val="tx1"/>
                </a:solidFill>
              </a:rPr>
              <a:t>una lunga esercitazione 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che ci </a:t>
            </a:r>
            <a:r>
              <a:rPr lang="it-IT" smtClean="0">
                <a:solidFill>
                  <a:schemeClr val="tx1"/>
                </a:solidFill>
              </a:rPr>
              <a:t>permetterà di </a:t>
            </a:r>
            <a:r>
              <a:rPr lang="it-IT" dirty="0" smtClean="0">
                <a:solidFill>
                  <a:schemeClr val="tx1"/>
                </a:solidFill>
              </a:rPr>
              <a:t>chiarire una serie di questioni che abbiamo toccato nel corso </a:t>
            </a:r>
            <a:r>
              <a:rPr lang="it-IT" smtClean="0">
                <a:solidFill>
                  <a:schemeClr val="tx1"/>
                </a:solidFill>
              </a:rPr>
              <a:t>delle lezioni:</a:t>
            </a:r>
            <a:endParaRPr lang="it-IT" dirty="0" smtClean="0">
              <a:solidFill>
                <a:schemeClr val="tx1"/>
              </a:solidFill>
            </a:endParaRPr>
          </a:p>
          <a:p>
            <a:pPr lvl="1"/>
            <a:r>
              <a:rPr lang="it-IT" smtClean="0">
                <a:solidFill>
                  <a:schemeClr val="tx1"/>
                </a:solidFill>
              </a:rPr>
              <a:t>il </a:t>
            </a:r>
            <a:r>
              <a:rPr lang="it-IT" dirty="0" smtClean="0">
                <a:solidFill>
                  <a:schemeClr val="tx1"/>
                </a:solidFill>
              </a:rPr>
              <a:t>ruolo </a:t>
            </a:r>
            <a:r>
              <a:rPr lang="it-IT" smtClean="0">
                <a:solidFill>
                  <a:schemeClr val="tx1"/>
                </a:solidFill>
              </a:rPr>
              <a:t>delle costanti nella complessità dei problemi</a:t>
            </a:r>
            <a:endParaRPr lang="it-IT" dirty="0" smtClean="0">
              <a:solidFill>
                <a:schemeClr val="tx1"/>
              </a:solidFill>
            </a:endParaRPr>
          </a:p>
          <a:p>
            <a:pPr lvl="1"/>
            <a:r>
              <a:rPr lang="it-IT" smtClean="0">
                <a:solidFill>
                  <a:schemeClr val="tx1"/>
                </a:solidFill>
              </a:rPr>
              <a:t>la relazione fra complessità e codifica</a:t>
            </a:r>
            <a:endParaRPr lang="it-IT" dirty="0" smtClean="0">
              <a:solidFill>
                <a:schemeClr val="tx1"/>
              </a:solidFill>
            </a:endParaRPr>
          </a:p>
          <a:p>
            <a:pPr lvl="1"/>
            <a:r>
              <a:rPr lang="it-IT" smtClean="0">
                <a:solidFill>
                  <a:schemeClr val="tx1"/>
                </a:solidFill>
              </a:rPr>
              <a:t>NP e </a:t>
            </a:r>
            <a:r>
              <a:rPr lang="is-IS" smtClean="0">
                <a:solidFill>
                  <a:schemeClr val="tx1"/>
                </a:solidFill>
              </a:rPr>
              <a:t>… non NP</a:t>
            </a:r>
            <a:endParaRPr lang="it-IT" dirty="0" smtClean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6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Ed ora, esercizi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Terminiamo la lezione con una serie di esercizi simili fra loro e che ci permetteranno anche di sottolineare qualche ultima questioncina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Consideriamo una serie di problemi che combinano, in tutti i modi possibili i problemi VC e 3-COL:</a:t>
                </a:r>
              </a:p>
              <a:p>
                <a:pPr lvl="1"/>
                <a:r>
                  <a:rPr lang="it-IT" sz="1800" dirty="0" smtClean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3-COL: </a:t>
                </a:r>
              </a:p>
              <a:p>
                <a:pPr lvl="1"/>
                <a:r>
                  <a:rPr lang="it-IT" sz="1800" dirty="0" smtClean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3-COL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3-COL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3-COL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3-COL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3-COL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3-COL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3-COL</a:t>
                </a:r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 r="-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59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776247" y="122252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</a:t>
                </a: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76247" y="122252"/>
                <a:ext cx="8911687" cy="803435"/>
              </a:xfrm>
              <a:blipFill rotWithShape="0">
                <a:blip r:embed="rId2"/>
                <a:stretch>
                  <a:fillRect l="-2052"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78711" y="925687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</a:t>
                </a:r>
                <a:r>
                  <a:rPr lang="it-IT" dirty="0">
                    <a:solidFill>
                      <a:schemeClr val="tx1"/>
                    </a:solidFill>
                  </a:rPr>
                  <a:t>un grafo G = (V,E) ed un intero k, decidere se G ha 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al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più k nodi oppure è 3-colorabile</a:t>
                </a:r>
              </a:p>
              <a:p>
                <a:pPr lvl="8"/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𝐕𝐂𝐨𝐫𝟑𝐂𝐎𝐋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V,E),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𝐕𝐂𝐨𝐫𝟑𝐂𝐎𝐋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): V’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⊆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{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1,2,3 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  <a:endParaRPr lang="it-IT" sz="1800" b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𝐕𝐂𝐨𝐫𝟑𝐂𝐎𝐋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𝐕𝐂𝐨𝐫𝟑𝐂𝐎𝐋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𝐕𝐂𝐨𝐫𝟑𝐂𝐎𝐋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 , k)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								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[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V’|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V’  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⋁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  </a:t>
                </a:r>
                <a:r>
                  <a:rPr lang="it-IT" dirty="0">
                    <a:solidFill>
                      <a:schemeClr val="tx1"/>
                    </a:solidFill>
                  </a:rPr>
                  <a:t>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V’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 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]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it-IT" sz="20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che 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NP-completo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NP: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infatti, un certificato è una coppia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 e verificare se soddisfa il predicato richiede tempo polinomiale in |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|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2) per dimostrare la completezza di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rispetto a NP, riduciamo 			VC 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3-COL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8711" y="925687"/>
                <a:ext cx="9922106" cy="5510614"/>
              </a:xfrm>
              <a:blipFill rotWithShape="0">
                <a:blip r:embed="rId3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78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776247" y="122252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</a:t>
                </a: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76247" y="122252"/>
                <a:ext cx="8911687" cy="803435"/>
              </a:xfrm>
              <a:blipFill rotWithShape="0">
                <a:blip r:embed="rId2"/>
                <a:stretch>
                  <a:fillRect l="-2052"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78711" y="925687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2) VC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3-COL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data 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di VC, la corrispondente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G’=(V’,E’), k’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di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ottenuta aggiungendo a G una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clique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di 4 nodi (che non è 3-colorabile) e ponendo k’ = k+3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 lvl="3"/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G ha un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cover di k nodi, allora G’ ha un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cover di k+3 nodi (3 nodi servono a coprire gli archi nella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clique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di 4 nodi) – ossia,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è istanza sì di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3-COL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G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ha </a:t>
                </a:r>
                <a:r>
                  <a:rPr lang="it-IT" dirty="0">
                    <a:solidFill>
                      <a:schemeClr val="tx1"/>
                    </a:solidFill>
                  </a:rPr>
                  <a:t>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k nodi, allora G’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ha </a:t>
                </a:r>
                <a:r>
                  <a:rPr lang="it-IT" dirty="0">
                    <a:solidFill>
                      <a:schemeClr val="tx1"/>
                    </a:solidFill>
                  </a:rPr>
                  <a:t>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k+3 nodi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(perché 3 </a:t>
                </a:r>
                <a:r>
                  <a:rPr lang="it-IT" dirty="0">
                    <a:solidFill>
                      <a:schemeClr val="tx1"/>
                    </a:solidFill>
                  </a:rPr>
                  <a:t>nodi servono a coprire gli archi nella </a:t>
                </a:r>
                <a:r>
                  <a:rPr lang="it-IT" dirty="0" err="1">
                    <a:solidFill>
                      <a:schemeClr val="tx1"/>
                    </a:solidFill>
                  </a:rPr>
                  <a:t>clique</a:t>
                </a:r>
                <a:r>
                  <a:rPr lang="it-IT" dirty="0">
                    <a:solidFill>
                      <a:schemeClr val="tx1"/>
                    </a:solidFill>
                  </a:rPr>
                  <a:t> di 4 nodi) –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allora, poiché G’ non è 3-colorabile,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G’=(V’,E’),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istanza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no di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3-COL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8711" y="925687"/>
                <a:ext cx="9922106" cy="5510614"/>
              </a:xfrm>
              <a:blipFill rotWithShape="0">
                <a:blip r:embed="rId3"/>
                <a:stretch>
                  <a:fillRect l="-430" t="-664" r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t="21854" r="9363" b="31018"/>
          <a:stretch/>
        </p:blipFill>
        <p:spPr>
          <a:xfrm>
            <a:off x="2672026" y="2326530"/>
            <a:ext cx="7247609" cy="22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7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952091" y="341708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</a:t>
                </a: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52091" y="341708"/>
                <a:ext cx="8911687" cy="803435"/>
              </a:xfrm>
              <a:blipFill rotWithShape="0">
                <a:blip r:embed="rId2"/>
                <a:stretch>
                  <a:fillRect l="-2052"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</a:t>
                </a:r>
                <a:r>
                  <a:rPr lang="it-IT" dirty="0">
                    <a:solidFill>
                      <a:schemeClr val="tx1"/>
                    </a:solidFill>
                  </a:rPr>
                  <a:t>un grafo G = (V,E) ed un intero k, decidere se G ha 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al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più k nodi e, inoltre, è 3-colorabile</a:t>
                </a:r>
              </a:p>
              <a:p>
                <a:pPr lvl="3"/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𝐕𝐂𝐚𝐧𝐝𝟑𝐂𝐎𝐋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V,E),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𝐚𝐧𝐝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): V’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⊆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{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1,2,3 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  <a:endParaRPr lang="it-IT" sz="1800" b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𝐚𝐧𝐝</m:t>
                    </m:r>
                    <m:r>
                      <a:rPr lang="it-IT" sz="1800" b="1" i="0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𝐕𝐂𝐚𝐧𝐝𝟑𝐂𝐎𝐋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𝐕𝐂𝐚𝐧𝐝𝟑𝐂𝐎𝐋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 , k)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								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[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V’|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V’  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⋁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  </a:t>
                </a:r>
                <a:r>
                  <a:rPr lang="it-IT" dirty="0">
                    <a:solidFill>
                      <a:schemeClr val="tx1"/>
                    </a:solidFill>
                  </a:rPr>
                  <a:t>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V’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 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]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</a:rPr>
                  <a:t>  [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3"/>
                <a:endParaRPr lang="it-IT" sz="16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che VC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3-COL è NP-completo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1) VC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infatti, un certificato è una coppia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 e verificare se soddisfa il predicato richiede tempo polinomiale in |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|</a:t>
                </a:r>
              </a:p>
              <a:p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2) per dimostrare la completezza di </a:t>
                </a:r>
                <a:r>
                  <a:rPr lang="it-IT" dirty="0">
                    <a:solidFill>
                      <a:schemeClr val="tx1"/>
                    </a:solidFill>
                  </a:rPr>
                  <a:t>VC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rispetto a NP, riduciamo 			VC a </a:t>
                </a:r>
                <a:r>
                  <a:rPr lang="it-IT" dirty="0">
                    <a:solidFill>
                      <a:schemeClr val="tx1"/>
                    </a:solidFill>
                  </a:rPr>
                  <a:t>VC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3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998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776247" y="122252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3-COL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76247" y="122252"/>
                <a:ext cx="8911687" cy="803435"/>
              </a:xfrm>
              <a:blipFill rotWithShape="0">
                <a:blip r:embed="rId2"/>
                <a:stretch>
                  <a:fillRect l="-2052"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78711" y="925687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2) VC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3-COL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data 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di VC, la corrispondente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G’=(V’,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E’),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k’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di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ottenuta sostituendo ogni arco in G con una catena di 4 nodi e ponendo k’ = k+|E|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 lvl="3"/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u="sng" dirty="0" smtClean="0">
                    <a:solidFill>
                      <a:schemeClr val="tx1"/>
                    </a:solidFill>
                  </a:rPr>
                  <a:t>Osserviamo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che G’ è 3-colorabile: perciò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dobbiamo dimostrare che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G’ è istanza sì di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    VC</a:t>
                </a:r>
                <a:r>
                  <a:rPr lang="it-IT" b="1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3-COL se e solo se ha un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vertex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cover di k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+|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E|nodi</a:t>
                </a:r>
                <a:endParaRPr lang="it-IT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u="sng" dirty="0" smtClean="0">
                    <a:solidFill>
                      <a:schemeClr val="tx1"/>
                    </a:solidFill>
                  </a:rPr>
                  <a:t>Osserviamo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che, in un qualunque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per G’, 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E| nodi devono essere </a:t>
                </a:r>
                <a:r>
                  <a:rPr lang="it-IT" dirty="0">
                    <a:solidFill>
                      <a:schemeClr val="tx1"/>
                    </a:solidFill>
                  </a:rPr>
                  <a:t>nodi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blu - servono </a:t>
                </a:r>
                <a:r>
                  <a:rPr lang="it-IT" dirty="0">
                    <a:solidFill>
                      <a:schemeClr val="tx1"/>
                    </a:solidFill>
                  </a:rPr>
                  <a:t>a coprire gli archi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nelle catene che abbiamo costruito</a:t>
                </a:r>
                <a:endParaRPr lang="it-IT" b="1" dirty="0" smtClean="0">
                  <a:solidFill>
                    <a:srgbClr val="FF0000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8711" y="925687"/>
                <a:ext cx="9922106" cy="5510614"/>
              </a:xfrm>
              <a:blipFill rotWithShape="0">
                <a:blip r:embed="rId3"/>
                <a:stretch>
                  <a:fillRect l="-430" t="-6305" r="-1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3" t="22947" r="26091" b="35162"/>
          <a:stretch/>
        </p:blipFill>
        <p:spPr>
          <a:xfrm>
            <a:off x="2791968" y="2206752"/>
            <a:ext cx="7388352" cy="26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6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776247" y="122252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3-COL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76247" y="122252"/>
                <a:ext cx="8911687" cy="803435"/>
              </a:xfrm>
              <a:blipFill rotWithShape="0">
                <a:blip r:embed="rId2"/>
                <a:stretch>
                  <a:fillRect l="-2052"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78711" y="925687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2) VC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3-COL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G ha un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cover di k nodi, allora G’ ha un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cover di k+|E| nodi (dei quali, |E| nodi blu) – ossia,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è istanza sì di </a:t>
                </a:r>
                <a:r>
                  <a:rPr lang="it-IT" dirty="0">
                    <a:solidFill>
                      <a:schemeClr val="tx1"/>
                    </a:solidFill>
                  </a:rPr>
                  <a:t>VC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3-COL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G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ha </a:t>
                </a:r>
                <a:r>
                  <a:rPr lang="it-IT" dirty="0">
                    <a:solidFill>
                      <a:schemeClr val="tx1"/>
                    </a:solidFill>
                  </a:rPr>
                  <a:t>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k nodi,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</a:t>
                </a:r>
                <a:r>
                  <a:rPr lang="it-IT" dirty="0">
                    <a:solidFill>
                      <a:schemeClr val="tx1"/>
                    </a:solidFill>
                  </a:rPr>
                  <a:t>G’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ha </a:t>
                </a:r>
                <a:r>
                  <a:rPr lang="it-IT" dirty="0">
                    <a:solidFill>
                      <a:schemeClr val="tx1"/>
                    </a:solidFill>
                  </a:rPr>
                  <a:t>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+|E| </a:t>
                </a:r>
                <a:r>
                  <a:rPr lang="it-IT" dirty="0">
                    <a:solidFill>
                      <a:schemeClr val="tx1"/>
                    </a:solidFill>
                  </a:rPr>
                  <a:t>nodi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(poiché </a:t>
                </a:r>
                <a:r>
                  <a:rPr lang="it-IT" dirty="0">
                    <a:solidFill>
                      <a:schemeClr val="tx1"/>
                    </a:solidFill>
                  </a:rPr>
                  <a:t>in G’|E| nodi servono a coprire gli archi adiacenti ai nodi blu nelle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catene) </a:t>
                </a:r>
                <a:r>
                  <a:rPr lang="it-IT" dirty="0">
                    <a:solidFill>
                      <a:schemeClr val="tx1"/>
                    </a:solidFill>
                  </a:rPr>
                  <a:t>–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allora,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G’=(V’,E’),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istanza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no di </a:t>
                </a:r>
                <a:r>
                  <a:rPr lang="it-IT" dirty="0">
                    <a:solidFill>
                      <a:schemeClr val="tx1"/>
                    </a:solidFill>
                  </a:rPr>
                  <a:t>VC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3-COL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8711" y="925687"/>
                <a:ext cx="9922106" cy="5510614"/>
              </a:xfrm>
              <a:blipFill rotWithShape="0">
                <a:blip r:embed="rId3"/>
                <a:stretch>
                  <a:fillRect l="-430" t="-6305" r="-7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22291" r="25970" b="38218"/>
          <a:stretch/>
        </p:blipFill>
        <p:spPr>
          <a:xfrm>
            <a:off x="3121152" y="1987296"/>
            <a:ext cx="4720863" cy="159715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7" t="22945" r="24999" b="34946"/>
          <a:stretch/>
        </p:blipFill>
        <p:spPr>
          <a:xfrm>
            <a:off x="2962657" y="4646058"/>
            <a:ext cx="5230368" cy="18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7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952091" y="341708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52091" y="341708"/>
                <a:ext cx="8911687" cy="803435"/>
              </a:xfrm>
              <a:blipFill rotWithShape="0">
                <a:blip r:embed="rId2"/>
                <a:stretch>
                  <a:fillRect l="-2052"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</a:t>
                </a:r>
                <a:r>
                  <a:rPr lang="it-IT" dirty="0">
                    <a:solidFill>
                      <a:schemeClr val="tx1"/>
                    </a:solidFill>
                  </a:rPr>
                  <a:t>un grafo G = (V,E) ed un intero k, decidere se G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ha </a:t>
                </a:r>
                <a:r>
                  <a:rPr lang="it-IT" dirty="0">
                    <a:solidFill>
                      <a:schemeClr val="tx1"/>
                    </a:solidFill>
                  </a:rPr>
                  <a:t>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al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più k nodi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non è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3-colorabile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𝐕𝐂𝐚𝐧𝐝𝐧𝐨𝐭𝟑𝐂𝐎𝐋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V,E),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𝐚𝐧𝐝𝐧𝐨𝐭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): V’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⊆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{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1,2,3 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  <a:endParaRPr lang="it-IT" sz="1800" b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</m:t>
                    </m:r>
                    <m:r>
                      <a:rPr lang="it-IT" sz="1800" b="1" i="0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𝐚𝐧𝐝𝐧𝐨𝐭</m:t>
                    </m:r>
                    <m:r>
                      <a:rPr lang="it-IT" sz="1800" b="1" i="0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𝐕𝐂𝐚𝐧𝐝𝐧𝐨𝐭𝟑𝐂𝐎𝐋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)=	 											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  <m:r>
                      <a:rPr lang="it-IT" sz="1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𝐧𝐨𝐭𝐕𝐂𝐚𝐧𝐝𝟑𝐂𝐎𝐋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 , k)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[ 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’|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k 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 u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V</a:t>
                </a:r>
                <a:r>
                  <a:rPr lang="it-IT" dirty="0">
                    <a:solidFill>
                      <a:schemeClr val="tx1"/>
                    </a:solidFill>
                  </a:rPr>
                  <a:t>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V</a:t>
                </a:r>
                <a:r>
                  <a:rPr lang="it-IT" dirty="0">
                    <a:solidFill>
                      <a:schemeClr val="tx1"/>
                    </a:solidFill>
                  </a:rPr>
                  <a:t>’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 				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𝐧𝐨𝐭𝐕𝐂𝐚𝐧𝐝𝟑𝐂𝐎𝐋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 , k)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8"/>
                <a:endParaRPr lang="it-IT" sz="16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Osservate la complessità di questo predicato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Però, in effetti, la stessa riduzione utilizzata per mostrare che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VC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3-COL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funziona anche come riduzione da VC a 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3-COL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infatti, poiché G’ non è 3-colorabile, allora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G’, k+3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una istanza sì di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3-COL se e soltanto se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G,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k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è una istanza sì di VC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questo prova che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3-COL è NP-completo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Siamo sicuri?!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3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86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952091" y="341708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52091" y="341708"/>
                <a:ext cx="8911687" cy="803435"/>
              </a:xfrm>
              <a:blipFill rotWithShape="0">
                <a:blip r:embed="rId2"/>
                <a:stretch>
                  <a:fillRect l="-2052"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1009859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La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stessa riduzione utilizzata per mostrare che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VC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3-COL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funziona anche come riduzione da VC a 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3-COL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questo prova che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3-COL è NP-completo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Siamo sicuri?!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Non ci stiamo dimenticando qualcosa?...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Per esempio, che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affinché un problema sia NP-completo, innanzi, tutto, quel problema deve appartenere a 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?...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vediamo se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3-COL appartiene a NP: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 certificato per 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l’insieme di tutte le coppie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verificare il certificato significa verificare che in tutte le coppie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V’ non è un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cover di dimensione al più k e che, fra tutte queste coppie, ce n’è almeno una tale che  è una 3-colorazione per G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solo in questo modo potremmo essere certi che il genio (burlone) ci ha detto il vero affermando che una certa istanza è una istanza sì!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questa verifica sembra richiedere tempo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più che polinomiale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 |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dunque, </a:t>
                </a:r>
                <a:r>
                  <a:rPr lang="it-IT" i="1" dirty="0" smtClean="0">
                    <a:solidFill>
                      <a:srgbClr val="3636E8"/>
                    </a:solidFill>
                  </a:rPr>
                  <a:t>non riusciamo a dimostrare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che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appartiene a NP!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10098596" cy="5510614"/>
              </a:xfrm>
              <a:blipFill rotWithShape="0">
                <a:blip r:embed="rId3"/>
                <a:stretch>
                  <a:fillRect l="-422" t="-2323" r="-1086" b="-17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914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i="1" dirty="0" smtClean="0">
                <a:solidFill>
                  <a:srgbClr val="FF0000"/>
                </a:solidFill>
              </a:rPr>
              <a:t>Forse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in NP!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1009859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on riusciamo a dimostrare che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appartiene a NP!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nella stessa situazione si trovano i problemi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3-COL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effetti, questi problemi appartengono a classi nelle quali NP è contenuta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classi che costituiscono la cosiddetta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gerarchia polinomiale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si suppone che NP sia contenuta propriamente nella più piccola di queste classi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è un’altra delle congetture della complessità polinomiale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non ci interessiamo di questa questione in questo corso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10098596" cy="5510614"/>
              </a:xfrm>
              <a:blipFill rotWithShape="0">
                <a:blip r:embed="rId2"/>
                <a:stretch>
                  <a:fillRect l="-422" t="-63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9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667886" y="193427"/>
                <a:ext cx="8911687" cy="7433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3-COL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7886" y="193427"/>
                <a:ext cx="8911687" cy="743380"/>
              </a:xfrm>
              <a:blipFill rotWithShape="0">
                <a:blip r:embed="rId2"/>
                <a:stretch>
                  <a:fillRect t="-13115" b="-17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67886" y="936806"/>
                <a:ext cx="9922106" cy="576055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</a:t>
                </a:r>
                <a:r>
                  <a:rPr lang="it-IT" dirty="0">
                    <a:solidFill>
                      <a:schemeClr val="tx1"/>
                    </a:solidFill>
                  </a:rPr>
                  <a:t>un grafo G = (V,E) ed un intero k, decidere se G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ha alcun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al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più k nodi oppure non è 3-colorabile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𝐧𝐨𝐭𝐕𝐂𝐨𝐫𝐧𝐨𝐭𝟑𝐂𝐎𝐋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V,E),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𝐂𝐨𝐫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): V’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⊆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{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1,2,3 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  <a:endParaRPr lang="it-IT" sz="1800" b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</m:t>
                    </m:r>
                    <m:r>
                      <a:rPr lang="it-IT" sz="1800" b="1" i="0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𝐂𝐨𝐫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</m:t>
                    </m:r>
                    <m:r>
                      <a:rPr lang="it-IT" sz="1800" b="1" i="0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𝐧𝐨𝐭𝐕𝐂𝐨𝐫𝐧𝐨𝐭𝟑𝐂𝐎𝐋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(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𝐧𝐨𝐭𝐕𝐂𝐨𝐫𝐧𝐨𝐭𝟑𝐂𝐎𝐋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 , k)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[ 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V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’| &gt; k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 </a:t>
                </a:r>
                <a:r>
                  <a:rPr lang="it-IT" dirty="0">
                    <a:solidFill>
                      <a:schemeClr val="tx1"/>
                    </a:solidFill>
                  </a:rPr>
                  <a:t>u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V</a:t>
                </a:r>
                <a:r>
                  <a:rPr lang="it-IT" dirty="0">
                    <a:solidFill>
                      <a:schemeClr val="tx1"/>
                    </a:solidFill>
                  </a:rPr>
                  <a:t>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V</a:t>
                </a:r>
                <a:r>
                  <a:rPr lang="it-IT" dirty="0">
                    <a:solidFill>
                      <a:schemeClr val="tx1"/>
                    </a:solidFill>
                  </a:rPr>
                  <a:t>’ </a:t>
                </a:r>
                <a:r>
                  <a:rPr lang="it-IT" sz="1800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  <m:r>
                      <a:rPr lang="it-IT" sz="1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it-IT" sz="1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:r>
                  <a:rPr lang="it-IT" sz="1800" dirty="0" smtClean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anche in questo caso un </a:t>
                </a:r>
                <a:r>
                  <a:rPr lang="it-IT" dirty="0">
                    <a:solidFill>
                      <a:schemeClr val="tx1"/>
                    </a:solidFill>
                  </a:rPr>
                  <a:t>certificato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per 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è l’insieme di tutte le coppie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di nuovo, verificare un certificato </a:t>
                </a:r>
                <a:r>
                  <a:rPr lang="it-IT" dirty="0">
                    <a:solidFill>
                      <a:schemeClr val="tx1"/>
                    </a:solidFill>
                  </a:rPr>
                  <a:t>sembra richiedere tempo </a:t>
                </a:r>
                <a:r>
                  <a:rPr lang="it-IT" b="1" dirty="0">
                    <a:solidFill>
                      <a:schemeClr val="tx1"/>
                    </a:solidFill>
                  </a:rPr>
                  <a:t>più che polinomiale </a:t>
                </a:r>
                <a:r>
                  <a:rPr lang="it-IT" dirty="0">
                    <a:solidFill>
                      <a:schemeClr val="tx1"/>
                    </a:solidFill>
                  </a:rPr>
                  <a:t>in |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Tuttavia: se osserviamo bene il predicato di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ci accorgiamo che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𝐧𝐨𝐭𝐕𝐂𝐨𝐫𝐧𝐨𝐭𝟑𝐂𝐎𝐋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=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𝐕𝐂</m:t>
                    </m:r>
                    <m:r>
                      <a:rPr lang="it-IT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𝐚𝐧𝐝</m:t>
                    </m:r>
                    <m:r>
                      <a:rPr lang="it-IT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𝟑𝐂𝐎𝐋</m:t>
                    </m:r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ossia,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dirty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b="1" dirty="0" smtClean="0">
                    <a:solidFill>
                      <a:srgbClr val="D441C9"/>
                    </a:solidFill>
                  </a:rPr>
                  <a:t>3-COL = ( VC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b="1" dirty="0" smtClean="0">
                    <a:solidFill>
                      <a:srgbClr val="D441C9"/>
                    </a:solidFill>
                  </a:rPr>
                  <a:t> 3-COL )</a:t>
                </a:r>
                <a:r>
                  <a:rPr lang="it-IT" sz="2000" b="1" baseline="30000" dirty="0" smtClean="0">
                    <a:solidFill>
                      <a:srgbClr val="D441C9"/>
                    </a:solidFill>
                  </a:rPr>
                  <a:t>c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poiché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NP, allora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coNP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poiché 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3-COL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NP-completo, allora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-completo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 il teorema 6.25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7886" y="936806"/>
                <a:ext cx="9922106" cy="5760555"/>
              </a:xfrm>
              <a:blipFill rotWithShape="0">
                <a:blip r:embed="rId3"/>
                <a:stretch>
                  <a:fillRect l="-430" t="-635" r="-799" b="-11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45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ruolo delle costanti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La scorsa lezione abbiamo incontrato un problema, 3-colorability, che è una restrizione del più generale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colorability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la restrizione è ottenuta fissando ad un valore costante una parte dell’istanza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il numero di colori disponibili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Abbiamo visto che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 taluni valori della costante il problema cade nella classe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(2-COL)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mentre per la maggior parte dei valori in problema rimane NP-completo, come nel caso generale 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k-COL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per ogni k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3)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La stessa cosa accade con il problema SAT, quando fissiamo ad un valore costante la dimensione delle clausole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2SAT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P</a:t>
                </a: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</a:rPr>
                  <a:t>kSAT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NP-completo, per ogni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3 (lo abbiamo dimostrato per k = 3, potete dimostrarlo per esercizio per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4)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adesso, vediamo insieme altri esempi nei quali fissiamo ad una costante una parte delle istanze dei problemi</a:t>
                </a:r>
                <a:endParaRPr lang="it-IT" u="sng" dirty="0" smtClean="0">
                  <a:solidFill>
                    <a:schemeClr val="tx1"/>
                  </a:solidFill>
                </a:endParaRPr>
              </a:p>
              <a:p>
                <a:pPr lvl="6"/>
                <a:endParaRPr lang="it-IT" u="sng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 r="-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56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952091" y="341708"/>
                <a:ext cx="8911687" cy="8034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52091" y="341708"/>
                <a:ext cx="8911687" cy="803435"/>
              </a:xfrm>
              <a:blipFill rotWithShape="0">
                <a:blip r:embed="rId2"/>
                <a:stretch>
                  <a:fillRect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159307" y="1528203"/>
                <a:ext cx="9468402" cy="4489538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</a:t>
                </a:r>
                <a:r>
                  <a:rPr lang="it-IT" dirty="0">
                    <a:solidFill>
                      <a:schemeClr val="tx1"/>
                    </a:solidFill>
                  </a:rPr>
                  <a:t>un grafo G = (V,E) ed un intero k, decidere se G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ha alcun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al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più k nodi e, inoltre, non è 3-colorabile</a:t>
                </a: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valgono per questo problema identiche considerazioni a quelle che abbiamo fatto per il problema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Quindi, per esercizio: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formalizzate questo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dimostrate che è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-completo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307" y="1528203"/>
                <a:ext cx="9468402" cy="4489538"/>
              </a:xfrm>
              <a:blipFill rotWithShape="0">
                <a:blip r:embed="rId3"/>
                <a:stretch>
                  <a:fillRect l="-451" t="-8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31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Problemi </a:t>
            </a:r>
            <a:r>
              <a:rPr lang="it-IT" dirty="0" err="1" smtClean="0">
                <a:solidFill>
                  <a:schemeClr val="tx1"/>
                </a:solidFill>
              </a:rPr>
              <a:t>coNP</a:t>
            </a:r>
            <a:r>
              <a:rPr lang="it-IT" dirty="0" smtClean="0">
                <a:solidFill>
                  <a:schemeClr val="tx1"/>
                </a:solidFill>
              </a:rPr>
              <a:t>-completi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7" y="1145143"/>
            <a:ext cx="9922106" cy="5510614"/>
          </a:xfrm>
        </p:spPr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Gli ultimi due problemi sono </a:t>
            </a:r>
            <a:r>
              <a:rPr lang="it-IT" dirty="0" err="1" smtClean="0">
                <a:solidFill>
                  <a:schemeClr val="tx1"/>
                </a:solidFill>
              </a:rPr>
              <a:t>coNP</a:t>
            </a:r>
            <a:r>
              <a:rPr lang="it-IT" dirty="0" smtClean="0">
                <a:solidFill>
                  <a:schemeClr val="tx1"/>
                </a:solidFill>
              </a:rPr>
              <a:t>-completi</a:t>
            </a:r>
          </a:p>
          <a:p>
            <a:r>
              <a:rPr lang="it-IT" dirty="0" smtClean="0">
                <a:solidFill>
                  <a:srgbClr val="3636E8"/>
                </a:solidFill>
                <a:ea typeface="Cambria Math" charset="0"/>
                <a:cs typeface="Cambria Math" charset="0"/>
              </a:rPr>
              <a:t>abbiamo dimostrato questo fatto dimostrando che, ciascuno di </a:t>
            </a:r>
            <a:r>
              <a:rPr lang="it-IT" dirty="0" smtClean="0">
                <a:solidFill>
                  <a:srgbClr val="3636E8"/>
                </a:solidFill>
                <a:ea typeface="Cambria Math" charset="0"/>
                <a:cs typeface="Cambria Math" charset="0"/>
              </a:rPr>
              <a:t>essi, </a:t>
            </a:r>
            <a:r>
              <a:rPr lang="it-IT" dirty="0" smtClean="0">
                <a:solidFill>
                  <a:srgbClr val="3636E8"/>
                </a:solidFill>
                <a:ea typeface="Cambria Math" charset="0"/>
                <a:cs typeface="Cambria Math" charset="0"/>
              </a:rPr>
              <a:t>è il complemento di un problema NP-completo</a:t>
            </a:r>
          </a:p>
          <a:p>
            <a:r>
              <a:rPr lang="it-IT" b="1" dirty="0" smtClean="0">
                <a:solidFill>
                  <a:srgbClr val="FF0000"/>
                </a:solidFill>
                <a:ea typeface="Cambria Math" charset="0"/>
                <a:cs typeface="Cambria Math" charset="0"/>
              </a:rPr>
              <a:t>e questo è l’unico modo per dimostrare che un problema è </a:t>
            </a:r>
            <a:r>
              <a:rPr lang="it-IT" b="1" dirty="0" err="1" smtClean="0">
                <a:solidFill>
                  <a:srgbClr val="FF0000"/>
                </a:solidFill>
                <a:ea typeface="Cambria Math" charset="0"/>
                <a:cs typeface="Cambria Math" charset="0"/>
              </a:rPr>
              <a:t>coNP</a:t>
            </a:r>
            <a:r>
              <a:rPr lang="it-IT" b="1" dirty="0" smtClean="0">
                <a:solidFill>
                  <a:srgbClr val="FF0000"/>
                </a:solidFill>
                <a:ea typeface="Cambria Math" charset="0"/>
                <a:cs typeface="Cambria Math" charset="0"/>
              </a:rPr>
              <a:t>-completo</a:t>
            </a:r>
          </a:p>
          <a:p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Infatti, la classe </a:t>
            </a:r>
            <a:r>
              <a:rPr lang="it-IT" b="1" dirty="0" err="1" smtClean="0">
                <a:solidFill>
                  <a:srgbClr val="3636E8"/>
                </a:solidFill>
                <a:ea typeface="Cambria Math" charset="0"/>
                <a:cs typeface="Cambria Math" charset="0"/>
              </a:rPr>
              <a:t>coNP</a:t>
            </a:r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 è definita come “</a:t>
            </a:r>
            <a:r>
              <a:rPr lang="it-IT" b="1" dirty="0" smtClean="0">
                <a:solidFill>
                  <a:srgbClr val="3636E8"/>
                </a:solidFill>
                <a:ea typeface="Cambria Math" charset="0"/>
                <a:cs typeface="Cambria Math" charset="0"/>
              </a:rPr>
              <a:t>la classe dei linguaggi il cui complemento appartiene a NP</a:t>
            </a:r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”</a:t>
            </a:r>
          </a:p>
          <a:p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e poi il teorema 6.25 completa l’opera, indicandoci quali dei problemi in </a:t>
            </a:r>
            <a:r>
              <a:rPr lang="it-IT" dirty="0" err="1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coNP</a:t>
            </a:r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 sono completi</a:t>
            </a:r>
          </a:p>
          <a:p>
            <a:pPr lvl="6"/>
            <a:endParaRPr lang="it-IT" sz="800" dirty="0" smtClean="0">
              <a:solidFill>
                <a:schemeClr val="tx1"/>
              </a:solidFill>
              <a:ea typeface="Cambria Math" charset="0"/>
              <a:cs typeface="Cambria Math" charset="0"/>
            </a:endParaRPr>
          </a:p>
          <a:p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Quindi, di problemi </a:t>
            </a:r>
            <a:r>
              <a:rPr lang="it-IT" dirty="0" err="1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coNP</a:t>
            </a:r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-completi ne conosciamo a bizzeffe: </a:t>
            </a:r>
            <a:r>
              <a:rPr lang="it-IT" dirty="0" err="1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VC</a:t>
            </a:r>
            <a:r>
              <a:rPr lang="it-IT" sz="2000" baseline="30000" dirty="0" err="1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c</a:t>
            </a:r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, </a:t>
            </a:r>
            <a:r>
              <a:rPr lang="it-IT" dirty="0" err="1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IS</a:t>
            </a:r>
            <a:r>
              <a:rPr lang="it-IT" sz="2000" baseline="30000" dirty="0" err="1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c</a:t>
            </a:r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, </a:t>
            </a:r>
            <a:r>
              <a:rPr lang="it-IT" dirty="0" err="1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SAT</a:t>
            </a:r>
            <a:r>
              <a:rPr lang="it-IT" sz="2000" baseline="30000" dirty="0" err="1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c</a:t>
            </a:r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, </a:t>
            </a:r>
            <a:r>
              <a:rPr lang="is-IS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…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tutti i problemi che sono il complemento di un problema NP-completo</a:t>
            </a:r>
          </a:p>
          <a:p>
            <a:pPr lvl="7"/>
            <a:endParaRPr lang="is-IS" sz="800" dirty="0" smtClean="0">
              <a:solidFill>
                <a:schemeClr val="tx1"/>
              </a:solidFill>
              <a:ea typeface="Cambria Math" charset="0"/>
              <a:cs typeface="Cambria Math" charset="0"/>
            </a:endParaRPr>
          </a:p>
          <a:p>
            <a:r>
              <a:rPr lang="is-IS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Ma come riconosciamo che un problema è in coNP? </a:t>
            </a:r>
          </a:p>
          <a:p>
            <a:r>
              <a:rPr lang="is-IS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Un indizio c’è ...</a:t>
            </a:r>
          </a:p>
          <a:p>
            <a:r>
              <a:rPr lang="is-IS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E l’indizio è nel predicato</a:t>
            </a:r>
          </a:p>
          <a:p>
            <a:r>
              <a:rPr lang="is-IS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Vediamolo con un esempio</a:t>
            </a:r>
            <a:endParaRPr lang="it-IT" dirty="0" smtClean="0">
              <a:solidFill>
                <a:schemeClr val="tx1"/>
              </a:solidFill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Problemi </a:t>
            </a:r>
            <a:r>
              <a:rPr lang="it-IT" dirty="0" err="1" smtClean="0">
                <a:solidFill>
                  <a:schemeClr val="tx1"/>
                </a:solidFill>
              </a:rPr>
              <a:t>coNP</a:t>
            </a:r>
            <a:r>
              <a:rPr lang="it-IT" dirty="0" smtClean="0">
                <a:solidFill>
                  <a:schemeClr val="tx1"/>
                </a:solidFill>
              </a:rPr>
              <a:t>-completi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6" y="1145143"/>
                <a:ext cx="10086239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Dati </a:t>
                </a:r>
                <a:r>
                  <a:rPr lang="it-IT" dirty="0">
                    <a:solidFill>
                      <a:schemeClr val="tx1"/>
                    </a:solidFill>
                  </a:rPr>
                  <a:t>un grafo G = (V,E) ed un intero k, decidere se G non ha alcun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di al più k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nodi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V’: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V’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V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} </a:t>
                </a:r>
                <a:endParaRPr lang="it-IT" sz="1800" b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(V’,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𝐧𝐨𝐭𝐕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 , k)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[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V’| &gt; k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: 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V’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V’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]</a:t>
                </a:r>
                <a:endParaRPr lang="is-IS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is-IS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Il predicato inizia con “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”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questo significa che </a:t>
                </a:r>
                <a:r>
                  <a:rPr lang="it-IT" dirty="0">
                    <a:solidFill>
                      <a:schemeClr val="tx1"/>
                    </a:solidFill>
                  </a:rPr>
                  <a:t>un certificato per 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 è l’insieme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tutti i sottoinsiemi V’ di V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e poiché il numero di sottoinsiemi di V è 2</a:t>
                </a:r>
                <a:r>
                  <a:rPr lang="it-IT" baseline="300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|V|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, non riusciamo a verificare un </a:t>
                </a:r>
                <a:r>
                  <a:rPr lang="it-IT" b="1" i="1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siffatto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certificato in tempo polinomiale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D’altra parte, negando il predicato, otteniamo un nuovo predicato che inizia con “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”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e ci dice che un certificato è un singolo sottoinsieme V’ di V!</a:t>
                </a:r>
              </a:p>
              <a:p>
                <a:r>
                  <a:rPr lang="it-IT" b="1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ATTENZIONE</a:t>
                </a:r>
                <a:r>
                  <a:rPr lang="it-IT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: un predicato che inizia con </a:t>
                </a:r>
                <a:r>
                  <a:rPr lang="is-IS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it-IT" sz="2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s-IS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”</a:t>
                </a:r>
                <a:r>
                  <a:rPr lang="it-IT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è solo un </a:t>
                </a:r>
                <a:r>
                  <a:rPr lang="it-IT" b="1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indizio</a:t>
                </a:r>
                <a:r>
                  <a:rPr lang="it-IT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di appartenenza a </a:t>
                </a:r>
                <a:r>
                  <a:rPr lang="it-IT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NP</a:t>
                </a:r>
                <a:endParaRPr lang="it-IT" dirty="0" smtClean="0">
                  <a:solidFill>
                    <a:srgbClr val="FF0000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abbiamo visto esempi di problemi non in 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NP 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il cui certificato inizia con 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” (</a:t>
                </a:r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3-COL</a:t>
                </a:r>
                <a:r>
                  <a:rPr lang="is-IS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)</a:t>
                </a:r>
              </a:p>
              <a:p>
                <a:pPr lvl="1"/>
                <a:r>
                  <a:rPr lang="is-IS" b="1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perciò verificate sempre che il problema </a:t>
                </a:r>
                <a:r>
                  <a:rPr lang="is-IS" b="1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ammetta certificati verificabili in tempo polinomiale!</a:t>
                </a:r>
                <a:endParaRPr lang="it-IT" b="1" dirty="0" smtClean="0">
                  <a:solidFill>
                    <a:srgbClr val="FF0000"/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6" y="1145143"/>
                <a:ext cx="10086239" cy="5510614"/>
              </a:xfrm>
              <a:blipFill rotWithShape="0">
                <a:blip r:embed="rId2"/>
                <a:stretch>
                  <a:fillRect l="-423" t="-1217" r="-7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69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Esercizi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Sul modello della definizione dei problemi che abbiamo visto in questa lezione, definite, formalizzate e analizzate (dal punto di vista della complessità computazionale) i seguenti problemi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che </a:t>
                </a:r>
                <a:r>
                  <a:rPr lang="it-IT" dirty="0">
                    <a:solidFill>
                      <a:schemeClr val="tx1"/>
                    </a:solidFill>
                  </a:rPr>
                  <a:t>combinano, in tutti i modi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possibili, </a:t>
                </a:r>
                <a:r>
                  <a:rPr lang="it-IT" dirty="0">
                    <a:solidFill>
                      <a:schemeClr val="tx1"/>
                    </a:solidFill>
                  </a:rPr>
                  <a:t>i problemi VC 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2-COL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2-COL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2-COL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2-COL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2-COL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2-COL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2-COL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2-COL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2-COL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ricordando che 2-COL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P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Suggerimento: provate a farvi un’idea intuitiva di quale possa essere la complessità di ciascun problema e </a:t>
                </a:r>
                <a:r>
                  <a:rPr lang="it-IT" smtClean="0">
                    <a:solidFill>
                      <a:schemeClr val="tx1"/>
                    </a:solidFill>
                  </a:rPr>
                  <a:t>poi </a:t>
                </a:r>
                <a:r>
                  <a:rPr lang="it-IT" smtClean="0">
                    <a:solidFill>
                      <a:schemeClr val="tx1"/>
                    </a:solidFill>
                  </a:rPr>
                  <a:t>provate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dimostrarla o a confutarla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3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ruolo delle costanti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Ad esempio, cosa accade al problema 3SAT quando stabiliamo che il numero di variabili booleane è una costante?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una costante, e sia X = { x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x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 , x</a:t>
                </a:r>
                <a:r>
                  <a:rPr lang="is-IS" sz="1800" baseline="-25000" dirty="0" smtClean="0">
                    <a:solidFill>
                      <a:schemeClr val="tx1"/>
                    </a:solidFill>
                  </a:rPr>
                  <a:t>k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} – X è un insieme costante!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Allora, il numero di assegnazioni di verità alle variabili in X, che è 2</a:t>
                </a:r>
                <a:r>
                  <a:rPr lang="is-IS" sz="1600" baseline="30000" dirty="0" smtClean="0">
                    <a:solidFill>
                      <a:schemeClr val="tx1"/>
                    </a:solidFill>
                  </a:rPr>
                  <a:t>k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, è costante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5"/>
                <a:endParaRPr lang="is-IS" dirty="0" smtClean="0">
                  <a:solidFill>
                    <a:schemeClr val="tx1"/>
                  </a:solidFill>
                </a:endParaRP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Chiamiamo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3SAT[k]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la restrizione di 3SAT in cui l’insieme delle istanze contiene tutte le espressioni booleane f in 3CNF costruite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su un insieme di variabili di dimensione costante k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3"/>
                <a:endParaRPr lang="is-IS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Verificare, una alla volta, tutte le assegnazioni di verità alla ricerca di una che soddisfi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ha costo in O(2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|f|)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ricordiamo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(lezione 15), il numero di espressioni booleane in 3CNF su un insieme di k variabili è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(2k)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3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– ossia, costante!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significa che decidiamo una istanza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3SAT[k]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 tempo costante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ossia,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3SAT[k]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P</a:t>
                </a:r>
              </a:p>
              <a:p>
                <a:pPr lvl="6"/>
                <a:endParaRPr lang="it-IT" u="sng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5640859" y="297797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57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ruolo delle costanti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Ad esempio, cosa accade al problema VC quando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ci proponiamo di cercare un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cover di dimensione costante in un grafo?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h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una costante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Chiamiamo h-VC </a:t>
                </a:r>
                <a:r>
                  <a:rPr lang="is-IS" dirty="0">
                    <a:solidFill>
                      <a:schemeClr val="tx1"/>
                    </a:solidFill>
                  </a:rPr>
                  <a:t>la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restrizione </a:t>
                </a:r>
                <a:r>
                  <a:rPr lang="is-IS" dirty="0">
                    <a:solidFill>
                      <a:schemeClr val="tx1"/>
                    </a:solidFill>
                  </a:rPr>
                  <a:t>di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VC nella quale una istanza è un grafo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=(V,E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e viene richiesto di decidere se G ha un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cover di al più h nodi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n che modo potrebbe aiutarci (a progettare un algoritmo polinomiale) sapere che 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iamo alla ricerca di un </a:t>
                </a:r>
                <a:r>
                  <a:rPr lang="it-IT" dirty="0" err="1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cover di dimensione costante?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Ricordiamo che </a:t>
                </a:r>
                <a:r>
                  <a:rPr lang="it-IT" dirty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Cover è un problema in NP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che un certificato per 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G=(V,E),k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di </a:t>
                </a:r>
                <a:r>
                  <a:rPr lang="it-IT" dirty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Cover è un sottoinsieme di k nodi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che verificare se un certificato è effettivamente un </a:t>
                </a:r>
                <a:r>
                  <a:rPr lang="it-IT" dirty="0" err="1">
                    <a:solidFill>
                      <a:schemeClr val="tx1"/>
                    </a:solidFill>
                  </a:rPr>
                  <a:t>vertex</a:t>
                </a:r>
                <a:r>
                  <a:rPr lang="it-IT" dirty="0">
                    <a:solidFill>
                      <a:schemeClr val="tx1"/>
                    </a:solidFill>
                  </a:rPr>
                  <a:t> cover per G richiede tempo polinomiale 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G=(V,E),k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endParaRPr lang="it-IT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Perciò, se potessimo sfruttare il fatto che un certificato per 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di  h-VC ha dimensione costante per generare tutti i possibili certificati in tempo polinomiale in |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endParaRPr lang="it-IT" dirty="0">
                  <a:solidFill>
                    <a:schemeClr val="tx1"/>
                  </a:solidFill>
                  <a:ea typeface="Cambria Math" charset="0"/>
                  <a:cs typeface="Cambria Math" charset="0"/>
                  <a:sym typeface="Symbol" charset="2"/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avremmo un algoritmo polinomiale che decide 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h-VC</a:t>
                </a:r>
                <a:endParaRPr lang="it-IT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1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68713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ruolo delle costanti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848579"/>
                <a:ext cx="9922106" cy="57622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Input</a:t>
                </a:r>
                <a:r>
                  <a:rPr lang="en-US" dirty="0">
                    <a:solidFill>
                      <a:schemeClr val="tx1"/>
                    </a:solidFill>
                  </a:rPr>
                  <a:t>: un </a:t>
                </a:r>
                <a:r>
                  <a:rPr lang="en-US" dirty="0" err="1">
                    <a:solidFill>
                      <a:schemeClr val="tx1"/>
                    </a:solidFill>
                  </a:rPr>
                  <a:t>grafo</a:t>
                </a:r>
                <a:r>
                  <a:rPr lang="en-US" dirty="0">
                    <a:solidFill>
                      <a:schemeClr val="tx1"/>
                    </a:solidFill>
                  </a:rPr>
                  <a:t> non </a:t>
                </a:r>
                <a:r>
                  <a:rPr lang="en-US" dirty="0" err="1">
                    <a:solidFill>
                      <a:schemeClr val="tx1"/>
                    </a:solidFill>
                  </a:rPr>
                  <a:t>orientato</a:t>
                </a:r>
                <a:r>
                  <a:rPr lang="en-US" dirty="0">
                    <a:solidFill>
                      <a:schemeClr val="tx1"/>
                    </a:solidFill>
                  </a:rPr>
                  <a:t> G = (V,E), con V =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, ... ,</a:t>
                </a:r>
                <a:r>
                  <a:rPr lang="en-US" dirty="0" err="1">
                    <a:solidFill>
                      <a:schemeClr val="tx1"/>
                    </a:solidFill>
                  </a:rPr>
                  <a:t>v</a:t>
                </a:r>
                <a:r>
                  <a:rPr lang="en-US" sz="20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}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 E = {e</a:t>
                </a:r>
                <a:r>
                  <a:rPr lang="en-US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, ...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}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𝒰</m:t>
                    </m:r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←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 V’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V: |V’| = h }; </a:t>
                </a:r>
                <a:r>
                  <a:rPr lang="en-US" dirty="0">
                    <a:solidFill>
                      <a:schemeClr val="tx1"/>
                    </a:solidFill>
                  </a:rPr>
                  <a:t>														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</a:rPr>
                  <a:t>trovato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←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falso; 																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while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𝒰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trovato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falso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do begin</a:t>
                </a:r>
                <a:r>
                  <a:rPr lang="en-US" dirty="0">
                    <a:solidFill>
                      <a:schemeClr val="tx1"/>
                    </a:solidFill>
                  </a:rPr>
                  <a:t> 												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estrai un elemento V’ da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𝒰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; </a:t>
                </a:r>
                <a:r>
                  <a:rPr lang="en-US" dirty="0">
                    <a:solidFill>
                      <a:schemeClr val="tx1"/>
                    </a:solidFill>
                  </a:rPr>
                  <a:t>	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			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trovato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←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vero; </a:t>
                </a:r>
                <a:r>
                  <a:rPr lang="en-US" dirty="0">
                    <a:solidFill>
                      <a:schemeClr val="tx1"/>
                    </a:solidFill>
                  </a:rPr>
                  <a:t>												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u,v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E) </a:t>
                </a:r>
                <a:r>
                  <a:rPr lang="en-US" b="1" dirty="0">
                    <a:solidFill>
                      <a:schemeClr val="tx1"/>
                    </a:solidFill>
                  </a:rPr>
                  <a:t>do </a:t>
                </a:r>
                <a:r>
                  <a:rPr lang="en-US" dirty="0">
                    <a:solidFill>
                      <a:schemeClr val="tx1"/>
                    </a:solidFill>
                  </a:rPr>
                  <a:t>												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if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(u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V’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’) </a:t>
                </a:r>
                <a:r>
                  <a:rPr lang="en-US" b="1" dirty="0">
                    <a:solidFill>
                      <a:schemeClr val="tx1"/>
                    </a:solidFill>
                  </a:rPr>
                  <a:t>then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trovato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← 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falso</a:t>
                </a:r>
                <a:r>
                  <a:rPr lang="en-US" dirty="0">
                    <a:solidFill>
                      <a:schemeClr val="tx1"/>
                    </a:solidFill>
                  </a:rPr>
                  <a:t>; 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end</a:t>
                </a:r>
                <a:r>
                  <a:rPr lang="en-US" dirty="0">
                    <a:solidFill>
                      <a:schemeClr val="tx1"/>
                    </a:solidFill>
                  </a:rPr>
                  <a:t>																	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if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trovato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then</a:t>
                </a:r>
                <a:r>
                  <a:rPr lang="en-US" dirty="0">
                    <a:solidFill>
                      <a:schemeClr val="tx1"/>
                    </a:solidFill>
                  </a:rPr>
                  <a:t> q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</a:t>
                </a:r>
                <a:r>
                  <a:rPr lang="en-US" sz="19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; 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								 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else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q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</a:t>
                </a:r>
                <a:r>
                  <a:rPr lang="en-US" sz="19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</a:rPr>
                  <a:t>;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b="1" dirty="0">
                    <a:solidFill>
                      <a:schemeClr val="tx1"/>
                    </a:solidFill>
                  </a:rPr>
                  <a:t>Output</a:t>
                </a:r>
                <a:r>
                  <a:rPr lang="en-US" dirty="0">
                    <a:solidFill>
                      <a:schemeClr val="tx1"/>
                    </a:solidFill>
                  </a:rPr>
                  <a:t>: q. </a:t>
                </a:r>
              </a:p>
              <a:p>
                <a:endParaRPr lang="it-IT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848579"/>
                <a:ext cx="9922106" cy="5762285"/>
              </a:xfrm>
              <a:blipFill rotWithShape="0">
                <a:blip r:embed="rId2"/>
                <a:stretch>
                  <a:fillRect l="-553" t="-5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76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ruolo delle costanti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Se potessimo sfruttare il fatto che un certificato per 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di </a:t>
                </a:r>
                <a:r>
                  <a:rPr lang="it-IT" dirty="0" err="1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hVC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ha dimensione costante per costruire l’insieme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𝒰</m:t>
                    </m:r>
                  </m:oMath>
                </a14:m>
                <a:endParaRPr lang="it-IT" sz="2000" dirty="0">
                  <a:solidFill>
                    <a:schemeClr val="tx1"/>
                  </a:solidFill>
                  <a:ea typeface="Cambria Math" charset="0"/>
                  <a:cs typeface="Cambria Math" charset="0"/>
                  <a:sym typeface="Symbol" charset="2"/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l’algoritmo descritto avrebbe costo polinomiale in |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|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Ma quanto costa costruire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𝒰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?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dobbiamo elencare tutti i sottoinsiemi di V contenenti h nodi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e il numero di tali sottoinsiemi 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20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2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Symbol" charset="2"/>
                              </a:rPr>
                              <m:t>|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Symbol" charset="2"/>
                              </a:rPr>
                              <m:t>𝑉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Symbol" charset="2"/>
                              </a:rPr>
                              <m:t>|</m:t>
                            </m:r>
                          </m:num>
                          <m:den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Symbol" charset="2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|</a:t>
                </a:r>
                <a:r>
                  <a:rPr lang="it-IT" dirty="0" err="1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V|</a:t>
                </a:r>
                <a:r>
                  <a:rPr lang="it-IT" sz="1800" baseline="30000" dirty="0" err="1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h</a:t>
                </a:r>
                <a:endParaRPr lang="it-IT" sz="1800" baseline="30000" dirty="0" smtClean="0">
                  <a:solidFill>
                    <a:schemeClr val="tx1"/>
                  </a:solidFill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ossia,|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𝒰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|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|</a:t>
                </a:r>
                <a:r>
                  <a:rPr lang="it-IT" dirty="0" err="1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V|</a:t>
                </a:r>
                <a:r>
                  <a:rPr lang="it-IT" sz="1800" baseline="30000" dirty="0" err="1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h</a:t>
                </a:r>
                <a:endParaRPr lang="it-IT" sz="1800" dirty="0" smtClean="0">
                  <a:solidFill>
                    <a:schemeClr val="tx1"/>
                  </a:solidFill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e si può mostrare che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𝒰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si può costruire in tempo O(|V||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𝒰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|)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 O(|V|</a:t>
                </a:r>
                <a:r>
                  <a:rPr lang="it-IT" sz="1800" baseline="300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h+1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ossia, in tempo polinomiale in 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|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|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Pertanto, l’algoritmo decide h-VC in tempo </a:t>
                </a:r>
                <a:r>
                  <a:rPr lang="it-IT" sz="1800" dirty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in O(|</a:t>
                </a:r>
                <a:r>
                  <a:rPr lang="it-IT" sz="18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V|</a:t>
                </a:r>
                <a:r>
                  <a:rPr lang="it-IT" sz="1800" baseline="300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h+2</a:t>
                </a:r>
                <a:r>
                  <a:rPr lang="it-IT" sz="18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|E|)</a:t>
                </a:r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  <a:sym typeface="Symbol" charset="2"/>
                  </a:rPr>
                  <a:t>e, quindi, h-VC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P</a:t>
                </a:r>
                <a:endParaRPr lang="it-IT" sz="1800" dirty="0" smtClean="0">
                  <a:solidFill>
                    <a:schemeClr val="tx1"/>
                  </a:solidFill>
                  <a:ea typeface="Cambria Math" charset="0"/>
                  <a:cs typeface="Cambria Math" charset="0"/>
                  <a:sym typeface="Symbol" charset="2"/>
                </a:endParaRPr>
              </a:p>
              <a:p>
                <a:endParaRPr lang="it-IT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80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31643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ruolo delle costanti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15609" y="935077"/>
                <a:ext cx="9922106" cy="583642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Lo stessa ragionamento può essere ripetuto per molti problemi: sia </a:t>
                </a:r>
                <a:r>
                  <a:rPr lang="it-IT" dirty="0">
                    <a:solidFill>
                      <a:schemeClr val="tx1"/>
                    </a:solidFill>
                  </a:rPr>
                  <a:t>h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costante</a:t>
                </a:r>
              </a:p>
              <a:p>
                <a:pPr lvl="1"/>
                <a:r>
                  <a:rPr lang="it-IT" b="1" dirty="0" smtClean="0">
                    <a:solidFill>
                      <a:srgbClr val="FF0000"/>
                    </a:solidFill>
                  </a:rPr>
                  <a:t>h-IS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– nel quale è richiesto di verificare se un grafo contiene un insieme indipendente di al più h nodi</a:t>
                </a:r>
              </a:p>
              <a:p>
                <a:pPr lvl="1"/>
                <a:r>
                  <a:rPr lang="it-IT" b="1" dirty="0" smtClean="0">
                    <a:solidFill>
                      <a:srgbClr val="FF0000"/>
                    </a:solidFill>
                  </a:rPr>
                  <a:t>h-CL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- </a:t>
                </a:r>
                <a:r>
                  <a:rPr lang="it-IT" dirty="0">
                    <a:solidFill>
                      <a:schemeClr val="tx1"/>
                    </a:solidFill>
                  </a:rPr>
                  <a:t>nel quale è richiesto di verificare se un grafo contiene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una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clique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di almeno h </a:t>
                </a:r>
                <a:r>
                  <a:rPr lang="it-IT" dirty="0">
                    <a:solidFill>
                      <a:schemeClr val="tx1"/>
                    </a:solidFill>
                  </a:rPr>
                  <a:t>nodi</a:t>
                </a:r>
              </a:p>
              <a:p>
                <a:pPr lvl="1"/>
                <a:r>
                  <a:rPr lang="it-IT" b="1" dirty="0" smtClean="0">
                    <a:solidFill>
                      <a:srgbClr val="FF0000"/>
                    </a:solidFill>
                  </a:rPr>
                  <a:t>h-LP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- nel </a:t>
                </a:r>
                <a:r>
                  <a:rPr lang="it-IT" dirty="0">
                    <a:solidFill>
                      <a:schemeClr val="tx1"/>
                    </a:solidFill>
                  </a:rPr>
                  <a:t>quale è richiesto di verificare se un grafo contiene un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percorso fra una data coppia di nodi di lunghezza almeno h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tutti questi problemi abbiamo considerato il caso in cui viene fissata ad un valore costante la dimensione dell’oggetto che si sta cercando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potremmo fissare anche altre parti dell’istanza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h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costante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Ad esempio, se chiamiamo VC[h]  la restrizione di VC  in cui l’insieme delle istanze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limitato a grafi contenenti h nodi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un’istanza di VC[h] è una coppia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),k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tale che |V|=h,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ci si domanda se G ha un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vertex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cover di k nodi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potremmo chiederci quale sia la complessità di VC[h]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ed è un interessante esercizio, che potete provare a risolvere</a:t>
                </a:r>
              </a:p>
              <a:p>
                <a:pPr lvl="6"/>
                <a:endParaRPr lang="it-IT" u="sng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609" y="935077"/>
                <a:ext cx="9922106" cy="5836425"/>
              </a:xfrm>
              <a:blipFill rotWithShape="0">
                <a:blip r:embed="rId2"/>
                <a:stretch>
                  <a:fillRect l="-430" t="-522" b="-3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68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Uno strano problema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Nel problema Partizione (PAR) è dato un insieme 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interi la cui somma è un numero pari, e si chiede di verificare se è possibile partizionare A in due sottoinsiemi la somma dei cui elementi abbia lo stesso valore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Formalmente: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𝐏𝐀𝐑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A={a</a:t>
                </a:r>
                <a:r>
                  <a:rPr lang="it-IT" sz="1800" baseline="-25000" dirty="0" smtClean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a</a:t>
                </a:r>
                <a:r>
                  <a:rPr lang="it-IT" sz="1800" baseline="-25000" dirty="0" smtClean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… , a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}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⊆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tx1"/>
                            </a:solidFill>
                          </a:rPr>
                          <m:t>a</m:t>
                        </m:r>
                      </m:e>
                    </m:nary>
                  </m:oMath>
                </a14:m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2b }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𝐏𝐀𝐑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(A)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A’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⊆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 A 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𝐏𝐀𝐑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(A,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𝐏𝐀𝐑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(G) </a:t>
                </a:r>
                <a:r>
                  <a:rPr lang="it-IT" dirty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A’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𝐏𝐀𝐑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(A)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tx1"/>
                            </a:solidFill>
                          </a:rPr>
                          <m:t>a</m:t>
                        </m:r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tx1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tx1"/>
                            </a:solidFill>
                          </a:rPr>
                          <m:t>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tx1"/>
                            </a:solidFill>
                          </a:rPr>
                          <m:t>a</m:t>
                        </m:r>
                      </m:e>
                    </m:nary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= b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Il problema PAR è NP-completo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noi non studiamo la dimostrazione di questo fatto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ci crediamo (perché è vero) e basta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Nel paragrafo 9.8 viene proposto un algoritmo che decide PAR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non dimostriamo in questa lezione che quell’algoritmo effettivamente decide PAR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né vi viene richiesto di studiarlo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credeteci e basta: l’algoritmo decide PAR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Ma, a quell’algoritmo, è il caso di dare un’occhiata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1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7821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zione22" id="{DDDE8F57-42BB-3948-8454-C45195DC9906}" vid="{C6F2EB08-B177-174C-86F3-09FB254298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27790</TotalTime>
  <Words>3712</Words>
  <Application>Microsoft Macintosh PowerPoint</Application>
  <PresentationFormat>Widescreen</PresentationFormat>
  <Paragraphs>360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0" baseType="lpstr">
      <vt:lpstr>American Typewriter</vt:lpstr>
      <vt:lpstr>Cambria Math</vt:lpstr>
      <vt:lpstr>Century Gothic</vt:lpstr>
      <vt:lpstr>Symbol</vt:lpstr>
      <vt:lpstr>Wingdings 3</vt:lpstr>
      <vt:lpstr>Arial</vt:lpstr>
      <vt:lpstr>Filo</vt:lpstr>
      <vt:lpstr>Lezione a distanza 23</vt:lpstr>
      <vt:lpstr>Dimostrazioni di NP-completezza</vt:lpstr>
      <vt:lpstr>Il ruolo delle costanti</vt:lpstr>
      <vt:lpstr>Il ruolo delle costanti</vt:lpstr>
      <vt:lpstr>Il ruolo delle costanti</vt:lpstr>
      <vt:lpstr>Il ruolo delle costanti</vt:lpstr>
      <vt:lpstr>Il ruolo delle costanti</vt:lpstr>
      <vt:lpstr>Il ruolo delle costanti</vt:lpstr>
      <vt:lpstr>Uno strano problema…</vt:lpstr>
      <vt:lpstr>Uno strano problema…</vt:lpstr>
      <vt:lpstr>Uno strano problema…</vt:lpstr>
      <vt:lpstr>Uno strano problema…</vt:lpstr>
      <vt:lpstr>Uno strano problema…</vt:lpstr>
      <vt:lpstr>Uno strano problema…</vt:lpstr>
      <vt:lpstr>Un problema numerico</vt:lpstr>
      <vt:lpstr>Problemi numerici e non</vt:lpstr>
      <vt:lpstr>Algoritmi pseudo-polinomiali</vt:lpstr>
      <vt:lpstr>Il problema TSP</vt:lpstr>
      <vt:lpstr>Il problema TSP</vt:lpstr>
      <vt:lpstr>Ed ora, esercizi</vt:lpstr>
      <vt:lpstr>VC ∨ 3-COL</vt:lpstr>
      <vt:lpstr>VC ∨ 3-COL</vt:lpstr>
      <vt:lpstr>VC ∧ 3-COL</vt:lpstr>
      <vt:lpstr>VC ∧ 3-COL</vt:lpstr>
      <vt:lpstr>VC ∧ 3-COL</vt:lpstr>
      <vt:lpstr>VC ∧ ¬ 3-COL</vt:lpstr>
      <vt:lpstr>VC ∧ ¬ 3-COL</vt:lpstr>
      <vt:lpstr>Forse non in NP!</vt:lpstr>
      <vt:lpstr>¬ VC ∨ ¬ 3-COL</vt:lpstr>
      <vt:lpstr>¬ VC ∧ ¬ 3-COL</vt:lpstr>
      <vt:lpstr>Problemi coNP-completi</vt:lpstr>
      <vt:lpstr>Problemi coNP-completi</vt:lpstr>
      <vt:lpstr>Esercizi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1148</cp:revision>
  <dcterms:created xsi:type="dcterms:W3CDTF">2020-03-06T09:19:14Z</dcterms:created>
  <dcterms:modified xsi:type="dcterms:W3CDTF">2020-06-03T17:28:06Z</dcterms:modified>
</cp:coreProperties>
</file>