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1" r:id="rId4"/>
    <p:sldId id="283" r:id="rId5"/>
    <p:sldId id="284" r:id="rId6"/>
    <p:sldId id="285" r:id="rId7"/>
    <p:sldId id="282" r:id="rId8"/>
    <p:sldId id="287" r:id="rId9"/>
    <p:sldId id="288" r:id="rId10"/>
    <p:sldId id="289" r:id="rId11"/>
    <p:sldId id="291" r:id="rId12"/>
    <p:sldId id="293" r:id="rId13"/>
    <p:sldId id="296" r:id="rId14"/>
    <p:sldId id="290" r:id="rId15"/>
    <p:sldId id="295" r:id="rId16"/>
    <p:sldId id="294" r:id="rId17"/>
    <p:sldId id="292" r:id="rId18"/>
    <p:sldId id="298" r:id="rId19"/>
    <p:sldId id="29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5"/>
  </p:normalViewPr>
  <p:slideViewPr>
    <p:cSldViewPr snapToGrid="0" snapToObjects="1">
      <p:cViewPr>
        <p:scale>
          <a:sx n="120" d="100"/>
          <a:sy n="12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</a:t>
            </a:r>
            <a:r>
              <a:rPr lang="it-IT" smtClean="0"/>
              <a:t>distanza 3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Lezione del </a:t>
            </a:r>
            <a:r>
              <a:rPr lang="it-IT" smtClean="0"/>
              <a:t>25/03/2020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1280890"/>
          </a:xfrm>
        </p:spPr>
        <p:txBody>
          <a:bodyPr/>
          <a:lstStyle/>
          <a:p>
            <a:r>
              <a:rPr lang="it-IT" dirty="0" smtClean="0"/>
              <a:t>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39781" y="1409205"/>
            <a:ext cx="9116145" cy="5003469"/>
          </a:xfrm>
        </p:spPr>
        <p:txBody>
          <a:bodyPr/>
          <a:lstStyle/>
          <a:p>
            <a:r>
              <a:rPr lang="it-IT" dirty="0" smtClean="0"/>
              <a:t>In questo caso, quando T si trova nello stato </a:t>
            </a:r>
            <a:r>
              <a:rPr lang="it-IT" dirty="0" err="1" smtClean="0"/>
              <a:t>q</a:t>
            </a:r>
            <a:r>
              <a:rPr lang="it-IT" dirty="0" smtClean="0"/>
              <a:t> e legge il simbolo a, le k quintuple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dirty="0"/>
              <a:t> , a, b</a:t>
            </a:r>
            <a:r>
              <a:rPr lang="it-IT" baseline="-25000" dirty="0"/>
              <a:t>1</a:t>
            </a:r>
            <a:r>
              <a:rPr lang="it-IT" dirty="0"/>
              <a:t>, q</a:t>
            </a:r>
            <a:r>
              <a:rPr lang="it-IT" baseline="-25000" dirty="0"/>
              <a:t>1</a:t>
            </a:r>
            <a:r>
              <a:rPr lang="it-IT" dirty="0"/>
              <a:t> , m</a:t>
            </a:r>
            <a:r>
              <a:rPr lang="it-IT" baseline="-25000" dirty="0"/>
              <a:t>1</a:t>
            </a:r>
            <a:r>
              <a:rPr lang="it-IT" dirty="0"/>
              <a:t>〉,  〈 </a:t>
            </a:r>
            <a:r>
              <a:rPr lang="it-IT" dirty="0" err="1"/>
              <a:t>q</a:t>
            </a:r>
            <a:r>
              <a:rPr lang="it-IT" dirty="0"/>
              <a:t> , a, b</a:t>
            </a:r>
            <a:r>
              <a:rPr lang="it-IT" baseline="-25000" dirty="0"/>
              <a:t>2</a:t>
            </a:r>
            <a:r>
              <a:rPr lang="it-IT" dirty="0"/>
              <a:t>, q</a:t>
            </a:r>
            <a:r>
              <a:rPr lang="it-IT" baseline="-25000" dirty="0"/>
              <a:t>2</a:t>
            </a:r>
            <a:r>
              <a:rPr lang="it-IT" dirty="0"/>
              <a:t> , m</a:t>
            </a:r>
            <a:r>
              <a:rPr lang="it-IT" baseline="-25000" dirty="0"/>
              <a:t>2</a:t>
            </a:r>
            <a:r>
              <a:rPr lang="it-IT" dirty="0"/>
              <a:t>〉,  </a:t>
            </a:r>
            <a:r>
              <a:rPr lang="is-IS" dirty="0"/>
              <a:t>…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dirty="0"/>
              <a:t> , a, </a:t>
            </a:r>
            <a:r>
              <a:rPr lang="it-IT" dirty="0" err="1"/>
              <a:t>b</a:t>
            </a:r>
            <a:r>
              <a:rPr lang="it-IT" baseline="-25000" dirty="0" err="1"/>
              <a:t>k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baseline="-25000" dirty="0" err="1"/>
              <a:t>k</a:t>
            </a:r>
            <a:r>
              <a:rPr lang="it-IT" dirty="0"/>
              <a:t> , </a:t>
            </a:r>
            <a:r>
              <a:rPr lang="it-IT" dirty="0" err="1" smtClean="0"/>
              <a:t>m</a:t>
            </a:r>
            <a:r>
              <a:rPr lang="it-IT" baseline="-25000" dirty="0" err="1" smtClean="0"/>
              <a:t>k</a:t>
            </a:r>
            <a:r>
              <a:rPr lang="it-IT" dirty="0" smtClean="0"/>
              <a:t>〉, T le esegue</a:t>
            </a:r>
            <a:r>
              <a:rPr lang="is-IS" dirty="0" smtClean="0"/>
              <a:t>… tutte! In parallelo!</a:t>
            </a:r>
          </a:p>
          <a:p>
            <a:r>
              <a:rPr lang="is-IS" dirty="0" smtClean="0"/>
              <a:t>Succede una specie di magia e... ta-dah! </a:t>
            </a:r>
            <a:r>
              <a:rPr lang="is-IS" dirty="0"/>
              <a:t>S</a:t>
            </a:r>
            <a:r>
              <a:rPr lang="is-IS" dirty="0" smtClean="0"/>
              <a:t>i moltiplicano i nastri, e si moltiplica l’unità di controllo</a:t>
            </a:r>
          </a:p>
          <a:p>
            <a:r>
              <a:rPr lang="is-IS" dirty="0" smtClean="0"/>
              <a:t>così che avviene la transizione dallo stato globale di partenza a k stati globali differenti</a:t>
            </a:r>
          </a:p>
          <a:p>
            <a:pPr lvl="1"/>
            <a:r>
              <a:rPr lang="is-IS" dirty="0" smtClean="0"/>
              <a:t>che proseguono la computazione, ognuno per conto suo</a:t>
            </a:r>
          </a:p>
          <a:p>
            <a:r>
              <a:rPr lang="is-IS" dirty="0" smtClean="0"/>
              <a:t>e se, successivamente, da uno di questi stati globali ci si troverà a dover eseguire un’altra multi-quintupla, il processo di moltiplicazione si ripeterà</a:t>
            </a:r>
          </a:p>
          <a:p>
            <a:pPr lvl="1"/>
            <a:r>
              <a:rPr lang="is-IS" dirty="0" smtClean="0"/>
              <a:t>diventerà una specie di albero</a:t>
            </a:r>
          </a:p>
          <a:p>
            <a:r>
              <a:rPr lang="is-IS" dirty="0" smtClean="0"/>
              <a:t>vediamolo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48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1280890"/>
          </a:xfrm>
        </p:spPr>
        <p:txBody>
          <a:bodyPr/>
          <a:lstStyle/>
          <a:p>
            <a:r>
              <a:rPr lang="it-IT" dirty="0" smtClean="0"/>
              <a:t>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9824" r="29124" b="30626"/>
          <a:stretch/>
        </p:blipFill>
        <p:spPr>
          <a:xfrm>
            <a:off x="3147236" y="723013"/>
            <a:ext cx="5220587" cy="6293315"/>
          </a:xfrm>
        </p:spPr>
      </p:pic>
      <p:sp>
        <p:nvSpPr>
          <p:cNvPr id="5" name="CasellaDiTesto 4"/>
          <p:cNvSpPr txBox="1"/>
          <p:nvPr/>
        </p:nvSpPr>
        <p:spPr>
          <a:xfrm>
            <a:off x="8212685" y="3998082"/>
            <a:ext cx="363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Ciascun “ramo” dell’albero</a:t>
            </a:r>
          </a:p>
          <a:p>
            <a:r>
              <a:rPr lang="it-IT" dirty="0" smtClean="0"/>
              <a:t>è una</a:t>
            </a:r>
          </a:p>
          <a:p>
            <a:r>
              <a:rPr lang="it-IT" i="1" dirty="0" smtClean="0"/>
              <a:t>computazione deterministica</a:t>
            </a:r>
          </a:p>
          <a:p>
            <a:r>
              <a:rPr lang="it-IT" dirty="0" smtClean="0"/>
              <a:t>della macchina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0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1280890"/>
          </a:xfrm>
        </p:spPr>
        <p:txBody>
          <a:bodyPr/>
          <a:lstStyle/>
          <a:p>
            <a:r>
              <a:rPr lang="it-IT" dirty="0" smtClean="0"/>
              <a:t>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4089" y="1079597"/>
            <a:ext cx="8915400" cy="536373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Già, ma, allora, quale è l’esito di una computazione di una macchina </a:t>
            </a:r>
            <a:r>
              <a:rPr lang="it-IT" dirty="0" smtClean="0"/>
              <a:t>capace di auto-replicarsi in innumerevoli copie parallele? </a:t>
            </a:r>
            <a:endParaRPr lang="it-IT" dirty="0"/>
          </a:p>
          <a:p>
            <a:r>
              <a:rPr lang="it-IT" dirty="0"/>
              <a:t>Come facciamo a dire quando </a:t>
            </a:r>
            <a:r>
              <a:rPr lang="it-IT" dirty="0" smtClean="0"/>
              <a:t>una computazione </a:t>
            </a:r>
            <a:r>
              <a:rPr lang="it-IT" dirty="0"/>
              <a:t>di siffatta macchina </a:t>
            </a:r>
            <a:r>
              <a:rPr lang="it-IT" dirty="0" smtClean="0"/>
              <a:t>accetta </a:t>
            </a:r>
            <a:r>
              <a:rPr lang="it-IT" dirty="0"/>
              <a:t>e quando rigetta? Come facciamo a sapere se la soluzione all’istanza x del nostro problema è 0 oppure 1</a:t>
            </a:r>
            <a:r>
              <a:rPr lang="it-IT" dirty="0" smtClean="0"/>
              <a:t>? A quale delle copie parallele dobbiamo dar credito?</a:t>
            </a:r>
          </a:p>
          <a:p>
            <a:r>
              <a:rPr lang="it-IT" dirty="0" smtClean="0"/>
              <a:t>Per rispondere, dobbiamo prima chiarire una questione: anche se stiamo parlando di funzioni a valori in {0,1}, c’è, in realtà, una certa asimmetria fra i due valori. O meglio, c’è una asimmetria fra gli stati </a:t>
            </a:r>
            <a:r>
              <a:rPr lang="it-IT" dirty="0" err="1" smtClean="0"/>
              <a:t>q</a:t>
            </a:r>
            <a:r>
              <a:rPr lang="it-IT" sz="2200" baseline="-25000" dirty="0" err="1" smtClean="0"/>
              <a:t>A</a:t>
            </a:r>
            <a:r>
              <a:rPr lang="it-IT" dirty="0" smtClean="0"/>
              <a:t> e </a:t>
            </a:r>
            <a:r>
              <a:rPr lang="it-IT" dirty="0" err="1" smtClean="0"/>
              <a:t>q</a:t>
            </a:r>
            <a:r>
              <a:rPr lang="it-IT" sz="2400" baseline="-25000" dirty="0" err="1" smtClean="0"/>
              <a:t>R</a:t>
            </a:r>
            <a:endParaRPr lang="it-IT" sz="2400" baseline="-25000" dirty="0" smtClean="0"/>
          </a:p>
          <a:p>
            <a:pPr lvl="1"/>
            <a:r>
              <a:rPr lang="it-IT" dirty="0" smtClean="0"/>
              <a:t>ad un riconoscitore è richiesto </a:t>
            </a:r>
            <a:r>
              <a:rPr lang="it-IT" u="sng" dirty="0" smtClean="0"/>
              <a:t>di riconoscere le parole che soddisfano una certa </a:t>
            </a:r>
            <a:r>
              <a:rPr lang="it-IT" u="sng" dirty="0" smtClean="0"/>
              <a:t>proprietà </a:t>
            </a:r>
            <a:r>
              <a:rPr lang="it-IT" dirty="0" smtClean="0"/>
              <a:t>- </a:t>
            </a:r>
            <a:r>
              <a:rPr lang="it-IT" dirty="0" smtClean="0"/>
              <a:t>ad esempio, deve riconoscere le parole palindrome</a:t>
            </a:r>
          </a:p>
          <a:p>
            <a:pPr lvl="1"/>
            <a:r>
              <a:rPr lang="it-IT" dirty="0" smtClean="0"/>
              <a:t>non di riconoscere le parole che </a:t>
            </a:r>
            <a:r>
              <a:rPr lang="it-IT" i="1" dirty="0" smtClean="0"/>
              <a:t>non</a:t>
            </a:r>
            <a:r>
              <a:rPr lang="it-IT" dirty="0" smtClean="0"/>
              <a:t> soddisfano quella proprietà – per questo insieme di parole, se ci interessa individuarle, potremmo progettare un altro riconoscitore!</a:t>
            </a:r>
          </a:p>
          <a:p>
            <a:r>
              <a:rPr lang="it-IT" dirty="0" smtClean="0"/>
              <a:t>Quindi, in effetti, quel che ci interessa “di più” è 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r>
              <a:rPr lang="it-IT" dirty="0" smtClean="0"/>
              <a:t> – possiamo dire che arriviamo alla soluzione quando la macchina raggiunge 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endParaRPr lang="it-IT" sz="2000" baseline="-25000" dirty="0" smtClean="0"/>
          </a:p>
          <a:p>
            <a:pPr lvl="1"/>
            <a:r>
              <a:rPr lang="it-IT" dirty="0" smtClean="0"/>
              <a:t>come se fossimo in un groviglio di strade e dovessimo trovare il percorso che ci porta a destinazione: dei percorsi che non arrivano a destinazione, che ci importa?</a:t>
            </a:r>
          </a:p>
        </p:txBody>
      </p:sp>
    </p:spTree>
    <p:extLst>
      <p:ext uri="{BB962C8B-B14F-4D97-AF65-F5344CB8AC3E}">
        <p14:creationId xmlns:p14="http://schemas.microsoft.com/office/powerpoint/2010/main" val="177316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350977"/>
            <a:ext cx="9116145" cy="1280890"/>
          </a:xfrm>
        </p:spPr>
        <p:txBody>
          <a:bodyPr/>
          <a:lstStyle/>
          <a:p>
            <a:r>
              <a:rPr lang="it-IT" dirty="0" smtClean="0"/>
              <a:t>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39782" y="1217820"/>
            <a:ext cx="8915400" cy="5214878"/>
          </a:xfrm>
        </p:spPr>
        <p:txBody>
          <a:bodyPr>
            <a:normAutofit/>
          </a:bodyPr>
          <a:lstStyle/>
          <a:p>
            <a:r>
              <a:rPr lang="it-IT" dirty="0" smtClean="0"/>
              <a:t>E allora, come </a:t>
            </a:r>
            <a:r>
              <a:rPr lang="it-IT" dirty="0"/>
              <a:t>facciamo a dire quando </a:t>
            </a:r>
            <a:r>
              <a:rPr lang="it-IT" dirty="0" smtClean="0"/>
              <a:t>una computazione </a:t>
            </a:r>
            <a:r>
              <a:rPr lang="it-IT" dirty="0"/>
              <a:t>di siffatta macchina </a:t>
            </a:r>
            <a:r>
              <a:rPr lang="it-IT" dirty="0" smtClean="0"/>
              <a:t>accetta </a:t>
            </a:r>
            <a:r>
              <a:rPr lang="it-IT" dirty="0"/>
              <a:t>e quando rigetta? Come facciamo a sapere se la soluzione all’istanza x del nostro problema è 0 oppure 1</a:t>
            </a:r>
            <a:r>
              <a:rPr lang="it-IT" dirty="0" smtClean="0"/>
              <a:t>? A quale delle copie parallele dobbiamo dar credito?</a:t>
            </a:r>
          </a:p>
          <a:p>
            <a:r>
              <a:rPr lang="it-IT" dirty="0" smtClean="0"/>
              <a:t>Ragioniamo: l’idea delle multi-quintuple è che ci vengono mostrate tante strade possibili che </a:t>
            </a:r>
            <a:r>
              <a:rPr lang="it-IT" i="1" dirty="0" smtClean="0"/>
              <a:t>potrebbero</a:t>
            </a:r>
            <a:r>
              <a:rPr lang="it-IT" dirty="0" smtClean="0"/>
              <a:t> “portarci a destinazione” – ossia, allo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r>
              <a:rPr lang="it-IT" dirty="0" smtClean="0"/>
              <a:t> </a:t>
            </a:r>
          </a:p>
          <a:p>
            <a:r>
              <a:rPr lang="it-IT" dirty="0" smtClean="0"/>
              <a:t>Naturalmente, non tutte le strade portano alla soluzione. </a:t>
            </a:r>
          </a:p>
          <a:p>
            <a:r>
              <a:rPr lang="it-IT" dirty="0" smtClean="0"/>
              <a:t>Ma </a:t>
            </a:r>
            <a:r>
              <a:rPr lang="it-IT" i="1" dirty="0" smtClean="0"/>
              <a:t>basta che ce ne sia una, di strada che porta a destinazione</a:t>
            </a:r>
            <a:r>
              <a:rPr lang="it-IT" dirty="0" smtClean="0"/>
              <a:t>!</a:t>
            </a:r>
          </a:p>
          <a:p>
            <a:r>
              <a:rPr lang="it-IT" dirty="0" smtClean="0"/>
              <a:t>Quindi, diciamo che: la computazione di 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 </a:t>
            </a:r>
          </a:p>
          <a:p>
            <a:pPr lvl="1"/>
            <a:r>
              <a:rPr lang="it-IT" dirty="0" smtClean="0"/>
              <a:t>accetta se esiste almeno un percorso nell’albero che porta la macchina nello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endParaRPr lang="it-IT" sz="2000" baseline="-25000" dirty="0" smtClean="0"/>
          </a:p>
          <a:p>
            <a:pPr lvl="1"/>
            <a:r>
              <a:rPr lang="it-IT" dirty="0" smtClean="0"/>
              <a:t>rigetta se tutti i percorsi nell’albero portano nello stato </a:t>
            </a:r>
            <a:r>
              <a:rPr lang="it-IT" dirty="0" err="1"/>
              <a:t>q</a:t>
            </a:r>
            <a:r>
              <a:rPr lang="it-IT" sz="1800" baseline="-25000" dirty="0" err="1"/>
              <a:t>R</a:t>
            </a:r>
            <a:r>
              <a:rPr lang="it-IT" dirty="0" smtClean="0"/>
              <a:t>– ossia se il percorso che porta a destinazione proprio non esiste! </a:t>
            </a:r>
            <a:endParaRPr lang="it-IT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6070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6627" y="279656"/>
            <a:ext cx="8911687" cy="749262"/>
          </a:xfrm>
        </p:spPr>
        <p:txBody>
          <a:bodyPr/>
          <a:lstStyle/>
          <a:p>
            <a:r>
              <a:rPr lang="it-IT" dirty="0" smtClean="0"/>
              <a:t>Arriva il genio (burlone e pasticcione)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33196" y="901327"/>
            <a:ext cx="9224664" cy="5297454"/>
          </a:xfrm>
        </p:spPr>
        <p:txBody>
          <a:bodyPr>
            <a:normAutofit/>
          </a:bodyPr>
          <a:lstStyle/>
          <a:p>
            <a:r>
              <a:rPr lang="it-IT" dirty="0"/>
              <a:t>In questo caso, quando T si trova nello stato </a:t>
            </a:r>
            <a:r>
              <a:rPr lang="it-IT" dirty="0" err="1"/>
              <a:t>q</a:t>
            </a:r>
            <a:r>
              <a:rPr lang="it-IT" dirty="0"/>
              <a:t> e legge il simbolo a, le k quintuple 〈 </a:t>
            </a:r>
            <a:r>
              <a:rPr lang="it-IT" dirty="0" err="1"/>
              <a:t>q</a:t>
            </a:r>
            <a:r>
              <a:rPr lang="it-IT" dirty="0"/>
              <a:t> , a, b</a:t>
            </a:r>
            <a:r>
              <a:rPr lang="it-IT" baseline="-25000" dirty="0"/>
              <a:t>1</a:t>
            </a:r>
            <a:r>
              <a:rPr lang="it-IT" dirty="0"/>
              <a:t>, q</a:t>
            </a:r>
            <a:r>
              <a:rPr lang="it-IT" baseline="-25000" dirty="0"/>
              <a:t>1</a:t>
            </a:r>
            <a:r>
              <a:rPr lang="it-IT" dirty="0"/>
              <a:t> , m</a:t>
            </a:r>
            <a:r>
              <a:rPr lang="it-IT" baseline="-25000" dirty="0"/>
              <a:t>1</a:t>
            </a:r>
            <a:r>
              <a:rPr lang="it-IT" dirty="0"/>
              <a:t>〉,  〈 </a:t>
            </a:r>
            <a:r>
              <a:rPr lang="it-IT" dirty="0" err="1"/>
              <a:t>q</a:t>
            </a:r>
            <a:r>
              <a:rPr lang="it-IT" dirty="0"/>
              <a:t> , a, b</a:t>
            </a:r>
            <a:r>
              <a:rPr lang="it-IT" baseline="-25000" dirty="0"/>
              <a:t>2</a:t>
            </a:r>
            <a:r>
              <a:rPr lang="it-IT" dirty="0"/>
              <a:t>, q</a:t>
            </a:r>
            <a:r>
              <a:rPr lang="it-IT" baseline="-25000" dirty="0"/>
              <a:t>2</a:t>
            </a:r>
            <a:r>
              <a:rPr lang="it-IT" dirty="0"/>
              <a:t> , m</a:t>
            </a:r>
            <a:r>
              <a:rPr lang="it-IT" baseline="-25000" dirty="0"/>
              <a:t>2</a:t>
            </a:r>
            <a:r>
              <a:rPr lang="it-IT" dirty="0"/>
              <a:t>〉,  </a:t>
            </a:r>
            <a:r>
              <a:rPr lang="is-IS" dirty="0"/>
              <a:t>…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dirty="0"/>
              <a:t> , a, </a:t>
            </a:r>
            <a:r>
              <a:rPr lang="it-IT" dirty="0" err="1"/>
              <a:t>b</a:t>
            </a:r>
            <a:r>
              <a:rPr lang="it-IT" baseline="-25000" dirty="0" err="1"/>
              <a:t>k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baseline="-25000" dirty="0" err="1"/>
              <a:t>k</a:t>
            </a:r>
            <a:r>
              <a:rPr lang="it-IT" dirty="0"/>
              <a:t> , </a:t>
            </a:r>
            <a:r>
              <a:rPr lang="it-IT" dirty="0" err="1"/>
              <a:t>m</a:t>
            </a:r>
            <a:r>
              <a:rPr lang="it-IT" baseline="-25000" dirty="0" err="1"/>
              <a:t>k</a:t>
            </a:r>
            <a:r>
              <a:rPr lang="it-IT" dirty="0" smtClean="0"/>
              <a:t>〉, T chiama il genio e quello sceglie quale di queste quintuple eseguire!</a:t>
            </a:r>
          </a:p>
          <a:p>
            <a:r>
              <a:rPr lang="it-IT" dirty="0" smtClean="0"/>
              <a:t>Così, la computazione diventa una sequenza di scelte del genio</a:t>
            </a:r>
          </a:p>
          <a:p>
            <a:pPr lvl="1"/>
            <a:r>
              <a:rPr lang="it-IT" dirty="0" smtClean="0"/>
              <a:t>e, neanche a dirlo, geni diversi possono fare scelte diverse</a:t>
            </a:r>
          </a:p>
          <a:p>
            <a:r>
              <a:rPr lang="it-IT" dirty="0" smtClean="0"/>
              <a:t>Per questo la computazione di T prende il nome di </a:t>
            </a:r>
            <a:r>
              <a:rPr lang="it-IT" i="1" dirty="0" smtClean="0"/>
              <a:t>non deterministica</a:t>
            </a:r>
          </a:p>
          <a:p>
            <a:pPr lvl="1"/>
            <a:r>
              <a:rPr lang="it-IT" dirty="0" smtClean="0"/>
              <a:t>perché il suo esito non è completamente determinato dal suo input</a:t>
            </a:r>
          </a:p>
          <a:p>
            <a:r>
              <a:rPr lang="it-IT" dirty="0" smtClean="0"/>
              <a:t>Cioè: se una macchina di </a:t>
            </a:r>
            <a:r>
              <a:rPr lang="it-IT" dirty="0" err="1" smtClean="0"/>
              <a:t>Turing</a:t>
            </a:r>
            <a:r>
              <a:rPr lang="it-IT" dirty="0" smtClean="0"/>
              <a:t> non ha multi-quintuple, allora, per ogni input x, la computazione T(x) avrà sempre lo stesso esito </a:t>
            </a:r>
          </a:p>
          <a:p>
            <a:pPr lvl="1"/>
            <a:r>
              <a:rPr lang="it-IT" dirty="0" smtClean="0"/>
              <a:t>se eseguiamo T(x) e termina 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, e poi ripetiamo T(x) un milione di volte, ogni ripetizione terminerà in </a:t>
            </a:r>
            <a:r>
              <a:rPr lang="it-IT" dirty="0" err="1"/>
              <a:t>q</a:t>
            </a:r>
            <a:r>
              <a:rPr lang="it-IT" baseline="-25000" dirty="0" err="1"/>
              <a:t>A</a:t>
            </a:r>
            <a:endParaRPr lang="it-IT" dirty="0" smtClean="0"/>
          </a:p>
          <a:p>
            <a:pPr lvl="1"/>
            <a:r>
              <a:rPr lang="it-IT" dirty="0" smtClean="0"/>
              <a:t>e lo stesso vale se la prima esecuzione di T(x) termina </a:t>
            </a:r>
            <a:r>
              <a:rPr lang="it-IT" dirty="0"/>
              <a:t>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endParaRPr lang="it-IT" dirty="0" smtClean="0"/>
          </a:p>
          <a:p>
            <a:pPr lvl="1"/>
            <a:r>
              <a:rPr lang="it-IT" dirty="0" smtClean="0"/>
              <a:t>per questo una macchina che non ha multi-quintuple è </a:t>
            </a:r>
            <a:r>
              <a:rPr lang="it-IT" i="1" dirty="0" smtClean="0"/>
              <a:t>deterministica</a:t>
            </a:r>
          </a:p>
          <a:p>
            <a:r>
              <a:rPr lang="it-IT" dirty="0" smtClean="0"/>
              <a:t>Se, invece, T contiene multi-quintuple, se T è </a:t>
            </a:r>
            <a:r>
              <a:rPr lang="it-IT" i="1" dirty="0" smtClean="0"/>
              <a:t>non deterministica</a:t>
            </a:r>
            <a:r>
              <a:rPr lang="it-IT" dirty="0" smtClean="0"/>
              <a:t>, allora esecuzioni diverse di T(x) possono avere esiti diversi!</a:t>
            </a:r>
          </a:p>
        </p:txBody>
      </p:sp>
    </p:spTree>
    <p:extLst>
      <p:ext uri="{BB962C8B-B14F-4D97-AF65-F5344CB8AC3E}">
        <p14:creationId xmlns:p14="http://schemas.microsoft.com/office/powerpoint/2010/main" val="63037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Arriva il genio (burlone e pasticcione)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75456" y="1432956"/>
            <a:ext cx="8915400" cy="4670132"/>
          </a:xfrm>
        </p:spPr>
        <p:txBody>
          <a:bodyPr>
            <a:normAutofit/>
          </a:bodyPr>
          <a:lstStyle/>
          <a:p>
            <a:r>
              <a:rPr lang="it-IT" dirty="0" smtClean="0"/>
              <a:t>Già, ma, allora, quale è l’esito di una computazione di una macchina non deterministica T nel modello in cui interviene il genio?</a:t>
            </a:r>
          </a:p>
          <a:p>
            <a:pPr lvl="1"/>
            <a:r>
              <a:rPr lang="it-IT" dirty="0" smtClean="0"/>
              <a:t>Anzi, visto che la macchina è non deterministica, chiamiamola NT</a:t>
            </a:r>
          </a:p>
          <a:p>
            <a:r>
              <a:rPr lang="it-IT" dirty="0"/>
              <a:t>C</a:t>
            </a:r>
            <a:r>
              <a:rPr lang="it-IT" dirty="0" smtClean="0"/>
              <a:t>ome facciamo a dire quando NT(x) accetta e quando rigetta? Come facciamo a sapere se la soluzione all’istanza x del nostro problema è 0 oppure 1?</a:t>
            </a:r>
          </a:p>
          <a:p>
            <a:r>
              <a:rPr lang="it-IT" dirty="0" smtClean="0"/>
              <a:t>La risposta è analoga al modello super-</a:t>
            </a:r>
            <a:r>
              <a:rPr lang="it-IT" dirty="0" err="1" smtClean="0"/>
              <a:t>iper</a:t>
            </a:r>
            <a:r>
              <a:rPr lang="it-IT" dirty="0" smtClean="0"/>
              <a:t>-ultra parallelo e, come in quel caso, è asimmetrica:</a:t>
            </a:r>
          </a:p>
          <a:p>
            <a:pPr lvl="1"/>
            <a:r>
              <a:rPr lang="it-IT" dirty="0" smtClean="0"/>
              <a:t>NT(x) accetta se esiste almeno una scelte di multi-quintuple (o, se preferite, almeno un genio) che porta la macchina nello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endParaRPr lang="it-IT" sz="2000" baseline="-25000" dirty="0" smtClean="0"/>
          </a:p>
          <a:p>
            <a:pPr lvl="1"/>
            <a:r>
              <a:rPr lang="it-IT" b="1" dirty="0">
                <a:solidFill>
                  <a:srgbClr val="3636E8"/>
                </a:solidFill>
              </a:rPr>
              <a:t>NT(x) </a:t>
            </a:r>
            <a:r>
              <a:rPr lang="it-IT" b="1" dirty="0" smtClean="0">
                <a:solidFill>
                  <a:srgbClr val="3636E8"/>
                </a:solidFill>
              </a:rPr>
              <a:t>rigetta se qualunque scelta </a:t>
            </a:r>
            <a:r>
              <a:rPr lang="it-IT" b="1" dirty="0">
                <a:solidFill>
                  <a:srgbClr val="3636E8"/>
                </a:solidFill>
              </a:rPr>
              <a:t>di multi-quintuple (o, se preferite, </a:t>
            </a:r>
            <a:r>
              <a:rPr lang="it-IT" b="1" dirty="0" smtClean="0">
                <a:solidFill>
                  <a:srgbClr val="3636E8"/>
                </a:solidFill>
              </a:rPr>
              <a:t>qualunque genio</a:t>
            </a:r>
            <a:r>
              <a:rPr lang="it-IT" b="1" dirty="0">
                <a:solidFill>
                  <a:srgbClr val="3636E8"/>
                </a:solidFill>
              </a:rPr>
              <a:t>) </a:t>
            </a:r>
            <a:r>
              <a:rPr lang="it-IT" b="1" dirty="0" smtClean="0">
                <a:solidFill>
                  <a:srgbClr val="3636E8"/>
                </a:solidFill>
              </a:rPr>
              <a:t>porta </a:t>
            </a:r>
            <a:r>
              <a:rPr lang="it-IT" b="1" dirty="0">
                <a:solidFill>
                  <a:srgbClr val="3636E8"/>
                </a:solidFill>
              </a:rPr>
              <a:t>la macchina nello </a:t>
            </a:r>
            <a:r>
              <a:rPr lang="it-IT" b="1">
                <a:solidFill>
                  <a:srgbClr val="3636E8"/>
                </a:solidFill>
              </a:rPr>
              <a:t>stato </a:t>
            </a:r>
            <a:r>
              <a:rPr lang="it-IT" b="1" smtClean="0">
                <a:solidFill>
                  <a:srgbClr val="3636E8"/>
                </a:solidFill>
              </a:rPr>
              <a:t>q</a:t>
            </a:r>
            <a:r>
              <a:rPr lang="it-IT" b="1" baseline="-25000" smtClean="0">
                <a:solidFill>
                  <a:srgbClr val="3636E8"/>
                </a:solidFill>
              </a:rPr>
              <a:t>R</a:t>
            </a:r>
            <a:endParaRPr lang="it-IT" b="1" baseline="-25000" dirty="0" smtClean="0">
              <a:solidFill>
                <a:srgbClr val="363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Equivalenza fra i due modelli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65928" y="1559442"/>
            <a:ext cx="8915400" cy="3777622"/>
          </a:xfrm>
        </p:spPr>
        <p:txBody>
          <a:bodyPr/>
          <a:lstStyle/>
          <a:p>
            <a:r>
              <a:rPr lang="it-IT" dirty="0" smtClean="0"/>
              <a:t>In definitiva</a:t>
            </a:r>
          </a:p>
          <a:p>
            <a:pPr lvl="1"/>
            <a:r>
              <a:rPr lang="it-IT" dirty="0" smtClean="0"/>
              <a:t>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 accetta se </a:t>
            </a:r>
            <a:r>
              <a:rPr lang="it-IT" i="1" dirty="0" smtClean="0"/>
              <a:t>esiste un percorso </a:t>
            </a:r>
            <a:r>
              <a:rPr lang="it-IT" dirty="0" smtClean="0"/>
              <a:t>nell’albero che la fa entrare nello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r>
              <a:rPr lang="it-IT" dirty="0" smtClean="0"/>
              <a:t> e rigetta se </a:t>
            </a:r>
            <a:r>
              <a:rPr lang="it-IT" i="1" dirty="0" smtClean="0"/>
              <a:t>tutti i percorsi </a:t>
            </a:r>
            <a:r>
              <a:rPr lang="it-IT" dirty="0" smtClean="0"/>
              <a:t>la fanno entrare nello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R</a:t>
            </a:r>
            <a:endParaRPr lang="it-IT" sz="2000" baseline="-25000" dirty="0" smtClean="0"/>
          </a:p>
          <a:p>
            <a:pPr lvl="1"/>
            <a:r>
              <a:rPr lang="it-IT" dirty="0" smtClean="0"/>
              <a:t>una macchina </a:t>
            </a:r>
            <a:r>
              <a:rPr lang="it-IT" dirty="0"/>
              <a:t>genio-dotata accetta se </a:t>
            </a:r>
            <a:r>
              <a:rPr lang="it-IT" i="1" dirty="0"/>
              <a:t>esiste </a:t>
            </a:r>
            <a:r>
              <a:rPr lang="it-IT" i="1" dirty="0" smtClean="0"/>
              <a:t>una scelta di quintuple </a:t>
            </a:r>
            <a:r>
              <a:rPr lang="it-IT" dirty="0" smtClean="0"/>
              <a:t>che </a:t>
            </a:r>
            <a:r>
              <a:rPr lang="it-IT" dirty="0"/>
              <a:t>la fa entrare nello stato </a:t>
            </a:r>
            <a:r>
              <a:rPr lang="it-IT" dirty="0" err="1"/>
              <a:t>q</a:t>
            </a:r>
            <a:r>
              <a:rPr lang="it-IT" sz="2000" baseline="-25000" dirty="0" err="1"/>
              <a:t>A</a:t>
            </a:r>
            <a:r>
              <a:rPr lang="it-IT" dirty="0"/>
              <a:t> e rigetta se </a:t>
            </a:r>
            <a:r>
              <a:rPr lang="it-IT" i="1" dirty="0" smtClean="0"/>
              <a:t>tutte le scelte di quintuple </a:t>
            </a:r>
            <a:r>
              <a:rPr lang="it-IT" dirty="0" smtClean="0"/>
              <a:t>la </a:t>
            </a:r>
            <a:r>
              <a:rPr lang="it-IT" dirty="0"/>
              <a:t>fanno entrare nello stato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R</a:t>
            </a:r>
            <a:endParaRPr lang="it-IT" dirty="0" smtClean="0"/>
          </a:p>
          <a:p>
            <a:r>
              <a:rPr lang="it-IT" dirty="0" smtClean="0"/>
              <a:t>I due modelli sono equivalenti!</a:t>
            </a:r>
          </a:p>
          <a:p>
            <a:r>
              <a:rPr lang="it-IT" dirty="0" smtClean="0"/>
              <a:t>Sono due modelli, due </a:t>
            </a:r>
            <a:r>
              <a:rPr lang="it-IT" dirty="0" smtClean="0"/>
              <a:t>modi, </a:t>
            </a:r>
            <a:r>
              <a:rPr lang="it-IT" dirty="0" smtClean="0"/>
              <a:t>in cui possiamo </a:t>
            </a:r>
            <a:r>
              <a:rPr lang="it-IT" dirty="0" smtClean="0"/>
              <a:t>descrivere </a:t>
            </a:r>
            <a:r>
              <a:rPr lang="it-IT" dirty="0" smtClean="0"/>
              <a:t>una macchina di </a:t>
            </a:r>
            <a:r>
              <a:rPr lang="it-IT" dirty="0" err="1" smtClean="0"/>
              <a:t>Turing</a:t>
            </a:r>
            <a:r>
              <a:rPr lang="it-IT" dirty="0" smtClean="0"/>
              <a:t> non deterministica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950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2378" y="283869"/>
            <a:ext cx="8911687" cy="662430"/>
          </a:xfrm>
        </p:spPr>
        <p:txBody>
          <a:bodyPr/>
          <a:lstStyle/>
          <a:p>
            <a:r>
              <a:rPr lang="it-IT" dirty="0" smtClean="0"/>
              <a:t>Determinismo e non determinismo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82378" y="946299"/>
                <a:ext cx="9730394" cy="5582092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Ricapitolando:</a:t>
                </a:r>
              </a:p>
              <a:p>
                <a:pPr lvl="1"/>
                <a:r>
                  <a:rPr lang="it-IT" dirty="0" smtClean="0"/>
                  <a:t>una </a:t>
                </a:r>
                <a:r>
                  <a:rPr lang="it-IT" u="sng" dirty="0" smtClean="0"/>
                  <a:t>macchina di </a:t>
                </a:r>
                <a:r>
                  <a:rPr lang="it-IT" u="sng" dirty="0" err="1" smtClean="0"/>
                  <a:t>Turing</a:t>
                </a:r>
                <a:r>
                  <a:rPr lang="it-IT" u="sng" dirty="0" smtClean="0"/>
                  <a:t> </a:t>
                </a:r>
                <a:r>
                  <a:rPr lang="it-IT" dirty="0" smtClean="0"/>
                  <a:t>T è deterministica se, per ogni stato </a:t>
                </a:r>
                <a:r>
                  <a:rPr lang="it-IT" dirty="0" err="1" smtClean="0"/>
                  <a:t>q</a:t>
                </a:r>
                <a:r>
                  <a:rPr lang="it-IT" dirty="0" smtClean="0"/>
                  <a:t> e per ogni carattere a, l’insieme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delle sue quintuple non contiene più di una quintupla che inizia con (</a:t>
                </a:r>
                <a:r>
                  <a:rPr lang="it-IT" dirty="0" err="1" smtClean="0"/>
                  <a:t>q,a</a:t>
                </a:r>
                <a:r>
                  <a:rPr lang="it-IT" dirty="0" smtClean="0"/>
                  <a:t>)</a:t>
                </a:r>
              </a:p>
              <a:p>
                <a:pPr lvl="1"/>
                <a:r>
                  <a:rPr lang="it-IT" dirty="0"/>
                  <a:t>una </a:t>
                </a:r>
                <a:r>
                  <a:rPr lang="it-IT" u="sng" dirty="0"/>
                  <a:t>macchina di </a:t>
                </a:r>
                <a:r>
                  <a:rPr lang="it-IT" u="sng" dirty="0" err="1"/>
                  <a:t>Turing</a:t>
                </a:r>
                <a:r>
                  <a:rPr lang="it-IT" u="sng" dirty="0"/>
                  <a:t> </a:t>
                </a:r>
                <a:r>
                  <a:rPr lang="it-IT" dirty="0" smtClean="0"/>
                  <a:t>NT </a:t>
                </a:r>
                <a:r>
                  <a:rPr lang="it-IT" dirty="0"/>
                  <a:t>è </a:t>
                </a:r>
                <a:r>
                  <a:rPr lang="it-IT" dirty="0" smtClean="0"/>
                  <a:t>non deterministica se esistono uno </a:t>
                </a:r>
                <a:r>
                  <a:rPr lang="it-IT" dirty="0"/>
                  <a:t>stato </a:t>
                </a:r>
                <a:r>
                  <a:rPr lang="it-IT" dirty="0" err="1"/>
                  <a:t>q</a:t>
                </a:r>
                <a:r>
                  <a:rPr lang="it-IT" dirty="0"/>
                  <a:t> e </a:t>
                </a:r>
                <a:r>
                  <a:rPr lang="it-IT" dirty="0" smtClean="0"/>
                  <a:t>un carattere a tali che l’insieme </a:t>
                </a:r>
                <a:r>
                  <a:rPr lang="it-IT" dirty="0" err="1"/>
                  <a:t>P</a:t>
                </a:r>
                <a:r>
                  <a:rPr lang="it-IT" dirty="0"/>
                  <a:t> delle sue quintuple </a:t>
                </a:r>
                <a:r>
                  <a:rPr lang="it-IT" dirty="0" smtClean="0"/>
                  <a:t>contiene due o più quintuple </a:t>
                </a:r>
                <a:r>
                  <a:rPr lang="it-IT" dirty="0"/>
                  <a:t>che </a:t>
                </a:r>
                <a:r>
                  <a:rPr lang="it-IT" dirty="0" smtClean="0"/>
                  <a:t>iniziano </a:t>
                </a:r>
                <a:r>
                  <a:rPr lang="it-IT" dirty="0"/>
                  <a:t>con (</a:t>
                </a:r>
                <a:r>
                  <a:rPr lang="it-IT" dirty="0" err="1"/>
                  <a:t>q,a</a:t>
                </a:r>
                <a:r>
                  <a:rPr lang="it-IT" dirty="0" smtClean="0"/>
                  <a:t>)</a:t>
                </a:r>
              </a:p>
              <a:p>
                <a:r>
                  <a:rPr lang="it-IT" dirty="0" smtClean="0"/>
                  <a:t>Una </a:t>
                </a:r>
                <a:r>
                  <a:rPr lang="it-IT" u="sng" dirty="0" smtClean="0"/>
                  <a:t>computazione</a:t>
                </a:r>
                <a:r>
                  <a:rPr lang="it-IT" dirty="0" smtClean="0"/>
                  <a:t> non deterministica contiene tante computazioni deterministiche – una per ciascun </a:t>
                </a:r>
                <a:r>
                  <a:rPr lang="it-IT" dirty="0"/>
                  <a:t>ramo </a:t>
                </a:r>
                <a:r>
                  <a:rPr lang="it-IT" dirty="0" smtClean="0"/>
                  <a:t>dell’albero</a:t>
                </a:r>
                <a:endParaRPr lang="it-IT" dirty="0"/>
              </a:p>
              <a:p>
                <a:r>
                  <a:rPr lang="it-IT" dirty="0" smtClean="0"/>
                  <a:t>Il </a:t>
                </a:r>
                <a:r>
                  <a:rPr lang="it-IT" b="1" i="1" dirty="0" smtClean="0">
                    <a:solidFill>
                      <a:srgbClr val="3636E8"/>
                    </a:solidFill>
                  </a:rPr>
                  <a:t>grado di non determinismo </a:t>
                </a:r>
                <a:r>
                  <a:rPr lang="it-IT" smtClean="0"/>
                  <a:t>di </a:t>
                </a:r>
                <a:r>
                  <a:rPr lang="it-IT" smtClean="0"/>
                  <a:t>una macchina </a:t>
                </a:r>
                <a:r>
                  <a:rPr lang="it-IT" dirty="0" smtClean="0"/>
                  <a:t>non deterministica NT è il massimo numero di quintuple che iniziano con la stessa coppia stato-carattere, ossia,                					           </a:t>
                </a:r>
                <a:r>
                  <a:rPr lang="it-IT" dirty="0" err="1" smtClean="0"/>
                  <a:t>max</a:t>
                </a:r>
                <a:r>
                  <a:rPr lang="it-IT" dirty="0" smtClean="0"/>
                  <a:t> </a:t>
                </a:r>
                <a:r>
                  <a:rPr lang="it-IT" baseline="-25000" dirty="0" err="1" smtClean="0"/>
                  <a:t>q,a</a:t>
                </a:r>
                <a:r>
                  <a:rPr lang="it-IT" dirty="0"/>
                  <a:t> |{〈 </a:t>
                </a:r>
                <a:r>
                  <a:rPr lang="it-IT" dirty="0" err="1"/>
                  <a:t>q</a:t>
                </a:r>
                <a:r>
                  <a:rPr lang="it-IT" dirty="0"/>
                  <a:t> , a, </a:t>
                </a:r>
                <a:r>
                  <a:rPr lang="it-IT" dirty="0" smtClean="0"/>
                  <a:t>b, </a:t>
                </a:r>
                <a:r>
                  <a:rPr lang="it-IT" dirty="0"/>
                  <a:t>q</a:t>
                </a:r>
                <a:r>
                  <a:rPr lang="it-IT" baseline="-25000" dirty="0"/>
                  <a:t>1</a:t>
                </a:r>
                <a:r>
                  <a:rPr lang="it-IT" dirty="0"/>
                  <a:t> , </a:t>
                </a:r>
                <a:r>
                  <a:rPr lang="it-IT" dirty="0" smtClean="0"/>
                  <a:t>m〉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∈</m:t>
                    </m:r>
                    <m:r>
                      <a:rPr lang="it-IT" b="0" i="0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it-IT" dirty="0" err="1" smtClean="0"/>
                  <a:t>P</a:t>
                </a:r>
                <a:r>
                  <a:rPr lang="it-IT" dirty="0" smtClean="0"/>
                  <a:t> }|</a:t>
                </a:r>
                <a:endParaRPr lang="it-IT" dirty="0"/>
              </a:p>
              <a:p>
                <a:r>
                  <a:rPr lang="it-IT" dirty="0" smtClean="0"/>
                  <a:t>Naturalmente, il grado di determinismo di una macchina definita sull’alfabeto  e sull’insieme degli stati </a:t>
                </a:r>
                <a:r>
                  <a:rPr lang="it-IT" dirty="0" err="1" smtClean="0"/>
                  <a:t>Q</a:t>
                </a:r>
                <a:r>
                  <a:rPr lang="it-IT" dirty="0" smtClean="0"/>
                  <a:t> può essere al </a:t>
                </a:r>
                <a:r>
                  <a:rPr lang="it-IT" smtClean="0"/>
                  <a:t>massimo                  												</a:t>
                </a:r>
                <a:r>
                  <a:rPr lang="it-IT" dirty="0" smtClean="0"/>
                  <a:t>	|</a:t>
                </a:r>
                <a:r>
                  <a:rPr lang="it-IT" dirty="0" err="1" smtClean="0"/>
                  <a:t>Q</a:t>
                </a:r>
                <a:r>
                  <a:rPr lang="it-IT" dirty="0" smtClean="0"/>
                  <a:t>|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 smtClean="0"/>
                  <a:t>|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|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</a:rPr>
                      <m:t>×</m:t>
                    </m:r>
                  </m:oMath>
                </a14:m>
                <a:r>
                  <a:rPr lang="it-IT" dirty="0" smtClean="0"/>
                  <a:t> 3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ed è, quindi, (indovinate un po’?) COSTANTE!!!!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2378" y="946299"/>
                <a:ext cx="9730394" cy="5582092"/>
              </a:xfrm>
              <a:blipFill rotWithShape="0">
                <a:blip r:embed="rId2"/>
                <a:stretch>
                  <a:fillRect l="-439" t="-546" r="-3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8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Determinismo e non determinismo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29724" y="1559441"/>
            <a:ext cx="8915400" cy="3777622"/>
          </a:xfrm>
        </p:spPr>
        <p:txBody>
          <a:bodyPr>
            <a:normAutofit/>
          </a:bodyPr>
          <a:lstStyle/>
          <a:p>
            <a:r>
              <a:rPr lang="it-IT" dirty="0" smtClean="0"/>
              <a:t>Certo, che questa idea del non determinismo – della macchina che si auto-replica o che dispone di un genio – pare potente assai</a:t>
            </a:r>
          </a:p>
          <a:p>
            <a:r>
              <a:rPr lang="it-IT" dirty="0" smtClean="0"/>
              <a:t>Chissà quante belle cose possiamo fare con una macchina non deterministica che non potremmo fare con una macchina deterministica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E invece no! Se sappiamo risolvere un problema con una macchina non deterministica allora sappiamo risolverlo anche con una macchina deterministica! (Teorema 2.1)</a:t>
            </a:r>
            <a:endParaRPr lang="it-IT" dirty="0" smtClean="0"/>
          </a:p>
          <a:p>
            <a:r>
              <a:rPr lang="it-IT" dirty="0" smtClean="0"/>
              <a:t>Infatti possiamo sempre costruire una macchina deterministica T che  simula una macchina non deterministica NT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66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Determinismo e non determinismo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29724" y="1559441"/>
            <a:ext cx="8915400" cy="4022652"/>
          </a:xfrm>
        </p:spPr>
        <p:txBody>
          <a:bodyPr>
            <a:normAutofit/>
          </a:bodyPr>
          <a:lstStyle/>
          <a:p>
            <a:r>
              <a:rPr lang="it-IT" dirty="0" smtClean="0"/>
              <a:t>Infatti possiamo sempre costruire una macchina deterministica T che  simula una macchina non deterministica NT: con input x</a:t>
            </a:r>
          </a:p>
          <a:p>
            <a:pPr lvl="1"/>
            <a:r>
              <a:rPr lang="it-IT" dirty="0" smtClean="0"/>
              <a:t>simula tutte le computazioni deterministiche di NT(x) di un solo passo: se qualcuna accetta allora T accetta, se tutte rigettano allora T </a:t>
            </a:r>
            <a:r>
              <a:rPr lang="it-IT" dirty="0"/>
              <a:t>r</a:t>
            </a:r>
            <a:r>
              <a:rPr lang="it-IT" dirty="0" smtClean="0"/>
              <a:t>igetta, altrimenti</a:t>
            </a:r>
          </a:p>
          <a:p>
            <a:pPr lvl="1"/>
            <a:r>
              <a:rPr lang="it-IT" dirty="0"/>
              <a:t>simula tutte le computazioni deterministiche di </a:t>
            </a:r>
            <a:r>
              <a:rPr lang="it-IT" dirty="0" smtClean="0"/>
              <a:t>NT(x) </a:t>
            </a:r>
            <a:r>
              <a:rPr lang="it-IT" dirty="0"/>
              <a:t>di </a:t>
            </a:r>
            <a:r>
              <a:rPr lang="it-IT" dirty="0" smtClean="0"/>
              <a:t>due passi: </a:t>
            </a:r>
            <a:r>
              <a:rPr lang="it-IT" dirty="0"/>
              <a:t>se qualcuna accetta allora T accetta, se tutte rigettano allora T rigetta, altrimenti</a:t>
            </a:r>
          </a:p>
          <a:p>
            <a:pPr lvl="1"/>
            <a:r>
              <a:rPr lang="it-IT" dirty="0"/>
              <a:t>simula tutte le computazioni deterministiche di </a:t>
            </a:r>
            <a:r>
              <a:rPr lang="it-IT" dirty="0" smtClean="0"/>
              <a:t>NT(x) </a:t>
            </a:r>
            <a:r>
              <a:rPr lang="it-IT" dirty="0"/>
              <a:t>di </a:t>
            </a:r>
            <a:r>
              <a:rPr lang="it-IT" dirty="0" smtClean="0"/>
              <a:t>tre passi, ecc. ecc. ecc.</a:t>
            </a:r>
          </a:p>
          <a:p>
            <a:r>
              <a:rPr lang="it-IT" dirty="0" smtClean="0"/>
              <a:t>Detto ciò, andate a studiarvi il Teorema 2.1 (dispensa 2, pag. 5-6)</a:t>
            </a:r>
          </a:p>
          <a:p>
            <a:r>
              <a:rPr lang="it-IT" dirty="0" smtClean="0"/>
              <a:t>DOMANDINA: ma perché non possiamo far simulare a T prima l’intero ramo più a sinistra dell’albero, poi quello accanto, e così via?</a:t>
            </a:r>
          </a:p>
          <a:p>
            <a:pPr lvl="1"/>
            <a:r>
              <a:rPr lang="it-IT" dirty="0" smtClean="0"/>
              <a:t>la risposta alla prossima pagina</a:t>
            </a:r>
            <a:r>
              <a:rPr lang="is-IS" smtClean="0"/>
              <a:t>…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8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350978"/>
            <a:ext cx="9175522" cy="128089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A proposito dell’insieme </a:t>
            </a:r>
            <a:r>
              <a:rPr lang="it-IT" smtClean="0">
                <a:solidFill>
                  <a:schemeClr val="tx1"/>
                </a:solidFill>
              </a:rPr>
              <a:t>delle quintuple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23655" y="1154411"/>
                <a:ext cx="8915400" cy="544826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Siamo al paragrafo 2.3 della dispensa 2 (pag. 4).</a:t>
                </a:r>
              </a:p>
              <a:p>
                <a:r>
                  <a:rPr lang="it-IT" dirty="0" smtClean="0"/>
                  <a:t>Prendiamo una macchina di </a:t>
                </a:r>
                <a:r>
                  <a:rPr lang="it-IT" dirty="0" err="1" smtClean="0"/>
                  <a:t>Turing</a:t>
                </a:r>
                <a:r>
                  <a:rPr lang="it-IT" dirty="0" smtClean="0"/>
                  <a:t>:</a:t>
                </a:r>
              </a:p>
              <a:p>
                <a:pPr lvl="1"/>
                <a:r>
                  <a:rPr lang="it-IT" dirty="0" smtClean="0"/>
                  <a:t>cioè,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 e un insieme degli stati </a:t>
                </a:r>
                <a:r>
                  <a:rPr lang="it-IT" dirty="0" err="1" smtClean="0"/>
                  <a:t>Q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e, soprattutto, </a:t>
                </a:r>
                <a:r>
                  <a:rPr lang="it-IT" i="1" dirty="0" smtClean="0"/>
                  <a:t>l’insieme delle sue quintuple </a:t>
                </a:r>
                <a:r>
                  <a:rPr lang="it-IT" dirty="0" err="1" smtClean="0"/>
                  <a:t>P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osservate che è sufficiente avere l’insieme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per sapere tutto di T: da T possiamo ricavare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 che </a:t>
                </a:r>
                <a:r>
                  <a:rPr lang="it-IT" dirty="0" err="1" smtClean="0"/>
                  <a:t>Q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beh, in effetti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non ci dice proprio tutto tutto: per sapere tutto di T, oltre che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, dobbiamo conoscere anche quale sia lo stato iniziale e quali siano cli stati finali</a:t>
                </a:r>
              </a:p>
              <a:p>
                <a:pPr lvl="1"/>
                <a:r>
                  <a:rPr lang="it-IT" dirty="0" smtClean="0"/>
                  <a:t>e questa cosa, quello che ci basta per sapere tutto di T, tenetelo a mente perché ci servirà </a:t>
                </a:r>
                <a:r>
                  <a:rPr lang="it-IT" smtClean="0"/>
                  <a:t>nella prossima lezione</a:t>
                </a:r>
                <a:endParaRPr lang="it-IT" dirty="0" smtClean="0"/>
              </a:p>
              <a:p>
                <a:r>
                  <a:rPr lang="it-IT" dirty="0"/>
                  <a:t>B</a:t>
                </a:r>
                <a:r>
                  <a:rPr lang="it-IT" dirty="0" smtClean="0"/>
                  <a:t>ene. Quindi,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è il “cuore” di T. Ora, andiamo a studiare la struttura di </a:t>
                </a:r>
                <a:r>
                  <a:rPr lang="it-IT" dirty="0" err="1" smtClean="0"/>
                  <a:t>P</a:t>
                </a:r>
                <a:endParaRPr lang="it-IT" dirty="0" smtClean="0"/>
              </a:p>
              <a:p>
                <a:r>
                  <a:rPr lang="it-IT" dirty="0" smtClean="0"/>
                  <a:t>Intanto, osserviamo che possiamo vedere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 come una funzione che associa ad una coppia (stato, simbolo) una tripla                                     (stato, simbolo ,movimento) , ossia, </a:t>
                </a:r>
              </a:p>
              <a:p>
                <a:r>
                  <a:rPr lang="it-IT" dirty="0" smtClean="0"/>
                  <a:t>                         </a:t>
                </a:r>
                <a:r>
                  <a:rPr lang="it-IT" dirty="0" err="1" smtClean="0"/>
                  <a:t>P</a:t>
                </a:r>
                <a:r>
                  <a:rPr lang="it-IT" dirty="0" smtClean="0"/>
                  <a:t>: </a:t>
                </a:r>
                <a:r>
                  <a:rPr lang="it-IT" dirty="0" err="1" smtClean="0"/>
                  <a:t>Q</a:t>
                </a:r>
                <a:r>
                  <a:rPr lang="it-IT" dirty="0" smtClean="0"/>
                  <a:t> 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/>
                  <a:t>→ </a:t>
                </a:r>
                <a:r>
                  <a:rPr lang="it-IT" dirty="0" err="1" smtClean="0"/>
                  <a:t>Q</a:t>
                </a:r>
                <a:r>
                  <a:rPr lang="it-IT" dirty="0"/>
                  <a:t> 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/>
                  <a:t> ✕{</a:t>
                </a:r>
                <a:r>
                  <a:rPr lang="it-IT" dirty="0" err="1" smtClean="0"/>
                  <a:t>S</a:t>
                </a:r>
                <a:r>
                  <a:rPr lang="it-IT" dirty="0" smtClean="0"/>
                  <a:t>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, D}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655" y="1154411"/>
                <a:ext cx="8915400" cy="5448269"/>
              </a:xfrm>
              <a:blipFill rotWithShape="0">
                <a:blip r:embed="rId2"/>
                <a:stretch>
                  <a:fillRect l="-479" t="-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Computazioni che non terminano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38338" y="1264554"/>
            <a:ext cx="9266274" cy="5051185"/>
          </a:xfrm>
        </p:spPr>
        <p:txBody>
          <a:bodyPr/>
          <a:lstStyle/>
          <a:p>
            <a:r>
              <a:rPr lang="it-IT" dirty="0" smtClean="0"/>
              <a:t>Perché alcune computazioni non terminano</a:t>
            </a:r>
          </a:p>
          <a:p>
            <a:pPr lvl="1"/>
            <a:r>
              <a:rPr lang="it-IT" dirty="0" smtClean="0"/>
              <a:t>ad esempio, se </a:t>
            </a:r>
            <a:r>
              <a:rPr lang="it-IT" dirty="0" err="1" smtClean="0"/>
              <a:t>P</a:t>
            </a:r>
            <a:r>
              <a:rPr lang="it-IT" dirty="0" smtClean="0"/>
              <a:t> contiene le due quintuple </a:t>
            </a:r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a,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D〉e</a:t>
            </a:r>
            <a:r>
              <a:rPr lang="it-IT" dirty="0" smtClean="0"/>
              <a:t> </a:t>
            </a:r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b, b, </a:t>
            </a:r>
            <a:r>
              <a:rPr lang="it-IT" dirty="0"/>
              <a:t>q</a:t>
            </a:r>
            <a:r>
              <a:rPr lang="it-IT" baseline="-25000" dirty="0"/>
              <a:t>1</a:t>
            </a:r>
            <a:r>
              <a:rPr lang="it-IT" dirty="0"/>
              <a:t> , </a:t>
            </a:r>
            <a:r>
              <a:rPr lang="it-IT" dirty="0" err="1" smtClean="0"/>
              <a:t>S</a:t>
            </a:r>
            <a:r>
              <a:rPr lang="it-IT" dirty="0" smtClean="0"/>
              <a:t>〉,  e la macchina si trova nello stato globale </a:t>
            </a:r>
            <a:r>
              <a:rPr lang="it-IT" dirty="0" err="1" smtClean="0"/>
              <a:t>zzzz</a:t>
            </a:r>
            <a:r>
              <a:rPr lang="it-IT" dirty="0" smtClean="0"/>
              <a:t> </a:t>
            </a:r>
            <a:r>
              <a:rPr lang="it-IT" dirty="0"/>
              <a:t>q</a:t>
            </a:r>
            <a:r>
              <a:rPr lang="it-IT" baseline="-25000" dirty="0"/>
              <a:t>1 </a:t>
            </a:r>
            <a:r>
              <a:rPr lang="it-IT" dirty="0" err="1" smtClean="0"/>
              <a:t>abzzzz</a:t>
            </a:r>
            <a:r>
              <a:rPr lang="it-IT" dirty="0" smtClean="0"/>
              <a:t> (</a:t>
            </a:r>
            <a:r>
              <a:rPr lang="it-IT" dirty="0" err="1" smtClean="0"/>
              <a:t>zzzz</a:t>
            </a:r>
            <a:r>
              <a:rPr lang="it-IT" dirty="0" smtClean="0"/>
              <a:t> sono caratteri qualsiasi)</a:t>
            </a:r>
          </a:p>
          <a:p>
            <a:pPr lvl="1"/>
            <a:r>
              <a:rPr lang="it-IT" dirty="0" smtClean="0"/>
              <a:t>allora la computazione non termina (va in </a:t>
            </a:r>
            <a:r>
              <a:rPr lang="it-IT" dirty="0" err="1" smtClean="0"/>
              <a:t>loop</a:t>
            </a:r>
            <a:r>
              <a:rPr lang="it-IT" dirty="0" smtClean="0"/>
              <a:t>!)</a:t>
            </a:r>
          </a:p>
          <a:p>
            <a:r>
              <a:rPr lang="it-IT" dirty="0" smtClean="0"/>
              <a:t>Allora, potrebbe accadere che la computazione deterministica più a sinistra di NT(x) non termini, mentre quella più a destra termini in </a:t>
            </a:r>
            <a:r>
              <a:rPr lang="it-IT" dirty="0" err="1" smtClean="0"/>
              <a:t>q</a:t>
            </a:r>
            <a:r>
              <a:rPr lang="it-IT" sz="2000" baseline="-25000" dirty="0" err="1" smtClean="0"/>
              <a:t>A</a:t>
            </a:r>
            <a:endParaRPr lang="it-IT" sz="2000" baseline="-25000" dirty="0" smtClean="0"/>
          </a:p>
          <a:p>
            <a:pPr lvl="1"/>
            <a:r>
              <a:rPr lang="it-IT" dirty="0" smtClean="0"/>
              <a:t>se simulassimo per prima la computazione non deterministica più a sinistra non termineremmo mai</a:t>
            </a:r>
          </a:p>
          <a:p>
            <a:pPr lvl="1"/>
            <a:r>
              <a:rPr lang="it-IT" dirty="0" smtClean="0"/>
              <a:t>e non riusciremmo mai a raggiungere lo stato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quindi, mentre NT(x) accetta, la nostra macchina deterministica non terminerebbe mai (ARGH!)</a:t>
            </a:r>
          </a:p>
          <a:p>
            <a:pPr lvl="1"/>
            <a:r>
              <a:rPr lang="it-IT" dirty="0" smtClean="0"/>
              <a:t>Invece, simulando ogni volta computazioni di lunghezza fissata, prima o poi arriveremo a beccare lo stato di accettazione nella computazione più a destra!</a:t>
            </a:r>
          </a:p>
          <a:p>
            <a:pPr lvl="1"/>
            <a:r>
              <a:rPr lang="it-IT" dirty="0" smtClean="0"/>
              <a:t>Capito il trucco? (e studiate il Teorema!)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52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 err="1" smtClean="0"/>
              <a:t>P</a:t>
            </a:r>
            <a:r>
              <a:rPr lang="it-IT" dirty="0" smtClean="0"/>
              <a:t> è una funzione totale?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63581" y="1492333"/>
            <a:ext cx="8915400" cy="4932218"/>
          </a:xfrm>
        </p:spPr>
        <p:txBody>
          <a:bodyPr>
            <a:normAutofit/>
          </a:bodyPr>
          <a:lstStyle/>
          <a:p>
            <a:r>
              <a:rPr lang="it-IT" dirty="0" smtClean="0"/>
              <a:t>Una quintupla </a:t>
            </a:r>
            <a:r>
              <a:rPr lang="it-IT" dirty="0"/>
              <a:t>〈 </a:t>
            </a:r>
            <a:r>
              <a:rPr lang="it-IT" dirty="0" smtClean="0"/>
              <a:t>q</a:t>
            </a:r>
            <a:r>
              <a:rPr lang="it-IT" baseline="-25000" dirty="0"/>
              <a:t>1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a, b,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m〉ci</a:t>
            </a:r>
            <a:r>
              <a:rPr lang="it-IT" dirty="0" smtClean="0"/>
              <a:t> dice che: se siamo nello stato </a:t>
            </a:r>
            <a:r>
              <a:rPr lang="it-IT" dirty="0"/>
              <a:t>q</a:t>
            </a:r>
            <a:r>
              <a:rPr lang="it-IT" baseline="-25000" dirty="0"/>
              <a:t>1</a:t>
            </a:r>
            <a:r>
              <a:rPr lang="it-IT" dirty="0" smtClean="0"/>
              <a:t> e leggiamo il carattere a allora dobbiamo comportarci in un certo modo – e sappiamo in quale modo. Facile.</a:t>
            </a:r>
          </a:p>
          <a:p>
            <a:r>
              <a:rPr lang="it-IT" dirty="0" smtClean="0"/>
              <a:t>Ma cosa succede se, trovandoci in uno stato </a:t>
            </a:r>
            <a:r>
              <a:rPr lang="it-IT" dirty="0" err="1" smtClean="0"/>
              <a:t>q</a:t>
            </a:r>
            <a:r>
              <a:rPr lang="it-IT" dirty="0" smtClean="0"/>
              <a:t> e leggendo un carattere </a:t>
            </a:r>
            <a:r>
              <a:rPr lang="it-IT" dirty="0" err="1" smtClean="0"/>
              <a:t>s</a:t>
            </a:r>
            <a:r>
              <a:rPr lang="it-IT" dirty="0" smtClean="0"/>
              <a:t> non troviamo in </a:t>
            </a:r>
            <a:r>
              <a:rPr lang="it-IT" dirty="0" err="1" smtClean="0"/>
              <a:t>P</a:t>
            </a:r>
            <a:r>
              <a:rPr lang="it-IT" dirty="0" smtClean="0"/>
              <a:t> alcuna quintupla i cui primi due simboli sono </a:t>
            </a:r>
            <a:r>
              <a:rPr lang="it-IT" dirty="0" err="1" smtClean="0"/>
              <a:t>q</a:t>
            </a:r>
            <a:r>
              <a:rPr lang="it-IT" dirty="0" smtClean="0"/>
              <a:t> e </a:t>
            </a:r>
            <a:r>
              <a:rPr lang="it-IT" dirty="0" err="1" smtClean="0"/>
              <a:t>s</a:t>
            </a:r>
            <a:r>
              <a:rPr lang="it-IT" dirty="0" smtClean="0"/>
              <a:t>?</a:t>
            </a:r>
          </a:p>
          <a:p>
            <a:pPr lvl="1"/>
            <a:r>
              <a:rPr lang="it-IT" dirty="0" smtClean="0"/>
              <a:t>non viene indicata alcuna azione da compiere!</a:t>
            </a:r>
          </a:p>
          <a:p>
            <a:r>
              <a:rPr lang="it-IT" dirty="0" smtClean="0"/>
              <a:t>Non viene </a:t>
            </a:r>
            <a:r>
              <a:rPr lang="it-IT" dirty="0"/>
              <a:t>indicata alcuna azione da </a:t>
            </a:r>
            <a:r>
              <a:rPr lang="it-IT" dirty="0" smtClean="0"/>
              <a:t>compiere. E, allora, T non può far altro che non compiere alcuna azione.</a:t>
            </a:r>
          </a:p>
          <a:p>
            <a:r>
              <a:rPr lang="it-IT" dirty="0" smtClean="0"/>
              <a:t>Cioè, T interrompe la sua computazione - è come se avesse raggiunto uno stato finale</a:t>
            </a:r>
          </a:p>
          <a:p>
            <a:r>
              <a:rPr lang="it-IT" dirty="0" smtClean="0"/>
              <a:t>Quindi: ogni qualvolta ad una coppia (</a:t>
            </a:r>
            <a:r>
              <a:rPr lang="it-IT" dirty="0" err="1" smtClean="0"/>
              <a:t>q,s</a:t>
            </a:r>
            <a:r>
              <a:rPr lang="it-IT" dirty="0" smtClean="0"/>
              <a:t>) non è associata alcuna quintupla in </a:t>
            </a:r>
            <a:r>
              <a:rPr lang="it-IT" dirty="0" err="1" smtClean="0"/>
              <a:t>P</a:t>
            </a:r>
            <a:r>
              <a:rPr lang="it-IT" dirty="0" smtClean="0"/>
              <a:t>, possiamo aggiungere a </a:t>
            </a:r>
            <a:r>
              <a:rPr lang="it-IT" dirty="0" err="1" smtClean="0"/>
              <a:t>P</a:t>
            </a:r>
            <a:r>
              <a:rPr lang="it-IT" dirty="0" smtClean="0"/>
              <a:t> la quintupla </a:t>
            </a:r>
            <a:r>
              <a:rPr lang="it-IT" dirty="0"/>
              <a:t>〈 </a:t>
            </a:r>
            <a:r>
              <a:rPr lang="it-IT" dirty="0" err="1" smtClean="0"/>
              <a:t>q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s</a:t>
            </a:r>
            <a:r>
              <a:rPr lang="it-IT" dirty="0" smtClean="0"/>
              <a:t>, s,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F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F</a:t>
            </a:r>
            <a:r>
              <a:rPr lang="it-IT" dirty="0" smtClean="0"/>
              <a:t>〉</a:t>
            </a:r>
          </a:p>
          <a:p>
            <a:pPr lvl="1"/>
            <a:r>
              <a:rPr lang="it-IT" dirty="0" smtClean="0"/>
              <a:t>questo se T è un trasduttore: facile!</a:t>
            </a:r>
          </a:p>
          <a:p>
            <a:pPr lvl="1"/>
            <a:r>
              <a:rPr lang="it-IT" dirty="0" smtClean="0"/>
              <a:t>ma se T è un riconoscitore?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95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 smtClean="0"/>
              <a:t>P</a:t>
            </a:r>
            <a:r>
              <a:rPr lang="it-IT" dirty="0" smtClean="0"/>
              <a:t> è una funzione totale?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4932218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it-IT" sz="1800" dirty="0" smtClean="0"/>
              <a:t>Per rispondere alla domanda “</a:t>
            </a:r>
            <a:r>
              <a:rPr lang="it-IT" sz="1800" dirty="0"/>
              <a:t>ma se T è un riconoscitore</a:t>
            </a:r>
            <a:r>
              <a:rPr lang="it-IT" sz="1800" dirty="0" smtClean="0"/>
              <a:t>?” dobbiamo prima capire</a:t>
            </a:r>
            <a:r>
              <a:rPr lang="is-IS" sz="1800" dirty="0" smtClean="0"/>
              <a:t>... </a:t>
            </a:r>
            <a:endParaRPr lang="it-IT" sz="1800" dirty="0"/>
          </a:p>
          <a:p>
            <a:r>
              <a:rPr lang="it-IT" dirty="0" smtClean="0"/>
              <a:t>Cosa significa che </a:t>
            </a:r>
            <a:r>
              <a:rPr lang="it-IT" dirty="0"/>
              <a:t>ad una coppia (</a:t>
            </a:r>
            <a:r>
              <a:rPr lang="it-IT" dirty="0" err="1"/>
              <a:t>q,s</a:t>
            </a:r>
            <a:r>
              <a:rPr lang="it-IT" dirty="0"/>
              <a:t>) non è associata alcuna quintupla in </a:t>
            </a:r>
            <a:r>
              <a:rPr lang="it-IT" dirty="0" err="1" smtClean="0"/>
              <a:t>P</a:t>
            </a:r>
            <a:r>
              <a:rPr lang="it-IT" dirty="0"/>
              <a:t>?</a:t>
            </a:r>
            <a:endParaRPr lang="it-IT" dirty="0" smtClean="0"/>
          </a:p>
          <a:p>
            <a:r>
              <a:rPr lang="it-IT" dirty="0" smtClean="0"/>
              <a:t>Facciamo un esempio: consideriamo una macchina T che decide se il risultato dell’addizione di due interi sarà un numero pari </a:t>
            </a:r>
          </a:p>
          <a:p>
            <a:pPr lvl="1"/>
            <a:r>
              <a:rPr lang="it-IT" dirty="0" smtClean="0"/>
              <a:t>non deve calcolare il risultato: deve solo terminare 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se il risultato sarebbe pari, 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 se il risultato sarebbe dispari</a:t>
            </a:r>
          </a:p>
          <a:p>
            <a:r>
              <a:rPr lang="it-IT" dirty="0" smtClean="0"/>
              <a:t>Quindi, </a:t>
            </a:r>
            <a:r>
              <a:rPr lang="it-IT" i="1" dirty="0" smtClean="0"/>
              <a:t>se assumiamo che l’input sia scritto sul nastro di T nella forma </a:t>
            </a:r>
            <a:r>
              <a:rPr lang="it-IT" dirty="0" smtClean="0"/>
              <a:t>“primo addendo + secondo addendo” (dove ciascun addendo è una sequenza di cifre), allora</a:t>
            </a:r>
          </a:p>
          <a:p>
            <a:pPr lvl="1"/>
            <a:r>
              <a:rPr lang="it-IT" dirty="0" smtClean="0"/>
              <a:t>T deve spostare la testina sulla cifra meno significativa del primo addendo (quella a sinistra del ‘+’) e ricordarsi se è pari o dispari</a:t>
            </a:r>
          </a:p>
          <a:p>
            <a:pPr lvl="1"/>
            <a:r>
              <a:rPr lang="it-IT" dirty="0" smtClean="0"/>
              <a:t>poi deve </a:t>
            </a:r>
            <a:r>
              <a:rPr lang="it-IT" dirty="0"/>
              <a:t>spostare la testina sulla cifra meno significativa del </a:t>
            </a:r>
            <a:r>
              <a:rPr lang="it-IT" dirty="0" smtClean="0"/>
              <a:t>secondo addendo </a:t>
            </a:r>
            <a:r>
              <a:rPr lang="it-IT" dirty="0"/>
              <a:t>(quella a sinistra del </a:t>
            </a:r>
            <a:r>
              <a:rPr lang="it-IT" dirty="0" smtClean="0"/>
              <a:t>‘☐’) e, dipendentemente da quello che si ricordava e dal fatto che tale cifra sia pari </a:t>
            </a:r>
            <a:r>
              <a:rPr lang="it-IT" dirty="0"/>
              <a:t>o </a:t>
            </a:r>
            <a:r>
              <a:rPr lang="it-IT" dirty="0" smtClean="0"/>
              <a:t>dispari, terminare in</a:t>
            </a:r>
            <a:r>
              <a:rPr lang="it-IT" dirty="0"/>
              <a:t>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A</a:t>
            </a:r>
            <a:r>
              <a:rPr lang="it-IT" dirty="0" smtClean="0"/>
              <a:t> o in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R</a:t>
            </a:r>
            <a:r>
              <a:rPr lang="it-IT" dirty="0" smtClean="0"/>
              <a:t>.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7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 smtClean="0"/>
              <a:t>P</a:t>
            </a:r>
            <a:r>
              <a:rPr lang="it-IT" dirty="0" smtClean="0"/>
              <a:t> è una funzione totale?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493221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Dunque, se assumiamo che l’input sia scritto sul nastro di T nella forma “primo addendo + secondo addendo”, allora la nostra macchina T, buona buona, tric trac tric trac, esegue la sua computazione e ci dà la risposta corretta – memorizzata nel suo stato. Fantastico.</a:t>
            </a:r>
          </a:p>
          <a:p>
            <a:pPr marL="342900" lvl="1" indent="-342900"/>
            <a:r>
              <a:rPr lang="it-IT" sz="1800" dirty="0"/>
              <a:t>M</a:t>
            </a:r>
            <a:r>
              <a:rPr lang="it-IT" sz="1800" dirty="0" smtClean="0"/>
              <a:t>a che succede se, invece, un utilizzatore poco accorto scrive sul nastro di T la parola “576+48+1”? Come si comporta T?</a:t>
            </a:r>
          </a:p>
          <a:p>
            <a:pPr marL="742950" lvl="2" indent="-342900"/>
            <a:r>
              <a:rPr lang="it-IT" sz="1600" dirty="0" smtClean="0"/>
              <a:t>non sappiamo come si comporta, ma certamente ci aspettiamo che essa termini in </a:t>
            </a:r>
            <a:r>
              <a:rPr lang="it-IT" sz="1600" dirty="0" err="1" smtClean="0"/>
              <a:t>q</a:t>
            </a:r>
            <a:r>
              <a:rPr lang="it-IT" sz="1600" baseline="-25000" dirty="0" err="1" smtClean="0"/>
              <a:t>R</a:t>
            </a:r>
            <a:endParaRPr lang="it-IT" sz="1600" dirty="0"/>
          </a:p>
          <a:p>
            <a:pPr marL="742950" lvl="2" indent="-342900"/>
            <a:r>
              <a:rPr lang="it-IT" sz="1600" dirty="0" smtClean="0"/>
              <a:t>perché T deve terminare in </a:t>
            </a:r>
            <a:r>
              <a:rPr lang="it-IT" sz="1600" dirty="0" err="1"/>
              <a:t>q</a:t>
            </a:r>
            <a:r>
              <a:rPr lang="it-IT" sz="1600" baseline="-25000" dirty="0" err="1"/>
              <a:t>A</a:t>
            </a:r>
            <a:r>
              <a:rPr lang="it-IT" sz="1600" dirty="0" smtClean="0"/>
              <a:t> solo se la somma di </a:t>
            </a:r>
            <a:r>
              <a:rPr lang="it-IT" sz="1600" u="sng" dirty="0" smtClean="0"/>
              <a:t>due</a:t>
            </a:r>
            <a:r>
              <a:rPr lang="it-IT" sz="1600" dirty="0" smtClean="0"/>
              <a:t> numeri è pari </a:t>
            </a:r>
          </a:p>
          <a:p>
            <a:pPr marL="742950" lvl="2" indent="-342900"/>
            <a:r>
              <a:rPr lang="it-IT" sz="1600" dirty="0" smtClean="0"/>
              <a:t>e qui le viene proposta la somma di </a:t>
            </a:r>
            <a:r>
              <a:rPr lang="it-IT" sz="1600" u="sng" dirty="0" smtClean="0"/>
              <a:t>tre</a:t>
            </a:r>
            <a:r>
              <a:rPr lang="it-IT" sz="1600" dirty="0" smtClean="0"/>
              <a:t> numeri (!)</a:t>
            </a:r>
          </a:p>
          <a:p>
            <a:pPr marL="742950" lvl="2" indent="-342900"/>
            <a:r>
              <a:rPr lang="it-IT" sz="1600" dirty="0" smtClean="0"/>
              <a:t>dall’utente che non rispetta </a:t>
            </a:r>
            <a:r>
              <a:rPr lang="it-IT" sz="1600" i="1" dirty="0" smtClean="0"/>
              <a:t>le specifiche di T </a:t>
            </a:r>
            <a:r>
              <a:rPr lang="it-IT" sz="1600" dirty="0" smtClean="0"/>
              <a:t>(e questa cosa è discussa bene nel paragrafo 2.3)!)</a:t>
            </a:r>
          </a:p>
        </p:txBody>
      </p:sp>
    </p:spTree>
    <p:extLst>
      <p:ext uri="{BB962C8B-B14F-4D97-AF65-F5344CB8AC3E}">
        <p14:creationId xmlns:p14="http://schemas.microsoft.com/office/powerpoint/2010/main" val="123836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 err="1" smtClean="0"/>
              <a:t>P</a:t>
            </a:r>
            <a:r>
              <a:rPr lang="it-IT" dirty="0" smtClean="0"/>
              <a:t> è una funzione totale?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493221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 smtClean="0"/>
              <a:t>Ma che succede se, invece, un utilizzatore poco accorto scrive sul nastro di T la parola “576+48+1”? Come si comporta T?</a:t>
            </a:r>
          </a:p>
          <a:p>
            <a:pPr marL="742950" lvl="2" indent="-342900"/>
            <a:r>
              <a:rPr lang="it-IT" sz="1600" dirty="0" smtClean="0"/>
              <a:t>ci aspettiamo che la computazione di T termini in </a:t>
            </a:r>
            <a:r>
              <a:rPr lang="it-IT" sz="1600" dirty="0" err="1" smtClean="0"/>
              <a:t>q</a:t>
            </a:r>
            <a:r>
              <a:rPr lang="it-IT" sz="1600" baseline="-25000" dirty="0" err="1" smtClean="0"/>
              <a:t>R</a:t>
            </a:r>
            <a:endParaRPr lang="it-IT" sz="1600" dirty="0" smtClean="0"/>
          </a:p>
          <a:p>
            <a:pPr marL="342900" lvl="1" indent="-342900"/>
            <a:r>
              <a:rPr lang="it-IT" sz="1800" dirty="0" smtClean="0"/>
              <a:t>Allora, ci sono due possibilità:</a:t>
            </a:r>
          </a:p>
          <a:p>
            <a:pPr marL="742950" lvl="2" indent="-342900"/>
            <a:r>
              <a:rPr lang="it-IT" sz="1600" dirty="0" smtClean="0"/>
              <a:t>chi ha progettato T, con la santa pazienza, ha considerato tutte le possibilità (</a:t>
            </a:r>
            <a:r>
              <a:rPr lang="it-IT" sz="1600" dirty="0" err="1" smtClean="0"/>
              <a:t>stato,simbolo</a:t>
            </a:r>
            <a:r>
              <a:rPr lang="it-IT" sz="1600" dirty="0" smtClean="0"/>
              <a:t>), anche quelle “impossibili” (quando l’utilizzatore non legge il libretto di istruzioni di T e scrive sul nastro un input non conforme alle specifiche): per ciascuna di queste coppie impossibili ha scritto una quintupla che porta T </a:t>
            </a:r>
            <a:r>
              <a:rPr lang="it-IT" sz="1600" dirty="0"/>
              <a:t>in </a:t>
            </a:r>
            <a:r>
              <a:rPr lang="it-IT" sz="1600" dirty="0" err="1" smtClean="0"/>
              <a:t>q</a:t>
            </a:r>
            <a:r>
              <a:rPr lang="it-IT" sz="1600" baseline="-25000" dirty="0" err="1" smtClean="0"/>
              <a:t>R</a:t>
            </a:r>
            <a:r>
              <a:rPr lang="it-IT" sz="1600" dirty="0" smtClean="0"/>
              <a:t> </a:t>
            </a:r>
            <a:endParaRPr lang="it-IT" sz="1600" dirty="0" smtClean="0"/>
          </a:p>
          <a:p>
            <a:pPr marL="742950" lvl="2" indent="-342900"/>
            <a:r>
              <a:rPr lang="it-IT" sz="1600" dirty="0" smtClean="0"/>
              <a:t>chi ha progettato T ha deciso che se un utilizzatore è stato poco accorto e non ha rispettato le specifiche</a:t>
            </a:r>
            <a:r>
              <a:rPr lang="is-IS" sz="1600" dirty="0" smtClean="0"/>
              <a:t>… peggio per lui! E, semplicemente, chi ha progettato T ha scritto solo le quintuple per le coppie (stato,simbolo) sigificative. E, così, ha progettato una funzione P non totale</a:t>
            </a:r>
            <a:endParaRPr lang="it-IT" sz="1600" dirty="0" smtClean="0"/>
          </a:p>
          <a:p>
            <a:pPr marL="342900" lvl="1" indent="-342900"/>
            <a:r>
              <a:rPr lang="it-IT" sz="1800" dirty="0" smtClean="0"/>
              <a:t>Possiamo ora rispondere </a:t>
            </a:r>
            <a:r>
              <a:rPr lang="it-IT" sz="1800" dirty="0"/>
              <a:t>alla domanda “ma se T è un </a:t>
            </a:r>
            <a:r>
              <a:rPr lang="it-IT" sz="1800" dirty="0" smtClean="0"/>
              <a:t>riconoscitore e ad </a:t>
            </a:r>
            <a:r>
              <a:rPr lang="it-IT" sz="1800" dirty="0"/>
              <a:t>una coppia (</a:t>
            </a:r>
            <a:r>
              <a:rPr lang="it-IT" sz="1800" dirty="0" err="1"/>
              <a:t>q,s</a:t>
            </a:r>
            <a:r>
              <a:rPr lang="it-IT" sz="1800" dirty="0"/>
              <a:t>) non è associata alcuna quintupla in </a:t>
            </a:r>
            <a:r>
              <a:rPr lang="it-IT" sz="1800" dirty="0" err="1"/>
              <a:t>P</a:t>
            </a:r>
            <a:r>
              <a:rPr lang="it-IT" sz="1800" dirty="0" smtClean="0"/>
              <a:t>?: in questo caso, possiamo </a:t>
            </a:r>
            <a:r>
              <a:rPr lang="it-IT" sz="1800" dirty="0"/>
              <a:t>aggiungere a </a:t>
            </a:r>
            <a:r>
              <a:rPr lang="it-IT" sz="1800" dirty="0" err="1"/>
              <a:t>P</a:t>
            </a:r>
            <a:r>
              <a:rPr lang="it-IT" sz="1800" dirty="0"/>
              <a:t> la quintupla 〈 </a:t>
            </a:r>
            <a:r>
              <a:rPr lang="it-IT" sz="1800" dirty="0" err="1"/>
              <a:t>q</a:t>
            </a:r>
            <a:r>
              <a:rPr lang="it-IT" sz="1800" dirty="0"/>
              <a:t> , </a:t>
            </a:r>
            <a:r>
              <a:rPr lang="it-IT" sz="1800" dirty="0" err="1"/>
              <a:t>s</a:t>
            </a:r>
            <a:r>
              <a:rPr lang="it-IT" sz="1800" dirty="0"/>
              <a:t>, </a:t>
            </a:r>
            <a:r>
              <a:rPr lang="it-IT" sz="1800" dirty="0" err="1"/>
              <a:t>s</a:t>
            </a:r>
            <a:r>
              <a:rPr lang="it-IT" sz="1800" dirty="0"/>
              <a:t>, </a:t>
            </a:r>
            <a:r>
              <a:rPr lang="it-IT" sz="1800" dirty="0" err="1" smtClean="0"/>
              <a:t>q</a:t>
            </a:r>
            <a:r>
              <a:rPr lang="it-IT" sz="1800" baseline="-25000" dirty="0" err="1" smtClean="0"/>
              <a:t>R</a:t>
            </a:r>
            <a:r>
              <a:rPr lang="it-IT" sz="1800" dirty="0" smtClean="0"/>
              <a:t> </a:t>
            </a:r>
            <a:r>
              <a:rPr lang="it-IT" sz="1800" dirty="0"/>
              <a:t>, </a:t>
            </a:r>
            <a:r>
              <a:rPr lang="it-IT" sz="1800" dirty="0" err="1"/>
              <a:t>F</a:t>
            </a:r>
            <a:r>
              <a:rPr lang="it-IT" sz="1800" dirty="0"/>
              <a:t>〉</a:t>
            </a:r>
          </a:p>
          <a:p>
            <a:pPr marL="342900" lvl="1" indent="-342900"/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37548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 smtClean="0"/>
              <a:t>E se </a:t>
            </a:r>
            <a:r>
              <a:rPr lang="it-IT" dirty="0" err="1" smtClean="0"/>
              <a:t>P</a:t>
            </a:r>
            <a:r>
              <a:rPr lang="it-IT" dirty="0" smtClean="0"/>
              <a:t> non fosse una funzione?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76692" y="1563584"/>
            <a:ext cx="9627920" cy="5181600"/>
          </a:xfrm>
        </p:spPr>
        <p:txBody>
          <a:bodyPr>
            <a:normAutofit/>
          </a:bodyPr>
          <a:lstStyle/>
          <a:p>
            <a:r>
              <a:rPr lang="it-IT" dirty="0" smtClean="0"/>
              <a:t>E che vuol dire “e se </a:t>
            </a:r>
            <a:r>
              <a:rPr lang="it-IT" dirty="0" err="1" smtClean="0"/>
              <a:t>P</a:t>
            </a:r>
            <a:r>
              <a:rPr lang="it-IT" dirty="0" smtClean="0"/>
              <a:t> non fosse una funzione?”?!</a:t>
            </a:r>
          </a:p>
          <a:p>
            <a:r>
              <a:rPr lang="it-IT" dirty="0" smtClean="0"/>
              <a:t>Ma, prima ancora, cosa vuol dire che </a:t>
            </a:r>
            <a:r>
              <a:rPr lang="it-IT" dirty="0" err="1" smtClean="0"/>
              <a:t>P</a:t>
            </a:r>
            <a:r>
              <a:rPr lang="it-IT" dirty="0" smtClean="0"/>
              <a:t> è una </a:t>
            </a:r>
            <a:r>
              <a:rPr lang="it-IT" i="1" dirty="0" smtClean="0"/>
              <a:t>funzione</a:t>
            </a:r>
            <a:r>
              <a:rPr lang="it-IT" dirty="0" smtClean="0"/>
              <a:t>?</a:t>
            </a:r>
          </a:p>
          <a:p>
            <a:r>
              <a:rPr lang="it-IT" dirty="0" smtClean="0"/>
              <a:t>Beh, questo è facile: se </a:t>
            </a:r>
            <a:r>
              <a:rPr lang="it-IT" dirty="0" err="1" smtClean="0"/>
              <a:t>P</a:t>
            </a:r>
            <a:r>
              <a:rPr lang="it-IT" dirty="0" smtClean="0"/>
              <a:t> è una funzione, allora, per ogni stato </a:t>
            </a:r>
            <a:r>
              <a:rPr lang="it-IT" dirty="0" err="1" smtClean="0"/>
              <a:t>q</a:t>
            </a:r>
            <a:r>
              <a:rPr lang="it-IT" dirty="0" smtClean="0"/>
              <a:t> e per ogni carattere a, non possono esistere due quintuple che iniziano con la coppia (</a:t>
            </a:r>
            <a:r>
              <a:rPr lang="it-IT" dirty="0" err="1" smtClean="0"/>
              <a:t>q,a</a:t>
            </a:r>
            <a:r>
              <a:rPr lang="it-IT" dirty="0" smtClean="0"/>
              <a:t>)</a:t>
            </a:r>
          </a:p>
          <a:p>
            <a:r>
              <a:rPr lang="it-IT" dirty="0" smtClean="0"/>
              <a:t>In effetti, una </a:t>
            </a:r>
            <a:r>
              <a:rPr lang="it-IT" dirty="0"/>
              <a:t>quintupla 〈 q</a:t>
            </a:r>
            <a:r>
              <a:rPr lang="it-IT" baseline="-25000" dirty="0"/>
              <a:t>1</a:t>
            </a:r>
            <a:r>
              <a:rPr lang="it-IT" dirty="0"/>
              <a:t> , a, b,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smtClean="0"/>
              <a:t>m〉, per come la abbiamo definita, ci </a:t>
            </a:r>
            <a:r>
              <a:rPr lang="it-IT" dirty="0"/>
              <a:t>dice che: se siamo nello stato q</a:t>
            </a:r>
            <a:r>
              <a:rPr lang="it-IT" baseline="-25000" dirty="0"/>
              <a:t>1</a:t>
            </a:r>
            <a:r>
              <a:rPr lang="it-IT" dirty="0"/>
              <a:t> e leggiamo il carattere a allora dobbiamo comportarci in un certo modo – e </a:t>
            </a:r>
            <a:r>
              <a:rPr lang="it-IT" dirty="0" smtClean="0"/>
              <a:t>non abbiamo scelta: trovandoci nello </a:t>
            </a:r>
            <a:r>
              <a:rPr lang="it-IT" dirty="0"/>
              <a:t>stato q</a:t>
            </a:r>
            <a:r>
              <a:rPr lang="it-IT" baseline="-25000" dirty="0"/>
              <a:t>1</a:t>
            </a:r>
            <a:r>
              <a:rPr lang="it-IT" dirty="0"/>
              <a:t> e </a:t>
            </a:r>
            <a:r>
              <a:rPr lang="it-IT" dirty="0" smtClean="0"/>
              <a:t>leggendo </a:t>
            </a:r>
            <a:r>
              <a:rPr lang="it-IT" dirty="0"/>
              <a:t>il carattere a </a:t>
            </a:r>
            <a:r>
              <a:rPr lang="it-IT" dirty="0" smtClean="0"/>
              <a:t>non possiamo far altro che scrivere b, entrare nello stato </a:t>
            </a: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 smtClean="0"/>
              <a:t> e muovere come specificato da m la testina.</a:t>
            </a:r>
          </a:p>
          <a:p>
            <a:r>
              <a:rPr lang="it-IT" dirty="0" smtClean="0"/>
              <a:t>Quindi, una quintupla è un ordine – senza se e senza ma, se vogliamo giungere alla soluzione (dell’istanza) del problema, dobbiamo obbedire!</a:t>
            </a:r>
          </a:p>
          <a:p>
            <a:r>
              <a:rPr lang="it-IT" dirty="0" smtClean="0"/>
              <a:t>E, quindi, da quello che abbiamo detto fino ad ora, non avrebbe senso avere due quintuple </a:t>
            </a:r>
            <a:r>
              <a:rPr lang="it-IT" dirty="0"/>
              <a:t>〈 q</a:t>
            </a:r>
            <a:r>
              <a:rPr lang="it-IT" baseline="-25000" dirty="0"/>
              <a:t>1</a:t>
            </a:r>
            <a:r>
              <a:rPr lang="it-IT" dirty="0"/>
              <a:t> , a, b, q</a:t>
            </a:r>
            <a:r>
              <a:rPr lang="it-IT" baseline="-25000" dirty="0"/>
              <a:t>2</a:t>
            </a:r>
            <a:r>
              <a:rPr lang="it-IT" dirty="0"/>
              <a:t> , </a:t>
            </a:r>
            <a:r>
              <a:rPr lang="it-IT" dirty="0" err="1" smtClean="0"/>
              <a:t>m〉e</a:t>
            </a:r>
            <a:r>
              <a:rPr lang="it-IT" dirty="0" smtClean="0"/>
              <a:t> </a:t>
            </a:r>
            <a:r>
              <a:rPr lang="it-IT" dirty="0"/>
              <a:t>〈 q</a:t>
            </a:r>
            <a:r>
              <a:rPr lang="it-IT" baseline="-25000" dirty="0"/>
              <a:t>1</a:t>
            </a:r>
            <a:r>
              <a:rPr lang="it-IT" dirty="0"/>
              <a:t> , a, </a:t>
            </a:r>
            <a:r>
              <a:rPr lang="it-IT" dirty="0" smtClean="0"/>
              <a:t>b’, q’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m’〉: come dovremmo mai comportarci trovandoci nello stato  e leggendo il carattere a?!</a:t>
            </a:r>
          </a:p>
        </p:txBody>
      </p:sp>
    </p:spTree>
    <p:extLst>
      <p:ext uri="{BB962C8B-B14F-4D97-AF65-F5344CB8AC3E}">
        <p14:creationId xmlns:p14="http://schemas.microsoft.com/office/powerpoint/2010/main" val="110818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34808" y="279726"/>
            <a:ext cx="8911687" cy="741552"/>
          </a:xfrm>
        </p:spPr>
        <p:txBody>
          <a:bodyPr/>
          <a:lstStyle/>
          <a:p>
            <a:r>
              <a:rPr lang="it-IT" dirty="0" smtClean="0"/>
              <a:t>E se </a:t>
            </a:r>
            <a:r>
              <a:rPr lang="it-IT" dirty="0" err="1" smtClean="0"/>
              <a:t>P</a:t>
            </a:r>
            <a:r>
              <a:rPr lang="it-IT" dirty="0" smtClean="0"/>
              <a:t> non fosse una funzione?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7939" y="1021278"/>
            <a:ext cx="9627920" cy="5181600"/>
          </a:xfrm>
        </p:spPr>
        <p:txBody>
          <a:bodyPr/>
          <a:lstStyle/>
          <a:p>
            <a:r>
              <a:rPr lang="it-IT" dirty="0" smtClean="0"/>
              <a:t>Possiamo anche vedere una quintupla come una indicazione precisa e non ambigua circa quale operazione eseguire per giungere alla soluzione</a:t>
            </a:r>
          </a:p>
          <a:p>
            <a:pPr lvl="1"/>
            <a:r>
              <a:rPr lang="it-IT" dirty="0" smtClean="0"/>
              <a:t>siamo certi che, se agiamo come specificato nella quintupla, arriviamo alla soluzione.</a:t>
            </a:r>
          </a:p>
          <a:p>
            <a:r>
              <a:rPr lang="it-IT" dirty="0" smtClean="0"/>
              <a:t>Una indicazione che viene fornita da chi ha progettato la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e che è una conseguenza della sua analisi del problema che lo ha condotto ad individuare un certo procedimento di soluzione</a:t>
            </a:r>
          </a:p>
          <a:p>
            <a:r>
              <a:rPr lang="it-IT" dirty="0" smtClean="0"/>
              <a:t>E se costui, il progettista, arrivato ad un certo punto non sapesse bene che pesci pigliare? O se si scocciasse di fare il precisino per indicarci le istruzioni per filo e per segno?!</a:t>
            </a:r>
          </a:p>
          <a:p>
            <a:r>
              <a:rPr lang="it-IT" dirty="0" smtClean="0"/>
              <a:t>Potrebbe, che  so, dirci “se sei nello stato </a:t>
            </a:r>
            <a:r>
              <a:rPr lang="it-IT" dirty="0" err="1" smtClean="0"/>
              <a:t>q</a:t>
            </a:r>
            <a:r>
              <a:rPr lang="it-IT" dirty="0" smtClean="0"/>
              <a:t> e leggi il simbolo a, non so bene quale è la cosa giusta da fare ma, di certo, devi fare una di queste cose: [elenco di cose da fare fra cui scegliere]. Decidi un po’ tu</a:t>
            </a:r>
            <a:r>
              <a:rPr lang="is-IS" dirty="0" smtClean="0"/>
              <a:t>…</a:t>
            </a:r>
            <a:r>
              <a:rPr lang="it-IT" dirty="0" smtClean="0"/>
              <a:t>”</a:t>
            </a:r>
          </a:p>
          <a:p>
            <a:r>
              <a:rPr lang="it-IT" dirty="0"/>
              <a:t>E</a:t>
            </a:r>
            <a:r>
              <a:rPr lang="it-IT" dirty="0" smtClean="0"/>
              <a:t> come farebbe costui a comunicarci questa cosa? Ma con tante quintuple che iniziano con la stessa coppia stato interno – simbolo letto!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35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34808" y="279726"/>
            <a:ext cx="8911687" cy="741552"/>
          </a:xfrm>
        </p:spPr>
        <p:txBody>
          <a:bodyPr/>
          <a:lstStyle/>
          <a:p>
            <a:r>
              <a:rPr lang="it-IT" dirty="0" smtClean="0"/>
              <a:t>E se </a:t>
            </a:r>
            <a:r>
              <a:rPr lang="it-IT" dirty="0" err="1" smtClean="0"/>
              <a:t>P</a:t>
            </a:r>
            <a:r>
              <a:rPr lang="it-IT" dirty="0" smtClean="0"/>
              <a:t> non fosse una funzione?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57939" y="1021278"/>
            <a:ext cx="9627920" cy="5181600"/>
          </a:xfrm>
        </p:spPr>
        <p:txBody>
          <a:bodyPr/>
          <a:lstStyle/>
          <a:p>
            <a:r>
              <a:rPr lang="it-IT" dirty="0"/>
              <a:t>T</a:t>
            </a:r>
            <a:r>
              <a:rPr lang="it-IT" dirty="0" smtClean="0"/>
              <a:t>ante quintuple che iniziano con la stessa coppia </a:t>
            </a:r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dirty="0" smtClean="0"/>
              <a:t>stato interno – simbolo letto):</a:t>
            </a:r>
          </a:p>
          <a:p>
            <a:pPr lvl="1"/>
            <a:r>
              <a:rPr lang="it-IT" dirty="0"/>
              <a:t>〈 </a:t>
            </a:r>
            <a:r>
              <a:rPr lang="it-IT" dirty="0" err="1" smtClean="0"/>
              <a:t>q</a:t>
            </a:r>
            <a:r>
              <a:rPr lang="it-IT" dirty="0" smtClean="0"/>
              <a:t> </a:t>
            </a:r>
            <a:r>
              <a:rPr lang="it-IT" dirty="0"/>
              <a:t>, a, </a:t>
            </a:r>
            <a:r>
              <a:rPr lang="it-IT" dirty="0" smtClean="0"/>
              <a:t>b</a:t>
            </a:r>
            <a:r>
              <a:rPr lang="it-IT" baseline="-25000" dirty="0" smtClean="0"/>
              <a:t>1</a:t>
            </a:r>
            <a:r>
              <a:rPr lang="it-IT" dirty="0" smtClean="0"/>
              <a:t>, q</a:t>
            </a:r>
            <a:r>
              <a:rPr lang="it-IT" baseline="-25000" dirty="0" smtClean="0"/>
              <a:t>1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m</a:t>
            </a:r>
            <a:r>
              <a:rPr lang="it-IT" baseline="-25000" dirty="0" smtClean="0"/>
              <a:t>1</a:t>
            </a:r>
            <a:r>
              <a:rPr lang="it-IT" dirty="0" smtClean="0"/>
              <a:t>〉, 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dirty="0"/>
              <a:t> , a, </a:t>
            </a:r>
            <a:r>
              <a:rPr lang="it-IT" dirty="0" smtClean="0"/>
              <a:t>b</a:t>
            </a:r>
            <a:r>
              <a:rPr lang="it-IT" baseline="-25000" dirty="0" smtClean="0"/>
              <a:t>2</a:t>
            </a:r>
            <a:r>
              <a:rPr lang="it-IT" dirty="0" smtClean="0"/>
              <a:t>, q</a:t>
            </a:r>
            <a:r>
              <a:rPr lang="it-IT" baseline="-25000" dirty="0" smtClean="0"/>
              <a:t>2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smtClean="0"/>
              <a:t>m</a:t>
            </a:r>
            <a:r>
              <a:rPr lang="it-IT" baseline="-25000" dirty="0" smtClean="0"/>
              <a:t>2</a:t>
            </a:r>
            <a:r>
              <a:rPr lang="it-IT" dirty="0" smtClean="0"/>
              <a:t>〉,  </a:t>
            </a:r>
            <a:r>
              <a:rPr lang="is-IS" dirty="0" smtClean="0"/>
              <a:t>… </a:t>
            </a:r>
            <a:r>
              <a:rPr lang="it-IT" dirty="0"/>
              <a:t>〈 </a:t>
            </a:r>
            <a:r>
              <a:rPr lang="it-IT" dirty="0" err="1"/>
              <a:t>q</a:t>
            </a:r>
            <a:r>
              <a:rPr lang="it-IT" dirty="0"/>
              <a:t> , a, </a:t>
            </a:r>
            <a:r>
              <a:rPr lang="it-IT" dirty="0" err="1" smtClean="0"/>
              <a:t>b</a:t>
            </a:r>
            <a:r>
              <a:rPr lang="it-IT" baseline="-25000" dirty="0" err="1" smtClean="0"/>
              <a:t>k</a:t>
            </a:r>
            <a:r>
              <a:rPr lang="it-IT" dirty="0" smtClean="0"/>
              <a:t>, </a:t>
            </a:r>
            <a:r>
              <a:rPr lang="it-IT" dirty="0" err="1" smtClean="0"/>
              <a:t>q</a:t>
            </a:r>
            <a:r>
              <a:rPr lang="it-IT" baseline="-25000" dirty="0" err="1" smtClean="0"/>
              <a:t>k</a:t>
            </a:r>
            <a:r>
              <a:rPr lang="it-IT" dirty="0" smtClean="0"/>
              <a:t> </a:t>
            </a:r>
            <a:r>
              <a:rPr lang="it-IT" dirty="0"/>
              <a:t>, </a:t>
            </a:r>
            <a:r>
              <a:rPr lang="it-IT" dirty="0" err="1" smtClean="0"/>
              <a:t>m</a:t>
            </a:r>
            <a:r>
              <a:rPr lang="it-IT" baseline="-25000" dirty="0" err="1" smtClean="0"/>
              <a:t>k</a:t>
            </a:r>
            <a:r>
              <a:rPr lang="it-IT" dirty="0" smtClean="0"/>
              <a:t>〉, </a:t>
            </a:r>
          </a:p>
          <a:p>
            <a:pPr lvl="1"/>
            <a:r>
              <a:rPr lang="it-IT" dirty="0" smtClean="0"/>
              <a:t>chiamiamo, fra noi, questa struttura (tante quintuple che iniziano con la stessa coppia) una multi-quintupla</a:t>
            </a:r>
          </a:p>
          <a:p>
            <a:r>
              <a:rPr lang="it-IT" dirty="0" smtClean="0"/>
              <a:t>Cosa accade quando l’insieme delle quintuple di una macchina T ha la multi-quintupla sopra e, durante una computazione T(x), si trova nello stato interno </a:t>
            </a:r>
            <a:r>
              <a:rPr lang="it-IT" dirty="0" err="1" smtClean="0"/>
              <a:t>q</a:t>
            </a:r>
            <a:r>
              <a:rPr lang="it-IT" dirty="0" smtClean="0"/>
              <a:t> e legge il carattere a?</a:t>
            </a:r>
          </a:p>
          <a:p>
            <a:r>
              <a:rPr lang="it-IT" dirty="0" smtClean="0"/>
              <a:t>Possiamo descrivere il comportamento di T in due modi diversi:</a:t>
            </a:r>
          </a:p>
          <a:p>
            <a:pPr lvl="1"/>
            <a:r>
              <a:rPr lang="it-IT" dirty="0" smtClean="0"/>
              <a:t>T diventa una macchina super-</a:t>
            </a:r>
            <a:r>
              <a:rPr lang="it-IT" dirty="0" err="1" smtClean="0"/>
              <a:t>iper</a:t>
            </a:r>
            <a:r>
              <a:rPr lang="it-IT" dirty="0" smtClean="0"/>
              <a:t>-ultra parallela</a:t>
            </a:r>
          </a:p>
          <a:p>
            <a:pPr lvl="1"/>
            <a:r>
              <a:rPr lang="it-IT" dirty="0" smtClean="0"/>
              <a:t>T chiede l’intervento di un genio della lampada (burlone e pasticcione)</a:t>
            </a:r>
          </a:p>
          <a:p>
            <a:pPr lvl="1"/>
            <a:r>
              <a:rPr lang="it-IT" dirty="0" smtClean="0"/>
              <a:t>i due modi diversi sono </a:t>
            </a:r>
            <a:r>
              <a:rPr lang="it-IT" b="1" dirty="0" smtClean="0"/>
              <a:t>equivalenti</a:t>
            </a:r>
          </a:p>
          <a:p>
            <a:r>
              <a:rPr lang="it-IT" dirty="0" smtClean="0"/>
              <a:t>Andiamo con ordine</a:t>
            </a:r>
            <a:r>
              <a:rPr lang="is-IS" dirty="0" smtClean="0"/>
              <a:t>...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756926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3747</TotalTime>
  <Words>3008</Words>
  <Application>Microsoft Macintosh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Cambria Math</vt:lpstr>
      <vt:lpstr>Century Gothic</vt:lpstr>
      <vt:lpstr>Wingdings 3</vt:lpstr>
      <vt:lpstr>Arial</vt:lpstr>
      <vt:lpstr>Filo</vt:lpstr>
      <vt:lpstr>Lezione a distanza 3</vt:lpstr>
      <vt:lpstr>A proposito dell’insieme delle quintuple</vt:lpstr>
      <vt:lpstr>P è una funzione totale?</vt:lpstr>
      <vt:lpstr>P è una funzione totale?</vt:lpstr>
      <vt:lpstr>P è una funzione totale?</vt:lpstr>
      <vt:lpstr>P è una funzione totale?</vt:lpstr>
      <vt:lpstr>E se P non fosse una funzione?</vt:lpstr>
      <vt:lpstr>E se P non fosse una funzione?</vt:lpstr>
      <vt:lpstr>E se P non fosse una funzione?</vt:lpstr>
      <vt:lpstr>Una macchina super-iper-ultra parallela</vt:lpstr>
      <vt:lpstr>Una macchina super-iper-ultra parallela</vt:lpstr>
      <vt:lpstr>Una macchina super-iper-ultra parallela</vt:lpstr>
      <vt:lpstr>Una macchina super-iper-ultra parallela</vt:lpstr>
      <vt:lpstr>Arriva il genio (burlone e pasticcione)</vt:lpstr>
      <vt:lpstr>Arriva il genio (burlone e pasticcione)</vt:lpstr>
      <vt:lpstr>Equivalenza fra i due modelli</vt:lpstr>
      <vt:lpstr>Determinismo e non determinismo</vt:lpstr>
      <vt:lpstr>Determinismo e non determinismo</vt:lpstr>
      <vt:lpstr>Determinismo e non determinismo</vt:lpstr>
      <vt:lpstr>Computazioni che non terminano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141</cp:revision>
  <dcterms:created xsi:type="dcterms:W3CDTF">2020-03-06T09:19:14Z</dcterms:created>
  <dcterms:modified xsi:type="dcterms:W3CDTF">2020-03-25T19:41:12Z</dcterms:modified>
</cp:coreProperties>
</file>