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1" r:id="rId4"/>
    <p:sldId id="281" r:id="rId5"/>
    <p:sldId id="300" r:id="rId6"/>
    <p:sldId id="311" r:id="rId7"/>
    <p:sldId id="283" r:id="rId8"/>
    <p:sldId id="302" r:id="rId9"/>
    <p:sldId id="284" r:id="rId10"/>
    <p:sldId id="304" r:id="rId11"/>
    <p:sldId id="305" r:id="rId12"/>
    <p:sldId id="306" r:id="rId13"/>
    <p:sldId id="309" r:id="rId14"/>
    <p:sldId id="310" r:id="rId15"/>
    <p:sldId id="285" r:id="rId16"/>
    <p:sldId id="312" r:id="rId17"/>
    <p:sldId id="314" r:id="rId18"/>
    <p:sldId id="313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35"/>
  </p:normalViewPr>
  <p:slideViewPr>
    <p:cSldViewPr snapToGrid="0" snapToObjects="1">
      <p:cViewPr>
        <p:scale>
          <a:sx n="120" d="100"/>
          <a:sy n="120" d="100"/>
        </p:scale>
        <p:origin x="16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Lezione del </a:t>
            </a:r>
            <a:r>
              <a:rPr lang="it-IT" smtClean="0"/>
              <a:t>26/03/2020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La macchina Universale 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7901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U prima che la computazione U(</a:t>
            </a:r>
            <a:r>
              <a:rPr lang="it-IT" sz="1800" dirty="0" err="1" smtClean="0"/>
              <a:t>p</a:t>
            </a:r>
            <a:r>
              <a:rPr lang="it-IT" sz="2000" baseline="-25000" dirty="0" err="1" smtClean="0"/>
              <a:t>T</a:t>
            </a:r>
            <a:r>
              <a:rPr lang="it-IT" sz="1800" dirty="0" smtClean="0"/>
              <a:t>, </a:t>
            </a:r>
            <a:r>
              <a:rPr lang="it-IT" sz="1800" dirty="0" err="1" smtClean="0"/>
              <a:t>ababbbabaa</a:t>
            </a:r>
            <a:r>
              <a:rPr lang="it-IT" sz="1800" dirty="0" smtClean="0"/>
              <a:t>) abbia inizio, dove T è la macchina T</a:t>
            </a:r>
            <a:r>
              <a:rPr lang="it-IT" sz="1800" baseline="-25000" dirty="0" smtClean="0"/>
              <a:t>PAL</a:t>
            </a:r>
            <a:r>
              <a:rPr lang="it-IT" sz="1800" dirty="0" smtClean="0"/>
              <a:t> (</a:t>
            </a:r>
            <a:r>
              <a:rPr lang="it-IT" sz="1800" dirty="0" err="1" smtClean="0"/>
              <a:t>power</a:t>
            </a:r>
            <a:r>
              <a:rPr lang="it-IT" sz="1800" dirty="0" smtClean="0"/>
              <a:t> </a:t>
            </a:r>
            <a:r>
              <a:rPr lang="it-IT" sz="1800" dirty="0" err="1" smtClean="0"/>
              <a:t>point</a:t>
            </a:r>
            <a:r>
              <a:rPr lang="it-IT" sz="1800" dirty="0" smtClean="0"/>
              <a:t> non mi fa il doppio indice)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1241" r="21690" b="49457"/>
          <a:stretch/>
        </p:blipFill>
        <p:spPr>
          <a:xfrm>
            <a:off x="2806995" y="1839431"/>
            <a:ext cx="7155712" cy="4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La macchina Universale 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790124"/>
          </a:xfrm>
        </p:spPr>
        <p:txBody>
          <a:bodyPr>
            <a:normAutofit fontScale="92500"/>
          </a:bodyPr>
          <a:lstStyle/>
          <a:p>
            <a:pPr marL="342900" lvl="1" indent="-342900"/>
            <a:r>
              <a:rPr lang="it-IT" sz="1800" dirty="0" smtClean="0"/>
              <a:t>La computazione U(</a:t>
            </a:r>
            <a:r>
              <a:rPr lang="it-IT" sz="1800" dirty="0" err="1" smtClean="0"/>
              <a:t>p</a:t>
            </a:r>
            <a:r>
              <a:rPr lang="it-IT" sz="2000" baseline="-25000" dirty="0" err="1" smtClean="0"/>
              <a:t>T</a:t>
            </a:r>
            <a:r>
              <a:rPr lang="it-IT" sz="1800" dirty="0" smtClean="0"/>
              <a:t>, </a:t>
            </a:r>
            <a:r>
              <a:rPr lang="it-IT" sz="1800" dirty="0" err="1" smtClean="0"/>
              <a:t>ababbbabaa</a:t>
            </a:r>
            <a:r>
              <a:rPr lang="it-IT" sz="1800" dirty="0" smtClean="0"/>
              <a:t>) procede: U ha copiato lo stato iniziale di T</a:t>
            </a:r>
            <a:r>
              <a:rPr lang="it-IT" sz="2200" baseline="-25000" dirty="0" smtClean="0"/>
              <a:t>PAL</a:t>
            </a:r>
            <a:r>
              <a:rPr lang="it-IT" sz="1800" dirty="0" smtClean="0"/>
              <a:t> su N</a:t>
            </a:r>
            <a:r>
              <a:rPr lang="it-IT" sz="2200" baseline="-25000" dirty="0" smtClean="0"/>
              <a:t>3</a:t>
            </a:r>
            <a:r>
              <a:rPr lang="it-IT" sz="1800" dirty="0" smtClean="0"/>
              <a:t>, lo stato di </a:t>
            </a:r>
            <a:r>
              <a:rPr lang="it-IT" sz="1800" dirty="0"/>
              <a:t>accettazione T</a:t>
            </a:r>
            <a:r>
              <a:rPr lang="it-IT" sz="2200" baseline="-25000" dirty="0"/>
              <a:t>PAL</a:t>
            </a:r>
            <a:r>
              <a:rPr lang="it-IT" sz="1800" dirty="0"/>
              <a:t> su </a:t>
            </a:r>
            <a:r>
              <a:rPr lang="it-IT" sz="1800" dirty="0" smtClean="0"/>
              <a:t>N</a:t>
            </a:r>
            <a:r>
              <a:rPr lang="it-IT" sz="2200" baseline="-25000" dirty="0" smtClean="0"/>
              <a:t>4</a:t>
            </a:r>
            <a:r>
              <a:rPr lang="it-IT" sz="1800" dirty="0" smtClean="0"/>
              <a:t>, e si prepara a simulare T</a:t>
            </a:r>
            <a:r>
              <a:rPr lang="it-IT" sz="2200" baseline="-25000" dirty="0" smtClean="0"/>
              <a:t>PAL</a:t>
            </a:r>
            <a:r>
              <a:rPr lang="it-IT" sz="1800" dirty="0" smtClean="0"/>
              <a:t>(x)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21550" r="21489" b="49458"/>
          <a:stretch/>
        </p:blipFill>
        <p:spPr>
          <a:xfrm>
            <a:off x="2457237" y="1844024"/>
            <a:ext cx="7526735" cy="49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La macchina Universale 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9106878" cy="4936821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it-IT" sz="1800" dirty="0" smtClean="0"/>
              <a:t>A questo punto, U ha copiato lo stato iniziale di T sul terzo nastro e lo stato di accettazione di T su quarto nastro</a:t>
            </a:r>
            <a:r>
              <a:rPr lang="it-IT" sz="1800" dirty="0"/>
              <a:t>. </a:t>
            </a:r>
            <a:r>
              <a:rPr lang="it-IT" sz="1800" dirty="0" smtClean="0"/>
              <a:t>Per </a:t>
            </a:r>
            <a:r>
              <a:rPr lang="it-IT" sz="1800" dirty="0"/>
              <a:t>tutta la durata della simulazione che U sta per </a:t>
            </a:r>
            <a:r>
              <a:rPr lang="it-IT" sz="1800" dirty="0" smtClean="0"/>
              <a:t>iniziare: </a:t>
            </a:r>
          </a:p>
          <a:p>
            <a:pPr marL="742950" lvl="2" indent="-342900"/>
            <a:r>
              <a:rPr lang="it-IT" sz="1600" dirty="0" smtClean="0"/>
              <a:t>il contenuto di N</a:t>
            </a:r>
            <a:r>
              <a:rPr lang="it-IT" sz="2000" baseline="-25000" dirty="0" smtClean="0"/>
              <a:t>4</a:t>
            </a:r>
            <a:r>
              <a:rPr lang="it-IT" sz="1600" dirty="0" smtClean="0"/>
              <a:t> non verrà mai modificato </a:t>
            </a:r>
          </a:p>
          <a:p>
            <a:pPr marL="742950" lvl="2" indent="-342900"/>
            <a:r>
              <a:rPr lang="it-IT" sz="1600" b="1" dirty="0" smtClean="0"/>
              <a:t>N</a:t>
            </a:r>
            <a:r>
              <a:rPr lang="it-IT" sz="2000" b="1" baseline="-25000" dirty="0" smtClean="0"/>
              <a:t>3</a:t>
            </a:r>
            <a:r>
              <a:rPr lang="it-IT" sz="1600" b="1" dirty="0" smtClean="0"/>
              <a:t> conterrà sempre lo stato in cui si troverebbe T a quel punto della simulazione</a:t>
            </a:r>
          </a:p>
          <a:p>
            <a:pPr marL="342900" lvl="1" indent="-342900"/>
            <a:r>
              <a:rPr lang="it-IT" sz="1800" dirty="0" smtClean="0"/>
              <a:t>U inizia la simulazione di T(x) vera e propria: che è una ripetizione dei passi seguenti</a:t>
            </a:r>
          </a:p>
          <a:p>
            <a:pPr marL="742950" lvl="2" indent="-342900"/>
            <a:r>
              <a:rPr lang="it-IT" sz="1600" dirty="0" smtClean="0"/>
              <a:t>1) U cerca la quintupla di T da eseguire</a:t>
            </a:r>
          </a:p>
          <a:p>
            <a:pPr marL="742950" lvl="2" indent="-342900"/>
            <a:r>
              <a:rPr lang="it-IT" sz="1600" dirty="0" smtClean="0"/>
              <a:t>2) se ha trovato la quintupla da eseguire, allora la esegue e torna al punto 1)</a:t>
            </a:r>
          </a:p>
          <a:p>
            <a:pPr marL="742950" lvl="2" indent="-342900"/>
            <a:r>
              <a:rPr lang="it-IT" sz="1600" dirty="0" smtClean="0"/>
              <a:t>3) se non ha trovato la quintupla da eseguire, allora confronta il carattere letto sul secondo nastro (lo stato in cui si troverebbe T a questo punto della computazione) con il carattere letto sul quarto nastro (lo stato di accettazione di T)</a:t>
            </a:r>
          </a:p>
          <a:p>
            <a:pPr marL="1200150" lvl="3" indent="-342900"/>
            <a:r>
              <a:rPr lang="it-IT" sz="1400" dirty="0" smtClean="0"/>
              <a:t>se sono uguali, allora accetta</a:t>
            </a:r>
          </a:p>
          <a:p>
            <a:pPr marL="1200150" lvl="3" indent="-342900"/>
            <a:r>
              <a:rPr lang="it-IT" sz="1400" dirty="0" smtClean="0"/>
              <a:t>se sono diversi, rigetta</a:t>
            </a:r>
          </a:p>
          <a:p>
            <a:pPr marL="342900" lvl="1" indent="-342900"/>
            <a:r>
              <a:rPr lang="it-IT" sz="1800" dirty="0" smtClean="0"/>
              <a:t>Vediamo i punti 1) e 2) in dettaglio</a:t>
            </a:r>
          </a:p>
        </p:txBody>
      </p:sp>
    </p:spTree>
    <p:extLst>
      <p:ext uri="{BB962C8B-B14F-4D97-AF65-F5344CB8AC3E}">
        <p14:creationId xmlns:p14="http://schemas.microsoft.com/office/powerpoint/2010/main" val="128715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La macchina Universale 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50034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1) U cerca la quintupla di T da eseguire: la testina su N</a:t>
            </a:r>
            <a:r>
              <a:rPr lang="it-IT" sz="2000" baseline="-25000" dirty="0" smtClean="0"/>
              <a:t>1</a:t>
            </a:r>
            <a:r>
              <a:rPr lang="it-IT" sz="1800" dirty="0" smtClean="0"/>
              <a:t> è posizionata sul primo carattere </a:t>
            </a:r>
            <a:r>
              <a:rPr lang="it-IT" sz="1800" dirty="0"/>
              <a:t>’〈’ </a:t>
            </a:r>
            <a:r>
              <a:rPr lang="it-IT" sz="1800" dirty="0" smtClean="0"/>
              <a:t>; U esegue i passi seguenti</a:t>
            </a:r>
          </a:p>
          <a:p>
            <a:pPr marL="742950" lvl="2" indent="-342900"/>
            <a:r>
              <a:rPr lang="it-IT" sz="1600" dirty="0" smtClean="0"/>
              <a:t>1.1) muove a destra di una posizione la testina su N</a:t>
            </a:r>
            <a:r>
              <a:rPr lang="it-IT" sz="2000" baseline="-25000" dirty="0"/>
              <a:t>1</a:t>
            </a:r>
            <a:r>
              <a:rPr lang="it-IT" sz="1600" dirty="0" smtClean="0"/>
              <a:t> </a:t>
            </a:r>
          </a:p>
          <a:p>
            <a:pPr marL="742950" lvl="2" indent="-342900"/>
            <a:r>
              <a:rPr lang="it-IT" sz="1600" dirty="0" smtClean="0"/>
              <a:t>1.2) se legge lo stesso carattere su N</a:t>
            </a:r>
            <a:r>
              <a:rPr lang="it-IT" sz="2000" baseline="-25000" dirty="0" smtClean="0"/>
              <a:t>1</a:t>
            </a:r>
            <a:r>
              <a:rPr lang="it-IT" sz="1600" dirty="0" smtClean="0"/>
              <a:t> e su N</a:t>
            </a:r>
            <a:r>
              <a:rPr lang="it-IT" sz="2000" baseline="-25000" dirty="0" smtClean="0"/>
              <a:t>3</a:t>
            </a:r>
            <a:r>
              <a:rPr lang="it-IT" sz="1600" dirty="0" smtClean="0"/>
              <a:t>, allora sta scandendo una quintupla di T che inizia con lo stato in cui si troverebbe T a questo punto della computazione; in questo caso muove a destra la testina su N</a:t>
            </a:r>
            <a:r>
              <a:rPr lang="it-IT" sz="2000" baseline="-25000" dirty="0" smtClean="0"/>
              <a:t>1</a:t>
            </a:r>
            <a:r>
              <a:rPr lang="it-IT" sz="1600" dirty="0" smtClean="0"/>
              <a:t> per posizionarla sul carattere a destra di ‘,’</a:t>
            </a:r>
          </a:p>
          <a:p>
            <a:pPr marL="1200150" lvl="3" indent="-342900"/>
            <a:r>
              <a:rPr lang="it-IT" sz="1400" dirty="0" smtClean="0"/>
              <a:t>1.2.1) se legge lo stesso carattere su </a:t>
            </a:r>
            <a:r>
              <a:rPr lang="it-IT" sz="1400" dirty="0"/>
              <a:t>N</a:t>
            </a:r>
            <a:r>
              <a:rPr lang="it-IT" sz="1800" baseline="-25000" dirty="0"/>
              <a:t>2</a:t>
            </a:r>
            <a:r>
              <a:rPr lang="it-IT" sz="1400" dirty="0" smtClean="0"/>
              <a:t> e N</a:t>
            </a:r>
            <a:r>
              <a:rPr lang="it-IT" sz="1800" baseline="-25000" dirty="0"/>
              <a:t>1</a:t>
            </a:r>
            <a:r>
              <a:rPr lang="it-IT" sz="1400" dirty="0" smtClean="0"/>
              <a:t>, allora ha trovato la quintupla da eseguire e passa al punto 2)</a:t>
            </a:r>
          </a:p>
          <a:p>
            <a:pPr marL="1200150" lvl="3" indent="-342900"/>
            <a:r>
              <a:rPr lang="it-IT" sz="1400" dirty="0"/>
              <a:t>1.2.1) </a:t>
            </a:r>
            <a:r>
              <a:rPr lang="it-IT" sz="1400" dirty="0" smtClean="0"/>
              <a:t>se non </a:t>
            </a:r>
            <a:r>
              <a:rPr lang="it-IT" sz="1400" dirty="0"/>
              <a:t>legge lo stesso carattere su N</a:t>
            </a:r>
            <a:r>
              <a:rPr lang="it-IT" sz="1800" baseline="-25000" dirty="0"/>
              <a:t>2</a:t>
            </a:r>
            <a:r>
              <a:rPr lang="it-IT" sz="1400" dirty="0"/>
              <a:t> e N</a:t>
            </a:r>
            <a:r>
              <a:rPr lang="it-IT" sz="1800" baseline="-25000" dirty="0"/>
              <a:t>1</a:t>
            </a:r>
            <a:r>
              <a:rPr lang="it-IT" sz="1400" dirty="0"/>
              <a:t>, allora </a:t>
            </a:r>
            <a:r>
              <a:rPr lang="it-IT" sz="1400" dirty="0" smtClean="0"/>
              <a:t>non ha </a:t>
            </a:r>
            <a:r>
              <a:rPr lang="it-IT" sz="1400" dirty="0"/>
              <a:t>trovato la quintupla da </a:t>
            </a:r>
            <a:r>
              <a:rPr lang="it-IT" sz="1400" dirty="0" smtClean="0"/>
              <a:t>eseguire: in questo caso, muove a destra la testina su </a:t>
            </a:r>
            <a:r>
              <a:rPr lang="it-IT" sz="1400" dirty="0"/>
              <a:t>N</a:t>
            </a:r>
            <a:r>
              <a:rPr lang="it-IT" sz="1800" baseline="-25000" dirty="0"/>
              <a:t>1</a:t>
            </a:r>
            <a:r>
              <a:rPr lang="it-IT" sz="1400" dirty="0" smtClean="0"/>
              <a:t> alla ricerca del prossimo carattere </a:t>
            </a:r>
            <a:r>
              <a:rPr lang="it-IT" sz="1400" dirty="0"/>
              <a:t>’〈’ </a:t>
            </a:r>
            <a:r>
              <a:rPr lang="it-IT" sz="1400" dirty="0" smtClean="0"/>
              <a:t>: se lo trova allora torna al punto 1.1), se non lo trova allora ha scandito tutte le quintuple di T senza trovare quella da eseguire e </a:t>
            </a:r>
            <a:r>
              <a:rPr lang="it-IT" sz="1400" dirty="0"/>
              <a:t>passa al punto </a:t>
            </a:r>
            <a:r>
              <a:rPr lang="it-IT" sz="1400" dirty="0" smtClean="0"/>
              <a:t>3)</a:t>
            </a:r>
          </a:p>
          <a:p>
            <a:pPr marL="742950" lvl="2" indent="-342900"/>
            <a:r>
              <a:rPr lang="it-IT" sz="1600" dirty="0" smtClean="0"/>
              <a:t>1.3) se non </a:t>
            </a:r>
            <a:r>
              <a:rPr lang="it-IT" sz="1600" dirty="0"/>
              <a:t>legge lo stesso carattere su </a:t>
            </a:r>
            <a:r>
              <a:rPr lang="it-IT" sz="1600" dirty="0" smtClean="0"/>
              <a:t>N</a:t>
            </a:r>
            <a:r>
              <a:rPr lang="it-IT" sz="2000" baseline="-25000" dirty="0" smtClean="0"/>
              <a:t>1</a:t>
            </a:r>
            <a:r>
              <a:rPr lang="it-IT" sz="1600" dirty="0" smtClean="0"/>
              <a:t> </a:t>
            </a:r>
            <a:r>
              <a:rPr lang="it-IT" sz="1600" dirty="0"/>
              <a:t>e su N</a:t>
            </a:r>
            <a:r>
              <a:rPr lang="it-IT" sz="2000" baseline="-25000" dirty="0"/>
              <a:t>3</a:t>
            </a:r>
            <a:r>
              <a:rPr lang="it-IT" sz="1600" dirty="0"/>
              <a:t>, allora sta scandendo una quintupla di T che </a:t>
            </a:r>
            <a:r>
              <a:rPr lang="it-IT" sz="1600" dirty="0" smtClean="0"/>
              <a:t>non inizia </a:t>
            </a:r>
            <a:r>
              <a:rPr lang="it-IT" sz="1600" dirty="0"/>
              <a:t>con lo stato in cui si troverebbe T a questo punto della computazione; in questo caso muove a destra la testina su </a:t>
            </a:r>
            <a:r>
              <a:rPr lang="it-IT" sz="1600" dirty="0" smtClean="0"/>
              <a:t>N</a:t>
            </a:r>
            <a:r>
              <a:rPr lang="it-IT" sz="2000" baseline="-25000" dirty="0" smtClean="0"/>
              <a:t>1</a:t>
            </a:r>
            <a:r>
              <a:rPr lang="it-IT" sz="1600" dirty="0" smtClean="0"/>
              <a:t> </a:t>
            </a:r>
            <a:r>
              <a:rPr lang="it-IT" sz="1600" dirty="0"/>
              <a:t>alla ricerca del prossimo carattere ’〈’ : se lo trova allora torna al punto 1.1), se non lo trova allora ha scandito tutte le quintuple di T senza trovare quella da eseguire e passa al punto 3) </a:t>
            </a:r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21398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La macchina Universale 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2" y="1187531"/>
            <a:ext cx="9266367" cy="550034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/>
              <a:t>2</a:t>
            </a:r>
            <a:r>
              <a:rPr lang="it-IT" sz="1800" dirty="0" smtClean="0"/>
              <a:t>) </a:t>
            </a:r>
            <a:r>
              <a:rPr lang="it-IT" sz="1800" dirty="0"/>
              <a:t>se ha trovato la quintupla da eseguire, allora la esegue e torna al punto </a:t>
            </a:r>
            <a:r>
              <a:rPr lang="it-IT" sz="1800" dirty="0" smtClean="0"/>
              <a:t>1); la testina su N</a:t>
            </a:r>
            <a:r>
              <a:rPr lang="it-IT" sz="2000" baseline="-25000" dirty="0" smtClean="0"/>
              <a:t>1</a:t>
            </a:r>
            <a:r>
              <a:rPr lang="it-IT" sz="1800" dirty="0" smtClean="0"/>
              <a:t> è posizionata sul carattere uguale a quello letto dalla testina su N</a:t>
            </a:r>
            <a:r>
              <a:rPr lang="it-IT" sz="2000" baseline="-25000" dirty="0" smtClean="0"/>
              <a:t>2</a:t>
            </a:r>
            <a:r>
              <a:rPr lang="it-IT" sz="1800" dirty="0" smtClean="0"/>
              <a:t>:</a:t>
            </a:r>
          </a:p>
          <a:p>
            <a:pPr marL="742950" lvl="2" indent="-342900"/>
            <a:r>
              <a:rPr lang="it-IT" dirty="0"/>
              <a:t>2.1) muove a destra di due posizioni la testina su N</a:t>
            </a:r>
            <a:r>
              <a:rPr lang="it-IT" sz="1800" baseline="-25000" dirty="0"/>
              <a:t>1</a:t>
            </a:r>
            <a:r>
              <a:rPr lang="it-IT" dirty="0"/>
              <a:t>: ora è posizionata sul carattere che deve essere scritto</a:t>
            </a:r>
          </a:p>
          <a:p>
            <a:pPr marL="742950" lvl="2" indent="-342900"/>
            <a:r>
              <a:rPr lang="it-IT" dirty="0"/>
              <a:t>2.2) copia su N</a:t>
            </a:r>
            <a:r>
              <a:rPr lang="it-IT" sz="1800" baseline="-25000" dirty="0"/>
              <a:t>2</a:t>
            </a:r>
            <a:r>
              <a:rPr lang="it-IT" dirty="0"/>
              <a:t> il carattere che legge su N</a:t>
            </a:r>
            <a:r>
              <a:rPr lang="it-IT" sz="1800" baseline="-25000" dirty="0"/>
              <a:t>1</a:t>
            </a:r>
          </a:p>
          <a:p>
            <a:pPr marL="742950" lvl="2" indent="-342900"/>
            <a:r>
              <a:rPr lang="it-IT" dirty="0"/>
              <a:t>2.3) muove a destra di due posizioni la testina su N</a:t>
            </a:r>
            <a:r>
              <a:rPr lang="it-IT" sz="1800" baseline="-25000" dirty="0"/>
              <a:t>1</a:t>
            </a:r>
            <a:r>
              <a:rPr lang="it-IT" dirty="0"/>
              <a:t>: ora è posizionata sul carattere che corrisponde allo stato in cui T deve entrare</a:t>
            </a:r>
          </a:p>
          <a:p>
            <a:pPr marL="742950" lvl="2" indent="-342900"/>
            <a:r>
              <a:rPr lang="it-IT" dirty="0"/>
              <a:t>2.4) copia su N</a:t>
            </a:r>
            <a:r>
              <a:rPr lang="it-IT" sz="1800" baseline="-25000" dirty="0"/>
              <a:t>3</a:t>
            </a:r>
            <a:r>
              <a:rPr lang="it-IT" dirty="0"/>
              <a:t> il carattere che legge su N</a:t>
            </a:r>
            <a:r>
              <a:rPr lang="it-IT" sz="1800" baseline="-25000" dirty="0"/>
              <a:t>1</a:t>
            </a:r>
          </a:p>
          <a:p>
            <a:pPr marL="742950" lvl="2" indent="-342900"/>
            <a:r>
              <a:rPr lang="it-IT" dirty="0"/>
              <a:t>2.5) muove a destra di due posizioni la testina su N</a:t>
            </a:r>
            <a:r>
              <a:rPr lang="it-IT" sz="1800" baseline="-25000" dirty="0"/>
              <a:t>1</a:t>
            </a:r>
            <a:r>
              <a:rPr lang="it-IT" dirty="0"/>
              <a:t> : ora è posizionata sul carattere che descrive il movimento della testina</a:t>
            </a:r>
          </a:p>
          <a:p>
            <a:pPr marL="742950" lvl="2" indent="-342900"/>
            <a:r>
              <a:rPr lang="it-IT" dirty="0"/>
              <a:t>2.6) se su N</a:t>
            </a:r>
            <a:r>
              <a:rPr lang="it-IT" sz="1800" baseline="-25000" dirty="0"/>
              <a:t>1</a:t>
            </a:r>
            <a:r>
              <a:rPr lang="it-IT" dirty="0"/>
              <a:t> legge ‘</a:t>
            </a:r>
            <a:r>
              <a:rPr lang="it-IT" dirty="0" err="1"/>
              <a:t>S</a:t>
            </a:r>
            <a:r>
              <a:rPr lang="it-IT" dirty="0"/>
              <a:t>’ allora sposta a sinistra la testina su N</a:t>
            </a:r>
            <a:r>
              <a:rPr lang="it-IT" sz="1800" baseline="-25000" dirty="0"/>
              <a:t>2</a:t>
            </a:r>
            <a:r>
              <a:rPr lang="it-IT" sz="1800" dirty="0"/>
              <a:t>, </a:t>
            </a:r>
            <a:r>
              <a:rPr lang="it-IT" dirty="0"/>
              <a:t>se su N</a:t>
            </a:r>
            <a:r>
              <a:rPr lang="it-IT" sz="1800" baseline="-25000" dirty="0"/>
              <a:t>1</a:t>
            </a:r>
            <a:r>
              <a:rPr lang="it-IT" dirty="0"/>
              <a:t> legge ‘D’ allora sposta a destra la testina su N</a:t>
            </a:r>
            <a:r>
              <a:rPr lang="it-IT" sz="1800" baseline="-25000" dirty="0"/>
              <a:t>2</a:t>
            </a:r>
            <a:r>
              <a:rPr lang="it-IT" sz="1800" dirty="0"/>
              <a:t>, </a:t>
            </a:r>
            <a:r>
              <a:rPr lang="it-IT" dirty="0"/>
              <a:t>se su N</a:t>
            </a:r>
            <a:r>
              <a:rPr lang="it-IT" sz="1800" baseline="-25000" dirty="0"/>
              <a:t>1</a:t>
            </a:r>
            <a:r>
              <a:rPr lang="it-IT" dirty="0"/>
              <a:t> legge ‘</a:t>
            </a:r>
            <a:r>
              <a:rPr lang="it-IT" dirty="0" err="1"/>
              <a:t>F</a:t>
            </a:r>
            <a:r>
              <a:rPr lang="it-IT" dirty="0"/>
              <a:t>’ allora non compie alcuna </a:t>
            </a:r>
            <a:r>
              <a:rPr lang="it-IT" dirty="0" smtClean="0"/>
              <a:t>azione</a:t>
            </a:r>
          </a:p>
          <a:p>
            <a:pPr marL="342900" lvl="1" indent="-342900"/>
            <a:r>
              <a:rPr lang="it-IT" sz="1800" dirty="0" smtClean="0"/>
              <a:t>Riferirsi alla figura relativa alla computazione U(</a:t>
            </a:r>
            <a:r>
              <a:rPr lang="it-IT" sz="1800" dirty="0" err="1" smtClean="0"/>
              <a:t>p</a:t>
            </a:r>
            <a:r>
              <a:rPr lang="it-IT" sz="2000" baseline="-25000" dirty="0" err="1" smtClean="0"/>
              <a:t>T</a:t>
            </a:r>
            <a:r>
              <a:rPr lang="it-IT" sz="1800" dirty="0" smtClean="0"/>
              <a:t>, </a:t>
            </a:r>
            <a:r>
              <a:rPr lang="it-IT" sz="1800" dirty="0" err="1" smtClean="0"/>
              <a:t>ababbbabaa</a:t>
            </a:r>
            <a:r>
              <a:rPr lang="it-IT" sz="1800" dirty="0" smtClean="0"/>
              <a:t>) (dove, al solito, </a:t>
            </a:r>
            <a:r>
              <a:rPr lang="it-IT" sz="1800" dirty="0"/>
              <a:t>T è la macchina T</a:t>
            </a:r>
            <a:r>
              <a:rPr lang="it-IT" sz="1800" baseline="-25000" dirty="0"/>
              <a:t>PAL</a:t>
            </a:r>
            <a:r>
              <a:rPr lang="it-IT" sz="1800" dirty="0"/>
              <a:t> </a:t>
            </a:r>
            <a:r>
              <a:rPr lang="it-IT" sz="1800" dirty="0" smtClean="0"/>
              <a:t>)</a:t>
            </a:r>
          </a:p>
          <a:p>
            <a:pPr marL="342900" lvl="1" indent="-342900"/>
            <a:r>
              <a:rPr lang="it-IT" sz="1800" dirty="0" smtClean="0"/>
              <a:t>E studiare il paragrafo 2.6) – che quello, poi, vi chiedo!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60427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/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 smtClean="0"/>
                  <a:t>Attenzione: abbiamo tralasciato qualche dettaglio importante circa il funzionamento di U!</a:t>
                </a:r>
              </a:p>
              <a:p>
                <a:pPr marL="342900" lvl="1" indent="-342900"/>
                <a:r>
                  <a:rPr lang="it-IT" sz="1800" dirty="0" smtClean="0"/>
                  <a:t>Intanto, osservate che le testine sui nastri 3 e 4 non si muovono </a:t>
                </a:r>
                <a:r>
                  <a:rPr lang="it-IT" sz="1800" i="1" u="sng" dirty="0" smtClean="0"/>
                  <a:t>mai</a:t>
                </a:r>
              </a:p>
              <a:p>
                <a:pPr marL="742950" lvl="2" indent="-342900"/>
                <a:r>
                  <a:rPr lang="it-IT" sz="1600" dirty="0" smtClean="0"/>
                  <a:t>inoltre, dopo che nella prima cella di N</a:t>
                </a:r>
                <a:r>
                  <a:rPr lang="it-IT" sz="2000" baseline="-25000" dirty="0" smtClean="0"/>
                  <a:t>4</a:t>
                </a:r>
                <a:r>
                  <a:rPr lang="it-IT" sz="1600" dirty="0" smtClean="0"/>
                  <a:t> è stato scritto lo stato di accettazione della macchina “scritta” </a:t>
                </a:r>
                <a:r>
                  <a:rPr lang="it-IT" sz="1600" dirty="0"/>
                  <a:t>su </a:t>
                </a:r>
                <a:r>
                  <a:rPr lang="it-IT" sz="1600" dirty="0" smtClean="0"/>
                  <a:t>N</a:t>
                </a:r>
                <a:r>
                  <a:rPr lang="it-IT" sz="2000" baseline="-25000" dirty="0" smtClean="0"/>
                  <a:t>1</a:t>
                </a:r>
                <a:r>
                  <a:rPr lang="it-IT" sz="1600" dirty="0" smtClean="0"/>
                  <a:t>, il contenuto </a:t>
                </a:r>
                <a:r>
                  <a:rPr lang="it-IT" sz="1600" dirty="0"/>
                  <a:t>di N</a:t>
                </a:r>
                <a:r>
                  <a:rPr lang="it-IT" sz="2000" baseline="-25000" dirty="0"/>
                  <a:t>4</a:t>
                </a:r>
                <a:r>
                  <a:rPr lang="it-IT" sz="1600" dirty="0" smtClean="0"/>
                  <a:t> </a:t>
                </a:r>
                <a:r>
                  <a:rPr lang="it-IT" sz="1600" i="1" u="sng" dirty="0" smtClean="0"/>
                  <a:t>non verrà mai più modificato</a:t>
                </a:r>
                <a:r>
                  <a:rPr lang="it-IT" sz="1600" dirty="0" smtClean="0"/>
                  <a:t> </a:t>
                </a:r>
              </a:p>
              <a:p>
                <a:pPr marL="342900" lvl="1" indent="-342900"/>
                <a:r>
                  <a:rPr lang="it-IT" sz="1800" dirty="0" smtClean="0"/>
                  <a:t>Poi, quale è l’alfabeto di U? Finora abbiamo usato l’insieme                         </a:t>
                </a:r>
                <a:r>
                  <a:rPr lang="is-IS" sz="1800" dirty="0" smtClean="0"/>
                  <a:t>Q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</a:rPr>
                      <m:t>∪</m:t>
                    </m:r>
                    <m:r>
                      <m:rPr>
                        <m:sty m:val="p"/>
                      </m:rPr>
                      <a:rPr lang="it-IT" sz="1800">
                        <a:latin typeface="Cambria Math" charset="0"/>
                      </a:rPr>
                      <m:t>Σ</m:t>
                    </m:r>
                    <m:r>
                      <a:rPr lang="it-IT" sz="18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/>
                  <a:t> {-}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/>
                  <a:t>  {〈 }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</a:rPr>
                      <m:t>∪</m:t>
                    </m:r>
                    <m:r>
                      <a:rPr lang="it-IT" sz="180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800" dirty="0"/>
                  <a:t>{ 〉}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/>
                  <a:t> {◻ </a:t>
                </a:r>
                <a:r>
                  <a:rPr lang="it-IT" sz="1800" dirty="0" smtClean="0"/>
                  <a:t>} come alfabeto</a:t>
                </a:r>
              </a:p>
              <a:p>
                <a:pPr marL="742950" lvl="2" indent="-342900"/>
                <a:r>
                  <a:rPr lang="it-IT" sz="1600" dirty="0" smtClean="0"/>
                  <a:t>ma ogni macchina T ha un suo insieme degli stati </a:t>
                </a:r>
                <a:r>
                  <a:rPr lang="it-IT" sz="1600" dirty="0" err="1" smtClean="0"/>
                  <a:t>Q</a:t>
                </a:r>
                <a:r>
                  <a:rPr lang="it-IT" sz="1600" dirty="0" smtClean="0"/>
                  <a:t> e un suo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latin typeface="Cambria Math" charset="0"/>
                      </a:rPr>
                      <m:t>Σ</m:t>
                    </m:r>
                  </m:oMath>
                </a14:m>
                <a:endParaRPr lang="it-IT" sz="1600" dirty="0" smtClean="0"/>
              </a:p>
              <a:p>
                <a:pPr marL="742950" lvl="2" indent="-342900"/>
                <a:r>
                  <a:rPr lang="it-IT" sz="1600" dirty="0" smtClean="0"/>
                  <a:t>e noi vogliamo che U sappia simulare </a:t>
                </a:r>
                <a:r>
                  <a:rPr lang="it-IT" sz="1600" b="1" i="1" u="sng" dirty="0" smtClean="0">
                    <a:solidFill>
                      <a:srgbClr val="FF0000"/>
                    </a:solidFill>
                  </a:rPr>
                  <a:t>qualunque</a:t>
                </a:r>
                <a:r>
                  <a:rPr lang="it-IT" sz="1600" dirty="0" smtClean="0"/>
                  <a:t> macchina di </a:t>
                </a:r>
                <a:r>
                  <a:rPr lang="it-IT" sz="1600" dirty="0" err="1" smtClean="0"/>
                  <a:t>Turing</a:t>
                </a:r>
                <a:r>
                  <a:rPr lang="it-IT" sz="1600" dirty="0" smtClean="0"/>
                  <a:t> T</a:t>
                </a:r>
              </a:p>
              <a:p>
                <a:pPr marL="742950" lvl="2" indent="-342900"/>
                <a:r>
                  <a:rPr lang="it-IT" sz="1600" dirty="0" smtClean="0"/>
                  <a:t>allora, U dovrebbe essere definita su un alfabeto infinito!!!!</a:t>
                </a:r>
              </a:p>
              <a:p>
                <a:pPr marL="742950" lvl="2" indent="-342900"/>
                <a:r>
                  <a:rPr lang="it-IT" sz="1600" dirty="0" smtClean="0"/>
                  <a:t>Ma noi sappiamo che l’alfabeto di una macchina di </a:t>
                </a:r>
                <a:r>
                  <a:rPr lang="it-IT" sz="1600" dirty="0" err="1" smtClean="0"/>
                  <a:t>Turing</a:t>
                </a:r>
                <a:r>
                  <a:rPr lang="it-IT" sz="1600" dirty="0" smtClean="0"/>
                  <a:t> deve avere cardinalità costante (e, quindi, finita che più finita non si può!!!!)</a:t>
                </a:r>
              </a:p>
              <a:p>
                <a:pPr marL="742950" lvl="2" indent="-342900"/>
                <a:r>
                  <a:rPr lang="it-IT" sz="1600" dirty="0" smtClean="0"/>
                  <a:t>E, allora, codifichiamo tutto in binario</a:t>
                </a:r>
              </a:p>
              <a:p>
                <a:pPr marL="742950" lvl="2" indent="-342900"/>
                <a:r>
                  <a:rPr lang="it-IT" sz="1600" dirty="0" smtClean="0"/>
                  <a:t>E utilizziamo anche la codifica usata nella dispensa</a:t>
                </a:r>
                <a:r>
                  <a:rPr lang="is-IS" sz="1600" dirty="0" smtClean="0"/>
                  <a:t>…</a:t>
                </a:r>
                <a:endParaRPr lang="it-IT" sz="16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  <a:blipFill rotWithShape="0">
                <a:blip r:embed="rId2"/>
                <a:stretch>
                  <a:fillRect l="-479" t="-6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/>
              <a:t>La macchina Universale 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/>
                  <a:t>Intanto, osserviamo che, </a:t>
                </a:r>
                <a:r>
                  <a:rPr lang="is-IS" sz="1800" dirty="0" smtClean="0">
                    <a:solidFill>
                      <a:srgbClr val="3636E8"/>
                    </a:solidFill>
                  </a:rPr>
                  <a:t>senza perdita di generalità</a:t>
                </a:r>
                <a:r>
                  <a:rPr lang="it-IT" sz="1800" dirty="0" smtClean="0"/>
                  <a:t>, </a:t>
                </a:r>
                <a:r>
                  <a:rPr lang="it-IT" sz="1800" dirty="0"/>
                  <a:t>possiamo assumere che 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1800" dirty="0"/>
                  <a:t> ={0,1} (</a:t>
                </a:r>
                <a:r>
                  <a:rPr lang="is-IS" sz="1800" dirty="0">
                    <a:solidFill>
                      <a:srgbClr val="3636E8"/>
                    </a:solidFill>
                  </a:rPr>
                  <a:t>vero che lo sappiamo?!</a:t>
                </a:r>
                <a:r>
                  <a:rPr lang="it-IT" sz="1800" dirty="0"/>
                  <a:t>) </a:t>
                </a:r>
                <a:r>
                  <a:rPr lang="it-IT" sz="1800" dirty="0" smtClean="0"/>
                  <a:t>– e con questo siamo a posto!</a:t>
                </a:r>
              </a:p>
              <a:p>
                <a:pPr marL="342900" lvl="1" indent="-342900"/>
                <a:r>
                  <a:rPr lang="it-IT" sz="1800" dirty="0"/>
                  <a:t>Poi, </a:t>
                </a:r>
                <a:r>
                  <a:rPr lang="it-IT" sz="1800" dirty="0" smtClean="0"/>
                  <a:t>a </a:t>
                </a:r>
                <a:r>
                  <a:rPr lang="it-IT" sz="1800" dirty="0"/>
                  <a:t>pag. 11 della dispensa </a:t>
                </a:r>
                <a:r>
                  <a:rPr lang="it-IT" sz="1800" dirty="0" smtClean="0"/>
                  <a:t>2, viene descritta </a:t>
                </a:r>
                <a:r>
                  <a:rPr lang="it-IT" sz="1800" dirty="0"/>
                  <a:t>una macchina di </a:t>
                </a:r>
                <a:r>
                  <a:rPr lang="it-IT" sz="1800" dirty="0" err="1"/>
                  <a:t>Turing</a:t>
                </a:r>
                <a:r>
                  <a:rPr lang="it-IT" sz="1800" dirty="0"/>
                  <a:t> T </a:t>
                </a:r>
                <a:r>
                  <a:rPr lang="it-IT" sz="1800" dirty="0" smtClean="0"/>
                  <a:t>con alfabeto {0,1} e</a:t>
                </a:r>
              </a:p>
              <a:p>
                <a:pPr lvl="1"/>
                <a:r>
                  <a:rPr lang="it-IT" dirty="0"/>
                  <a:t>insieme degli stati </a:t>
                </a:r>
                <a:r>
                  <a:rPr lang="el-GR" dirty="0"/>
                  <a:t>Q</a:t>
                </a:r>
                <a:r>
                  <a:rPr lang="el-GR" baseline="-25000" dirty="0"/>
                  <a:t>T</a:t>
                </a:r>
                <a:r>
                  <a:rPr lang="el-GR" i="1" dirty="0"/>
                  <a:t> </a:t>
                </a:r>
                <a:r>
                  <a:rPr lang="el-GR" dirty="0"/>
                  <a:t>= {ω</a:t>
                </a:r>
                <a:r>
                  <a:rPr lang="el-GR" sz="2000" baseline="-25000" dirty="0"/>
                  <a:t>0</a:t>
                </a:r>
                <a:r>
                  <a:rPr lang="el-GR" dirty="0"/>
                  <a:t>,...,ω</a:t>
                </a:r>
                <a:r>
                  <a:rPr lang="it-IT" sz="2000" baseline="-25000" dirty="0"/>
                  <a:t>k</a:t>
                </a:r>
                <a:r>
                  <a:rPr lang="el-GR" dirty="0"/>
                  <a:t>} </a:t>
                </a:r>
                <a:r>
                  <a:rPr lang="it-IT" dirty="0"/>
                  <a:t>, con stato iniziale </a:t>
                </a:r>
                <a:r>
                  <a:rPr lang="el-GR" dirty="0"/>
                  <a:t>ω</a:t>
                </a:r>
                <a:r>
                  <a:rPr lang="el-GR" sz="1800" baseline="-25000" dirty="0"/>
                  <a:t>0</a:t>
                </a:r>
                <a:r>
                  <a:rPr lang="it-IT" dirty="0"/>
                  <a:t>, stato di accettazione</a:t>
                </a:r>
                <a:r>
                  <a:rPr lang="el-GR" dirty="0"/>
                  <a:t> ω</a:t>
                </a:r>
                <a:r>
                  <a:rPr lang="it-IT" sz="1800" baseline="-25000" dirty="0"/>
                  <a:t>1</a:t>
                </a:r>
                <a:r>
                  <a:rPr lang="it-IT" dirty="0"/>
                  <a:t>, e stato di rigetto </a:t>
                </a:r>
                <a:r>
                  <a:rPr lang="el-GR" dirty="0"/>
                  <a:t>ω</a:t>
                </a:r>
                <a:r>
                  <a:rPr lang="it-IT" sz="1800" baseline="-25000" dirty="0"/>
                  <a:t>2 </a:t>
                </a:r>
                <a:r>
                  <a:rPr lang="it-IT" sz="1800" dirty="0"/>
                  <a:t>– osservate: |Q</a:t>
                </a:r>
                <a:r>
                  <a:rPr lang="it-IT" sz="2000" baseline="-25000" dirty="0"/>
                  <a:t>T</a:t>
                </a:r>
                <a:r>
                  <a:rPr lang="it-IT" sz="1800" dirty="0"/>
                  <a:t>|=k</a:t>
                </a:r>
                <a:endParaRPr lang="it-IT" dirty="0"/>
              </a:p>
              <a:p>
                <a:pPr lvl="1"/>
                <a:r>
                  <a:rPr lang="it-IT" dirty="0"/>
                  <a:t>e insieme delle quintuple </a:t>
                </a:r>
                <a:r>
                  <a:rPr lang="it-IT" dirty="0" err="1"/>
                  <a:t>P</a:t>
                </a:r>
                <a:r>
                  <a:rPr lang="it-IT" i="1" dirty="0"/>
                  <a:t> </a:t>
                </a:r>
                <a:r>
                  <a:rPr lang="it-IT" dirty="0"/>
                  <a:t>= {p</a:t>
                </a:r>
                <a:r>
                  <a:rPr lang="it-IT" sz="2000" baseline="-25000" dirty="0"/>
                  <a:t>1</a:t>
                </a:r>
                <a:r>
                  <a:rPr lang="it-IT" dirty="0"/>
                  <a:t>,..., </a:t>
                </a:r>
                <a:r>
                  <a:rPr lang="it-IT" dirty="0" err="1"/>
                  <a:t>p</a:t>
                </a:r>
                <a:r>
                  <a:rPr lang="it-IT" sz="2000" baseline="-25000" dirty="0" err="1"/>
                  <a:t>h</a:t>
                </a:r>
                <a:r>
                  <a:rPr lang="it-IT" dirty="0"/>
                  <a:t>} , dove la sua </a:t>
                </a:r>
                <a:r>
                  <a:rPr lang="it-IT" i="1" dirty="0"/>
                  <a:t>i</a:t>
                </a:r>
                <a:r>
                  <a:rPr lang="it-IT" dirty="0"/>
                  <a:t>-esima quintupla è              </a:t>
                </a:r>
                <a:r>
                  <a:rPr lang="it-IT" dirty="0" err="1"/>
                  <a:t>p</a:t>
                </a:r>
                <a:r>
                  <a:rPr lang="it-IT" sz="2000" baseline="-25000" dirty="0" err="1"/>
                  <a:t>i</a:t>
                </a:r>
                <a:r>
                  <a:rPr lang="it-IT" sz="2000" i="1" baseline="-25000" dirty="0"/>
                  <a:t> </a:t>
                </a:r>
                <a:r>
                  <a:rPr lang="it-IT" dirty="0"/>
                  <a:t>= ⟨ ω</a:t>
                </a:r>
                <a:r>
                  <a:rPr lang="it-IT" sz="2000" baseline="-25000" dirty="0"/>
                  <a:t>i1</a:t>
                </a:r>
                <a:r>
                  <a:rPr lang="it-IT" dirty="0"/>
                  <a:t> ,b</a:t>
                </a:r>
                <a:r>
                  <a:rPr lang="it-IT" baseline="-25000" dirty="0"/>
                  <a:t>i1</a:t>
                </a:r>
                <a:r>
                  <a:rPr lang="it-IT" dirty="0"/>
                  <a:t> , </a:t>
                </a:r>
                <a:r>
                  <a:rPr lang="it-IT" i="1" dirty="0"/>
                  <a:t>b</a:t>
                </a:r>
                <a:r>
                  <a:rPr lang="it-IT" baseline="-25000" dirty="0"/>
                  <a:t>i2</a:t>
                </a:r>
                <a:r>
                  <a:rPr lang="it-IT" dirty="0"/>
                  <a:t> , ω</a:t>
                </a:r>
                <a:r>
                  <a:rPr lang="it-IT" baseline="-25000" dirty="0"/>
                  <a:t>i2</a:t>
                </a:r>
                <a:r>
                  <a:rPr lang="it-IT" dirty="0"/>
                  <a:t> , m</a:t>
                </a:r>
                <a:r>
                  <a:rPr lang="it-IT" baseline="-25000" dirty="0"/>
                  <a:t>i</a:t>
                </a:r>
                <a:r>
                  <a:rPr lang="it-IT" i="1" dirty="0"/>
                  <a:t> </a:t>
                </a:r>
                <a:r>
                  <a:rPr lang="it-IT" dirty="0" smtClean="0"/>
                  <a:t>⟩</a:t>
                </a:r>
                <a:endParaRPr lang="it-IT" dirty="0"/>
              </a:p>
              <a:p>
                <a:pPr marL="342900" lvl="1" indent="-342900"/>
                <a:r>
                  <a:rPr lang="it-IT" sz="1800" dirty="0" smtClean="0"/>
                  <a:t>mediante la seguente parolona </a:t>
                </a:r>
                <a:r>
                  <a:rPr lang="cs-CZ" sz="1800" dirty="0" err="1"/>
                  <a:t>ρ</a:t>
                </a:r>
                <a:r>
                  <a:rPr lang="cs-CZ" sz="1800" baseline="-25000" dirty="0" err="1"/>
                  <a:t>T</a:t>
                </a:r>
                <a:r>
                  <a:rPr lang="cs-CZ" sz="1800" baseline="-25000" dirty="0"/>
                  <a:t> </a:t>
                </a:r>
                <a:r>
                  <a:rPr lang="cs-CZ" sz="1800" baseline="-25000" dirty="0" smtClean="0"/>
                  <a:t> </a:t>
                </a:r>
                <a:r>
                  <a:rPr lang="it-IT" sz="1800" dirty="0" smtClean="0"/>
                  <a:t>i cui caratteri appartengono all’alfabeto  </a:t>
                </a:r>
                <a:r>
                  <a:rPr lang="is-IS" sz="1800" dirty="0" smtClean="0"/>
                  <a:t>Q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dirty="0" smtClean="0"/>
                  <a:t>{</a:t>
                </a:r>
                <a:r>
                  <a:rPr lang="it-IT" sz="1800" dirty="0" smtClean="0"/>
                  <a:t>0, 1</a:t>
                </a:r>
                <a:r>
                  <a:rPr lang="it-IT" sz="1800" dirty="0"/>
                  <a:t>,</a:t>
                </a:r>
                <a:r>
                  <a:rPr lang="it-IT" sz="1800" dirty="0" smtClean="0"/>
                  <a:t> </a:t>
                </a:r>
                <a:r>
                  <a:rPr lang="cs-CZ" sz="2400" dirty="0" smtClean="0"/>
                  <a:t>⊕</a:t>
                </a:r>
                <a:r>
                  <a:rPr lang="cs-CZ" sz="1800" dirty="0"/>
                  <a:t>, </a:t>
                </a:r>
                <a:r>
                  <a:rPr lang="cs-CZ" sz="2400" dirty="0"/>
                  <a:t>⊗</a:t>
                </a:r>
                <a:r>
                  <a:rPr lang="cs-CZ" sz="1800" dirty="0"/>
                  <a:t>, −, f</a:t>
                </a:r>
                <a:r>
                  <a:rPr lang="cs-CZ" sz="1800" i="1" dirty="0"/>
                  <a:t> </a:t>
                </a:r>
                <a:r>
                  <a:rPr lang="cs-CZ" sz="1800" dirty="0"/>
                  <a:t>, s, d </a:t>
                </a:r>
                <a:r>
                  <a:rPr lang="cs-CZ" sz="1800" dirty="0" smtClean="0"/>
                  <a:t>}</a:t>
                </a:r>
                <a:r>
                  <a:rPr lang="it-IT" sz="1800" dirty="0" smtClean="0"/>
                  <a:t> </a:t>
                </a:r>
              </a:p>
              <a:p>
                <a:pPr marL="742950" lvl="2" indent="-342900"/>
                <a:r>
                  <a:rPr lang="cs-CZ" dirty="0" err="1"/>
                  <a:t>ρ</a:t>
                </a:r>
                <a:r>
                  <a:rPr lang="cs-CZ" sz="1600" baseline="-25000" dirty="0" err="1"/>
                  <a:t>T</a:t>
                </a:r>
                <a:r>
                  <a:rPr lang="cs-CZ" sz="1600" baseline="-25000" dirty="0"/>
                  <a:t> </a:t>
                </a:r>
                <a:r>
                  <a:rPr lang="cs-CZ" dirty="0"/>
                  <a:t>= </a:t>
                </a:r>
                <a:r>
                  <a:rPr lang="el-GR" dirty="0"/>
                  <a:t>ω</a:t>
                </a:r>
                <a:r>
                  <a:rPr lang="el-GR" baseline="-25000" dirty="0"/>
                  <a:t>0</a:t>
                </a:r>
                <a:r>
                  <a:rPr lang="it-IT" baseline="-25000" dirty="0"/>
                  <a:t> </a:t>
                </a:r>
                <a:r>
                  <a:rPr lang="cs-CZ" dirty="0"/>
                  <a:t>− ω</a:t>
                </a:r>
                <a:r>
                  <a:rPr lang="cs-CZ" sz="1600" baseline="-25000" dirty="0"/>
                  <a:t>1</a:t>
                </a:r>
                <a:r>
                  <a:rPr lang="cs-CZ" dirty="0"/>
                  <a:t> </a:t>
                </a:r>
                <a:r>
                  <a:rPr lang="cs-CZ" sz="2000" dirty="0"/>
                  <a:t>⊗</a:t>
                </a:r>
                <a:r>
                  <a:rPr lang="cs-CZ" sz="1600" dirty="0"/>
                  <a:t> </a:t>
                </a:r>
                <a:r>
                  <a:rPr lang="cs-CZ" dirty="0"/>
                  <a:t>ω</a:t>
                </a:r>
                <a:r>
                  <a:rPr lang="cs-CZ" sz="1600" baseline="-25000" dirty="0"/>
                  <a:t>11</a:t>
                </a:r>
                <a:r>
                  <a:rPr lang="cs-CZ" dirty="0"/>
                  <a:t> − b</a:t>
                </a:r>
                <a:r>
                  <a:rPr lang="cs-CZ" sz="1600" baseline="-25000" dirty="0"/>
                  <a:t>11</a:t>
                </a:r>
                <a:r>
                  <a:rPr lang="cs-CZ" dirty="0"/>
                  <a:t> − b</a:t>
                </a:r>
                <a:r>
                  <a:rPr lang="cs-CZ" sz="1600" baseline="-25000" dirty="0"/>
                  <a:t>12</a:t>
                </a:r>
                <a:r>
                  <a:rPr lang="cs-CZ" dirty="0"/>
                  <a:t> − ω</a:t>
                </a:r>
                <a:r>
                  <a:rPr lang="cs-CZ" sz="1600" baseline="-25000" dirty="0"/>
                  <a:t>12</a:t>
                </a:r>
                <a:r>
                  <a:rPr lang="cs-CZ" dirty="0"/>
                  <a:t> − m</a:t>
                </a:r>
                <a:r>
                  <a:rPr lang="cs-CZ" sz="1600" baseline="-25000" dirty="0"/>
                  <a:t>1</a:t>
                </a:r>
                <a:r>
                  <a:rPr lang="cs-CZ" dirty="0"/>
                  <a:t> </a:t>
                </a:r>
                <a:r>
                  <a:rPr lang="cs-CZ" sz="2000" dirty="0"/>
                  <a:t>⊕</a:t>
                </a:r>
                <a:r>
                  <a:rPr lang="cs-CZ" dirty="0"/>
                  <a:t> ω</a:t>
                </a:r>
                <a:r>
                  <a:rPr lang="cs-CZ" sz="1600" baseline="-25000" dirty="0"/>
                  <a:t>21</a:t>
                </a:r>
                <a:r>
                  <a:rPr lang="cs-CZ" dirty="0"/>
                  <a:t> − b</a:t>
                </a:r>
                <a:r>
                  <a:rPr lang="cs-CZ" sz="1600" baseline="-25000" dirty="0"/>
                  <a:t>21</a:t>
                </a:r>
                <a:r>
                  <a:rPr lang="cs-CZ" dirty="0"/>
                  <a:t> − b</a:t>
                </a:r>
                <a:r>
                  <a:rPr lang="cs-CZ" sz="1600" baseline="-25000" dirty="0"/>
                  <a:t>22</a:t>
                </a:r>
                <a:r>
                  <a:rPr lang="cs-CZ" dirty="0"/>
                  <a:t> − ω</a:t>
                </a:r>
                <a:r>
                  <a:rPr lang="cs-CZ" sz="1600" baseline="-25000" dirty="0"/>
                  <a:t>22</a:t>
                </a:r>
                <a:r>
                  <a:rPr lang="cs-CZ" dirty="0"/>
                  <a:t> − m</a:t>
                </a:r>
                <a:r>
                  <a:rPr lang="cs-CZ" sz="1600" baseline="-25000" dirty="0"/>
                  <a:t>2</a:t>
                </a:r>
                <a:r>
                  <a:rPr lang="cs-CZ" dirty="0"/>
                  <a:t> </a:t>
                </a:r>
                <a:r>
                  <a:rPr lang="cs-CZ" sz="2000" dirty="0"/>
                  <a:t>⊕</a:t>
                </a:r>
                <a:r>
                  <a:rPr lang="cs-CZ" sz="1800" dirty="0"/>
                  <a:t> </a:t>
                </a:r>
                <a:r>
                  <a:rPr lang="cs-CZ" dirty="0"/>
                  <a:t>... </a:t>
                </a:r>
                <a:r>
                  <a:rPr lang="cs-CZ" sz="2000" dirty="0"/>
                  <a:t>⊕</a:t>
                </a:r>
                <a:r>
                  <a:rPr lang="cs-CZ" sz="1800" dirty="0"/>
                  <a:t> </a:t>
                </a:r>
                <a:r>
                  <a:rPr lang="cs-CZ" dirty="0"/>
                  <a:t>ω</a:t>
                </a:r>
                <a:r>
                  <a:rPr lang="cs-CZ" sz="1600" baseline="-25000" dirty="0"/>
                  <a:t>h1</a:t>
                </a:r>
                <a:r>
                  <a:rPr lang="cs-CZ" dirty="0"/>
                  <a:t> − b</a:t>
                </a:r>
                <a:r>
                  <a:rPr lang="cs-CZ" sz="1600" baseline="-25000" dirty="0"/>
                  <a:t>h1</a:t>
                </a:r>
                <a:r>
                  <a:rPr lang="cs-CZ" dirty="0"/>
                  <a:t> − b</a:t>
                </a:r>
                <a:r>
                  <a:rPr lang="cs-CZ" sz="1600" baseline="-25000" dirty="0"/>
                  <a:t>h2</a:t>
                </a:r>
                <a:r>
                  <a:rPr lang="cs-CZ" dirty="0"/>
                  <a:t> − ω</a:t>
                </a:r>
                <a:r>
                  <a:rPr lang="cs-CZ" sz="1600" baseline="-25000" dirty="0"/>
                  <a:t>h2</a:t>
                </a:r>
                <a:r>
                  <a:rPr lang="cs-CZ" dirty="0"/>
                  <a:t> − </a:t>
                </a:r>
                <a:r>
                  <a:rPr lang="cs-CZ" dirty="0" err="1"/>
                  <a:t>m</a:t>
                </a:r>
                <a:r>
                  <a:rPr lang="cs-CZ" sz="1600" baseline="-25000" dirty="0" err="1"/>
                  <a:t>h</a:t>
                </a:r>
                <a:r>
                  <a:rPr lang="cs-CZ" i="1" dirty="0"/>
                  <a:t> </a:t>
                </a:r>
                <a:r>
                  <a:rPr lang="cs-CZ" sz="2000" dirty="0" smtClean="0"/>
                  <a:t>⊕</a:t>
                </a:r>
                <a:endParaRPr lang="it-IT" sz="2000" dirty="0" smtClean="0"/>
              </a:p>
              <a:p>
                <a:pPr marL="742950" lvl="2" indent="-342900"/>
                <a:r>
                  <a:rPr lang="it-IT" sz="1600" dirty="0" smtClean="0"/>
                  <a:t>rispetto alla nostra rappresentazione, in </a:t>
                </a:r>
                <a:r>
                  <a:rPr lang="cs-CZ" sz="1600" dirty="0" err="1" smtClean="0"/>
                  <a:t>ρ</a:t>
                </a:r>
                <a:r>
                  <a:rPr lang="cs-CZ" sz="1600" baseline="-25000" dirty="0" err="1" smtClean="0"/>
                  <a:t>T</a:t>
                </a:r>
                <a:r>
                  <a:rPr lang="cs-CZ" sz="1600" baseline="-25000" dirty="0" smtClean="0"/>
                  <a:t> </a:t>
                </a:r>
                <a:r>
                  <a:rPr lang="cs-CZ" sz="1600" dirty="0" smtClean="0"/>
                  <a:t> </a:t>
                </a:r>
                <a:r>
                  <a:rPr lang="it-IT" sz="1600" dirty="0" smtClean="0"/>
                  <a:t>abbiamo il carattere ’-’ al posto di ’,’, il carattere ‘</a:t>
                </a:r>
                <a:r>
                  <a:rPr lang="cs-CZ" sz="2400" dirty="0" smtClean="0"/>
                  <a:t>⊗</a:t>
                </a:r>
                <a:r>
                  <a:rPr lang="it-IT" sz="1600" dirty="0" smtClean="0"/>
                  <a:t>’ per segnalare l’inizio dell’insieme delle quintuple, e il carattere ‘’ per separare due quintuple e per terminare la parolona</a:t>
                </a:r>
              </a:p>
              <a:p>
                <a:pPr marL="342900" lvl="1" indent="-342900"/>
                <a:endParaRPr lang="it-IT" sz="1800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  <a:blipFill rotWithShape="0">
                <a:blip r:embed="rId2"/>
                <a:stretch>
                  <a:fillRect l="-479" t="-669" r="-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4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/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lvl="1" indent="-342900"/>
                <a:r>
                  <a:rPr lang="it-IT" sz="1800" dirty="0" smtClean="0"/>
                  <a:t>Dunque, l’alfabeto usato per rappresentare </a:t>
                </a:r>
                <a:r>
                  <a:rPr lang="cs-CZ" sz="1800" dirty="0" err="1"/>
                  <a:t>ρ</a:t>
                </a:r>
                <a:r>
                  <a:rPr lang="cs-CZ" sz="1800" baseline="-25000" dirty="0" err="1"/>
                  <a:t>T</a:t>
                </a:r>
                <a:r>
                  <a:rPr lang="it-IT" sz="1800" dirty="0" smtClean="0"/>
                  <a:t> contiene </a:t>
                </a:r>
                <a:r>
                  <a:rPr lang="is-IS" sz="1800" dirty="0" smtClean="0"/>
                  <a:t>Q </a:t>
                </a:r>
              </a:p>
              <a:p>
                <a:pPr marL="742950" lvl="2" indent="-342900"/>
                <a:r>
                  <a:rPr lang="it-IT" sz="1600" dirty="0" smtClean="0"/>
                  <a:t>ma ogni macchina T ha un suo insieme degli stati </a:t>
                </a:r>
                <a:r>
                  <a:rPr lang="it-IT" sz="1600" dirty="0" err="1" smtClean="0"/>
                  <a:t>Q</a:t>
                </a:r>
                <a:r>
                  <a:rPr lang="it-IT" sz="1600" dirty="0" smtClean="0"/>
                  <a:t> e un suo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latin typeface="Cambria Math" charset="0"/>
                      </a:rPr>
                      <m:t>Σ</m:t>
                    </m:r>
                  </m:oMath>
                </a14:m>
                <a:endParaRPr lang="it-IT" sz="1600" dirty="0" smtClean="0"/>
              </a:p>
              <a:p>
                <a:pPr marL="742950" lvl="2" indent="-342900"/>
                <a:r>
                  <a:rPr lang="it-IT" sz="1600" dirty="0"/>
                  <a:t>e noi vogliamo che U sappia simulare </a:t>
                </a:r>
                <a:r>
                  <a:rPr lang="it-IT" sz="1600" b="1" i="1" u="sng" dirty="0">
                    <a:solidFill>
                      <a:srgbClr val="FF0000"/>
                    </a:solidFill>
                  </a:rPr>
                  <a:t>qualunque</a:t>
                </a:r>
                <a:r>
                  <a:rPr lang="it-IT" sz="1600" dirty="0"/>
                  <a:t> macchina di </a:t>
                </a:r>
                <a:r>
                  <a:rPr lang="it-IT" sz="1600" dirty="0" err="1"/>
                  <a:t>Turing</a:t>
                </a:r>
                <a:r>
                  <a:rPr lang="it-IT" sz="1600" dirty="0"/>
                  <a:t> T</a:t>
                </a:r>
              </a:p>
              <a:p>
                <a:pPr marL="742950" lvl="2" indent="-342900"/>
                <a:r>
                  <a:rPr lang="it-IT" sz="1600" dirty="0"/>
                  <a:t>allora, U dovrebbe essere definita su un alfabeto infinito!!!!</a:t>
                </a:r>
              </a:p>
              <a:p>
                <a:pPr marL="742950" lvl="2" indent="-342900"/>
                <a:r>
                  <a:rPr lang="it-IT" sz="1600" dirty="0"/>
                  <a:t>Ma noi sappiamo che l’alfabeto di una macchina di </a:t>
                </a:r>
                <a:r>
                  <a:rPr lang="it-IT" sz="1600" dirty="0" err="1"/>
                  <a:t>Turing</a:t>
                </a:r>
                <a:r>
                  <a:rPr lang="it-IT" sz="1600" dirty="0"/>
                  <a:t> deve avere cardinalità costante (e, quindi, finita che più finita non si può!!!!)</a:t>
                </a:r>
              </a:p>
              <a:p>
                <a:pPr marL="742950" lvl="2" indent="-342900"/>
                <a:r>
                  <a:rPr lang="it-IT" sz="1600" dirty="0"/>
                  <a:t>E, allora, codifichiamo </a:t>
                </a:r>
                <a:r>
                  <a:rPr lang="it-IT" sz="1600" dirty="0" err="1" smtClean="0"/>
                  <a:t>Q</a:t>
                </a:r>
                <a:r>
                  <a:rPr lang="it-IT" sz="1600" dirty="0" smtClean="0"/>
                  <a:t> in </a:t>
                </a:r>
                <a:r>
                  <a:rPr lang="it-IT" sz="1600" dirty="0"/>
                  <a:t>binario</a:t>
                </a:r>
              </a:p>
              <a:p>
                <a:r>
                  <a:rPr lang="it-IT" dirty="0" smtClean="0"/>
                  <a:t>A pag</a:t>
                </a:r>
                <a:r>
                  <a:rPr lang="it-IT" dirty="0"/>
                  <a:t>. 13 </a:t>
                </a:r>
                <a:r>
                  <a:rPr lang="it-IT" dirty="0" smtClean="0"/>
                  <a:t>vene introdotta </a:t>
                </a:r>
                <a:r>
                  <a:rPr lang="it-IT" dirty="0"/>
                  <a:t>una codifica binaria 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 dell’insieme </a:t>
                </a:r>
                <a:r>
                  <a:rPr lang="it-IT" dirty="0" err="1" smtClean="0"/>
                  <a:t>Q</a:t>
                </a:r>
                <a:r>
                  <a:rPr lang="it-IT" dirty="0" smtClean="0"/>
                  <a:t> </a:t>
                </a:r>
                <a:r>
                  <a:rPr lang="it-IT" dirty="0"/>
                  <a:t>degli stati di </a:t>
                </a:r>
                <a:r>
                  <a:rPr lang="it-IT" dirty="0" smtClean="0"/>
                  <a:t>T – invece di usare quella codifica ve ne propongo qui una più semplice</a:t>
                </a:r>
                <a:endParaRPr lang="it-IT" dirty="0"/>
              </a:p>
              <a:p>
                <a:pPr lvl="1"/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baseline="30000" dirty="0"/>
                  <a:t> </a:t>
                </a:r>
                <a:r>
                  <a:rPr lang="it-IT" dirty="0"/>
                  <a:t>: </a:t>
                </a:r>
                <a:r>
                  <a:rPr lang="it-IT" dirty="0" err="1" smtClean="0"/>
                  <a:t>Q</a:t>
                </a:r>
                <a:r>
                  <a:rPr lang="it-IT" baseline="-25000" dirty="0" smtClean="0"/>
                  <a:t>  </a:t>
                </a:r>
                <a:r>
                  <a:rPr lang="is-IS" dirty="0"/>
                  <a:t>→ </a:t>
                </a:r>
                <a:r>
                  <a:rPr lang="it-IT" dirty="0"/>
                  <a:t>{ 0,1 }</a:t>
                </a:r>
                <a:r>
                  <a:rPr lang="it-IT" sz="2000" baseline="30000" dirty="0"/>
                  <a:t>k</a:t>
                </a:r>
                <a:r>
                  <a:rPr lang="it-IT" dirty="0"/>
                  <a:t>, </a:t>
                </a:r>
                <a:r>
                  <a:rPr lang="is-IS" dirty="0"/>
                  <a:t>ossia, la codifica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s-IS" dirty="0"/>
                  <a:t> rappresenta uno stato di T mediante una parola di k bit</a:t>
                </a:r>
              </a:p>
              <a:p>
                <a:pPr lvl="1"/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el-GR" dirty="0"/>
                  <a:t>ω</a:t>
                </a:r>
                <a:r>
                  <a:rPr lang="it-IT" sz="1800" baseline="-25000" dirty="0"/>
                  <a:t>i</a:t>
                </a:r>
                <a:r>
                  <a:rPr lang="it-IT" dirty="0"/>
                  <a:t>) è la parola che ha un 1 in posizione i+1 e 0 altrove – esempio: se k=4,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el-GR" dirty="0"/>
                  <a:t>ω</a:t>
                </a:r>
                <a:r>
                  <a:rPr lang="it-IT" baseline="-25000" dirty="0"/>
                  <a:t>0</a:t>
                </a:r>
                <a:r>
                  <a:rPr lang="it-IT" dirty="0"/>
                  <a:t>)=1000,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el-GR" dirty="0"/>
                  <a:t>ω</a:t>
                </a:r>
                <a:r>
                  <a:rPr lang="it-IT" baseline="-25000" dirty="0"/>
                  <a:t>1</a:t>
                </a:r>
                <a:r>
                  <a:rPr lang="it-IT" dirty="0"/>
                  <a:t>)=0100,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el-GR" dirty="0"/>
                  <a:t>ω</a:t>
                </a:r>
                <a:r>
                  <a:rPr lang="it-IT" baseline="-25000" dirty="0"/>
                  <a:t>2</a:t>
                </a:r>
                <a:r>
                  <a:rPr lang="it-IT" dirty="0"/>
                  <a:t>)=0010,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el-GR" dirty="0"/>
                  <a:t>ω</a:t>
                </a:r>
                <a:r>
                  <a:rPr lang="it-IT" baseline="-25000" dirty="0"/>
                  <a:t>3</a:t>
                </a:r>
                <a:r>
                  <a:rPr lang="it-IT" dirty="0"/>
                  <a:t>)=0001 </a:t>
                </a:r>
              </a:p>
              <a:p>
                <a:r>
                  <a:rPr lang="it-IT" dirty="0"/>
                  <a:t>a questo punto, rappresentiamo T mediante la seguente parolona nell’alfabeto </a:t>
                </a:r>
                <a:r>
                  <a:rPr lang="cs-CZ" dirty="0" smtClean="0"/>
                  <a:t>Σ</a:t>
                </a:r>
                <a:r>
                  <a:rPr lang="cs-CZ" sz="2000" baseline="-25000" dirty="0" smtClean="0"/>
                  <a:t>B</a:t>
                </a:r>
                <a:r>
                  <a:rPr lang="cs-CZ" dirty="0" smtClean="0"/>
                  <a:t> </a:t>
                </a:r>
                <a:r>
                  <a:rPr lang="cs-CZ" dirty="0"/>
                  <a:t>= {0, 1, </a:t>
                </a:r>
                <a:r>
                  <a:rPr lang="cs-CZ" sz="2400" dirty="0"/>
                  <a:t>⊕</a:t>
                </a:r>
                <a:r>
                  <a:rPr lang="cs-CZ" dirty="0"/>
                  <a:t>, </a:t>
                </a:r>
                <a:r>
                  <a:rPr lang="cs-CZ" sz="2400" dirty="0"/>
                  <a:t>⊗</a:t>
                </a:r>
                <a:r>
                  <a:rPr lang="cs-CZ" dirty="0"/>
                  <a:t>, −, f</a:t>
                </a:r>
                <a:r>
                  <a:rPr lang="cs-CZ" i="1" dirty="0"/>
                  <a:t> </a:t>
                </a:r>
                <a:r>
                  <a:rPr lang="cs-CZ" dirty="0"/>
                  <a:t>, s, d} :</a:t>
                </a:r>
                <a:endParaRPr lang="it-IT" dirty="0"/>
              </a:p>
              <a:p>
                <a:pPr lvl="1"/>
                <a:r>
                  <a:rPr lang="el-GR" dirty="0"/>
                  <a:t>β </a:t>
                </a:r>
                <a:r>
                  <a:rPr lang="cs-CZ" sz="2000" baseline="-25000" dirty="0"/>
                  <a:t>T </a:t>
                </a:r>
                <a:r>
                  <a:rPr lang="cs-CZ" dirty="0"/>
                  <a:t>=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el-GR" dirty="0"/>
                  <a:t>ω</a:t>
                </a:r>
                <a:r>
                  <a:rPr lang="el-GR" sz="1800" baseline="-25000" dirty="0"/>
                  <a:t>0</a:t>
                </a:r>
                <a:r>
                  <a:rPr lang="cs-CZ" dirty="0"/>
                  <a:t>) -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 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1</a:t>
                </a:r>
                <a:r>
                  <a:rPr lang="cs-CZ" dirty="0"/>
                  <a:t>) </a:t>
                </a:r>
                <a:r>
                  <a:rPr lang="cs-CZ" sz="2400" dirty="0"/>
                  <a:t>⊗</a:t>
                </a:r>
                <a:r>
                  <a:rPr lang="cs-CZ" sz="2000" dirty="0"/>
                  <a:t>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11</a:t>
                </a:r>
                <a:r>
                  <a:rPr lang="cs-CZ" dirty="0"/>
                  <a:t>) − b</a:t>
                </a:r>
                <a:r>
                  <a:rPr lang="cs-CZ" sz="2000" baseline="-25000" dirty="0"/>
                  <a:t>11</a:t>
                </a:r>
                <a:r>
                  <a:rPr lang="cs-CZ" dirty="0"/>
                  <a:t> − b</a:t>
                </a:r>
                <a:r>
                  <a:rPr lang="cs-CZ" sz="2000" baseline="-25000" dirty="0"/>
                  <a:t>12</a:t>
                </a:r>
                <a:r>
                  <a:rPr lang="cs-CZ" dirty="0"/>
                  <a:t> −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12</a:t>
                </a:r>
                <a:r>
                  <a:rPr lang="cs-CZ" dirty="0"/>
                  <a:t>) − m</a:t>
                </a:r>
                <a:r>
                  <a:rPr lang="cs-CZ" sz="2000" baseline="-25000" dirty="0"/>
                  <a:t>1</a:t>
                </a:r>
                <a:r>
                  <a:rPr lang="cs-CZ" dirty="0"/>
                  <a:t> </a:t>
                </a:r>
                <a:r>
                  <a:rPr lang="cs-CZ" sz="2400" dirty="0"/>
                  <a:t>⊕</a:t>
                </a:r>
                <a:r>
                  <a:rPr lang="cs-CZ" dirty="0"/>
                  <a:t>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21</a:t>
                </a:r>
                <a:r>
                  <a:rPr lang="cs-CZ" dirty="0"/>
                  <a:t>) − b</a:t>
                </a:r>
                <a:r>
                  <a:rPr lang="cs-CZ" sz="2000" baseline="-25000" dirty="0"/>
                  <a:t>21</a:t>
                </a:r>
                <a:r>
                  <a:rPr lang="cs-CZ" dirty="0"/>
                  <a:t> − b</a:t>
                </a:r>
                <a:r>
                  <a:rPr lang="cs-CZ" sz="2000" baseline="-25000" dirty="0"/>
                  <a:t>22</a:t>
                </a:r>
                <a:r>
                  <a:rPr lang="cs-CZ" dirty="0"/>
                  <a:t> −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22</a:t>
                </a:r>
                <a:r>
                  <a:rPr lang="cs-CZ" dirty="0"/>
                  <a:t>) − m</a:t>
                </a:r>
                <a:r>
                  <a:rPr lang="cs-CZ" sz="2000" baseline="-25000" dirty="0"/>
                  <a:t>2</a:t>
                </a:r>
                <a:r>
                  <a:rPr lang="cs-CZ" dirty="0"/>
                  <a:t> </a:t>
                </a:r>
                <a:r>
                  <a:rPr lang="cs-CZ" sz="2400" dirty="0"/>
                  <a:t>⊕ </a:t>
                </a:r>
                <a:r>
                  <a:rPr lang="cs-CZ" dirty="0"/>
                  <a:t>... </a:t>
                </a:r>
                <a:r>
                  <a:rPr lang="cs-CZ" sz="2400" dirty="0"/>
                  <a:t>⊕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h1</a:t>
                </a:r>
                <a:r>
                  <a:rPr lang="cs-CZ" dirty="0"/>
                  <a:t>) − b</a:t>
                </a:r>
                <a:r>
                  <a:rPr lang="cs-CZ" sz="2000" baseline="-25000" dirty="0"/>
                  <a:t>h1</a:t>
                </a:r>
                <a:r>
                  <a:rPr lang="cs-CZ" dirty="0"/>
                  <a:t> − b</a:t>
                </a:r>
                <a:r>
                  <a:rPr lang="cs-CZ" sz="2000" baseline="-25000" dirty="0"/>
                  <a:t>h2</a:t>
                </a:r>
                <a:r>
                  <a:rPr lang="cs-CZ" dirty="0"/>
                  <a:t> − </a:t>
                </a:r>
                <a:r>
                  <a:rPr lang="it-IT" dirty="0" err="1"/>
                  <a:t>b</a:t>
                </a:r>
                <a:r>
                  <a:rPr lang="it-IT" baseline="30000" dirty="0" err="1"/>
                  <a:t>Q</a:t>
                </a:r>
                <a:r>
                  <a:rPr lang="it-IT" dirty="0"/>
                  <a:t>(</a:t>
                </a:r>
                <a:r>
                  <a:rPr lang="cs-CZ" dirty="0"/>
                  <a:t>ω</a:t>
                </a:r>
                <a:r>
                  <a:rPr lang="cs-CZ" sz="2000" baseline="-25000" dirty="0"/>
                  <a:t>h2</a:t>
                </a:r>
                <a:r>
                  <a:rPr lang="cs-CZ" dirty="0"/>
                  <a:t>) − </a:t>
                </a:r>
                <a:r>
                  <a:rPr lang="cs-CZ" dirty="0" err="1"/>
                  <a:t>m</a:t>
                </a:r>
                <a:r>
                  <a:rPr lang="cs-CZ" sz="2000" baseline="-25000" dirty="0" err="1"/>
                  <a:t>h</a:t>
                </a:r>
                <a:r>
                  <a:rPr lang="cs-CZ" i="1" dirty="0"/>
                  <a:t> </a:t>
                </a:r>
                <a:r>
                  <a:rPr lang="cs-CZ" sz="2400" dirty="0" smtClean="0"/>
                  <a:t>⊕</a:t>
                </a:r>
                <a:endParaRPr lang="cs-CZ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  <a:blipFill rotWithShape="0">
                <a:blip r:embed="rId2"/>
                <a:stretch>
                  <a:fillRect l="-342" t="-780" r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2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/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468449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Quello che cambia, a questo punto, rispetto alla descrizione di U che abbiamo appena visto è la gestione del passo 1.2):</a:t>
            </a:r>
          </a:p>
          <a:p>
            <a:pPr marL="742950" lvl="2" indent="-342900"/>
            <a:r>
              <a:rPr lang="it-IT" sz="1600" dirty="0"/>
              <a:t>1.2) </a:t>
            </a:r>
            <a:r>
              <a:rPr lang="it-IT" sz="1600" dirty="0">
                <a:solidFill>
                  <a:srgbClr val="D75EC7"/>
                </a:solidFill>
              </a:rPr>
              <a:t>se </a:t>
            </a:r>
            <a:r>
              <a:rPr lang="it-IT" sz="1600" dirty="0" smtClean="0">
                <a:solidFill>
                  <a:srgbClr val="D75EC7"/>
                </a:solidFill>
              </a:rPr>
              <a:t>U legge </a:t>
            </a:r>
            <a:r>
              <a:rPr lang="it-IT" sz="1600" dirty="0">
                <a:solidFill>
                  <a:srgbClr val="D75EC7"/>
                </a:solidFill>
              </a:rPr>
              <a:t>lo stesso carattere su N</a:t>
            </a:r>
            <a:r>
              <a:rPr lang="it-IT" sz="2000" baseline="-25000" dirty="0">
                <a:solidFill>
                  <a:srgbClr val="D75EC7"/>
                </a:solidFill>
              </a:rPr>
              <a:t>1</a:t>
            </a:r>
            <a:r>
              <a:rPr lang="it-IT" sz="1600" dirty="0">
                <a:solidFill>
                  <a:srgbClr val="D75EC7"/>
                </a:solidFill>
              </a:rPr>
              <a:t> e su N</a:t>
            </a:r>
            <a:r>
              <a:rPr lang="it-IT" sz="2000" baseline="-25000" dirty="0">
                <a:solidFill>
                  <a:srgbClr val="D75EC7"/>
                </a:solidFill>
              </a:rPr>
              <a:t>3</a:t>
            </a:r>
            <a:r>
              <a:rPr lang="it-IT" sz="1600" dirty="0"/>
              <a:t>, allora sta scandendo una quintupla di T che inizia con lo stato in cui si troverebbe T a questo punto della computazione; in questo caso muove a destra la testina su N</a:t>
            </a:r>
            <a:r>
              <a:rPr lang="it-IT" sz="2000" baseline="-25000" dirty="0"/>
              <a:t>1</a:t>
            </a:r>
            <a:r>
              <a:rPr lang="it-IT" sz="1600" dirty="0"/>
              <a:t> per posizionarla sul carattere a destra di ‘,’</a:t>
            </a:r>
          </a:p>
          <a:p>
            <a:r>
              <a:rPr lang="it-IT" dirty="0" smtClean="0"/>
              <a:t>Adesso, su </a:t>
            </a:r>
            <a:r>
              <a:rPr lang="it-IT" dirty="0"/>
              <a:t>N</a:t>
            </a:r>
            <a:r>
              <a:rPr lang="it-IT" sz="2400" baseline="-25000" dirty="0"/>
              <a:t>3</a:t>
            </a:r>
            <a:r>
              <a:rPr lang="it-IT" dirty="0" smtClean="0"/>
              <a:t> non è scritto un singolo carattere, ma una parola di k bit</a:t>
            </a:r>
          </a:p>
          <a:p>
            <a:pPr lvl="1"/>
            <a:r>
              <a:rPr lang="it-IT" dirty="0" smtClean="0"/>
              <a:t>perché, naturalmente</a:t>
            </a:r>
            <a:r>
              <a:rPr lang="it-IT" dirty="0"/>
              <a:t>, all’inizio della computazione</a:t>
            </a:r>
            <a:r>
              <a:rPr lang="it-IT" dirty="0" smtClean="0"/>
              <a:t>, </a:t>
            </a:r>
            <a:r>
              <a:rPr lang="it-IT" dirty="0"/>
              <a:t>sul terzo </a:t>
            </a:r>
            <a:r>
              <a:rPr lang="it-IT" dirty="0" smtClean="0"/>
              <a:t>nastro </a:t>
            </a:r>
            <a:r>
              <a:rPr lang="it-IT" dirty="0"/>
              <a:t>U </a:t>
            </a:r>
            <a:r>
              <a:rPr lang="it-IT" dirty="0" smtClean="0"/>
              <a:t>ha copiato non “lo </a:t>
            </a:r>
            <a:r>
              <a:rPr lang="it-IT" dirty="0"/>
              <a:t>stato </a:t>
            </a:r>
            <a:r>
              <a:rPr lang="it-IT" dirty="0" smtClean="0"/>
              <a:t>iniziale” </a:t>
            </a:r>
            <a:r>
              <a:rPr lang="it-IT" dirty="0"/>
              <a:t>di T </a:t>
            </a:r>
            <a:r>
              <a:rPr lang="it-IT" dirty="0" smtClean="0"/>
              <a:t>ma i k bit che codificano </a:t>
            </a:r>
            <a:r>
              <a:rPr lang="it-IT" dirty="0"/>
              <a:t>lo stato </a:t>
            </a:r>
            <a:r>
              <a:rPr lang="it-IT" dirty="0" smtClean="0"/>
              <a:t>iniziale </a:t>
            </a:r>
            <a:r>
              <a:rPr lang="it-IT" dirty="0"/>
              <a:t>di </a:t>
            </a:r>
            <a:r>
              <a:rPr lang="it-IT" dirty="0" smtClean="0"/>
              <a:t>T – </a:t>
            </a:r>
            <a:r>
              <a:rPr lang="it-IT" dirty="0"/>
              <a:t>che, </a:t>
            </a:r>
            <a:r>
              <a:rPr lang="it-IT" dirty="0" smtClean="0"/>
              <a:t>in questo caso, sono i primi k bit di </a:t>
            </a:r>
            <a:r>
              <a:rPr lang="el-GR" dirty="0"/>
              <a:t>β </a:t>
            </a:r>
            <a:r>
              <a:rPr lang="it-IT" sz="2000" baseline="-25000" dirty="0" smtClean="0"/>
              <a:t>T</a:t>
            </a:r>
            <a:endParaRPr lang="it-IT" dirty="0"/>
          </a:p>
          <a:p>
            <a:r>
              <a:rPr lang="it-IT" dirty="0" smtClean="0"/>
              <a:t>Perciò, “</a:t>
            </a:r>
            <a:r>
              <a:rPr lang="it-IT" dirty="0" smtClean="0">
                <a:solidFill>
                  <a:srgbClr val="D75EC7"/>
                </a:solidFill>
              </a:rPr>
              <a:t>se U </a:t>
            </a:r>
            <a:r>
              <a:rPr lang="it-IT" dirty="0">
                <a:solidFill>
                  <a:srgbClr val="D75EC7"/>
                </a:solidFill>
              </a:rPr>
              <a:t>legge lo stesso carattere su N</a:t>
            </a:r>
            <a:r>
              <a:rPr lang="it-IT" sz="2400" baseline="-25000" dirty="0">
                <a:solidFill>
                  <a:srgbClr val="D75EC7"/>
                </a:solidFill>
              </a:rPr>
              <a:t>1</a:t>
            </a:r>
            <a:r>
              <a:rPr lang="it-IT" dirty="0">
                <a:solidFill>
                  <a:srgbClr val="D75EC7"/>
                </a:solidFill>
              </a:rPr>
              <a:t> e su </a:t>
            </a:r>
            <a:r>
              <a:rPr lang="it-IT" dirty="0" smtClean="0">
                <a:solidFill>
                  <a:srgbClr val="D75EC7"/>
                </a:solidFill>
              </a:rPr>
              <a:t>N</a:t>
            </a:r>
            <a:r>
              <a:rPr lang="it-IT" sz="2400" baseline="-25000" dirty="0" smtClean="0">
                <a:solidFill>
                  <a:srgbClr val="D75EC7"/>
                </a:solidFill>
              </a:rPr>
              <a:t>3</a:t>
            </a:r>
            <a:r>
              <a:rPr lang="it-IT" dirty="0" smtClean="0"/>
              <a:t>”</a:t>
            </a:r>
            <a:r>
              <a:rPr lang="it-IT" sz="2400" dirty="0" smtClean="0"/>
              <a:t> </a:t>
            </a:r>
            <a:r>
              <a:rPr lang="it-IT" dirty="0" smtClean="0"/>
              <a:t>diventa ora</a:t>
            </a:r>
            <a:r>
              <a:rPr lang="it-IT" sz="2400" dirty="0" smtClean="0"/>
              <a:t> </a:t>
            </a:r>
            <a:r>
              <a:rPr lang="it-IT" dirty="0" smtClean="0"/>
              <a:t>“</a:t>
            </a:r>
            <a:r>
              <a:rPr lang="it-IT" dirty="0" smtClean="0">
                <a:solidFill>
                  <a:srgbClr val="D75EC7"/>
                </a:solidFill>
              </a:rPr>
              <a:t>se la sequenza di k bit sul nastro </a:t>
            </a:r>
            <a:r>
              <a:rPr lang="it-IT" dirty="0">
                <a:solidFill>
                  <a:srgbClr val="D75EC7"/>
                </a:solidFill>
              </a:rPr>
              <a:t>N</a:t>
            </a:r>
            <a:r>
              <a:rPr lang="it-IT" sz="2400" baseline="-25000" dirty="0">
                <a:solidFill>
                  <a:srgbClr val="D75EC7"/>
                </a:solidFill>
              </a:rPr>
              <a:t>1</a:t>
            </a:r>
            <a:r>
              <a:rPr lang="it-IT" dirty="0" smtClean="0">
                <a:solidFill>
                  <a:srgbClr val="D75EC7"/>
                </a:solidFill>
              </a:rPr>
              <a:t> che inizia dal punto in cui è posizionata la testina coincide con la sequenza di k bit sul nastro N</a:t>
            </a:r>
            <a:r>
              <a:rPr lang="it-IT" sz="2400" baseline="-25000" dirty="0" smtClean="0">
                <a:solidFill>
                  <a:srgbClr val="D75EC7"/>
                </a:solidFill>
              </a:rPr>
              <a:t>3</a:t>
            </a:r>
            <a:r>
              <a:rPr lang="it-IT" dirty="0" smtClean="0"/>
              <a:t>”</a:t>
            </a:r>
          </a:p>
          <a:p>
            <a:pPr lvl="1"/>
            <a:r>
              <a:rPr lang="it-IT" dirty="0"/>
              <a:t>quella che prima era una quintupla, deve essere ora trasformata in un insieme di quintuple che permettono di eseguire k </a:t>
            </a:r>
            <a:r>
              <a:rPr lang="it-IT" dirty="0" smtClean="0"/>
              <a:t>confronti</a:t>
            </a:r>
          </a:p>
        </p:txBody>
      </p:sp>
    </p:spTree>
    <p:extLst>
      <p:ext uri="{BB962C8B-B14F-4D97-AF65-F5344CB8AC3E}">
        <p14:creationId xmlns:p14="http://schemas.microsoft.com/office/powerpoint/2010/main" val="1984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/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540465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La descrizione </a:t>
            </a:r>
            <a:r>
              <a:rPr lang="it-IT" sz="1800" b="1" dirty="0" smtClean="0">
                <a:solidFill>
                  <a:srgbClr val="FF0000"/>
                </a:solidFill>
              </a:rPr>
              <a:t>completa</a:t>
            </a:r>
            <a:r>
              <a:rPr lang="it-IT" sz="1800" dirty="0" smtClean="0"/>
              <a:t> della macchina U che lavora con questa </a:t>
            </a:r>
            <a:r>
              <a:rPr lang="it-IT" sz="1800" dirty="0"/>
              <a:t>codifica </a:t>
            </a:r>
            <a:r>
              <a:rPr lang="it-IT" sz="1800" dirty="0" smtClean="0"/>
              <a:t>binaria (che </a:t>
            </a:r>
            <a:r>
              <a:rPr lang="it-IT" sz="1800" dirty="0"/>
              <a:t>è un lavoraccio tecnico) la trovate nel paragrafo 2.6. E la studiate!!!! Perché ci servirà anche più avanti!</a:t>
            </a:r>
          </a:p>
          <a:p>
            <a:pPr marL="342900" lvl="1" indent="-342900"/>
            <a:r>
              <a:rPr lang="it-IT" sz="1800" dirty="0" smtClean="0"/>
              <a:t>Un’ultima questione: e se, putacaso, la parola scritta sul primo nastro di U non corrisponde alla descrizione di una macchina di </a:t>
            </a:r>
            <a:r>
              <a:rPr lang="it-IT" sz="1800" dirty="0" err="1" smtClean="0"/>
              <a:t>Turing</a:t>
            </a:r>
            <a:r>
              <a:rPr lang="it-IT" sz="1800" dirty="0" smtClean="0"/>
              <a:t>? </a:t>
            </a:r>
          </a:p>
          <a:p>
            <a:pPr marL="342900" lvl="1" indent="-342900"/>
            <a:r>
              <a:rPr lang="it-IT" sz="1800" dirty="0" smtClean="0"/>
              <a:t>Abbiamo due possibilità per gestire questa questione</a:t>
            </a:r>
          </a:p>
          <a:p>
            <a:pPr marL="742950" lvl="2" indent="-342900"/>
            <a:r>
              <a:rPr lang="it-IT" sz="1600" dirty="0" smtClean="0"/>
              <a:t>prima di iniziare a copiare lo stato iniziale di T sul terzo nastro e lo stato di accettazione di T sul quarto nastro, U controlla che la parola scritta sul primo nastro sia effettivamente la descrizione di una macchina di </a:t>
            </a:r>
            <a:r>
              <a:rPr lang="it-IT" sz="1600" dirty="0" err="1" smtClean="0"/>
              <a:t>Turing</a:t>
            </a:r>
            <a:r>
              <a:rPr lang="it-IT" sz="1600" dirty="0" smtClean="0"/>
              <a:t> (ossia, soddisfi le specifiche descritte a pag. 11 della dispensa 2): se non è così, U termina nello stato di rigetto</a:t>
            </a:r>
          </a:p>
          <a:p>
            <a:pPr marL="742950" lvl="2" indent="-342900"/>
            <a:r>
              <a:rPr lang="it-IT" sz="1600" dirty="0" smtClean="0"/>
              <a:t>oppure, utilizziamo la regola che abbiamo illustrato nel paragrafo 2.3: se l’input non rispetta le specifiche</a:t>
            </a:r>
            <a:r>
              <a:rPr lang="is-IS" sz="1600" dirty="0" smtClean="0"/>
              <a:t>… beh, affaracci dell’utente malaccorto, noi ce ne laviamo le mani.</a:t>
            </a:r>
            <a:endParaRPr lang="it-IT" sz="1600" dirty="0" smtClean="0"/>
          </a:p>
          <a:p>
            <a:pPr marL="342900" lvl="1" indent="-342900"/>
            <a:r>
              <a:rPr lang="it-IT" sz="1800" dirty="0" smtClean="0"/>
              <a:t>Vi ho già detto che dovete </a:t>
            </a:r>
            <a:r>
              <a:rPr lang="it-IT" sz="1800" u="sng" dirty="0" smtClean="0"/>
              <a:t>studiare il paragrafo 2.6</a:t>
            </a:r>
            <a:r>
              <a:rPr lang="it-IT" sz="1800" dirty="0" smtClean="0"/>
              <a:t>?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9504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3533" y="350978"/>
            <a:ext cx="9175522" cy="803433"/>
          </a:xfrm>
        </p:spPr>
        <p:txBody>
          <a:bodyPr/>
          <a:lstStyle/>
          <a:p>
            <a:r>
              <a:rPr lang="it-IT" dirty="0" smtClean="0"/>
              <a:t>Cosa è una macchina di </a:t>
            </a:r>
            <a:r>
              <a:rPr lang="it-IT" dirty="0" err="1" smtClean="0"/>
              <a:t>Turing</a:t>
            </a:r>
            <a:r>
              <a:rPr lang="it-IT" dirty="0" smtClean="0"/>
              <a:t>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63533" y="1600978"/>
            <a:ext cx="8915400" cy="4023645"/>
          </a:xfrm>
        </p:spPr>
        <p:txBody>
          <a:bodyPr>
            <a:normAutofit/>
          </a:bodyPr>
          <a:lstStyle/>
          <a:p>
            <a:r>
              <a:rPr lang="it-IT" dirty="0" smtClean="0"/>
              <a:t>Una macchina di </a:t>
            </a:r>
            <a:r>
              <a:rPr lang="it-IT" dirty="0" err="1" smtClean="0"/>
              <a:t>Turing</a:t>
            </a:r>
            <a:r>
              <a:rPr lang="it-IT" dirty="0"/>
              <a:t> </a:t>
            </a:r>
            <a:r>
              <a:rPr lang="it-IT" dirty="0" smtClean="0"/>
              <a:t>è la descrizione di un procedimento per risolvere un problema</a:t>
            </a:r>
          </a:p>
          <a:p>
            <a:pPr lvl="1"/>
            <a:r>
              <a:rPr lang="it-IT" dirty="0" smtClean="0"/>
              <a:t>decritto nel linguaggio delle quintuple</a:t>
            </a:r>
          </a:p>
          <a:p>
            <a:pPr lvl="1"/>
            <a:r>
              <a:rPr lang="it-IT" dirty="0" smtClean="0"/>
              <a:t>ossia, per il modello di calcolo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r>
              <a:rPr lang="it-IT" dirty="0" smtClean="0"/>
              <a:t>Quindi, una macchina di </a:t>
            </a:r>
            <a:r>
              <a:rPr lang="it-IT" dirty="0" err="1" smtClean="0"/>
              <a:t>Turing</a:t>
            </a:r>
            <a:r>
              <a:rPr lang="it-IT" dirty="0" smtClean="0"/>
              <a:t> è un algoritmo</a:t>
            </a:r>
          </a:p>
          <a:p>
            <a:pPr lvl="1"/>
            <a:r>
              <a:rPr lang="it-IT" dirty="0" smtClean="0"/>
              <a:t>e, se la facciamo lavorare su qualche input, quella, in qualche modo, ci calcola la soluzione per l’istanza del problema che gli abbiamo dato in input</a:t>
            </a:r>
          </a:p>
          <a:p>
            <a:r>
              <a:rPr lang="it-IT" dirty="0" smtClean="0"/>
              <a:t>e il dato in input, per una macchina di </a:t>
            </a:r>
            <a:r>
              <a:rPr lang="it-IT" dirty="0" err="1" smtClean="0"/>
              <a:t>Turing</a:t>
            </a:r>
            <a:r>
              <a:rPr lang="it-IT" dirty="0" smtClean="0"/>
              <a:t>, è una parola, costituita da caratteri di un certo alfabeto</a:t>
            </a:r>
          </a:p>
          <a:p>
            <a:pPr lvl="1"/>
            <a:r>
              <a:rPr lang="it-IT" dirty="0" smtClean="0"/>
              <a:t>l’input è una parola – che viene scritta sul nastro della macchina</a:t>
            </a:r>
          </a:p>
          <a:p>
            <a:r>
              <a:rPr lang="it-IT" dirty="0" err="1" smtClean="0"/>
              <a:t>Uhmmm</a:t>
            </a:r>
            <a:r>
              <a:rPr lang="is-IS" dirty="0" smtClean="0"/>
              <a:t>… Una macchina di Turing</a:t>
            </a:r>
            <a:r>
              <a:rPr lang="is-IS" dirty="0" smtClean="0"/>
              <a:t>, però</a:t>
            </a:r>
            <a:r>
              <a:rPr lang="is-IS" dirty="0" smtClean="0"/>
              <a:t>, è anche qualcos’altro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3533" y="350978"/>
            <a:ext cx="9175522" cy="803433"/>
          </a:xfrm>
        </p:spPr>
        <p:txBody>
          <a:bodyPr/>
          <a:lstStyle/>
          <a:p>
            <a:r>
              <a:rPr lang="it-IT"/>
              <a:t>Macchine e parole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63533" y="1600978"/>
                <a:ext cx="8915400" cy="402364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Prendiamo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cioè,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 e un insieme degli stati </a:t>
                </a:r>
                <a:r>
                  <a:rPr lang="it-IT" dirty="0" err="1" smtClean="0"/>
                  <a:t>Q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e, soprattutto, </a:t>
                </a:r>
                <a:r>
                  <a:rPr lang="it-IT" i="1" dirty="0" smtClean="0"/>
                  <a:t>l’insieme delle sue quintuple </a:t>
                </a:r>
                <a:r>
                  <a:rPr lang="it-IT" dirty="0" err="1" smtClean="0"/>
                  <a:t>P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osservate che è sufficiente avere l’insieme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per sapere tutto di T: da T possiamo ricavare 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 che </a:t>
                </a:r>
                <a:r>
                  <a:rPr lang="it-IT" dirty="0" err="1" smtClean="0"/>
                  <a:t>Q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beh, in effetti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non ci dice proprio tutto tutto: per sapere tutto di T, oltre che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, dobbiamo conoscere anche quale sia lo stato iniziale e quali siano gli stati finali</a:t>
                </a:r>
              </a:p>
              <a:p>
                <a:pPr lvl="1"/>
                <a:r>
                  <a:rPr lang="it-IT" dirty="0" smtClean="0"/>
                  <a:t>“e questa cosa, quello che ci basta per sapere tutto di T, tenetelo a mente perché ci servirà nella prossima lezione”, vi avevo detto</a:t>
                </a:r>
              </a:p>
              <a:p>
                <a:r>
                  <a:rPr lang="it-IT" dirty="0"/>
                  <a:t>B</a:t>
                </a:r>
                <a:r>
                  <a:rPr lang="it-IT" dirty="0" smtClean="0"/>
                  <a:t>ene. Siamo alla “prossima lezione”.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533" y="1600978"/>
                <a:ext cx="8915400" cy="4023645"/>
              </a:xfrm>
              <a:blipFill rotWithShape="0">
                <a:blip r:embed="rId2"/>
                <a:stretch>
                  <a:fillRect l="-478" t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61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 smtClean="0"/>
              <a:t>Macchine e parole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63581" y="1492333"/>
                <a:ext cx="8915400" cy="4932218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Ebbene, data una macchina T</a:t>
                </a:r>
              </a:p>
              <a:p>
                <a:r>
                  <a:rPr lang="it-IT" dirty="0" smtClean="0"/>
                  <a:t>se decidiamo di costruire una parola secondo le regole seguenti</a:t>
                </a:r>
              </a:p>
              <a:p>
                <a:pPr lvl="1"/>
                <a:r>
                  <a:rPr lang="it-IT" dirty="0" smtClean="0"/>
                  <a:t>il primo carattere della parola è ‘q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’, che è seguito da un carattere 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, diciamo ‘-’</a:t>
                </a:r>
              </a:p>
              <a:p>
                <a:pPr lvl="1"/>
                <a:r>
                  <a:rPr lang="it-IT" dirty="0" smtClean="0"/>
                  <a:t>che è seguito </a:t>
                </a:r>
                <a:r>
                  <a:rPr lang="it-IT" dirty="0"/>
                  <a:t>da ‘</a:t>
                </a:r>
                <a:r>
                  <a:rPr lang="it-IT" dirty="0" err="1" smtClean="0"/>
                  <a:t>q</a:t>
                </a:r>
                <a:r>
                  <a:rPr lang="it-IT" sz="1800" baseline="-25000" dirty="0" err="1" smtClean="0"/>
                  <a:t>A</a:t>
                </a:r>
                <a:r>
                  <a:rPr lang="it-IT" dirty="0" smtClean="0"/>
                  <a:t>’, poi da ‘-’, poi </a:t>
                </a:r>
                <a:r>
                  <a:rPr lang="it-IT" dirty="0"/>
                  <a:t>da ‘</a:t>
                </a:r>
                <a:r>
                  <a:rPr lang="it-IT" dirty="0" err="1" smtClean="0"/>
                  <a:t>q</a:t>
                </a:r>
                <a:r>
                  <a:rPr lang="it-IT" sz="1800" baseline="-25000" dirty="0" err="1" smtClean="0"/>
                  <a:t>R</a:t>
                </a:r>
                <a:r>
                  <a:rPr lang="it-IT" dirty="0" smtClean="0"/>
                  <a:t>’, </a:t>
                </a:r>
                <a:endParaRPr lang="it-IT" dirty="0"/>
              </a:p>
              <a:p>
                <a:pPr lvl="1"/>
                <a:r>
                  <a:rPr lang="it-IT" dirty="0" smtClean="0"/>
                  <a:t>e poi, seguono, una di seguito all’altra, tutte le quintuple</a:t>
                </a:r>
              </a:p>
              <a:p>
                <a:r>
                  <a:rPr lang="it-IT" dirty="0" smtClean="0"/>
                  <a:t>la parola che abbiamo appena costruito definisce completamente T</a:t>
                </a:r>
              </a:p>
              <a:p>
                <a:r>
                  <a:rPr lang="it-IT" dirty="0" smtClean="0"/>
                  <a:t>Facciamo un esempio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3581" y="1492333"/>
                <a:ext cx="8915400" cy="4932218"/>
              </a:xfrm>
              <a:blipFill rotWithShape="0">
                <a:blip r:embed="rId2"/>
                <a:stretch>
                  <a:fillRect l="-479" t="-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5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 smtClean="0"/>
              <a:t>Macchine e parole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7767" y="1237150"/>
            <a:ext cx="9704374" cy="5514523"/>
          </a:xfrm>
        </p:spPr>
        <p:txBody>
          <a:bodyPr>
            <a:normAutofit/>
          </a:bodyPr>
          <a:lstStyle/>
          <a:p>
            <a:r>
              <a:rPr lang="it-IT" dirty="0" smtClean="0"/>
              <a:t>Prendiamo una macchina T</a:t>
            </a:r>
            <a:r>
              <a:rPr lang="it-IT" sz="2200" baseline="-25000" dirty="0" smtClean="0"/>
              <a:t>PAL </a:t>
            </a:r>
            <a:r>
              <a:rPr lang="it-IT" dirty="0" smtClean="0"/>
              <a:t>che termina in </a:t>
            </a:r>
            <a:r>
              <a:rPr lang="it-IT" dirty="0" err="1" smtClean="0"/>
              <a:t>q</a:t>
            </a:r>
            <a:r>
              <a:rPr lang="it-IT" sz="2200" baseline="-25000" dirty="0" err="1" smtClean="0"/>
              <a:t>A</a:t>
            </a:r>
            <a:r>
              <a:rPr lang="it-IT" dirty="0" smtClean="0"/>
              <a:t> se la parola scritta (composta da caratteri ‘a’ e ‘b’) sul suo nastro ha lunghezza pari ed è palindroma</a:t>
            </a:r>
          </a:p>
          <a:p>
            <a:r>
              <a:rPr lang="it-IT" dirty="0" smtClean="0"/>
              <a:t>il suo stato iniziale è q</a:t>
            </a:r>
            <a:r>
              <a:rPr lang="it-IT" sz="2200" baseline="-25000" dirty="0" smtClean="0"/>
              <a:t>0</a:t>
            </a:r>
            <a:r>
              <a:rPr lang="it-IT" dirty="0" smtClean="0"/>
              <a:t>, il suo stato di accettazione è </a:t>
            </a:r>
            <a:r>
              <a:rPr lang="it-IT" dirty="0" err="1"/>
              <a:t>q</a:t>
            </a:r>
            <a:r>
              <a:rPr lang="it-IT" sz="2200" baseline="-25000" dirty="0" err="1"/>
              <a:t>A</a:t>
            </a:r>
            <a:r>
              <a:rPr lang="it-IT" dirty="0" smtClean="0"/>
              <a:t>, il suo stato di rigetto è </a:t>
            </a:r>
            <a:r>
              <a:rPr lang="it-IT" dirty="0" err="1" smtClean="0"/>
              <a:t>q</a:t>
            </a:r>
            <a:r>
              <a:rPr lang="it-IT" sz="2200" baseline="-25000" dirty="0" err="1" smtClean="0"/>
              <a:t>R</a:t>
            </a:r>
            <a:r>
              <a:rPr lang="it-IT" dirty="0" smtClean="0"/>
              <a:t>, e le sue quintuple sono</a:t>
            </a:r>
          </a:p>
          <a:p>
            <a:pPr lvl="1"/>
            <a:r>
              <a:rPr lang="it-IT" dirty="0" smtClean="0"/>
              <a:t>〈 q</a:t>
            </a:r>
            <a:r>
              <a:rPr lang="it-IT" baseline="-25000" dirty="0"/>
              <a:t>0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a, ◻,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D〉, 〈 q</a:t>
            </a:r>
            <a:r>
              <a:rPr lang="it-IT" baseline="-25000" dirty="0"/>
              <a:t>0</a:t>
            </a:r>
            <a:r>
              <a:rPr lang="it-IT" dirty="0"/>
              <a:t> , </a:t>
            </a:r>
            <a:r>
              <a:rPr lang="it-IT" dirty="0" smtClean="0"/>
              <a:t>b, </a:t>
            </a:r>
            <a:r>
              <a:rPr lang="it-IT" dirty="0"/>
              <a:t>◻,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b</a:t>
            </a:r>
            <a:r>
              <a:rPr lang="it-IT" dirty="0" smtClean="0"/>
              <a:t> </a:t>
            </a:r>
            <a:r>
              <a:rPr lang="it-IT" dirty="0"/>
              <a:t>, D〉, </a:t>
            </a:r>
            <a:endParaRPr lang="it-IT" dirty="0" smtClean="0"/>
          </a:p>
          <a:p>
            <a:pPr lvl="1"/>
            <a:r>
              <a:rPr lang="it-IT" dirty="0"/>
              <a:t>〈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a, </a:t>
            </a:r>
            <a:r>
              <a:rPr lang="it-IT" dirty="0" smtClean="0"/>
              <a:t>a,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D</a:t>
            </a:r>
            <a:r>
              <a:rPr lang="it-IT" dirty="0" smtClean="0"/>
              <a:t>〉,〈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b, </a:t>
            </a:r>
            <a:r>
              <a:rPr lang="it-IT" dirty="0" smtClean="0"/>
              <a:t>b,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D</a:t>
            </a:r>
            <a:r>
              <a:rPr lang="it-IT" dirty="0" smtClean="0"/>
              <a:t>〉,〈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b</a:t>
            </a:r>
            <a:r>
              <a:rPr lang="it-IT" dirty="0" smtClean="0"/>
              <a:t> </a:t>
            </a:r>
            <a:r>
              <a:rPr lang="it-IT" dirty="0"/>
              <a:t>, a, </a:t>
            </a:r>
            <a:r>
              <a:rPr lang="it-IT" dirty="0" smtClean="0"/>
              <a:t>a,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b</a:t>
            </a:r>
            <a:r>
              <a:rPr lang="it-IT" dirty="0" smtClean="0"/>
              <a:t> , </a:t>
            </a:r>
            <a:r>
              <a:rPr lang="it-IT" dirty="0"/>
              <a:t>D</a:t>
            </a:r>
            <a:r>
              <a:rPr lang="it-IT" dirty="0" smtClean="0"/>
              <a:t>〉,〈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b</a:t>
            </a:r>
            <a:r>
              <a:rPr lang="it-IT" dirty="0" smtClean="0"/>
              <a:t> </a:t>
            </a:r>
            <a:r>
              <a:rPr lang="it-IT" dirty="0"/>
              <a:t>, b, </a:t>
            </a:r>
            <a:r>
              <a:rPr lang="it-IT" dirty="0" smtClean="0"/>
              <a:t>b,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◻</a:t>
            </a:r>
            <a:r>
              <a:rPr lang="it-IT" dirty="0" smtClean="0"/>
              <a:t>, </a:t>
            </a:r>
            <a:r>
              <a:rPr lang="it-IT" dirty="0"/>
              <a:t>◻, </a:t>
            </a:r>
            <a:r>
              <a:rPr lang="it-IT" dirty="0" smtClean="0"/>
              <a:t>q</a:t>
            </a:r>
            <a:r>
              <a:rPr lang="it-IT" baseline="-25000" dirty="0" smtClean="0"/>
              <a:t>a1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S</a:t>
            </a:r>
            <a:r>
              <a:rPr lang="it-IT" dirty="0" smtClean="0"/>
              <a:t>〉, </a:t>
            </a:r>
            <a:r>
              <a:rPr lang="it-IT" dirty="0"/>
              <a:t>〈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b</a:t>
            </a:r>
            <a:r>
              <a:rPr lang="it-IT" dirty="0" smtClean="0"/>
              <a:t> </a:t>
            </a:r>
            <a:r>
              <a:rPr lang="it-IT" dirty="0"/>
              <a:t>, ◻</a:t>
            </a:r>
            <a:r>
              <a:rPr lang="it-IT" dirty="0" smtClean="0"/>
              <a:t>, </a:t>
            </a:r>
            <a:r>
              <a:rPr lang="it-IT" dirty="0"/>
              <a:t>◻, </a:t>
            </a:r>
            <a:r>
              <a:rPr lang="it-IT" dirty="0" smtClean="0"/>
              <a:t>q</a:t>
            </a:r>
            <a:r>
              <a:rPr lang="it-IT" baseline="-25000" dirty="0" smtClean="0"/>
              <a:t>b1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S</a:t>
            </a:r>
            <a:r>
              <a:rPr lang="it-IT" dirty="0" smtClean="0"/>
              <a:t>〉, </a:t>
            </a:r>
          </a:p>
          <a:p>
            <a:pPr lvl="1"/>
            <a:r>
              <a:rPr lang="it-IT" dirty="0"/>
              <a:t>〈 </a:t>
            </a:r>
            <a:r>
              <a:rPr lang="it-IT" dirty="0" smtClean="0"/>
              <a:t>q</a:t>
            </a:r>
            <a:r>
              <a:rPr lang="it-IT" baseline="-25000" dirty="0" smtClean="0"/>
              <a:t>a1</a:t>
            </a:r>
            <a:r>
              <a:rPr lang="it-IT" dirty="0" smtClean="0"/>
              <a:t> </a:t>
            </a:r>
            <a:r>
              <a:rPr lang="it-IT" dirty="0"/>
              <a:t>, a, ◻, </a:t>
            </a:r>
            <a:r>
              <a:rPr lang="it-IT" dirty="0" smtClean="0"/>
              <a:t>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S</a:t>
            </a:r>
            <a:r>
              <a:rPr lang="it-IT" dirty="0" smtClean="0"/>
              <a:t>〉,〈 q</a:t>
            </a:r>
            <a:r>
              <a:rPr lang="it-IT" baseline="-25000" dirty="0" smtClean="0"/>
              <a:t>a1</a:t>
            </a:r>
            <a:r>
              <a:rPr lang="it-IT" dirty="0" smtClean="0"/>
              <a:t> </a:t>
            </a:r>
            <a:r>
              <a:rPr lang="it-IT" dirty="0"/>
              <a:t>, b, </a:t>
            </a:r>
            <a:r>
              <a:rPr lang="it-IT" dirty="0" smtClean="0"/>
              <a:t>b,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F</a:t>
            </a:r>
            <a:r>
              <a:rPr lang="it-IT" dirty="0" smtClean="0"/>
              <a:t>〉,〈 q</a:t>
            </a:r>
            <a:r>
              <a:rPr lang="it-IT" baseline="-25000" dirty="0"/>
              <a:t>b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/>
              <a:t>, a, </a:t>
            </a:r>
            <a:r>
              <a:rPr lang="it-IT" dirty="0" smtClean="0"/>
              <a:t>a,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 smtClean="0"/>
              <a:t>〉,〈 q</a:t>
            </a:r>
            <a:r>
              <a:rPr lang="it-IT" baseline="-25000" dirty="0" smtClean="0"/>
              <a:t>b1</a:t>
            </a:r>
            <a:r>
              <a:rPr lang="it-IT" dirty="0" smtClean="0"/>
              <a:t> </a:t>
            </a:r>
            <a:r>
              <a:rPr lang="it-IT" dirty="0"/>
              <a:t>, b, ◻</a:t>
            </a:r>
            <a:r>
              <a:rPr lang="it-IT" dirty="0" smtClean="0"/>
              <a:t>, 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S</a:t>
            </a:r>
            <a:r>
              <a:rPr lang="it-IT" dirty="0" smtClean="0"/>
              <a:t>〉, </a:t>
            </a:r>
            <a:endParaRPr lang="it-IT" dirty="0"/>
          </a:p>
          <a:p>
            <a:pPr lvl="1"/>
            <a:r>
              <a:rPr lang="it-IT" dirty="0"/>
              <a:t>〈 </a:t>
            </a:r>
            <a:r>
              <a:rPr lang="it-IT" dirty="0" smtClean="0"/>
              <a:t>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a, </a:t>
            </a:r>
            <a:r>
              <a:rPr lang="it-IT" dirty="0" smtClean="0"/>
              <a:t>a, 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S</a:t>
            </a:r>
            <a:r>
              <a:rPr lang="it-IT" dirty="0" smtClean="0"/>
              <a:t>〉, </a:t>
            </a:r>
            <a:r>
              <a:rPr lang="it-IT" dirty="0"/>
              <a:t>〈 </a:t>
            </a:r>
            <a:r>
              <a:rPr lang="it-IT" dirty="0" smtClean="0"/>
              <a:t>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b, </a:t>
            </a:r>
            <a:r>
              <a:rPr lang="it-IT" dirty="0" smtClean="0"/>
              <a:t>b, 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S</a:t>
            </a:r>
            <a:r>
              <a:rPr lang="it-IT" dirty="0" smtClean="0"/>
              <a:t>〉, </a:t>
            </a:r>
            <a:r>
              <a:rPr lang="it-IT" dirty="0"/>
              <a:t>〈 q</a:t>
            </a:r>
            <a:r>
              <a:rPr lang="it-IT" baseline="-25000" dirty="0"/>
              <a:t>2</a:t>
            </a:r>
            <a:r>
              <a:rPr lang="it-IT" dirty="0"/>
              <a:t> , ◻</a:t>
            </a:r>
            <a:r>
              <a:rPr lang="it-IT" dirty="0" smtClean="0"/>
              <a:t>, </a:t>
            </a:r>
            <a:r>
              <a:rPr lang="it-IT" dirty="0"/>
              <a:t>◻</a:t>
            </a:r>
            <a:r>
              <a:rPr lang="it-IT" dirty="0" smtClean="0"/>
              <a:t>, q</a:t>
            </a:r>
            <a:r>
              <a:rPr lang="it-IT" baseline="-25000" dirty="0" smtClean="0"/>
              <a:t>0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D〉, </a:t>
            </a:r>
            <a:endParaRPr lang="it-IT" dirty="0"/>
          </a:p>
          <a:p>
            <a:pPr lvl="1"/>
            <a:r>
              <a:rPr lang="it-IT" dirty="0"/>
              <a:t>〈 q</a:t>
            </a:r>
            <a:r>
              <a:rPr lang="it-IT" baseline="-25000" dirty="0"/>
              <a:t>0</a:t>
            </a:r>
            <a:r>
              <a:rPr lang="it-IT" dirty="0"/>
              <a:t> , ◻</a:t>
            </a:r>
            <a:r>
              <a:rPr lang="it-IT" dirty="0" smtClean="0"/>
              <a:t>, </a:t>
            </a:r>
            <a:r>
              <a:rPr lang="it-IT" dirty="0"/>
              <a:t>◻,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F</a:t>
            </a:r>
            <a:r>
              <a:rPr lang="it-IT" dirty="0" smtClean="0"/>
              <a:t>〉.</a:t>
            </a:r>
            <a:endParaRPr lang="it-IT" dirty="0"/>
          </a:p>
          <a:p>
            <a:r>
              <a:rPr lang="it-IT" dirty="0" smtClean="0"/>
              <a:t>Ebbene, </a:t>
            </a:r>
            <a:r>
              <a:rPr lang="it-IT" dirty="0"/>
              <a:t>è T</a:t>
            </a:r>
            <a:r>
              <a:rPr lang="it-IT" baseline="-25000" dirty="0"/>
              <a:t>PAL</a:t>
            </a:r>
            <a:r>
              <a:rPr lang="it-IT" dirty="0" smtClean="0"/>
              <a:t> completamente descritta dalla parolona seguente:</a:t>
            </a:r>
          </a:p>
          <a:p>
            <a:pPr lvl="1"/>
            <a:r>
              <a:rPr lang="it-IT" dirty="0"/>
              <a:t>q</a:t>
            </a:r>
            <a:r>
              <a:rPr lang="it-IT" baseline="-25000" dirty="0"/>
              <a:t>0 </a:t>
            </a:r>
            <a:r>
              <a:rPr lang="it-IT" dirty="0" smtClean="0"/>
              <a:t>–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/>
              <a:t> –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〈 </a:t>
            </a:r>
            <a:r>
              <a:rPr lang="it-IT" dirty="0"/>
              <a:t>q</a:t>
            </a:r>
            <a:r>
              <a:rPr lang="it-IT" baseline="-25000" dirty="0"/>
              <a:t>0</a:t>
            </a:r>
            <a:r>
              <a:rPr lang="it-IT" dirty="0"/>
              <a:t> , a, ◻,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</a:t>
            </a:r>
            <a:r>
              <a:rPr lang="it-IT" dirty="0" smtClean="0"/>
              <a:t>D〉〈 </a:t>
            </a:r>
            <a:r>
              <a:rPr lang="it-IT" dirty="0"/>
              <a:t>q</a:t>
            </a:r>
            <a:r>
              <a:rPr lang="it-IT" baseline="-25000" dirty="0"/>
              <a:t>0</a:t>
            </a:r>
            <a:r>
              <a:rPr lang="it-IT" dirty="0"/>
              <a:t> , b, ◻,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</a:t>
            </a:r>
            <a:r>
              <a:rPr lang="it-IT" dirty="0" smtClean="0"/>
              <a:t>D〉〈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</a:t>
            </a:r>
            <a:r>
              <a:rPr lang="it-IT" dirty="0" smtClean="0"/>
              <a:t>〉〈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</a:t>
            </a:r>
            <a:r>
              <a:rPr lang="it-IT" dirty="0" smtClean="0"/>
              <a:t>〉〈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</a:t>
            </a:r>
            <a:r>
              <a:rPr lang="it-IT" dirty="0" smtClean="0"/>
              <a:t>〉〈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</a:t>
            </a:r>
            <a:r>
              <a:rPr lang="it-IT" dirty="0" smtClean="0"/>
              <a:t>〉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◻, ◻, q</a:t>
            </a:r>
            <a:r>
              <a:rPr lang="it-IT" baseline="-25000" dirty="0"/>
              <a:t>a1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 smtClean="0"/>
              <a:t>〉 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◻, ◻, q</a:t>
            </a:r>
            <a:r>
              <a:rPr lang="it-IT" baseline="-25000" dirty="0"/>
              <a:t>b1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 smtClean="0"/>
              <a:t>〉             〈 </a:t>
            </a:r>
            <a:r>
              <a:rPr lang="it-IT" dirty="0"/>
              <a:t>q</a:t>
            </a:r>
            <a:r>
              <a:rPr lang="it-IT" baseline="-25000" dirty="0"/>
              <a:t>a1</a:t>
            </a:r>
            <a:r>
              <a:rPr lang="it-IT" dirty="0"/>
              <a:t> , a, ◻,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 smtClean="0"/>
              <a:t>〉〈 </a:t>
            </a:r>
            <a:r>
              <a:rPr lang="it-IT" dirty="0"/>
              <a:t>q</a:t>
            </a:r>
            <a:r>
              <a:rPr lang="it-IT" baseline="-25000" dirty="0"/>
              <a:t>a1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R</a:t>
            </a:r>
            <a:r>
              <a:rPr lang="it-IT" dirty="0"/>
              <a:t> , </a:t>
            </a:r>
            <a:r>
              <a:rPr lang="it-IT" dirty="0" err="1"/>
              <a:t>F</a:t>
            </a:r>
            <a:r>
              <a:rPr lang="it-IT" dirty="0" smtClean="0"/>
              <a:t>〉〈 </a:t>
            </a:r>
            <a:r>
              <a:rPr lang="it-IT" dirty="0"/>
              <a:t>q</a:t>
            </a:r>
            <a:r>
              <a:rPr lang="it-IT" baseline="-25000" dirty="0"/>
              <a:t>b1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R</a:t>
            </a:r>
            <a:r>
              <a:rPr lang="it-IT" dirty="0"/>
              <a:t> , </a:t>
            </a:r>
            <a:r>
              <a:rPr lang="it-IT" dirty="0" err="1"/>
              <a:t>F</a:t>
            </a:r>
            <a:r>
              <a:rPr lang="it-IT" dirty="0" smtClean="0"/>
              <a:t>〉〈 </a:t>
            </a:r>
            <a:r>
              <a:rPr lang="it-IT" dirty="0"/>
              <a:t>q</a:t>
            </a:r>
            <a:r>
              <a:rPr lang="it-IT" baseline="-25000" dirty="0"/>
              <a:t>b1</a:t>
            </a:r>
            <a:r>
              <a:rPr lang="it-IT" dirty="0"/>
              <a:t> , b, ◻,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 smtClean="0"/>
              <a:t>〉                〈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 , a, </a:t>
            </a:r>
            <a:r>
              <a:rPr lang="it-IT" dirty="0" smtClean="0"/>
              <a:t>a,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 smtClean="0"/>
              <a:t>〉〈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 , b, b,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 smtClean="0"/>
              <a:t>〉〈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 , ◻, ◻, q</a:t>
            </a:r>
            <a:r>
              <a:rPr lang="it-IT" baseline="-25000" dirty="0"/>
              <a:t>0</a:t>
            </a:r>
            <a:r>
              <a:rPr lang="it-IT" dirty="0"/>
              <a:t> , D</a:t>
            </a:r>
            <a:r>
              <a:rPr lang="it-IT" dirty="0" smtClean="0"/>
              <a:t>〉〈 </a:t>
            </a:r>
            <a:r>
              <a:rPr lang="it-IT" dirty="0"/>
              <a:t>q</a:t>
            </a:r>
            <a:r>
              <a:rPr lang="it-IT" baseline="-25000" dirty="0"/>
              <a:t>0</a:t>
            </a:r>
            <a:r>
              <a:rPr lang="it-IT" dirty="0"/>
              <a:t> , ◻, ◻,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</a:t>
            </a:r>
            <a:r>
              <a:rPr lang="it-IT" dirty="0" err="1"/>
              <a:t>F</a:t>
            </a:r>
            <a:r>
              <a:rPr lang="it-IT" dirty="0"/>
              <a:t>〉.</a:t>
            </a:r>
          </a:p>
          <a:p>
            <a:pPr marL="342900" lvl="1" indent="-342900"/>
            <a:endParaRPr lang="it-IT" dirty="0"/>
          </a:p>
          <a:p>
            <a:pPr marL="342900" lvl="1" indent="-34290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6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 smtClean="0"/>
              <a:t>Aperta parentesi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7767" y="1237150"/>
            <a:ext cx="9704374" cy="5514523"/>
          </a:xfrm>
        </p:spPr>
        <p:txBody>
          <a:bodyPr>
            <a:normAutofit/>
          </a:bodyPr>
          <a:lstStyle/>
          <a:p>
            <a:r>
              <a:rPr lang="it-IT" dirty="0" smtClean="0"/>
              <a:t>Vi siete accorti che l’insieme delle quintuple di T</a:t>
            </a:r>
            <a:r>
              <a:rPr lang="it-IT" sz="2200" baseline="-25000" dirty="0" smtClean="0"/>
              <a:t>PAL </a:t>
            </a:r>
            <a:r>
              <a:rPr lang="it-IT" dirty="0" smtClean="0"/>
              <a:t>non è una funzione totale?</a:t>
            </a:r>
          </a:p>
          <a:p>
            <a:r>
              <a:rPr lang="it-IT" dirty="0" smtClean="0"/>
              <a:t>Infatti, non considera in alcun modo il caso in cui la parola in input ha lunghezza dispari. In questo caso, infatti, </a:t>
            </a:r>
            <a:r>
              <a:rPr lang="it-IT" dirty="0"/>
              <a:t>T</a:t>
            </a:r>
            <a:r>
              <a:rPr lang="it-IT" baseline="-25000" dirty="0"/>
              <a:t>PAL</a:t>
            </a:r>
            <a:r>
              <a:rPr lang="it-IT" dirty="0" smtClean="0"/>
              <a:t>(x) termina </a:t>
            </a:r>
          </a:p>
          <a:p>
            <a:pPr lvl="1"/>
            <a:r>
              <a:rPr lang="it-IT" dirty="0" smtClean="0"/>
              <a:t>nello </a:t>
            </a:r>
            <a:r>
              <a:rPr lang="it-IT" dirty="0"/>
              <a:t>stato q</a:t>
            </a:r>
            <a:r>
              <a:rPr lang="it-IT" baseline="-25000" dirty="0"/>
              <a:t>a1</a:t>
            </a:r>
            <a:r>
              <a:rPr lang="it-IT" dirty="0" smtClean="0"/>
              <a:t> se x è una parola palindroma di lunghezza dispari ed ha ‘a’ al centro – per esempio, </a:t>
            </a:r>
            <a:r>
              <a:rPr lang="it-IT" dirty="0" err="1" smtClean="0"/>
              <a:t>abb</a:t>
            </a:r>
            <a:r>
              <a:rPr lang="it-IT" dirty="0" err="1" smtClean="0">
                <a:solidFill>
                  <a:srgbClr val="FF0000"/>
                </a:solidFill>
              </a:rPr>
              <a:t>a</a:t>
            </a:r>
            <a:r>
              <a:rPr lang="it-IT" dirty="0" err="1" smtClean="0"/>
              <a:t>bba</a:t>
            </a:r>
            <a:endParaRPr lang="it-IT" dirty="0" smtClean="0"/>
          </a:p>
          <a:p>
            <a:pPr lvl="1"/>
            <a:r>
              <a:rPr lang="it-IT" dirty="0"/>
              <a:t>nello stato </a:t>
            </a:r>
            <a:r>
              <a:rPr lang="it-IT" dirty="0" smtClean="0"/>
              <a:t>q</a:t>
            </a:r>
            <a:r>
              <a:rPr lang="it-IT" baseline="-25000" dirty="0" smtClean="0"/>
              <a:t>b1</a:t>
            </a:r>
            <a:r>
              <a:rPr lang="it-IT" dirty="0" smtClean="0"/>
              <a:t> </a:t>
            </a:r>
            <a:r>
              <a:rPr lang="it-IT" dirty="0"/>
              <a:t>se x è una parola palindroma di lunghezza dispari ed ha </a:t>
            </a:r>
            <a:r>
              <a:rPr lang="it-IT" dirty="0" smtClean="0"/>
              <a:t>‘b’ </a:t>
            </a:r>
            <a:r>
              <a:rPr lang="it-IT" dirty="0"/>
              <a:t>al centro – per esempio, </a:t>
            </a:r>
            <a:r>
              <a:rPr lang="it-IT" dirty="0" err="1" smtClean="0"/>
              <a:t>abb</a:t>
            </a:r>
            <a:r>
              <a:rPr lang="it-IT" dirty="0" err="1" smtClean="0">
                <a:solidFill>
                  <a:srgbClr val="FF0000"/>
                </a:solidFill>
              </a:rPr>
              <a:t>b</a:t>
            </a:r>
            <a:r>
              <a:rPr lang="it-IT" dirty="0" err="1" smtClean="0"/>
              <a:t>bba</a:t>
            </a:r>
            <a:endParaRPr lang="it-IT" dirty="0" smtClean="0"/>
          </a:p>
          <a:p>
            <a:r>
              <a:rPr lang="it-IT" dirty="0" smtClean="0"/>
              <a:t>Naturalmente, possiamo completare </a:t>
            </a:r>
            <a:r>
              <a:rPr lang="it-IT" dirty="0" err="1" smtClean="0"/>
              <a:t>P</a:t>
            </a:r>
            <a:r>
              <a:rPr lang="it-IT" dirty="0" smtClean="0"/>
              <a:t> aggiungendo le quintuple</a:t>
            </a:r>
          </a:p>
          <a:p>
            <a:pPr lvl="1"/>
            <a:r>
              <a:rPr lang="it-IT" dirty="0" smtClean="0"/>
              <a:t>〈 q</a:t>
            </a:r>
            <a:r>
              <a:rPr lang="it-IT" baseline="-25000" dirty="0" smtClean="0"/>
              <a:t>a1</a:t>
            </a:r>
            <a:r>
              <a:rPr lang="it-IT" dirty="0" smtClean="0"/>
              <a:t> </a:t>
            </a:r>
            <a:r>
              <a:rPr lang="it-IT" dirty="0"/>
              <a:t>, ◻, ◻, </a:t>
            </a:r>
            <a:r>
              <a:rPr lang="it-IT" dirty="0" err="1" smtClean="0"/>
              <a:t>q</a:t>
            </a:r>
            <a:r>
              <a:rPr lang="it-IT" baseline="-25000" dirty="0" err="1"/>
              <a:t>R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 smtClean="0"/>
              <a:t>〉,〈 q</a:t>
            </a:r>
            <a:r>
              <a:rPr lang="it-IT" baseline="-25000" dirty="0"/>
              <a:t>b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/>
              <a:t>, ◻, ◻,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 smtClean="0"/>
              <a:t>〉</a:t>
            </a:r>
            <a:endParaRPr lang="it-IT" dirty="0"/>
          </a:p>
          <a:p>
            <a:pPr marL="342900" lvl="1" indent="-342900"/>
            <a:r>
              <a:rPr lang="it-IT" sz="1800" dirty="0" smtClean="0"/>
              <a:t>Osservate che, poiché vogliamo che </a:t>
            </a:r>
            <a:r>
              <a:rPr lang="it-IT" sz="1800" dirty="0"/>
              <a:t>T</a:t>
            </a:r>
            <a:r>
              <a:rPr lang="it-IT" sz="1800" baseline="-25000" dirty="0"/>
              <a:t>PAL</a:t>
            </a:r>
            <a:r>
              <a:rPr lang="it-IT" sz="1800" dirty="0" smtClean="0"/>
              <a:t> termini </a:t>
            </a:r>
            <a:r>
              <a:rPr lang="it-IT" sz="1800" dirty="0"/>
              <a:t>in </a:t>
            </a:r>
            <a:r>
              <a:rPr lang="it-IT" sz="1800" dirty="0" err="1"/>
              <a:t>q</a:t>
            </a:r>
            <a:r>
              <a:rPr lang="it-IT" sz="1800" baseline="-25000" dirty="0" err="1"/>
              <a:t>A</a:t>
            </a:r>
            <a:r>
              <a:rPr lang="it-IT" sz="1800" dirty="0"/>
              <a:t> </a:t>
            </a:r>
            <a:r>
              <a:rPr lang="it-IT" sz="1800" dirty="0" smtClean="0"/>
              <a:t>solo se </a:t>
            </a:r>
            <a:r>
              <a:rPr lang="it-IT" sz="1800" dirty="0"/>
              <a:t>la parola scritta </a:t>
            </a:r>
            <a:r>
              <a:rPr lang="it-IT" sz="1800" dirty="0" smtClean="0"/>
              <a:t>sul </a:t>
            </a:r>
            <a:r>
              <a:rPr lang="it-IT" sz="1800" dirty="0"/>
              <a:t>suo </a:t>
            </a:r>
            <a:r>
              <a:rPr lang="it-IT" sz="1800" dirty="0" smtClean="0"/>
              <a:t>nastro, oltre ad essere palindroma, </a:t>
            </a:r>
            <a:r>
              <a:rPr lang="it-IT" sz="1800" dirty="0"/>
              <a:t>ha lunghezza </a:t>
            </a:r>
            <a:r>
              <a:rPr lang="it-IT" sz="1800" dirty="0" smtClean="0"/>
              <a:t>pari, allora </a:t>
            </a:r>
            <a:r>
              <a:rPr lang="it-IT" sz="1800" dirty="0"/>
              <a:t>T</a:t>
            </a:r>
            <a:r>
              <a:rPr lang="it-IT" sz="1800" baseline="-25000" dirty="0"/>
              <a:t>PAL</a:t>
            </a:r>
            <a:r>
              <a:rPr lang="it-IT" sz="1800" dirty="0" smtClean="0"/>
              <a:t> rigetta le parole palindrome di lunghezza dispari.</a:t>
            </a:r>
          </a:p>
          <a:p>
            <a:pPr marL="342900" lvl="1" indent="-342900"/>
            <a:r>
              <a:rPr lang="it-IT" sz="1800" dirty="0" smtClean="0"/>
              <a:t>Chiusa parentesi (ma ci torneremo la prossima lezione). Ora proseguiamo con “Macchine e parole”</a:t>
            </a:r>
            <a:endParaRPr lang="it-IT" sz="1800" dirty="0"/>
          </a:p>
          <a:p>
            <a:pPr marL="342900" lvl="1" indent="-342900"/>
            <a:endParaRPr lang="it-IT" sz="1800" dirty="0"/>
          </a:p>
          <a:p>
            <a:pPr marL="342900" lvl="1" indent="-34290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55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Macchine e parole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2"/>
                <a:ext cx="8915400" cy="4932218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 smtClean="0"/>
                  <a:t>Insomma, in definitiva, una macchina di </a:t>
                </a:r>
                <a:r>
                  <a:rPr lang="it-IT" sz="1800" dirty="0" err="1" smtClean="0"/>
                  <a:t>Turing</a:t>
                </a:r>
                <a:r>
                  <a:rPr lang="it-IT" sz="1800" dirty="0" smtClean="0"/>
                  <a:t> è</a:t>
                </a:r>
                <a:r>
                  <a:rPr lang="is-IS" sz="1800" dirty="0" smtClean="0"/>
                  <a:t>… una parola!</a:t>
                </a:r>
              </a:p>
              <a:p>
                <a:pPr marL="742950" lvl="2" indent="-342900"/>
                <a:r>
                  <a:rPr lang="is-IS" sz="1600" dirty="0" smtClean="0"/>
                  <a:t>costituita di caratteri dell’alfabeto Q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</a:rPr>
                      <m:t>∪</m:t>
                    </m:r>
                    <m:r>
                      <m:rPr>
                        <m:sty m:val="p"/>
                      </m:rPr>
                      <a:rPr lang="it-IT" sz="1600">
                        <a:latin typeface="Cambria Math" charset="0"/>
                      </a:rPr>
                      <m:t>Σ</m:t>
                    </m:r>
                    <m:r>
                      <a:rPr lang="it-IT" sz="16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600" dirty="0" smtClean="0"/>
                  <a:t> {-}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smtClean="0"/>
                  <a:t> {〈 </a:t>
                </a:r>
                <a:r>
                  <a:rPr lang="it-IT" sz="1600" dirty="0"/>
                  <a:t>}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</a:rPr>
                      <m:t>∪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600" dirty="0" smtClean="0"/>
                  <a:t>{ 〉}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600" dirty="0" smtClean="0"/>
                  <a:t> {</a:t>
                </a:r>
                <a:r>
                  <a:rPr lang="it-IT" sz="1600" dirty="0"/>
                  <a:t>◻</a:t>
                </a:r>
                <a:r>
                  <a:rPr lang="it-IT" sz="1600" dirty="0" smtClean="0"/>
                  <a:t> }</a:t>
                </a:r>
                <a:endParaRPr lang="it-IT" sz="1600" dirty="0"/>
              </a:p>
              <a:p>
                <a:pPr marL="342900" lvl="1" indent="-342900"/>
                <a:r>
                  <a:rPr lang="it-IT" sz="1800" dirty="0" smtClean="0"/>
                  <a:t>Ma, se è una parola, allora possiamo ben pensare di scriverla sul nastro di un’altra macchina di </a:t>
                </a:r>
                <a:r>
                  <a:rPr lang="it-IT" sz="1800" dirty="0" err="1" smtClean="0"/>
                  <a:t>Turing</a:t>
                </a:r>
                <a:r>
                  <a:rPr lang="it-IT" sz="1800" dirty="0" smtClean="0"/>
                  <a:t> (chiamiamola A)</a:t>
                </a:r>
              </a:p>
              <a:p>
                <a:pPr marL="742950" lvl="2" indent="-342900"/>
                <a:r>
                  <a:rPr lang="it-IT" sz="1600" dirty="0" smtClean="0"/>
                  <a:t>così che A lavori sulla nostra macchina di </a:t>
                </a:r>
                <a:r>
                  <a:rPr lang="it-IT" sz="1600" dirty="0" err="1" smtClean="0"/>
                  <a:t>Turing</a:t>
                </a:r>
                <a:r>
                  <a:rPr lang="it-IT" sz="1600" dirty="0" smtClean="0"/>
                  <a:t> come input</a:t>
                </a:r>
              </a:p>
              <a:p>
                <a:pPr marL="342900" lvl="1" indent="-342900"/>
                <a:r>
                  <a:rPr lang="it-IT" sz="1800" dirty="0" smtClean="0"/>
                  <a:t>Va bene, possiamo. Ma perché mai dovremmo?!</a:t>
                </a:r>
              </a:p>
              <a:p>
                <a:pPr marL="742950" lvl="2" indent="-342900"/>
                <a:r>
                  <a:rPr lang="it-IT" sz="1600" dirty="0"/>
                  <a:t>beh, per esempio, se </a:t>
                </a:r>
                <a:r>
                  <a:rPr lang="it-IT" sz="1600" dirty="0" smtClean="0"/>
                  <a:t>sul </a:t>
                </a:r>
                <a:r>
                  <a:rPr lang="it-IT" sz="1600" dirty="0"/>
                  <a:t>nastro di A ci scriviamo, oltre alla parola che descrive la nostra macchina di </a:t>
                </a:r>
                <a:r>
                  <a:rPr lang="it-IT" sz="1600" dirty="0" err="1"/>
                  <a:t>Turing</a:t>
                </a:r>
                <a:r>
                  <a:rPr lang="it-IT" sz="1600" dirty="0"/>
                  <a:t> di partenza (chiamiamola T), anche un input di T, allora A può simulare la computazione T(x)</a:t>
                </a:r>
              </a:p>
              <a:p>
                <a:pPr marL="742950" lvl="2" indent="-342900"/>
                <a:r>
                  <a:rPr lang="it-IT" sz="1600" dirty="0"/>
                  <a:t>e, dunque, se chiamiamo </a:t>
                </a:r>
                <a:r>
                  <a:rPr lang="it-IT" sz="1600" dirty="0" err="1"/>
                  <a:t>p</a:t>
                </a:r>
                <a:r>
                  <a:rPr lang="it-IT" sz="2000" baseline="-25000" dirty="0" err="1"/>
                  <a:t>T</a:t>
                </a:r>
                <a:r>
                  <a:rPr lang="it-IT" sz="1600" dirty="0"/>
                  <a:t> la parola che descrive T, l’esito della computazione  A(</a:t>
                </a:r>
                <a:r>
                  <a:rPr lang="it-IT" sz="1600" dirty="0" err="1"/>
                  <a:t>p</a:t>
                </a:r>
                <a:r>
                  <a:rPr lang="it-IT" sz="2000" baseline="-25000" dirty="0" err="1"/>
                  <a:t>T</a:t>
                </a:r>
                <a:r>
                  <a:rPr lang="it-IT" sz="1600" dirty="0" err="1"/>
                  <a:t>,x</a:t>
                </a:r>
                <a:r>
                  <a:rPr lang="it-IT" sz="1600" dirty="0"/>
                  <a:t>) è uguale all’esito della computazione T(x</a:t>
                </a:r>
                <a:r>
                  <a:rPr lang="it-IT" sz="1600" dirty="0" smtClean="0"/>
                  <a:t>)</a:t>
                </a:r>
              </a:p>
              <a:p>
                <a:pPr marL="342900" lvl="1" indent="-342900"/>
                <a:r>
                  <a:rPr lang="it-IT" sz="1800" dirty="0" smtClean="0"/>
                  <a:t>Sì, carino, ma a che serve?!</a:t>
                </a:r>
              </a:p>
              <a:p>
                <a:pPr marL="342900" lvl="1" indent="-342900"/>
                <a:r>
                  <a:rPr lang="it-IT" sz="1800" dirty="0" smtClean="0"/>
                  <a:t>Eh, a che serve</a:t>
                </a:r>
                <a:r>
                  <a:rPr lang="is-IS" sz="1800" dirty="0" smtClean="0"/>
                  <a:t>…</a:t>
                </a:r>
                <a:endParaRPr lang="it-IT" sz="18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2"/>
                <a:ext cx="8915400" cy="4932218"/>
              </a:xfrm>
              <a:blipFill rotWithShape="0">
                <a:blip r:embed="rId2"/>
                <a:stretch>
                  <a:fillRect l="-479" t="-742" r="-9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7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Oltre la macchina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383389"/>
          </a:xfrm>
        </p:spPr>
        <p:txBody>
          <a:bodyPr>
            <a:normAutofit/>
          </a:bodyPr>
          <a:lstStyle/>
          <a:p>
            <a:pPr marL="342900" lvl="1" indent="-342900"/>
            <a:r>
              <a:rPr lang="is-IS" sz="1800" dirty="0" smtClean="0"/>
              <a:t>Pensate se, per caso, riuscissimo a progettare una macchina di Turing U che prende in input due parole</a:t>
            </a:r>
          </a:p>
          <a:p>
            <a:pPr marL="742950" lvl="2" indent="-342900"/>
            <a:r>
              <a:rPr lang="is-IS" sz="1600" dirty="0" smtClean="0"/>
              <a:t>una parola </a:t>
            </a:r>
            <a:r>
              <a:rPr lang="it-IT" sz="1600" dirty="0" err="1"/>
              <a:t>p</a:t>
            </a:r>
            <a:r>
              <a:rPr lang="it-IT" sz="2000" baseline="-25000" dirty="0" err="1"/>
              <a:t>T</a:t>
            </a:r>
            <a:r>
              <a:rPr lang="is-IS" sz="1600" dirty="0" smtClean="0"/>
              <a:t> che descrive una </a:t>
            </a:r>
            <a:r>
              <a:rPr lang="is-IS" sz="1600" b="1" i="1" u="sng" dirty="0" smtClean="0">
                <a:solidFill>
                  <a:srgbClr val="FF0000"/>
                </a:solidFill>
              </a:rPr>
              <a:t>qualsiasi</a:t>
            </a:r>
            <a:r>
              <a:rPr lang="is-IS" sz="1600" b="1" u="sng" dirty="0" smtClean="0">
                <a:solidFill>
                  <a:srgbClr val="FF0000"/>
                </a:solidFill>
              </a:rPr>
              <a:t> </a:t>
            </a:r>
            <a:r>
              <a:rPr lang="is-IS" sz="1600" dirty="0" smtClean="0"/>
              <a:t>macchina di Turing T</a:t>
            </a:r>
          </a:p>
          <a:p>
            <a:pPr marL="742950" lvl="2" indent="-342900"/>
            <a:r>
              <a:rPr lang="is-IS" sz="1600" dirty="0" smtClean="0"/>
              <a:t>una parola x, input di T</a:t>
            </a:r>
          </a:p>
          <a:p>
            <a:pPr marL="342900" lvl="1" indent="-342900"/>
            <a:r>
              <a:rPr lang="is-IS" sz="1800" dirty="0" smtClean="0"/>
              <a:t>e che riesce a simulare la computazione T(x) – </a:t>
            </a:r>
            <a:r>
              <a:rPr lang="is-IS" sz="1800" b="1" i="1" u="sng" dirty="0" smtClean="0">
                <a:solidFill>
                  <a:srgbClr val="FF0000"/>
                </a:solidFill>
              </a:rPr>
              <a:t>qualunque sia T!!!!</a:t>
            </a:r>
          </a:p>
          <a:p>
            <a:pPr marL="342900" lvl="1" indent="-342900"/>
            <a:r>
              <a:rPr lang="is-IS" sz="1800" dirty="0" smtClean="0"/>
              <a:t>Ossia, U sarebbe una macchina di Turing alla quale posso comunicare un algoritmo (qualsiasi!) e un input per quell’algoritmo, e U esegue l’algoritmo su quell’input</a:t>
            </a:r>
          </a:p>
          <a:p>
            <a:pPr marL="342900" lvl="1" indent="-342900"/>
            <a:r>
              <a:rPr lang="is-IS" sz="1800" dirty="0" smtClean="0"/>
              <a:t>U sarebbe l’algoritmo che descrive il comportamento di un calcolatore!</a:t>
            </a:r>
          </a:p>
          <a:p>
            <a:pPr marL="342900" lvl="1" indent="-342900"/>
            <a:r>
              <a:rPr lang="is-IS" sz="1800" dirty="0" smtClean="0"/>
              <a:t>Turing ha progettato U – quella che ha preso il nome di </a:t>
            </a:r>
            <a:r>
              <a:rPr lang="is-IS" sz="1800" i="1" dirty="0" smtClean="0"/>
              <a:t>macchina di Turing Universale</a:t>
            </a:r>
          </a:p>
          <a:p>
            <a:pPr marL="342900" lvl="1" indent="-342900"/>
            <a:r>
              <a:rPr lang="is-IS" sz="1800" dirty="0" smtClean="0"/>
              <a:t>descritta a fondo nel paragrafo 2.6 – ora vi do solo qualche idea</a:t>
            </a:r>
          </a:p>
          <a:p>
            <a:pPr marL="742950" lvl="2" indent="-342900"/>
            <a:r>
              <a:rPr lang="is-IS" sz="1600" dirty="0" smtClean="0"/>
              <a:t>la notazione nel paragrafo 2.6 è un po’ diversa da quella che vi ho descritto qui (troppo complicato replicare quella notazione in power point)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2941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smtClean="0"/>
              <a:t>La macchina Universale 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493221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Intanto, progettiamo U in modo tale che sappia simulare soltanto macchine ad un nastro</a:t>
            </a:r>
          </a:p>
          <a:p>
            <a:pPr marL="742950" lvl="2" indent="-342900"/>
            <a:r>
              <a:rPr lang="it-IT" sz="1600" dirty="0" smtClean="0"/>
              <a:t>tanto, lo sappiamo come simulare una qualunque macchina di </a:t>
            </a:r>
            <a:r>
              <a:rPr lang="it-IT" sz="1600" dirty="0" err="1" smtClean="0"/>
              <a:t>Turing</a:t>
            </a:r>
            <a:r>
              <a:rPr lang="it-IT" sz="1600" dirty="0" smtClean="0"/>
              <a:t> mediante una macchina ad un nastro (vero che lo sappiamo? 🙄🤔😠) </a:t>
            </a:r>
          </a:p>
          <a:p>
            <a:pPr marL="342900" lvl="1" indent="-342900"/>
            <a:r>
              <a:rPr lang="it-IT" sz="1800" dirty="0" smtClean="0"/>
              <a:t>Invece, dotiamo U di 4 nastri e testine indipendenti</a:t>
            </a:r>
          </a:p>
          <a:p>
            <a:pPr marL="742950" lvl="2" indent="-342900"/>
            <a:r>
              <a:rPr lang="it-IT" sz="1600" dirty="0" smtClean="0"/>
              <a:t>sul primo nastro viene inizialmente scritta la parola </a:t>
            </a:r>
            <a:r>
              <a:rPr lang="it-IT" sz="1600" dirty="0" err="1" smtClean="0"/>
              <a:t>p</a:t>
            </a:r>
            <a:r>
              <a:rPr lang="it-IT" sz="2000" baseline="-25000" dirty="0" err="1" smtClean="0"/>
              <a:t>T</a:t>
            </a:r>
            <a:r>
              <a:rPr lang="it-IT" sz="1600" dirty="0" smtClean="0"/>
              <a:t> che descrive la macchina T la cui computazione deve essere simulata – e il contenuto di questo nastro non sarà mai modificato durante la computazione U(</a:t>
            </a:r>
            <a:r>
              <a:rPr lang="it-IT" sz="1600" dirty="0" err="1" smtClean="0"/>
              <a:t>T,x</a:t>
            </a:r>
            <a:r>
              <a:rPr lang="it-IT" sz="1600" dirty="0" smtClean="0"/>
              <a:t>)</a:t>
            </a:r>
            <a:endParaRPr lang="it-IT" sz="1600" dirty="0"/>
          </a:p>
          <a:p>
            <a:pPr marL="742950" lvl="2" indent="-342900"/>
            <a:r>
              <a:rPr lang="it-IT" sz="1600" dirty="0" smtClean="0"/>
              <a:t>sul secondo nastro viene scritto l’input x della macchina T – e questo sarà il nastro sul quale avverrà la simulazione vera e propria della computazione T(x)</a:t>
            </a:r>
          </a:p>
          <a:p>
            <a:pPr marL="742950" lvl="2" indent="-342900"/>
            <a:r>
              <a:rPr lang="it-IT" sz="1600" dirty="0" smtClean="0"/>
              <a:t>sul terzo nastro, all’inizio della computazione, U copia lo stato iniziale di T – che, ricordiamo, è il primo simbolo di </a:t>
            </a:r>
            <a:r>
              <a:rPr lang="it-IT" sz="1600" dirty="0" err="1" smtClean="0"/>
              <a:t>p</a:t>
            </a:r>
            <a:r>
              <a:rPr lang="it-IT" sz="2000" baseline="-25000" dirty="0" err="1" smtClean="0"/>
              <a:t>T</a:t>
            </a:r>
            <a:endParaRPr lang="it-IT" sz="2000" baseline="-25000" dirty="0" smtClean="0"/>
          </a:p>
          <a:p>
            <a:pPr marL="742950" lvl="2" indent="-342900"/>
            <a:r>
              <a:rPr lang="it-IT" sz="1600" dirty="0"/>
              <a:t>sul </a:t>
            </a:r>
            <a:r>
              <a:rPr lang="it-IT" sz="1600" dirty="0" smtClean="0"/>
              <a:t>quarto nastro</a:t>
            </a:r>
            <a:r>
              <a:rPr lang="it-IT" sz="1600" dirty="0"/>
              <a:t>, all’inizio della computazione, U copia lo stato </a:t>
            </a:r>
            <a:r>
              <a:rPr lang="it-IT" sz="1600" dirty="0" smtClean="0"/>
              <a:t>di accettazione di </a:t>
            </a:r>
            <a:r>
              <a:rPr lang="it-IT" sz="1600" dirty="0"/>
              <a:t>T – che, ricordiamo, è il </a:t>
            </a:r>
            <a:r>
              <a:rPr lang="it-IT" sz="1600" dirty="0" smtClean="0"/>
              <a:t>simbolo </a:t>
            </a:r>
            <a:r>
              <a:rPr lang="it-IT" sz="1600" dirty="0"/>
              <a:t>di </a:t>
            </a:r>
            <a:r>
              <a:rPr lang="it-IT" sz="1600" dirty="0" err="1" smtClean="0"/>
              <a:t>p</a:t>
            </a:r>
            <a:r>
              <a:rPr lang="it-IT" sz="2000" baseline="-25000" dirty="0" err="1" smtClean="0"/>
              <a:t>T</a:t>
            </a:r>
            <a:r>
              <a:rPr lang="it-IT" sz="2000" baseline="-25000" dirty="0" smtClean="0"/>
              <a:t> </a:t>
            </a:r>
            <a:r>
              <a:rPr lang="it-IT" sz="1600" dirty="0" smtClean="0"/>
              <a:t> a destra del primo ‘-’</a:t>
            </a:r>
          </a:p>
          <a:p>
            <a:pPr marL="742950" lvl="2" indent="-342900"/>
            <a:r>
              <a:rPr lang="it-IT" sz="1600" dirty="0" smtClean="0"/>
              <a:t>vediamo con qualche figura</a:t>
            </a:r>
            <a:r>
              <a:rPr lang="is-IS" sz="1600" dirty="0" smtClean="0"/>
              <a:t>… </a:t>
            </a:r>
            <a:endParaRPr lang="it-IT" sz="1600" dirty="0" smtClean="0"/>
          </a:p>
          <a:p>
            <a:pPr marL="742950" lvl="2" indent="-342900"/>
            <a:endParaRPr lang="it-IT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3836942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5585</TotalTime>
  <Words>3253</Words>
  <Application>Microsoft Macintosh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Filo</vt:lpstr>
      <vt:lpstr>Lezione a distanza 4</vt:lpstr>
      <vt:lpstr>Cosa è una macchina di Turing?</vt:lpstr>
      <vt:lpstr>Macchine e parole</vt:lpstr>
      <vt:lpstr>Macchine e parole</vt:lpstr>
      <vt:lpstr>Macchine e parole</vt:lpstr>
      <vt:lpstr>Aperta parentesi</vt:lpstr>
      <vt:lpstr>Macchine e parole</vt:lpstr>
      <vt:lpstr>Oltre la macchina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201</cp:revision>
  <dcterms:created xsi:type="dcterms:W3CDTF">2020-03-06T09:19:14Z</dcterms:created>
  <dcterms:modified xsi:type="dcterms:W3CDTF">2020-03-27T07:44:45Z</dcterms:modified>
</cp:coreProperties>
</file>