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78" r:id="rId5"/>
    <p:sldId id="258" r:id="rId6"/>
    <p:sldId id="284" r:id="rId7"/>
    <p:sldId id="283" r:id="rId8"/>
    <p:sldId id="285" r:id="rId9"/>
    <p:sldId id="259" r:id="rId10"/>
    <p:sldId id="277" r:id="rId11"/>
    <p:sldId id="286" r:id="rId12"/>
    <p:sldId id="287" r:id="rId13"/>
    <p:sldId id="289" r:id="rId14"/>
    <p:sldId id="290" r:id="rId15"/>
    <p:sldId id="288" r:id="rId16"/>
    <p:sldId id="260" r:id="rId17"/>
    <p:sldId id="291" r:id="rId18"/>
    <p:sldId id="292" r:id="rId19"/>
    <p:sldId id="293" r:id="rId20"/>
    <p:sldId id="295" r:id="rId21"/>
    <p:sldId id="296" r:id="rId22"/>
    <p:sldId id="294" r:id="rId23"/>
    <p:sldId id="297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07" d="100"/>
          <a:sy n="107" d="100"/>
        </p:scale>
        <p:origin x="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5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01/04/2020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Chiariamoci un po’ le idee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Consideriamo il il linguaggio L</a:t>
            </a:r>
            <a:r>
              <a:rPr lang="it-IT" sz="2000" baseline="-25000" dirty="0"/>
              <a:t>PPAL</a:t>
            </a:r>
            <a:r>
              <a:rPr lang="it-IT" dirty="0"/>
              <a:t> (Pari e </a:t>
            </a:r>
            <a:r>
              <a:rPr lang="it-IT" dirty="0" err="1"/>
              <a:t>PALindrome</a:t>
            </a:r>
            <a:r>
              <a:rPr lang="it-IT" dirty="0" smtClean="0"/>
              <a:t>) visto poc’anzi</a:t>
            </a:r>
          </a:p>
          <a:p>
            <a:pPr lvl="1"/>
            <a:r>
              <a:rPr lang="it-IT" dirty="0" smtClean="0"/>
              <a:t>abbiamo visto la </a:t>
            </a:r>
            <a:r>
              <a:rPr lang="it-IT" dirty="0"/>
              <a:t>macchina </a:t>
            </a:r>
            <a:r>
              <a:rPr lang="it-IT" dirty="0" smtClean="0"/>
              <a:t>T</a:t>
            </a:r>
            <a:r>
              <a:rPr lang="it-IT" baseline="-25000" dirty="0" smtClean="0"/>
              <a:t>PAL</a:t>
            </a:r>
            <a:r>
              <a:rPr lang="it-IT" dirty="0" smtClean="0"/>
              <a:t> che lo decide</a:t>
            </a:r>
            <a:endParaRPr lang="it-IT" dirty="0"/>
          </a:p>
          <a:p>
            <a:pPr lvl="1"/>
            <a:r>
              <a:rPr lang="it-IT" dirty="0" smtClean="0"/>
              <a:t>ma abbiamo visto anche la </a:t>
            </a:r>
            <a:r>
              <a:rPr lang="it-IT" dirty="0"/>
              <a:t>macchina </a:t>
            </a:r>
            <a:r>
              <a:rPr lang="it-IT" dirty="0" smtClean="0"/>
              <a:t>T</a:t>
            </a:r>
            <a:r>
              <a:rPr lang="it-IT" baseline="-25000" dirty="0" smtClean="0"/>
              <a:t>PAL1</a:t>
            </a:r>
            <a:r>
              <a:rPr lang="it-IT" dirty="0" smtClean="0"/>
              <a:t> che lo accetta senza deciderlo</a:t>
            </a:r>
            <a:endParaRPr lang="is-IS" dirty="0"/>
          </a:p>
          <a:p>
            <a:pPr lvl="1"/>
            <a:endParaRPr lang="it-IT" dirty="0" smtClean="0"/>
          </a:p>
          <a:p>
            <a:r>
              <a:rPr lang="it-IT" dirty="0" smtClean="0"/>
              <a:t>Insomma</a:t>
            </a:r>
            <a:r>
              <a:rPr lang="it-IT" dirty="0"/>
              <a:t>, L</a:t>
            </a:r>
            <a:r>
              <a:rPr lang="it-IT" baseline="-25000" dirty="0"/>
              <a:t>PPAL</a:t>
            </a:r>
            <a:r>
              <a:rPr lang="it-IT" dirty="0" smtClean="0"/>
              <a:t> è un linguaggio decidibile oppure no????</a:t>
            </a:r>
          </a:p>
          <a:p>
            <a:r>
              <a:rPr lang="it-IT" dirty="0" smtClean="0"/>
              <a:t>Certo che è decidibile! Infatti, </a:t>
            </a:r>
            <a:r>
              <a:rPr lang="it-IT" sz="2400" b="1" dirty="0" smtClean="0">
                <a:solidFill>
                  <a:srgbClr val="3636E8"/>
                </a:solidFill>
              </a:rPr>
              <a:t>esiste</a:t>
            </a:r>
            <a:r>
              <a:rPr lang="it-IT" dirty="0" smtClean="0"/>
              <a:t> una macchina che lo decide: la </a:t>
            </a:r>
            <a:r>
              <a:rPr lang="it-IT" dirty="0"/>
              <a:t>macchina T</a:t>
            </a:r>
            <a:r>
              <a:rPr lang="it-IT" baseline="-25000" dirty="0"/>
              <a:t>PAL</a:t>
            </a:r>
            <a:r>
              <a:rPr lang="it-IT" dirty="0" smtClean="0"/>
              <a:t> !!!!</a:t>
            </a:r>
          </a:p>
          <a:p>
            <a:pPr lvl="1"/>
            <a:r>
              <a:rPr lang="it-IT" b="1" dirty="0" smtClean="0">
                <a:solidFill>
                  <a:srgbClr val="3636E8"/>
                </a:solidFill>
              </a:rPr>
              <a:t>esiste</a:t>
            </a:r>
            <a:r>
              <a:rPr lang="it-IT" dirty="0" smtClean="0"/>
              <a:t>: vuol dire che basta che ce ne sia una!</a:t>
            </a:r>
          </a:p>
        </p:txBody>
      </p:sp>
    </p:spTree>
    <p:extLst>
      <p:ext uri="{BB962C8B-B14F-4D97-AF65-F5344CB8AC3E}">
        <p14:creationId xmlns:p14="http://schemas.microsoft.com/office/powerpoint/2010/main" val="197089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smtClean="0"/>
              <a:t>Linguaggi complemento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75457" y="1516083"/>
                <a:ext cx="8915400" cy="3777622"/>
              </a:xfrm>
            </p:spPr>
            <p:txBody>
              <a:bodyPr/>
              <a:lstStyle/>
              <a:p>
                <a:r>
                  <a:rPr lang="it-IT" dirty="0" smtClean="0"/>
                  <a:t>Dunque, mentre una macchina che decide un linguaggio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sa ben comportarsi con tutte le parole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*</a:t>
                </a:r>
              </a:p>
              <a:p>
                <a:pPr lvl="1"/>
                <a:r>
                  <a:rPr lang="it-IT" dirty="0" smtClean="0"/>
                  <a:t>per ogni parola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* sa se accettare o rifiutare</a:t>
                </a:r>
              </a:p>
              <a:p>
                <a:r>
                  <a:rPr lang="it-IT" dirty="0" smtClean="0"/>
                  <a:t>una macchina che accetta </a:t>
                </a:r>
                <a:r>
                  <a:rPr lang="it-IT" dirty="0"/>
                  <a:t>un linguaggio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, invece, non sa sempre come comportarsi sulle </a:t>
                </a:r>
                <a:r>
                  <a:rPr lang="it-IT" dirty="0"/>
                  <a:t>parole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* che non sono in L</a:t>
                </a:r>
              </a:p>
              <a:p>
                <a:pPr lvl="1"/>
                <a:r>
                  <a:rPr lang="it-IT" dirty="0" smtClean="0"/>
                  <a:t>potrebbe esistere una parola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*- L sulla quale la macchina non riesce a capire che decisione prendere – e quindi non termina</a:t>
                </a:r>
              </a:p>
              <a:p>
                <a:r>
                  <a:rPr lang="it-IT" dirty="0" smtClean="0"/>
                  <a:t>Sia 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*</a:t>
                </a:r>
                <a:r>
                  <a:rPr lang="it-IT" dirty="0" smtClean="0"/>
                  <a:t>; chiamiamo </a:t>
                </a:r>
                <a:r>
                  <a:rPr lang="it-IT" b="1" i="1" dirty="0" smtClean="0">
                    <a:solidFill>
                      <a:srgbClr val="D441C9"/>
                    </a:solidFill>
                  </a:rPr>
                  <a:t>linguaggio complemento </a:t>
                </a:r>
                <a:r>
                  <a:rPr lang="it-IT" dirty="0" smtClean="0"/>
                  <a:t>di L il linguaggio </a:t>
                </a:r>
                <a:r>
                  <a:rPr lang="it-IT" b="1" dirty="0" smtClean="0"/>
                  <a:t>L</a:t>
                </a:r>
                <a:r>
                  <a:rPr lang="it-IT" sz="2000" b="1" baseline="30000" dirty="0" smtClean="0"/>
                  <a:t>C</a:t>
                </a:r>
                <a:r>
                  <a:rPr lang="it-IT" b="1" dirty="0" smtClean="0"/>
                  <a:t>=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b="1" dirty="0" smtClean="0"/>
                  <a:t>* -L</a:t>
                </a:r>
              </a:p>
              <a:p>
                <a:r>
                  <a:rPr lang="it-IT" dirty="0" smtClean="0"/>
                  <a:t>Allora, possiamo dire che la differenza fra decisione e accettazione di un linguaggio è il comportamento della macchina sul linguaggio complemento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5457" y="1516083"/>
                <a:ext cx="8915400" cy="3777622"/>
              </a:xfrm>
              <a:blipFill rotWithShape="0">
                <a:blip r:embed="rId2"/>
                <a:stretch>
                  <a:fillRect l="-479" t="-1939" r="-547" b="-19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6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538" y="279725"/>
            <a:ext cx="8911687" cy="705926"/>
          </a:xfrm>
        </p:spPr>
        <p:txBody>
          <a:bodyPr/>
          <a:lstStyle/>
          <a:p>
            <a:r>
              <a:rPr lang="it-IT" dirty="0" smtClean="0"/>
              <a:t>Teorema 3.1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400" b="1" dirty="0"/>
                  <a:t>L </a:t>
                </a:r>
                <a14:m>
                  <m:oMath xmlns:m="http://schemas.openxmlformats.org/officeDocument/2006/math">
                    <m:r>
                      <a:rPr lang="it-IT" sz="2400" b="1" i="1">
                        <a:latin typeface="Cambria Math" charset="0"/>
                      </a:rPr>
                      <m:t>⊆</m:t>
                    </m:r>
                    <m:r>
                      <a:rPr lang="it-IT" sz="2400" b="1" i="1"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sz="2400" b="1" dirty="0" smtClean="0"/>
                  <a:t>* è decidibile se e soltanto se L è accettabile e L</a:t>
                </a:r>
                <a:r>
                  <a:rPr lang="it-IT" sz="2400" b="1" baseline="30000" dirty="0" smtClean="0"/>
                  <a:t>C</a:t>
                </a:r>
                <a:r>
                  <a:rPr lang="it-IT" sz="2400" b="1" dirty="0" smtClean="0"/>
                  <a:t> è accettabile</a:t>
                </a:r>
              </a:p>
              <a:p>
                <a:r>
                  <a:rPr lang="it-IT" dirty="0" smtClean="0"/>
                  <a:t>Se L è decidibile, allora</a:t>
                </a:r>
                <a:r>
                  <a:rPr lang="is-IS" dirty="0" smtClean="0"/>
                  <a:t>… e questa parte (quasi banale) del teorema ve la vedete sulla dispensa!</a:t>
                </a:r>
              </a:p>
              <a:p>
                <a:r>
                  <a:rPr lang="is-IS" dirty="0" smtClean="0"/>
                  <a:t>Se </a:t>
                </a:r>
                <a:r>
                  <a:rPr lang="it-IT" dirty="0"/>
                  <a:t>L è accettabile e L</a:t>
                </a:r>
                <a:r>
                  <a:rPr lang="it-IT" sz="2000" baseline="30000" dirty="0"/>
                  <a:t>C</a:t>
                </a:r>
                <a:r>
                  <a:rPr lang="it-IT" dirty="0"/>
                  <a:t> è </a:t>
                </a:r>
                <a:r>
                  <a:rPr lang="it-IT" dirty="0" smtClean="0"/>
                  <a:t>accettabile allora (fate sempre riferimento alla dispensa 3, pag. 3):</a:t>
                </a:r>
              </a:p>
              <a:p>
                <a:pPr lvl="1"/>
                <a:r>
                  <a:rPr lang="it-IT" dirty="0" smtClean="0"/>
                  <a:t>chiamiamo T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la macchina che accetta L e T</a:t>
                </a:r>
                <a:r>
                  <a:rPr lang="it-IT" sz="1800" baseline="-25000" dirty="0" smtClean="0"/>
                  <a:t>2</a:t>
                </a:r>
                <a:r>
                  <a:rPr lang="it-IT" dirty="0" smtClean="0"/>
                  <a:t> </a:t>
                </a:r>
                <a:r>
                  <a:rPr lang="it-IT" dirty="0"/>
                  <a:t>la macchina che accetta L</a:t>
                </a:r>
                <a:r>
                  <a:rPr lang="it-IT" sz="1800" baseline="30000" dirty="0"/>
                  <a:t>C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dobbiamo costruire una macchina T che decide L</a:t>
                </a:r>
              </a:p>
              <a:p>
                <a:pPr lvl="1"/>
                <a:r>
                  <a:rPr lang="it-IT" dirty="0" smtClean="0"/>
                  <a:t>dotiamo T di due nastri; dopo aver copiato l’input x (che inizialmente è scritto sul nastro 1) sul nastro 2, T usa il nastro 1 per simulare </a:t>
                </a:r>
                <a:r>
                  <a:rPr lang="it-IT" dirty="0"/>
                  <a:t>T</a:t>
                </a:r>
                <a:r>
                  <a:rPr lang="it-IT" sz="1800" baseline="-25000" dirty="0"/>
                  <a:t>1</a:t>
                </a:r>
                <a:r>
                  <a:rPr lang="it-IT" dirty="0" smtClean="0"/>
                  <a:t>(x) e il nastro 2 per simulare T</a:t>
                </a:r>
                <a:r>
                  <a:rPr lang="it-IT" sz="1800" baseline="-25000" dirty="0" smtClean="0"/>
                  <a:t>2</a:t>
                </a:r>
                <a:r>
                  <a:rPr lang="it-IT" dirty="0" smtClean="0"/>
                  <a:t>(x) </a:t>
                </a:r>
              </a:p>
              <a:p>
                <a:pPr lvl="1"/>
                <a:r>
                  <a:rPr lang="it-IT" dirty="0" smtClean="0"/>
                  <a:t>1) T simula un passo di </a:t>
                </a:r>
                <a:r>
                  <a:rPr lang="it-IT" dirty="0"/>
                  <a:t>T</a:t>
                </a:r>
                <a:r>
                  <a:rPr lang="it-IT" sz="1800" baseline="-25000" dirty="0"/>
                  <a:t>1</a:t>
                </a:r>
                <a:r>
                  <a:rPr lang="it-IT" dirty="0" smtClean="0"/>
                  <a:t>(x): se quel passo fa accettare </a:t>
                </a:r>
                <a:r>
                  <a:rPr lang="it-IT" dirty="0"/>
                  <a:t>T</a:t>
                </a:r>
                <a:r>
                  <a:rPr lang="it-IT" sz="1800" baseline="-25000" dirty="0"/>
                  <a:t>1</a:t>
                </a:r>
                <a:r>
                  <a:rPr lang="it-IT" dirty="0" smtClean="0"/>
                  <a:t> allora accetta, altrimenti va a 2)</a:t>
                </a:r>
              </a:p>
              <a:p>
                <a:pPr lvl="1"/>
                <a:r>
                  <a:rPr lang="it-IT" dirty="0" smtClean="0"/>
                  <a:t>2) </a:t>
                </a:r>
                <a:r>
                  <a:rPr lang="it-IT" dirty="0"/>
                  <a:t>T simula un passo di </a:t>
                </a:r>
                <a:r>
                  <a:rPr lang="it-IT" dirty="0" smtClean="0"/>
                  <a:t>T</a:t>
                </a:r>
                <a:r>
                  <a:rPr lang="it-IT" sz="1800" baseline="-25000" dirty="0" smtClean="0"/>
                  <a:t>2</a:t>
                </a:r>
                <a:r>
                  <a:rPr lang="it-IT" dirty="0" smtClean="0"/>
                  <a:t>(x</a:t>
                </a:r>
                <a:r>
                  <a:rPr lang="it-IT" dirty="0"/>
                  <a:t>): se quel passo fa accettare </a:t>
                </a:r>
                <a:r>
                  <a:rPr lang="it-IT" dirty="0" smtClean="0"/>
                  <a:t>T</a:t>
                </a:r>
                <a:r>
                  <a:rPr lang="it-IT" sz="1800" baseline="-25000" dirty="0" smtClean="0"/>
                  <a:t>2</a:t>
                </a:r>
                <a:r>
                  <a:rPr lang="it-IT" dirty="0" smtClean="0"/>
                  <a:t> </a:t>
                </a:r>
                <a:r>
                  <a:rPr lang="it-IT" dirty="0"/>
                  <a:t>allora accetta, altrimenti va a </a:t>
                </a:r>
                <a:r>
                  <a:rPr lang="it-IT" dirty="0" smtClean="0"/>
                  <a:t>1)</a:t>
                </a:r>
              </a:p>
              <a:p>
                <a:r>
                  <a:rPr lang="it-IT" dirty="0" smtClean="0"/>
                  <a:t>poiché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L</a:t>
                </a:r>
                <a:r>
                  <a:rPr lang="it-IT" dirty="0" smtClean="0"/>
                  <a:t> oppure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/>
                  <a:t>L </a:t>
                </a:r>
                <a:r>
                  <a:rPr lang="it-IT" dirty="0" smtClean="0"/>
                  <a:t>, allora, prima o poi </a:t>
                </a:r>
                <a:r>
                  <a:rPr lang="it-IT" dirty="0"/>
                  <a:t>T</a:t>
                </a:r>
                <a:r>
                  <a:rPr lang="it-IT" baseline="-25000" dirty="0"/>
                  <a:t>1</a:t>
                </a:r>
                <a:r>
                  <a:rPr lang="it-IT" dirty="0" smtClean="0"/>
                  <a:t> accetta o </a:t>
                </a:r>
                <a:r>
                  <a:rPr lang="it-IT" dirty="0"/>
                  <a:t>T</a:t>
                </a:r>
                <a:r>
                  <a:rPr lang="it-IT" baseline="-25000" dirty="0"/>
                  <a:t>1</a:t>
                </a:r>
                <a:r>
                  <a:rPr lang="it-IT" dirty="0" smtClean="0"/>
                  <a:t> accetta: allora, T decide L.</a:t>
                </a:r>
              </a:p>
              <a:p>
                <a:r>
                  <a:rPr lang="it-IT" dirty="0" smtClean="0"/>
                  <a:t>Ma perché simuliamo un passo alla volta di ciascuna macchina?! Perché non simuliamo prima l’intera T</a:t>
                </a:r>
                <a:r>
                  <a:rPr lang="it-IT" baseline="-25000" dirty="0" smtClean="0"/>
                  <a:t>1</a:t>
                </a:r>
                <a:r>
                  <a:rPr lang="it-IT" dirty="0" smtClean="0"/>
                  <a:t>(x) e poi l’intera T</a:t>
                </a:r>
                <a:r>
                  <a:rPr lang="it-IT" baseline="-25000" dirty="0" smtClean="0"/>
                  <a:t>2</a:t>
                </a:r>
                <a:r>
                  <a:rPr lang="it-IT" dirty="0" smtClean="0"/>
                  <a:t>(x)?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  <a:blipFill rotWithShape="0">
                <a:blip r:embed="rId2"/>
                <a:stretch>
                  <a:fillRect l="-865" t="-1537" r="-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326" y="374728"/>
            <a:ext cx="8911687" cy="694051"/>
          </a:xfrm>
        </p:spPr>
        <p:txBody>
          <a:bodyPr/>
          <a:lstStyle/>
          <a:p>
            <a:r>
              <a:rPr lang="it-IT" dirty="0" smtClean="0"/>
              <a:t>Perché un passo </a:t>
            </a:r>
            <a:r>
              <a:rPr lang="it-IT" smtClean="0"/>
              <a:t>alla volta?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93613" y="1326078"/>
            <a:ext cx="8915400" cy="4860966"/>
          </a:xfrm>
        </p:spPr>
        <p:txBody>
          <a:bodyPr>
            <a:normAutofit/>
          </a:bodyPr>
          <a:lstStyle/>
          <a:p>
            <a:r>
              <a:rPr lang="it-IT" dirty="0" smtClean="0"/>
              <a:t>La macchina </a:t>
            </a:r>
            <a:r>
              <a:rPr lang="it-IT" dirty="0"/>
              <a:t>T</a:t>
            </a:r>
            <a:r>
              <a:rPr lang="it-IT" baseline="-25000" dirty="0"/>
              <a:t>PAL1</a:t>
            </a:r>
            <a:r>
              <a:rPr lang="it-IT" dirty="0" smtClean="0"/>
              <a:t> che abbiamo visto poc’anzi, accetta </a:t>
            </a:r>
            <a:r>
              <a:rPr lang="it-IT" dirty="0"/>
              <a:t>L</a:t>
            </a:r>
            <a:r>
              <a:rPr lang="it-IT" baseline="-25000" dirty="0"/>
              <a:t>PPAL</a:t>
            </a:r>
            <a:endParaRPr lang="it-IT" dirty="0" smtClean="0"/>
          </a:p>
          <a:p>
            <a:r>
              <a:rPr lang="it-IT" dirty="0" smtClean="0"/>
              <a:t>la seguente macchina, che chiamiamo T</a:t>
            </a:r>
            <a:r>
              <a:rPr lang="it-IT" baseline="-25000" dirty="0" smtClean="0"/>
              <a:t>PAL2</a:t>
            </a:r>
            <a:r>
              <a:rPr lang="it-IT" dirty="0" smtClean="0"/>
              <a:t>, accetta : L</a:t>
            </a:r>
            <a:r>
              <a:rPr lang="it-IT" baseline="-25000" dirty="0" smtClean="0"/>
              <a:t>PPAL</a:t>
            </a:r>
            <a:r>
              <a:rPr lang="it-IT" baseline="30000" dirty="0" smtClean="0"/>
              <a:t>C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0</a:t>
            </a:r>
            <a:r>
              <a:rPr lang="it-IT" dirty="0"/>
              <a:t> , a, ◻,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 〈 q</a:t>
            </a:r>
            <a:r>
              <a:rPr lang="it-IT" baseline="-25000" dirty="0"/>
              <a:t>0</a:t>
            </a:r>
            <a:r>
              <a:rPr lang="it-IT" dirty="0"/>
              <a:t> , b, ◻,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◻, ◻, q</a:t>
            </a:r>
            <a:r>
              <a:rPr lang="it-IT" baseline="-25000" dirty="0"/>
              <a:t>a1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◻, ◻, q</a:t>
            </a:r>
            <a:r>
              <a:rPr lang="it-IT" baseline="-25000" dirty="0"/>
              <a:t>b1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a1</a:t>
            </a:r>
            <a:r>
              <a:rPr lang="it-IT" dirty="0"/>
              <a:t> , a,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〉,〈 q</a:t>
            </a:r>
            <a:r>
              <a:rPr lang="it-IT" baseline="-25000" dirty="0"/>
              <a:t>a1</a:t>
            </a:r>
            <a:r>
              <a:rPr lang="it-IT" dirty="0"/>
              <a:t> , b, b,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〉,〈 q</a:t>
            </a:r>
            <a:r>
              <a:rPr lang="it-IT" baseline="-25000" dirty="0"/>
              <a:t>b1</a:t>
            </a:r>
            <a:r>
              <a:rPr lang="it-IT" dirty="0"/>
              <a:t> , a, a,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〉,〈 q</a:t>
            </a:r>
            <a:r>
              <a:rPr lang="it-IT" baseline="-25000" dirty="0"/>
              <a:t>b1</a:t>
            </a:r>
            <a:r>
              <a:rPr lang="it-IT" dirty="0"/>
              <a:t> , b,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2</a:t>
            </a:r>
            <a:r>
              <a:rPr lang="it-IT" dirty="0"/>
              <a:t> , a, </a:t>
            </a:r>
            <a:r>
              <a:rPr lang="it-IT" dirty="0" smtClean="0"/>
              <a:t>a,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q</a:t>
            </a:r>
            <a:r>
              <a:rPr lang="it-IT" baseline="-25000" dirty="0"/>
              <a:t>2</a:t>
            </a:r>
            <a:r>
              <a:rPr lang="it-IT" dirty="0"/>
              <a:t> , b, b,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q</a:t>
            </a:r>
            <a:r>
              <a:rPr lang="it-IT" baseline="-25000" dirty="0"/>
              <a:t>2</a:t>
            </a:r>
            <a:r>
              <a:rPr lang="it-IT" dirty="0"/>
              <a:t> , ◻, ◻, q</a:t>
            </a:r>
            <a:r>
              <a:rPr lang="it-IT" baseline="-25000" dirty="0"/>
              <a:t>0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0</a:t>
            </a:r>
            <a:r>
              <a:rPr lang="it-IT" dirty="0"/>
              <a:t> , ◻, ◻,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〉,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 smtClean="0">
                <a:solidFill>
                  <a:schemeClr val="tx1"/>
                </a:solidFill>
              </a:rPr>
              <a:t>q</a:t>
            </a:r>
            <a:r>
              <a:rPr lang="it-IT" baseline="-25000" dirty="0" err="1" smtClean="0">
                <a:solidFill>
                  <a:schemeClr val="tx1"/>
                </a:solidFill>
              </a:rPr>
              <a:t>A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   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 smtClean="0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   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  <a:p>
            <a:pPr marL="342900" lvl="1" indent="-342900"/>
            <a:r>
              <a:rPr lang="it-IT" sz="1800" dirty="0"/>
              <a:t>O</a:t>
            </a:r>
            <a:r>
              <a:rPr lang="it-IT" sz="1800" dirty="0" smtClean="0"/>
              <a:t>ra, costruiamo la macchina T’</a:t>
            </a:r>
            <a:r>
              <a:rPr lang="it-IT" sz="1800" baseline="-25000" dirty="0" smtClean="0"/>
              <a:t>PAL</a:t>
            </a:r>
            <a:r>
              <a:rPr lang="it-IT" sz="1800" dirty="0" smtClean="0"/>
              <a:t> che ha due  nastri: </a:t>
            </a:r>
            <a:r>
              <a:rPr lang="it-IT" sz="1800" dirty="0"/>
              <a:t>dopo aver copiato l’input x (che inizialmente è scritto sul nastro 1) sul nastro 2, T usa il nastro 1 per simulare </a:t>
            </a:r>
            <a:r>
              <a:rPr lang="it-IT" sz="1800" dirty="0" smtClean="0"/>
              <a:t>T</a:t>
            </a:r>
            <a:r>
              <a:rPr lang="it-IT" sz="1800" baseline="-25000" dirty="0" smtClean="0"/>
              <a:t>PAL1</a:t>
            </a:r>
            <a:r>
              <a:rPr lang="it-IT" sz="1800" dirty="0" smtClean="0"/>
              <a:t>(x</a:t>
            </a:r>
            <a:r>
              <a:rPr lang="it-IT" sz="1800" dirty="0"/>
              <a:t>) e il nastro 2 per simulare </a:t>
            </a:r>
            <a:r>
              <a:rPr lang="it-IT" sz="1800" dirty="0" smtClean="0"/>
              <a:t>T</a:t>
            </a:r>
            <a:r>
              <a:rPr lang="it-IT" sz="1800" baseline="-25000" dirty="0" smtClean="0"/>
              <a:t>PAL2</a:t>
            </a:r>
            <a:r>
              <a:rPr lang="it-IT" sz="1800" dirty="0" smtClean="0"/>
              <a:t>(x</a:t>
            </a:r>
            <a:r>
              <a:rPr lang="it-IT" sz="1800" dirty="0"/>
              <a:t>)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59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326" y="374728"/>
            <a:ext cx="8911687" cy="694051"/>
          </a:xfrm>
        </p:spPr>
        <p:txBody>
          <a:bodyPr/>
          <a:lstStyle/>
          <a:p>
            <a:r>
              <a:rPr lang="it-IT" dirty="0" smtClean="0"/>
              <a:t>Perché un passo </a:t>
            </a:r>
            <a:r>
              <a:rPr lang="it-IT" smtClean="0"/>
              <a:t>alla volta?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93613" y="1326078"/>
                <a:ext cx="8915400" cy="4860966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C</a:t>
                </a:r>
                <a:r>
                  <a:rPr lang="it-IT" sz="1800" dirty="0" smtClean="0"/>
                  <a:t>ostruiamo la macchina T’</a:t>
                </a:r>
                <a:r>
                  <a:rPr lang="it-IT" sz="1800" baseline="-25000" dirty="0" smtClean="0"/>
                  <a:t>PAL</a:t>
                </a:r>
                <a:r>
                  <a:rPr lang="it-IT" sz="1800" dirty="0" smtClean="0"/>
                  <a:t> che opera in due fasi:</a:t>
                </a:r>
              </a:p>
              <a:p>
                <a:pPr lvl="1"/>
                <a:r>
                  <a:rPr lang="it-IT" sz="1600" dirty="0" smtClean="0"/>
                  <a:t>durante la prima fase simula </a:t>
                </a:r>
                <a:r>
                  <a:rPr lang="it-IT" sz="1600" i="1" dirty="0" smtClean="0"/>
                  <a:t>l’intera computazione </a:t>
                </a:r>
                <a:r>
                  <a:rPr lang="it-IT" dirty="0" smtClean="0"/>
                  <a:t>T</a:t>
                </a:r>
                <a:r>
                  <a:rPr lang="it-IT" baseline="-25000" dirty="0" smtClean="0"/>
                  <a:t>PAL1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aba</a:t>
                </a:r>
                <a:r>
                  <a:rPr lang="it-IT" dirty="0" smtClean="0"/>
                  <a:t>)</a:t>
                </a:r>
              </a:p>
              <a:p>
                <a:pPr lvl="1"/>
                <a:r>
                  <a:rPr lang="it-IT" dirty="0"/>
                  <a:t>durante la </a:t>
                </a:r>
                <a:r>
                  <a:rPr lang="it-IT" dirty="0" smtClean="0"/>
                  <a:t>seconda fase </a:t>
                </a:r>
                <a:r>
                  <a:rPr lang="it-IT" dirty="0"/>
                  <a:t>simula </a:t>
                </a:r>
                <a:r>
                  <a:rPr lang="it-IT" i="1" dirty="0"/>
                  <a:t>l’intera computazione </a:t>
                </a:r>
                <a:r>
                  <a:rPr lang="it-IT" dirty="0" smtClean="0"/>
                  <a:t>T</a:t>
                </a:r>
                <a:r>
                  <a:rPr lang="it-IT" baseline="-25000" dirty="0" smtClean="0"/>
                  <a:t>PAL2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aba</a:t>
                </a:r>
                <a:r>
                  <a:rPr lang="it-IT" dirty="0"/>
                  <a:t>)</a:t>
                </a:r>
                <a:endParaRPr lang="it-IT" sz="1600" dirty="0" smtClean="0"/>
              </a:p>
              <a:p>
                <a:r>
                  <a:rPr lang="it-IT" dirty="0" smtClean="0"/>
                  <a:t>Bene. Ora eseguiamo la computazione </a:t>
                </a:r>
                <a:r>
                  <a:rPr lang="it-IT" sz="1800" dirty="0" smtClean="0"/>
                  <a:t>T’</a:t>
                </a:r>
                <a:r>
                  <a:rPr lang="it-IT" sz="1800" baseline="-25000" dirty="0" smtClean="0"/>
                  <a:t>PAL</a:t>
                </a:r>
                <a:r>
                  <a:rPr lang="it-IT" sz="1800" dirty="0" smtClean="0"/>
                  <a:t>(</a:t>
                </a:r>
                <a:r>
                  <a:rPr lang="it-IT" sz="1800" dirty="0" err="1" smtClean="0"/>
                  <a:t>aba</a:t>
                </a:r>
                <a:r>
                  <a:rPr lang="it-IT" sz="1800" dirty="0" smtClean="0"/>
                  <a:t>)</a:t>
                </a:r>
              </a:p>
              <a:p>
                <a:pPr lvl="1"/>
                <a:r>
                  <a:rPr lang="it-IT" sz="1600" dirty="0" smtClean="0"/>
                  <a:t>che, ad un certo punto, dovrà eseguire la quintupla</a:t>
                </a:r>
                <a:r>
                  <a:rPr lang="it-IT" dirty="0">
                    <a:solidFill>
                      <a:srgbClr val="3636E8"/>
                    </a:solidFill>
                  </a:rPr>
                  <a:t> 〈 q</a:t>
                </a:r>
                <a:r>
                  <a:rPr lang="it-IT" baseline="-25000" dirty="0">
                    <a:solidFill>
                      <a:srgbClr val="3636E8"/>
                    </a:solidFill>
                  </a:rPr>
                  <a:t>b1</a:t>
                </a:r>
                <a:r>
                  <a:rPr lang="it-IT" dirty="0">
                    <a:solidFill>
                      <a:srgbClr val="3636E8"/>
                    </a:solidFill>
                  </a:rPr>
                  <a:t> , ◻, ◻, q</a:t>
                </a:r>
                <a:r>
                  <a:rPr lang="it-IT" baseline="-25000" dirty="0">
                    <a:solidFill>
                      <a:srgbClr val="3636E8"/>
                    </a:solidFill>
                  </a:rPr>
                  <a:t>b1</a:t>
                </a:r>
                <a:r>
                  <a:rPr lang="it-IT" dirty="0">
                    <a:solidFill>
                      <a:srgbClr val="3636E8"/>
                    </a:solidFill>
                  </a:rPr>
                  <a:t> ,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〉- e, quindi,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 smtClean="0"/>
                  <a:t>adrà</a:t>
                </a:r>
                <a:r>
                  <a:rPr lang="it-IT" sz="1600" dirty="0" smtClean="0"/>
                  <a:t> in </a:t>
                </a:r>
                <a:r>
                  <a:rPr lang="it-IT" sz="1600" dirty="0" err="1" smtClean="0"/>
                  <a:t>loop</a:t>
                </a:r>
                <a:r>
                  <a:rPr lang="it-IT" sz="1600" dirty="0" smtClean="0"/>
                  <a:t>! </a:t>
                </a:r>
              </a:p>
              <a:p>
                <a:r>
                  <a:rPr lang="it-IT" dirty="0" smtClean="0"/>
                  <a:t>Osservate che </a:t>
                </a:r>
                <a:r>
                  <a:rPr lang="it-IT" dirty="0" err="1" smtClean="0"/>
                  <a:t>aba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</a:t>
                </a:r>
                <a:r>
                  <a:rPr lang="it-IT" baseline="-25000" dirty="0"/>
                  <a:t>PPAL</a:t>
                </a:r>
                <a:r>
                  <a:rPr lang="it-IT" baseline="30000" dirty="0"/>
                  <a:t>C </a:t>
                </a:r>
                <a:r>
                  <a:rPr lang="it-IT" dirty="0" smtClean="0"/>
                  <a:t>: quindi, T’</a:t>
                </a:r>
                <a:r>
                  <a:rPr lang="it-IT" baseline="-25000" dirty="0" smtClean="0"/>
                  <a:t>PAL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aba</a:t>
                </a:r>
                <a:r>
                  <a:rPr lang="it-IT" dirty="0" smtClean="0"/>
                  <a:t>) dovrebbe rigettare</a:t>
                </a:r>
              </a:p>
              <a:p>
                <a:r>
                  <a:rPr lang="it-IT" dirty="0" smtClean="0"/>
                  <a:t>Ma </a:t>
                </a:r>
                <a:r>
                  <a:rPr lang="it-IT" dirty="0" err="1" smtClean="0"/>
                  <a:t>aba</a:t>
                </a:r>
                <a:r>
                  <a:rPr lang="it-IT" dirty="0" smtClean="0"/>
                  <a:t> è una parola palindroma di lunghezza dispari con ‘b’ al centro</a:t>
                </a:r>
              </a:p>
              <a:p>
                <a:r>
                  <a:rPr lang="it-IT" dirty="0" smtClean="0"/>
                  <a:t>e, quindi, poiché T’</a:t>
                </a:r>
                <a:r>
                  <a:rPr lang="it-IT" baseline="-25000" dirty="0" smtClean="0"/>
                  <a:t>PAL</a:t>
                </a:r>
                <a:r>
                  <a:rPr lang="it-IT" dirty="0" smtClean="0"/>
                  <a:t> simula </a:t>
                </a:r>
                <a:r>
                  <a:rPr lang="it-IT" u="sng" dirty="0" smtClean="0"/>
                  <a:t>prima</a:t>
                </a:r>
                <a:r>
                  <a:rPr lang="it-IT" dirty="0" smtClean="0"/>
                  <a:t> </a:t>
                </a:r>
                <a:r>
                  <a:rPr lang="it-IT" i="1" dirty="0" smtClean="0"/>
                  <a:t>l’intera computazione </a:t>
                </a:r>
                <a:r>
                  <a:rPr lang="it-IT" dirty="0"/>
                  <a:t>T</a:t>
                </a:r>
                <a:r>
                  <a:rPr lang="it-IT" baseline="-25000" dirty="0"/>
                  <a:t>PAL1</a:t>
                </a:r>
                <a:r>
                  <a:rPr lang="it-IT" dirty="0"/>
                  <a:t>(</a:t>
                </a:r>
                <a:r>
                  <a:rPr lang="it-IT" dirty="0" err="1"/>
                  <a:t>aba</a:t>
                </a:r>
                <a:r>
                  <a:rPr lang="it-IT" dirty="0" smtClean="0"/>
                  <a:t>), non termina!</a:t>
                </a:r>
              </a:p>
              <a:p>
                <a:r>
                  <a:rPr lang="it-IT" dirty="0" smtClean="0"/>
                  <a:t>Ecco perché “un passo alla volta”!</a:t>
                </a:r>
              </a:p>
              <a:p>
                <a:r>
                  <a:rPr lang="it-IT" dirty="0" smtClean="0"/>
                  <a:t>Guardatelo bene, questo esempio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3613" y="1326078"/>
                <a:ext cx="8915400" cy="4860966"/>
              </a:xfrm>
              <a:blipFill rotWithShape="0">
                <a:blip r:embed="rId2"/>
                <a:stretch>
                  <a:fillRect l="-479" t="-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9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82333" y="1516083"/>
                <a:ext cx="9381115" cy="3777622"/>
              </a:xfrm>
            </p:spPr>
            <p:txBody>
              <a:bodyPr/>
              <a:lstStyle/>
              <a:p>
                <a:r>
                  <a:rPr lang="it-IT" dirty="0" smtClean="0"/>
                  <a:t>E ora un paio di esercizi:</a:t>
                </a:r>
              </a:p>
              <a:p>
                <a:pPr lvl="1"/>
                <a:r>
                  <a:rPr lang="it-IT" dirty="0" smtClean="0"/>
                  <a:t>dimostrare che, se L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e L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 sono due linguaggi accettabili, allora </a:t>
                </a:r>
                <a:r>
                  <a:rPr lang="it-IT" dirty="0"/>
                  <a:t>L</a:t>
                </a:r>
                <a:r>
                  <a:rPr lang="it-IT" sz="18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</a:t>
                </a:r>
                <a:r>
                  <a:rPr lang="it-IT" baseline="-25000" dirty="0"/>
                  <a:t>2 </a:t>
                </a:r>
                <a:r>
                  <a:rPr lang="it-IT" baseline="-25000" dirty="0" smtClean="0"/>
                  <a:t> </a:t>
                </a:r>
                <a:r>
                  <a:rPr lang="it-IT" dirty="0" smtClean="0"/>
                  <a:t>è accettabile </a:t>
                </a:r>
              </a:p>
              <a:p>
                <a:pPr lvl="1"/>
                <a:r>
                  <a:rPr lang="it-IT" dirty="0"/>
                  <a:t>dimostrare che, se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e L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sono due linguaggi accettabili, allora L</a:t>
                </a:r>
                <a:r>
                  <a:rPr lang="it-IT" sz="1800" baseline="-25000" dirty="0"/>
                  <a:t>1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∩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</a:t>
                </a:r>
                <a:r>
                  <a:rPr lang="it-IT" baseline="-25000" dirty="0"/>
                  <a:t>2  </a:t>
                </a:r>
                <a:r>
                  <a:rPr lang="it-IT" dirty="0"/>
                  <a:t>è accettabile </a:t>
                </a:r>
                <a:endParaRPr lang="it-IT" dirty="0" smtClean="0"/>
              </a:p>
              <a:p>
                <a:r>
                  <a:rPr lang="it-IT" dirty="0" smtClean="0"/>
                  <a:t>In una delle due dimostrazioni è possibile prima simulare l’intera computazione di una macchina e poi l’intera computazione della seconda macchina: in quale dimostrazione?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2333" y="1516083"/>
                <a:ext cx="9381115" cy="3777622"/>
              </a:xfrm>
              <a:blipFill rotWithShape="0">
                <a:blip r:embed="rId2"/>
                <a:stretch>
                  <a:fillRect l="-455" t="-9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57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calcolabili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623936" y="1349416"/>
                <a:ext cx="8915400" cy="483435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Torniamo, per un momento, ai cari vecchi trasduttori: macchine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dotate di nastro di output, che sanno calcolare il valore di una funzione generica – scrivendo tale valore sul nastro di output e terminando la computazione nello stato 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F</a:t>
                </a:r>
                <a:endParaRPr lang="it-IT" sz="2000" baseline="-25000" dirty="0" smtClean="0"/>
              </a:p>
              <a:p>
                <a:r>
                  <a:rPr lang="it-IT" dirty="0" smtClean="0"/>
                  <a:t>Bella cosa, questa, di una macchina che sa calcolare il valore di una funzione – </a:t>
                </a:r>
                <a:r>
                  <a:rPr lang="it-IT" dirty="0"/>
                  <a:t>b</a:t>
                </a:r>
                <a:r>
                  <a:rPr lang="it-IT" dirty="0" smtClean="0"/>
                  <a:t>ella, sì, ma che vuol dire</a:t>
                </a:r>
                <a:r>
                  <a:rPr lang="it-IT" dirty="0"/>
                  <a:t>?</a:t>
                </a:r>
                <a:endParaRPr lang="it-IT" dirty="0" smtClean="0"/>
              </a:p>
              <a:p>
                <a:r>
                  <a:rPr lang="it-IT" dirty="0" smtClean="0"/>
                  <a:t>Facile! (La so, la so, starete gridando tutti, agitandovi sulle vostre sedie). Cioè, ad esempio: </a:t>
                </a:r>
              </a:p>
              <a:p>
                <a:pPr lvl="1"/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= n2 nel punto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= 5, vale 25 – ossia,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(5) = 25</a:t>
                </a:r>
              </a:p>
              <a:p>
                <a:pPr lvl="1"/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= 2n nel punto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= 9 vale 512 - ossia,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(9)=512</a:t>
                </a:r>
              </a:p>
              <a:p>
                <a:pPr lvl="1"/>
                <a:r>
                  <a:rPr lang="it-IT" dirty="0" smtClean="0"/>
                  <a:t>facile!</a:t>
                </a:r>
              </a:p>
              <a:p>
                <a:pPr lvl="1"/>
                <a:r>
                  <a:rPr lang="it-IT" dirty="0" smtClean="0"/>
                  <a:t>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=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charset="0"/>
                      </a:rPr>
                      <m:t>  </m:t>
                    </m:r>
                    <m:f>
                      <m:fPr>
                        <m:ctrlPr>
                          <a:rPr lang="it-IT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  <m:r>
                          <a:rPr lang="it-IT" sz="2000" i="1">
                            <a:latin typeface="Cambria Math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it-IT" dirty="0">
                    <a:effectLst/>
                  </a:rPr>
                  <a:t> </a:t>
                </a:r>
                <a:r>
                  <a:rPr lang="it-IT" dirty="0" smtClean="0"/>
                  <a:t> nel punto </a:t>
                </a:r>
                <a:r>
                  <a:rPr lang="it-IT" dirty="0" err="1" smtClean="0"/>
                  <a:t>n</a:t>
                </a:r>
                <a:r>
                  <a:rPr lang="it-IT" dirty="0"/>
                  <a:t> </a:t>
                </a:r>
                <a:r>
                  <a:rPr lang="it-IT" dirty="0" smtClean="0"/>
                  <a:t>= 4 vale </a:t>
                </a:r>
                <a:r>
                  <a:rPr lang="is-IS" dirty="0" smtClean="0"/>
                  <a:t>… Ops!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3936" y="1349416"/>
                <a:ext cx="8915400" cy="4834359"/>
              </a:xfrm>
              <a:blipFill rotWithShape="0">
                <a:blip r:embed="rId2"/>
                <a:stretch>
                  <a:fillRect l="-478" t="-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6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calcolabili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45806" y="1151907"/>
                <a:ext cx="8978256" cy="489263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Già, non è proprio così banale come sembrava</a:t>
                </a:r>
                <a:r>
                  <a:rPr lang="is-IS" dirty="0" smtClean="0"/>
                  <a:t>…</a:t>
                </a:r>
                <a:endParaRPr lang="it-IT" sz="2000" baseline="-25000" dirty="0" smtClean="0"/>
              </a:p>
              <a:p>
                <a:r>
                  <a:rPr lang="it-IT" dirty="0" smtClean="0"/>
                  <a:t>Allora, intanto ci limitiamo a considerare funzioni ”discrete” – ossia, dati due alfabeti (finiti, neanche a dirlo)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 smtClean="0"/>
                  <a:t>2</a:t>
                </a:r>
                <a:r>
                  <a:rPr lang="it-IT" dirty="0" smtClean="0"/>
                  <a:t>, noi consideriamo funzioni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*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/>
                  <a:t>2</a:t>
                </a:r>
                <a:r>
                  <a:rPr lang="it-IT" dirty="0" smtClean="0"/>
                  <a:t>*</a:t>
                </a:r>
                <a:endParaRPr lang="it-IT" baseline="-25000" dirty="0" smtClean="0"/>
              </a:p>
              <a:p>
                <a:pPr lvl="1"/>
                <a:r>
                  <a:rPr lang="it-IT" dirty="0" smtClean="0"/>
                  <a:t>ossia, funzioni che trasformano parole in altre parole</a:t>
                </a:r>
              </a:p>
              <a:p>
                <a:r>
                  <a:rPr lang="it-IT" dirty="0" smtClean="0"/>
                  <a:t>Poi, noi vogliamo calcolarle solo dove sono definite</a:t>
                </a:r>
              </a:p>
              <a:p>
                <a:pPr lvl="1"/>
                <a:r>
                  <a:rPr lang="it-IT" dirty="0" smtClean="0"/>
                  <a:t>E, poiché 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 =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charset="0"/>
                      </a:rPr>
                      <m:t>  </m:t>
                    </m:r>
                    <m:f>
                      <m:fPr>
                        <m:ctrlPr>
                          <a:rPr lang="it-IT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  <m:r>
                          <a:rPr lang="it-IT" sz="2000" i="1">
                            <a:latin typeface="Cambria Math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:r>
                  <a:rPr lang="it-IT" dirty="0" smtClean="0"/>
                  <a:t>non è definita nel </a:t>
                </a:r>
                <a:r>
                  <a:rPr lang="it-IT" dirty="0"/>
                  <a:t>punto </a:t>
                </a:r>
                <a:r>
                  <a:rPr lang="it-IT" dirty="0" err="1"/>
                  <a:t>n</a:t>
                </a:r>
                <a:r>
                  <a:rPr lang="it-IT" dirty="0"/>
                  <a:t> = </a:t>
                </a:r>
                <a:r>
                  <a:rPr lang="it-IT" dirty="0" smtClean="0"/>
                  <a:t>4, non possiamo (né vogliamo!) calcolare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(4)</a:t>
                </a:r>
              </a:p>
              <a:p>
                <a:r>
                  <a:rPr lang="it-IT" dirty="0" smtClean="0"/>
                  <a:t>E, infatti, parliamo di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funzioni</a:t>
                </a:r>
                <a:r>
                  <a:rPr lang="it-IT" dirty="0" smtClean="0"/>
                  <a:t> in generale (che possono non essere definite in alcuni punti) e di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funzioni totali </a:t>
                </a:r>
                <a:r>
                  <a:rPr lang="it-IT" dirty="0" smtClean="0"/>
                  <a:t>(che sono definite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 smtClean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*</a:t>
                </a:r>
                <a:r>
                  <a:rPr lang="it-IT" dirty="0" smtClean="0"/>
                  <a:t>)</a:t>
                </a:r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Una funzione </a:t>
                </a:r>
                <a:r>
                  <a:rPr lang="it-IT" dirty="0"/>
                  <a:t>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/>
                  <a:t>2</a:t>
                </a:r>
                <a:r>
                  <a:rPr lang="it-IT" dirty="0" smtClean="0"/>
                  <a:t>* è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calcolabile</a:t>
                </a:r>
                <a:r>
                  <a:rPr lang="it-IT" dirty="0" smtClean="0"/>
                  <a:t> se esiste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di tipo trasduttore T tale che, </a:t>
                </a:r>
                <a:r>
                  <a:rPr lang="it-IT" dirty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/>
                  <a:t>*</a:t>
                </a:r>
                <a:r>
                  <a:rPr lang="it-IT" dirty="0" smtClean="0"/>
                  <a:t> </a:t>
                </a:r>
                <a:r>
                  <a:rPr lang="it-IT" u="sng" dirty="0" smtClean="0"/>
                  <a:t>tale </a:t>
                </a:r>
                <a:r>
                  <a:rPr lang="it-IT" u="sng" dirty="0" smtClean="0"/>
                  <a:t>che </a:t>
                </a:r>
                <a:r>
                  <a:rPr lang="it-IT" u="sng" dirty="0" err="1" smtClean="0"/>
                  <a:t>f</a:t>
                </a:r>
                <a:r>
                  <a:rPr lang="it-IT" u="sng" dirty="0" smtClean="0"/>
                  <a:t>(x) è definita</a:t>
                </a:r>
                <a:r>
                  <a:rPr lang="it-IT" dirty="0" smtClean="0"/>
                  <a:t>, T(x)=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</a:t>
                </a:r>
              </a:p>
              <a:p>
                <a:pPr lvl="1"/>
                <a:r>
                  <a:rPr lang="it-IT" dirty="0" smtClean="0"/>
                  <a:t>ossia, la computazione T(x) termina con la parola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 scritta sul nastro di output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5806" y="1151907"/>
                <a:ext cx="8978256" cy="4892633"/>
              </a:xfrm>
              <a:blipFill rotWithShape="0">
                <a:blip r:embed="rId2"/>
                <a:stretch>
                  <a:fillRect l="-475" t="-747" r="-10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0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calcolabili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477020" cy="500388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Una funzione </a:t>
                </a:r>
                <a:r>
                  <a:rPr lang="it-IT" dirty="0"/>
                  <a:t>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/>
                  <a:t>2</a:t>
                </a:r>
                <a:r>
                  <a:rPr lang="it-IT" dirty="0" smtClean="0"/>
                  <a:t>* è </a:t>
                </a:r>
                <a:r>
                  <a:rPr lang="it-IT" dirty="0"/>
                  <a:t>calcolabile se esiste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di tipo trasduttore T tale che, </a:t>
                </a:r>
                <a:r>
                  <a:rPr lang="it-IT" dirty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u="sng" dirty="0" smtClean="0"/>
                  <a:t>* tale </a:t>
                </a:r>
                <a:r>
                  <a:rPr lang="it-IT" u="sng" dirty="0"/>
                  <a:t>che f(x) è </a:t>
                </a:r>
                <a:r>
                  <a:rPr lang="it-IT" u="sng" dirty="0" smtClean="0"/>
                  <a:t>definita</a:t>
                </a:r>
                <a:r>
                  <a:rPr lang="it-IT" dirty="0" smtClean="0"/>
                  <a:t>, T(x</a:t>
                </a:r>
                <a:r>
                  <a:rPr lang="it-IT" dirty="0"/>
                  <a:t>)=</a:t>
                </a:r>
                <a:r>
                  <a:rPr lang="it-IT" dirty="0" err="1"/>
                  <a:t>f</a:t>
                </a:r>
                <a:r>
                  <a:rPr lang="it-IT" dirty="0"/>
                  <a:t>(x)</a:t>
                </a:r>
              </a:p>
              <a:p>
                <a:pPr lvl="1"/>
                <a:r>
                  <a:rPr lang="it-IT" dirty="0"/>
                  <a:t>ossia, la computazione T(x) termina con la parola </a:t>
                </a:r>
                <a:r>
                  <a:rPr lang="it-IT" dirty="0" err="1"/>
                  <a:t>f</a:t>
                </a:r>
                <a:r>
                  <a:rPr lang="it-IT" dirty="0"/>
                  <a:t>(x) scritta sul nastro di output</a:t>
                </a:r>
              </a:p>
              <a:p>
                <a:r>
                  <a:rPr lang="it-IT" dirty="0" smtClean="0"/>
                  <a:t>Osservate che questa definizione nulla ci dice circa le computazioni T(x) tali che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 non è definita</a:t>
                </a:r>
                <a:endParaRPr lang="it-IT" baseline="-25000" dirty="0" smtClean="0"/>
              </a:p>
              <a:p>
                <a:pPr lvl="1"/>
                <a:r>
                  <a:rPr lang="it-IT" dirty="0" smtClean="0"/>
                  <a:t>in questo caso, T(x) potrebbe non terminare</a:t>
                </a:r>
              </a:p>
              <a:p>
                <a:pPr lvl="1"/>
                <a:r>
                  <a:rPr lang="it-IT" dirty="0" smtClean="0"/>
                  <a:t>oppure terminare con un valore scritto sul nastro di output che non corrisponde al valore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(x): infatti, </a:t>
                </a:r>
                <a:r>
                  <a:rPr lang="it-IT" u="sng" dirty="0" err="1" smtClean="0"/>
                  <a:t>f</a:t>
                </a:r>
                <a:r>
                  <a:rPr lang="it-IT" u="sng" dirty="0" smtClean="0"/>
                  <a:t>(x) non esiste</a:t>
                </a:r>
                <a:r>
                  <a:rPr lang="it-IT" dirty="0" smtClean="0"/>
                  <a:t>!</a:t>
                </a:r>
              </a:p>
              <a:p>
                <a:r>
                  <a:rPr lang="it-IT" dirty="0" smtClean="0"/>
                  <a:t>Perciò, a pensarci bene, il concetto di calcolabilità di una funzione è molto simile al concetto di accettabilità di un linguaggio</a:t>
                </a:r>
              </a:p>
              <a:p>
                <a:r>
                  <a:rPr lang="it-IT" dirty="0" smtClean="0"/>
                  <a:t>Le cose vanno certamente bene quando scegliamo un x tale che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 è definita / x appartiene al linguaggio</a:t>
                </a:r>
              </a:p>
              <a:p>
                <a:r>
                  <a:rPr lang="it-IT" dirty="0" smtClean="0"/>
                  <a:t>Può succedere di tutto quando </a:t>
                </a:r>
                <a:r>
                  <a:rPr lang="it-IT" dirty="0"/>
                  <a:t>quando scegliamo un x tale che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(x) non è definita / x non appartiene al linguaggio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477020" cy="5003883"/>
              </a:xfrm>
              <a:blipFill rotWithShape="0">
                <a:blip r:embed="rId2"/>
                <a:stretch>
                  <a:fillRect l="-450" t="-731" r="-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83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e linguaggi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Pensandoci bene, ad ogni linguaggio </a:t>
                </a:r>
                <a:r>
                  <a:rPr lang="it-IT" dirty="0"/>
                  <a:t>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* </a:t>
                </a:r>
                <a:r>
                  <a:rPr lang="it-IT" dirty="0" smtClean="0"/>
                  <a:t>possiamo associare una funzione - quella che si chiama </a:t>
                </a:r>
                <a:r>
                  <a:rPr lang="it-IT" i="1" dirty="0" smtClean="0"/>
                  <a:t>funzione caratteristica </a:t>
                </a:r>
                <a:r>
                  <a:rPr lang="it-IT" dirty="0" smtClean="0"/>
                  <a:t>di un insieme: una funzione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 smtClean="0">
                    <a:solidFill>
                      <a:srgbClr val="D441C9"/>
                    </a:solidFill>
                    <a:effectLst/>
                  </a:rPr>
                  <a:t>L</a:t>
                </a:r>
                <a:r>
                  <a:rPr lang="it-IT" dirty="0">
                    <a:solidFill>
                      <a:srgbClr val="D441C9"/>
                    </a:solidFill>
                    <a:effectLst/>
                  </a:rPr>
                  <a:t> </a:t>
                </a:r>
                <a:r>
                  <a:rPr lang="it-IT" dirty="0" smtClean="0">
                    <a:solidFill>
                      <a:srgbClr val="D441C9"/>
                    </a:solidFill>
                    <a:effectLst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rgbClr val="D441C9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>
                    <a:solidFill>
                      <a:srgbClr val="D441C9"/>
                    </a:solidFill>
                    <a:effectLst/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 smtClean="0">
                    <a:solidFill>
                      <a:srgbClr val="D441C9"/>
                    </a:solidFill>
                  </a:rPr>
                  <a:t> {0,1} </a:t>
                </a:r>
                <a:r>
                  <a:rPr lang="it-IT" dirty="0" smtClean="0"/>
                  <a:t>tale che, per ogni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*</a:t>
                </a:r>
                <a:r>
                  <a:rPr lang="it-IT" dirty="0" smtClean="0"/>
                  <a:t>, </a:t>
                </a:r>
              </a:p>
              <a:p>
                <a:pPr lvl="1"/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/>
                  <a:t>L</a:t>
                </a:r>
                <a:r>
                  <a:rPr lang="it-IT" dirty="0" smtClean="0"/>
                  <a:t>(x)=1 se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L,</a:t>
                </a:r>
                <a:endParaRPr lang="it-IT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/>
                  <a:t>L</a:t>
                </a:r>
                <a:r>
                  <a:rPr lang="it-IT" dirty="0"/>
                  <a:t>(x)=1 se x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</a:rPr>
                      <m:t>∉</m:t>
                    </m:r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L</a:t>
                </a:r>
                <a:endParaRPr lang="it-IT" dirty="0"/>
              </a:p>
              <a:p>
                <a:r>
                  <a:rPr lang="it-IT" dirty="0" smtClean="0"/>
                  <a:t>Osservate che, qualunque sia L,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>
                    <a:solidFill>
                      <a:srgbClr val="D441C9"/>
                    </a:solidFill>
                  </a:rPr>
                  <a:t>L</a:t>
                </a:r>
                <a:r>
                  <a:rPr lang="it-IT" dirty="0" smtClean="0"/>
                  <a:t>  è una funzione </a:t>
                </a:r>
                <a:r>
                  <a:rPr lang="it-IT" u="sng" dirty="0" smtClean="0"/>
                  <a:t>totale</a:t>
                </a:r>
              </a:p>
              <a:p>
                <a:endParaRPr lang="it-IT" u="sng" dirty="0"/>
              </a:p>
              <a:p>
                <a:endParaRPr lang="it-IT" u="sng" dirty="0" smtClean="0"/>
              </a:p>
              <a:p>
                <a:r>
                  <a:rPr lang="it-IT" b="1" dirty="0" smtClean="0"/>
                  <a:t>TEOREMA 3.2: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/>
                  <a:t>L</a:t>
                </a:r>
                <a:r>
                  <a:rPr lang="it-IT" dirty="0" smtClean="0"/>
                  <a:t> è calcolabile se e solo se L è decidibile</a:t>
                </a:r>
              </a:p>
              <a:p>
                <a:r>
                  <a:rPr lang="it-IT" dirty="0" smtClean="0"/>
                  <a:t>è questo il Teorema 3.2 e la dimostrazione (facile facile facile) ve la </a:t>
                </a:r>
                <a:r>
                  <a:rPr lang="it-IT" u="sng" dirty="0" smtClean="0"/>
                  <a:t>studiate sulle dispense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  <a:blipFill rotWithShape="0">
                <a:blip r:embed="rId2"/>
                <a:stretch>
                  <a:fillRect l="-467" t="-3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Facciamo il punto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427545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partiti cercando di capire come risolvere automaticamente i problemi</a:t>
            </a:r>
          </a:p>
          <a:p>
            <a:r>
              <a:rPr lang="it-IT" dirty="0" smtClean="0"/>
              <a:t>E abbiamo studiato la soluzione proposta da Alan </a:t>
            </a:r>
            <a:r>
              <a:rPr lang="it-IT" dirty="0" err="1" smtClean="0"/>
              <a:t>Turing</a:t>
            </a:r>
            <a:r>
              <a:rPr lang="it-IT" dirty="0" smtClean="0"/>
              <a:t> che, partendo dalla sua analisi del processo di soluzione è arrivato a definire il passo elementare di calcolo: una operazione</a:t>
            </a:r>
          </a:p>
          <a:p>
            <a:pPr lvl="1"/>
            <a:r>
              <a:rPr lang="it-IT" dirty="0" smtClean="0"/>
              <a:t>scelta in un insieme di operazione di cardinalità costante</a:t>
            </a:r>
          </a:p>
          <a:p>
            <a:pPr lvl="1"/>
            <a:r>
              <a:rPr lang="it-IT" dirty="0" smtClean="0"/>
              <a:t>che richiede di ricordare una quantità costante di operazioni</a:t>
            </a:r>
          </a:p>
          <a:p>
            <a:r>
              <a:rPr lang="it-IT" dirty="0" smtClean="0"/>
              <a:t>Da questa idea di operazione elementare, </a:t>
            </a:r>
            <a:r>
              <a:rPr lang="it-IT" dirty="0" err="1" smtClean="0"/>
              <a:t>Turing</a:t>
            </a:r>
            <a:r>
              <a:rPr lang="it-IT" dirty="0" smtClean="0"/>
              <a:t> ha introdotto un modello di calcolo: la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che è un linguaggio per descrivere algoritmi</a:t>
            </a:r>
          </a:p>
          <a:p>
            <a:pPr lvl="1"/>
            <a:r>
              <a:rPr lang="it-IT" dirty="0" smtClean="0"/>
              <a:t>e ogni macchina di </a:t>
            </a:r>
            <a:r>
              <a:rPr lang="it-IT" dirty="0" err="1" smtClean="0"/>
              <a:t>Turing</a:t>
            </a:r>
            <a:r>
              <a:rPr lang="it-IT" dirty="0" smtClean="0"/>
              <a:t> è un algoritmo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Poi,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ha anche progettato la sua macchina Universale – ma questa è un’altra storia (che già conosciamo)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e linguaggi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Ri-pensandoci bene, anche ad ogni funzione </a:t>
                </a:r>
                <a:r>
                  <a:rPr lang="it-IT" dirty="0"/>
                  <a:t>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/>
                  <a:t>2</a:t>
                </a:r>
                <a:r>
                  <a:rPr lang="it-IT" dirty="0"/>
                  <a:t> </a:t>
                </a:r>
                <a:r>
                  <a:rPr lang="it-IT" dirty="0" smtClean="0"/>
                  <a:t>possiamo associare un linguaggio </a:t>
                </a:r>
                <a:r>
                  <a:rPr lang="it-IT" dirty="0" err="1" smtClean="0"/>
                  <a:t>L</a:t>
                </a:r>
                <a:r>
                  <a:rPr lang="it-IT" sz="2000" baseline="-25000" dirty="0" err="1" smtClean="0"/>
                  <a:t>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 smtClean="0"/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  <m:r>
                      <m:rPr>
                        <m:nor/>
                      </m:rPr>
                      <a:rPr lang="it-IT" baseline="-25000" dirty="0"/>
                      <m:t>2</m:t>
                    </m:r>
                    <m:r>
                      <a:rPr lang="it-IT" i="1" baseline="-25000" dirty="0"/>
                      <m:t> </m:t>
                    </m:r>
                  </m:oMath>
                </a14:m>
                <a:r>
                  <a:rPr lang="it-IT" dirty="0" smtClean="0"/>
                  <a:t>*</a:t>
                </a:r>
                <a:r>
                  <a:rPr lang="it-IT" sz="2400" i="1" dirty="0">
                    <a:latin typeface="Cambria Math" charset="0"/>
                  </a:rPr>
                  <a:t> </a:t>
                </a:r>
                <a:r>
                  <a:rPr lang="it-IT" dirty="0" smtClean="0">
                    <a:effectLst/>
                  </a:rPr>
                  <a:t>: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={ (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𝒙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,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𝒚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i="1" dirty="0" smtClean="0">
                    <a:solidFill>
                      <a:srgbClr val="D441C9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a:rPr lang="it-IT" b="1" i="1" baseline="-25000" smtClean="0">
                        <a:solidFill>
                          <a:srgbClr val="D441C9"/>
                        </a:solidFill>
                        <a:latin typeface="Cambria Math" charset="0"/>
                      </a:rPr>
                      <m:t>𝟏</m:t>
                    </m:r>
                  </m:oMath>
                </a14:m>
                <a:r>
                  <a:rPr lang="it-IT" b="1" i="1" dirty="0" smtClean="0">
                    <a:solidFill>
                      <a:srgbClr val="D441C9"/>
                    </a:solidFill>
                    <a:latin typeface="Cambria Math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×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D441C9"/>
                        </a:solidFill>
                      </a:rPr>
                      <m:t>2</m:t>
                    </m:r>
                  </m:oMath>
                </a14:m>
                <a:r>
                  <a:rPr lang="it-IT" b="1" i="1" dirty="0" smtClean="0">
                    <a:solidFill>
                      <a:srgbClr val="D441C9"/>
                    </a:solidFill>
                    <a:latin typeface="Cambria Math" charset="0"/>
                  </a:rPr>
                  <a:t>*  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tali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che y =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(x) }</a:t>
                </a:r>
              </a:p>
              <a:p>
                <a:r>
                  <a:rPr lang="it-IT" dirty="0" smtClean="0"/>
                  <a:t>Osservate bene: il linguaggio è costituito da </a:t>
                </a:r>
                <a:r>
                  <a:rPr lang="it-IT" u="sng" dirty="0" smtClean="0"/>
                  <a:t>coppie di parole</a:t>
                </a:r>
                <a:endParaRPr lang="it-IT" u="sng" dirty="0"/>
              </a:p>
              <a:p>
                <a:endParaRPr lang="it-IT" u="sng" dirty="0" smtClean="0"/>
              </a:p>
              <a:p>
                <a:r>
                  <a:rPr lang="it-IT" b="1" dirty="0" smtClean="0"/>
                  <a:t>TEOREMA 3.3:</a:t>
                </a:r>
                <a:r>
                  <a:rPr lang="it-IT" dirty="0" smtClean="0"/>
                  <a:t> Se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calcolabile </a:t>
                </a:r>
                <a:r>
                  <a:rPr lang="it-IT" u="sng" dirty="0" smtClean="0"/>
                  <a:t>e totale </a:t>
                </a:r>
                <a:r>
                  <a:rPr lang="it-IT" dirty="0"/>
                  <a:t>allora </a:t>
                </a:r>
                <a:r>
                  <a:rPr lang="it-IT" dirty="0" err="1"/>
                  <a:t>L</a:t>
                </a:r>
                <a:r>
                  <a:rPr lang="it-IT" sz="2000" baseline="-25000" dirty="0" err="1"/>
                  <a:t>f</a:t>
                </a:r>
                <a:r>
                  <a:rPr lang="it-IT" dirty="0" smtClean="0"/>
                  <a:t> è decidibile</a:t>
                </a:r>
              </a:p>
              <a:p>
                <a:r>
                  <a:rPr lang="it-IT" dirty="0" smtClean="0"/>
                  <a:t>è questo il Teorema 3.3 e anche questa dimostrazione (facile facile facile) ve la</a:t>
                </a:r>
                <a:r>
                  <a:rPr lang="it-IT" u="sng" dirty="0" smtClean="0"/>
                  <a:t> studiate sulle dispense</a:t>
                </a:r>
                <a:r>
                  <a:rPr lang="it-IT" dirty="0" smtClean="0"/>
                  <a:t>. E poi, se volete, ne discutiamo</a:t>
                </a:r>
              </a:p>
              <a:p>
                <a:r>
                  <a:rPr lang="it-IT" dirty="0" smtClean="0"/>
                  <a:t>Domandina: possiamo dire qualcosa </a:t>
                </a:r>
                <a:r>
                  <a:rPr lang="it-IT" dirty="0"/>
                  <a:t>su </a:t>
                </a:r>
                <a:r>
                  <a:rPr lang="it-IT" dirty="0" err="1"/>
                  <a:t>L</a:t>
                </a:r>
                <a:r>
                  <a:rPr lang="it-IT" sz="2000" baseline="-25000" dirty="0" err="1"/>
                  <a:t>f</a:t>
                </a:r>
                <a:r>
                  <a:rPr lang="it-IT" dirty="0" smtClean="0"/>
                  <a:t> se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calcolabile ma non totale? provate a giocarci un po’</a:t>
                </a:r>
                <a:r>
                  <a:rPr lang="is-IS" dirty="0" smtClean="0"/>
                  <a:t>…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  <a:blipFill rotWithShape="0">
                <a:blip r:embed="rId2"/>
                <a:stretch>
                  <a:fillRect l="-467" t="-731" r="-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0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e linguaggi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3126" y="1151907"/>
            <a:ext cx="9140313" cy="5003883"/>
          </a:xfrm>
        </p:spPr>
        <p:txBody>
          <a:bodyPr>
            <a:normAutofit/>
          </a:bodyPr>
          <a:lstStyle/>
          <a:p>
            <a:endParaRPr lang="it-IT" u="sng" dirty="0" smtClean="0"/>
          </a:p>
          <a:p>
            <a:r>
              <a:rPr lang="it-IT" b="1" dirty="0" smtClean="0"/>
              <a:t>TEOREMA 3.4:</a:t>
            </a:r>
            <a:r>
              <a:rPr lang="it-IT" dirty="0" smtClean="0"/>
              <a:t> </a:t>
            </a:r>
            <a:r>
              <a:rPr lang="it-IT" dirty="0"/>
              <a:t>Se </a:t>
            </a:r>
            <a:r>
              <a:rPr lang="it-IT" dirty="0" err="1"/>
              <a:t>L</a:t>
            </a:r>
            <a:r>
              <a:rPr lang="it-IT" sz="2000" baseline="-25000" dirty="0" err="1"/>
              <a:t>f</a:t>
            </a:r>
            <a:r>
              <a:rPr lang="it-IT" dirty="0"/>
              <a:t> è decidibile </a:t>
            </a:r>
            <a:r>
              <a:rPr lang="it-IT" dirty="0" smtClean="0"/>
              <a:t>allora </a:t>
            </a:r>
            <a:r>
              <a:rPr lang="it-IT" dirty="0" err="1"/>
              <a:t>f</a:t>
            </a:r>
            <a:r>
              <a:rPr lang="it-IT" dirty="0"/>
              <a:t> è calcolabile </a:t>
            </a:r>
            <a:endParaRPr lang="it-IT" dirty="0" smtClean="0"/>
          </a:p>
          <a:p>
            <a:r>
              <a:rPr lang="it-IT" dirty="0" smtClean="0"/>
              <a:t>e qui qualche commento è d’uopo</a:t>
            </a:r>
          </a:p>
          <a:p>
            <a:r>
              <a:rPr lang="it-IT" dirty="0"/>
              <a:t>S</a:t>
            </a:r>
            <a:r>
              <a:rPr lang="it-IT" dirty="0" smtClean="0"/>
              <a:t>appiamo </a:t>
            </a:r>
            <a:r>
              <a:rPr lang="it-IT" dirty="0"/>
              <a:t>che </a:t>
            </a:r>
            <a:r>
              <a:rPr lang="it-IT" dirty="0" err="1" smtClean="0"/>
              <a:t>L</a:t>
            </a:r>
            <a:r>
              <a:rPr lang="it-IT" sz="2000" baseline="-25000" dirty="0" err="1" smtClean="0"/>
              <a:t>f</a:t>
            </a:r>
            <a:r>
              <a:rPr lang="it-IT" dirty="0" smtClean="0"/>
              <a:t> </a:t>
            </a:r>
            <a:r>
              <a:rPr lang="it-IT" dirty="0"/>
              <a:t>è decidibile </a:t>
            </a:r>
            <a:r>
              <a:rPr lang="it-IT" dirty="0" smtClean="0"/>
              <a:t>(la nostra ipotesi); allora esiste un riconoscitore T</a:t>
            </a:r>
            <a:r>
              <a:rPr lang="it-IT" sz="2000" baseline="-25000" dirty="0" smtClean="0"/>
              <a:t>L</a:t>
            </a:r>
            <a:r>
              <a:rPr lang="it-IT" dirty="0" smtClean="0"/>
              <a:t> che, se gli scrivo sul nastro le </a:t>
            </a:r>
            <a:r>
              <a:rPr lang="it-IT" dirty="0" smtClean="0">
                <a:solidFill>
                  <a:srgbClr val="3636E8"/>
                </a:solidFill>
              </a:rPr>
              <a:t>due parole x e y </a:t>
            </a:r>
            <a:r>
              <a:rPr lang="it-IT" dirty="0" smtClean="0"/>
              <a:t>quello, dopo un po’, mi risponde “(</a:t>
            </a:r>
            <a:r>
              <a:rPr lang="it-IT" dirty="0" err="1" smtClean="0"/>
              <a:t>x,y</a:t>
            </a:r>
            <a:r>
              <a:rPr lang="it-IT" dirty="0" smtClean="0"/>
              <a:t>) è in </a:t>
            </a:r>
            <a:r>
              <a:rPr lang="it-IT" dirty="0" err="1" smtClean="0"/>
              <a:t>L</a:t>
            </a:r>
            <a:r>
              <a:rPr lang="it-IT" sz="2000" baseline="-25000" dirty="0" err="1" smtClean="0"/>
              <a:t>f</a:t>
            </a:r>
            <a:r>
              <a:rPr lang="it-IT" dirty="0" smtClean="0"/>
              <a:t>“ (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r>
              <a:rPr lang="it-IT" dirty="0" smtClean="0"/>
              <a:t>) oppure </a:t>
            </a:r>
            <a:r>
              <a:rPr lang="it-IT" dirty="0"/>
              <a:t>“(</a:t>
            </a:r>
            <a:r>
              <a:rPr lang="it-IT" dirty="0" err="1"/>
              <a:t>x,y</a:t>
            </a:r>
            <a:r>
              <a:rPr lang="it-IT" dirty="0"/>
              <a:t>) </a:t>
            </a:r>
            <a:r>
              <a:rPr lang="it-IT" dirty="0" smtClean="0"/>
              <a:t>non è </a:t>
            </a:r>
            <a:r>
              <a:rPr lang="it-IT" dirty="0"/>
              <a:t>in </a:t>
            </a:r>
            <a:r>
              <a:rPr lang="it-IT" dirty="0" err="1"/>
              <a:t>L</a:t>
            </a:r>
            <a:r>
              <a:rPr lang="it-IT" sz="2000" baseline="-25000" dirty="0" err="1"/>
              <a:t>f</a:t>
            </a:r>
            <a:r>
              <a:rPr lang="it-IT" dirty="0" smtClean="0"/>
              <a:t>“</a:t>
            </a:r>
            <a:r>
              <a:rPr lang="it-IT" dirty="0"/>
              <a:t>(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R</a:t>
            </a:r>
            <a:r>
              <a:rPr lang="it-IT" dirty="0" smtClean="0"/>
              <a:t>)</a:t>
            </a:r>
          </a:p>
          <a:p>
            <a:r>
              <a:rPr lang="it-IT" dirty="0"/>
              <a:t>Dobbiamo sfruttare T</a:t>
            </a:r>
            <a:r>
              <a:rPr lang="it-IT" sz="2000" baseline="-25000" dirty="0"/>
              <a:t>L</a:t>
            </a:r>
            <a:r>
              <a:rPr lang="it-IT" dirty="0" smtClean="0"/>
              <a:t>  per costruire un </a:t>
            </a:r>
            <a:r>
              <a:rPr lang="it-IT" dirty="0"/>
              <a:t>trasduttore </a:t>
            </a:r>
            <a:r>
              <a:rPr lang="it-IT" dirty="0" err="1" smtClean="0"/>
              <a:t>T</a:t>
            </a:r>
            <a:r>
              <a:rPr lang="it-IT" sz="2000" baseline="-25000" dirty="0" err="1" smtClean="0"/>
              <a:t>f</a:t>
            </a:r>
            <a:r>
              <a:rPr lang="it-IT" dirty="0" smtClean="0"/>
              <a:t> che calcoli </a:t>
            </a:r>
            <a:r>
              <a:rPr lang="it-IT" dirty="0" err="1" smtClean="0"/>
              <a:t>f</a:t>
            </a:r>
            <a:endParaRPr lang="it-IT" dirty="0" smtClean="0"/>
          </a:p>
          <a:p>
            <a:pPr lvl="1"/>
            <a:r>
              <a:rPr lang="it-IT" dirty="0" smtClean="0"/>
              <a:t>ossia, ogni volta che scrivo x </a:t>
            </a:r>
            <a:r>
              <a:rPr lang="it-IT" dirty="0" smtClean="0">
                <a:solidFill>
                  <a:srgbClr val="3636E8"/>
                </a:solidFill>
              </a:rPr>
              <a:t>(x solo, nudo e crudo) </a:t>
            </a:r>
            <a:r>
              <a:rPr lang="it-IT" dirty="0" smtClean="0"/>
              <a:t>sul nastro di </a:t>
            </a:r>
            <a:r>
              <a:rPr lang="it-IT" dirty="0" err="1" smtClean="0"/>
              <a:t>T</a:t>
            </a:r>
            <a:r>
              <a:rPr lang="it-IT" sz="1800" baseline="-25000" dirty="0" err="1" smtClean="0"/>
              <a:t>f</a:t>
            </a:r>
            <a:r>
              <a:rPr lang="it-IT" dirty="0" smtClean="0"/>
              <a:t> quello, dopo un po’ termina con la parola </a:t>
            </a:r>
            <a:r>
              <a:rPr lang="it-IT" dirty="0" err="1" smtClean="0"/>
              <a:t>f</a:t>
            </a:r>
            <a:r>
              <a:rPr lang="it-IT" dirty="0" smtClean="0"/>
              <a:t>(x) scritta sul nastro di output</a:t>
            </a:r>
          </a:p>
          <a:p>
            <a:r>
              <a:rPr lang="it-IT" dirty="0" smtClean="0"/>
              <a:t>Problema: se </a:t>
            </a:r>
            <a:r>
              <a:rPr lang="it-IT" dirty="0"/>
              <a:t>a </a:t>
            </a:r>
            <a:r>
              <a:rPr lang="it-IT" dirty="0" err="1" smtClean="0"/>
              <a:t>T</a:t>
            </a:r>
            <a:r>
              <a:rPr lang="it-IT" sz="2000" baseline="-25000" dirty="0" err="1" smtClean="0"/>
              <a:t>f</a:t>
            </a:r>
            <a:r>
              <a:rPr lang="it-IT" dirty="0" smtClean="0"/>
              <a:t> posso comunicare soltanto x, come faccio </a:t>
            </a:r>
            <a:r>
              <a:rPr lang="it-IT" dirty="0"/>
              <a:t>ad utilizzare T</a:t>
            </a:r>
            <a:r>
              <a:rPr lang="it-IT" sz="2000" baseline="-25000" dirty="0"/>
              <a:t>L</a:t>
            </a:r>
            <a:r>
              <a:rPr lang="it-IT" dirty="0" smtClean="0"/>
              <a:t> che ha bisogno di due input, x e di y, per lavorare? Chi me lo dà y???</a:t>
            </a:r>
          </a:p>
          <a:p>
            <a:r>
              <a:rPr lang="it-IT" dirty="0" smtClean="0"/>
              <a:t>Risposta: nessuno, me lo dà. Me lo devo costruire da me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o meglio, devo </a:t>
            </a:r>
            <a:r>
              <a:rPr lang="is-IS" i="1" dirty="0" smtClean="0">
                <a:solidFill>
                  <a:srgbClr val="D441C9"/>
                </a:solidFill>
              </a:rPr>
              <a:t>enumerare</a:t>
            </a:r>
            <a:r>
              <a:rPr lang="is-IS" dirty="0" smtClean="0"/>
              <a:t> tutti gli y possibili e provarli uno per uno!</a:t>
            </a:r>
          </a:p>
          <a:p>
            <a:r>
              <a:rPr lang="is-IS" dirty="0" smtClean="0"/>
              <a:t>E allora...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9838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e linguaggi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477020" cy="55101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Costruiamo una macchina </a:t>
                </a:r>
                <a:r>
                  <a:rPr lang="it-IT" dirty="0" err="1"/>
                  <a:t>T</a:t>
                </a:r>
                <a:r>
                  <a:rPr lang="it-IT" sz="2200" baseline="-25000" dirty="0" err="1"/>
                  <a:t>f</a:t>
                </a:r>
                <a:r>
                  <a:rPr lang="it-IT" dirty="0" smtClean="0"/>
                  <a:t> con 4 nastri ed un nastro di output che opera come segue </a:t>
                </a:r>
                <a:endParaRPr lang="it-IT" dirty="0"/>
              </a:p>
              <a:p>
                <a:pPr lvl="1"/>
                <a:r>
                  <a:rPr lang="it-IT" sz="1700" dirty="0" smtClean="0"/>
                  <a:t>inizialmente, l’input x è scritto sul primo nastro, e </a:t>
                </a:r>
                <a:r>
                  <a:rPr lang="it-IT" sz="1700" dirty="0" err="1"/>
                  <a:t>T</a:t>
                </a:r>
                <a:r>
                  <a:rPr lang="it-IT" sz="2200" baseline="-25000" dirty="0" err="1"/>
                  <a:t>f</a:t>
                </a:r>
                <a:r>
                  <a:rPr lang="it-IT" sz="1700" dirty="0" smtClean="0"/>
                  <a:t> scrive 0 sul secondo nastro</a:t>
                </a:r>
              </a:p>
              <a:p>
                <a:pPr lvl="1"/>
                <a:r>
                  <a:rPr lang="it-IT" sz="1700" dirty="0" err="1"/>
                  <a:t>T</a:t>
                </a:r>
                <a:r>
                  <a:rPr lang="it-IT" sz="2200" baseline="-25000" dirty="0" err="1"/>
                  <a:t>f</a:t>
                </a:r>
                <a:r>
                  <a:rPr lang="it-IT" sz="2200" dirty="0" smtClean="0"/>
                  <a:t> </a:t>
                </a:r>
                <a:r>
                  <a:rPr lang="it-IT" sz="1700" dirty="0" smtClean="0"/>
                  <a:t>scrive sul terzo nastro tutte le parole di lunghezza 0: ossia, la parola vuota - ◻</a:t>
                </a:r>
              </a:p>
              <a:p>
                <a:pPr lvl="1"/>
                <a:r>
                  <a:rPr lang="it-IT" sz="1700" dirty="0" err="1"/>
                  <a:t>T</a:t>
                </a:r>
                <a:r>
                  <a:rPr lang="it-IT" sz="2200" baseline="-25000" dirty="0" err="1"/>
                  <a:t>f</a:t>
                </a:r>
                <a:r>
                  <a:rPr lang="it-IT" sz="1700" dirty="0" smtClean="0"/>
                  <a:t> simula la computazione T</a:t>
                </a:r>
                <a:r>
                  <a:rPr lang="it-IT" sz="2200" baseline="-25000" dirty="0" smtClean="0"/>
                  <a:t>L</a:t>
                </a:r>
                <a:r>
                  <a:rPr lang="it-IT" sz="1700" dirty="0" smtClean="0"/>
                  <a:t>(x,</a:t>
                </a:r>
                <a:r>
                  <a:rPr lang="it-IT" sz="1700" dirty="0"/>
                  <a:t> </a:t>
                </a:r>
                <a:r>
                  <a:rPr lang="it-IT" sz="1700" dirty="0" smtClean="0"/>
                  <a:t>◻): se T</a:t>
                </a:r>
                <a:r>
                  <a:rPr lang="it-IT" sz="2200" baseline="-25000" dirty="0" smtClean="0"/>
                  <a:t>L </a:t>
                </a:r>
                <a:r>
                  <a:rPr lang="it-IT" sz="1700" dirty="0" smtClean="0"/>
                  <a:t>accetta, allora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2200" dirty="0" smtClean="0"/>
                  <a:t> </a:t>
                </a:r>
                <a:r>
                  <a:rPr lang="it-IT" sz="1700" dirty="0" smtClean="0"/>
                  <a:t> scrive ◻ </a:t>
                </a:r>
                <a:r>
                  <a:rPr lang="it-IT" sz="1700" dirty="0"/>
                  <a:t>sul </a:t>
                </a:r>
                <a:r>
                  <a:rPr lang="it-IT" sz="1700" dirty="0" smtClean="0"/>
                  <a:t>nastro di output, altrimenti (e, in questo caso T</a:t>
                </a:r>
                <a:r>
                  <a:rPr lang="it-IT" sz="2200" baseline="-25000" dirty="0" smtClean="0"/>
                  <a:t>L </a:t>
                </a:r>
                <a:r>
                  <a:rPr lang="it-IT" sz="1700" dirty="0" smtClean="0"/>
                  <a:t> rigetta) passa al successivo passo 1)</a:t>
                </a:r>
              </a:p>
              <a:p>
                <a:pPr lvl="1"/>
                <a:r>
                  <a:rPr lang="it-IT" sz="1700" b="1" dirty="0" smtClean="0"/>
                  <a:t>PASSO 1</a:t>
                </a:r>
                <a:r>
                  <a:rPr lang="it-IT" sz="1700" b="1" dirty="0" smtClean="0"/>
                  <a:t>)</a:t>
                </a:r>
                <a:r>
                  <a:rPr lang="it-IT" sz="1700" dirty="0" smtClean="0"/>
                  <a:t>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2200" dirty="0" smtClean="0"/>
                  <a:t> </a:t>
                </a:r>
                <a:r>
                  <a:rPr lang="it-IT" sz="1700" baseline="-25000" dirty="0" smtClean="0"/>
                  <a:t> </a:t>
                </a:r>
                <a:r>
                  <a:rPr lang="it-IT" sz="1700" dirty="0" smtClean="0"/>
                  <a:t>incrementa di 1 il valore scritto sul </a:t>
                </a:r>
                <a:r>
                  <a:rPr lang="it-IT" sz="1700" dirty="0"/>
                  <a:t>secondo nastro</a:t>
                </a:r>
              </a:p>
              <a:p>
                <a:pPr lvl="1"/>
                <a:r>
                  <a:rPr lang="it-IT" sz="1700" dirty="0"/>
                  <a:t> </a:t>
                </a:r>
                <a:r>
                  <a:rPr lang="it-IT" sz="1700" b="1" dirty="0" smtClean="0"/>
                  <a:t>PASSO 2</a:t>
                </a:r>
                <a:r>
                  <a:rPr lang="it-IT" sz="1700" b="1" dirty="0" smtClean="0"/>
                  <a:t>)</a:t>
                </a:r>
                <a:r>
                  <a:rPr lang="it-IT" sz="1700" dirty="0" smtClean="0"/>
                  <a:t>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1700" baseline="-25000" dirty="0" smtClean="0"/>
                  <a:t>  </a:t>
                </a:r>
                <a:r>
                  <a:rPr lang="it-IT" sz="1700" dirty="0" smtClean="0"/>
                  <a:t>scrive </a:t>
                </a:r>
                <a:r>
                  <a:rPr lang="it-IT" sz="1700" dirty="0"/>
                  <a:t>sul terzo nastro tutte le parole </a:t>
                </a:r>
                <a:r>
                  <a:rPr lang="it-IT" sz="1700" dirty="0" smtClean="0"/>
                  <a:t>la cui lunghezza è il valore scritto sul secondo nastro: ad esempio, se sul secondo nastro è scritto 2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1700" baseline="-25000" dirty="0"/>
                  <a:t>2</a:t>
                </a:r>
                <a:r>
                  <a:rPr lang="it-IT" sz="1700" dirty="0"/>
                  <a:t> </a:t>
                </a:r>
                <a:r>
                  <a:rPr lang="it-IT" sz="1700" dirty="0" smtClean="0"/>
                  <a:t>= {</a:t>
                </a:r>
                <a:r>
                  <a:rPr lang="it-IT" sz="1700" dirty="0" err="1" smtClean="0"/>
                  <a:t>a,b</a:t>
                </a:r>
                <a:r>
                  <a:rPr lang="it-IT" sz="1700" dirty="0" smtClean="0"/>
                  <a:t>}, allora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1700" baseline="-25000" dirty="0" smtClean="0"/>
                  <a:t> </a:t>
                </a:r>
                <a:r>
                  <a:rPr lang="it-IT" sz="1700" dirty="0" smtClean="0"/>
                  <a:t> scrive sul terzo nastro le parole aa, ab, </a:t>
                </a:r>
                <a:r>
                  <a:rPr lang="it-IT" sz="1700" dirty="0" err="1" smtClean="0"/>
                  <a:t>ba</a:t>
                </a:r>
                <a:r>
                  <a:rPr lang="it-IT" sz="1700" dirty="0" smtClean="0"/>
                  <a:t>, </a:t>
                </a:r>
                <a:r>
                  <a:rPr lang="it-IT" sz="1700" dirty="0" err="1" smtClean="0"/>
                  <a:t>bb</a:t>
                </a:r>
                <a:endParaRPr lang="it-IT" sz="1700" dirty="0"/>
              </a:p>
              <a:p>
                <a:pPr lvl="1"/>
                <a:r>
                  <a:rPr lang="it-IT" sz="1700" dirty="0" smtClean="0"/>
                  <a:t>3) per ogni parola y scritta sul secondo nastro,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1700" dirty="0" smtClean="0"/>
                  <a:t>  simula </a:t>
                </a:r>
                <a:r>
                  <a:rPr lang="it-IT" sz="1700" dirty="0"/>
                  <a:t>la computazione </a:t>
                </a:r>
                <a:r>
                  <a:rPr lang="it-IT" sz="1400" dirty="0"/>
                  <a:t>T</a:t>
                </a:r>
                <a:r>
                  <a:rPr lang="it-IT" sz="1800" baseline="-25000" dirty="0"/>
                  <a:t>L </a:t>
                </a:r>
                <a:r>
                  <a:rPr lang="it-IT" sz="1700" dirty="0" smtClean="0"/>
                  <a:t>(</a:t>
                </a:r>
                <a:r>
                  <a:rPr lang="it-IT" sz="1700" dirty="0"/>
                  <a:t>x, </a:t>
                </a:r>
                <a:r>
                  <a:rPr lang="it-IT" sz="1700" dirty="0" smtClean="0"/>
                  <a:t>y): </a:t>
                </a:r>
                <a:r>
                  <a:rPr lang="it-IT" sz="1700" dirty="0"/>
                  <a:t>se T</a:t>
                </a:r>
                <a:r>
                  <a:rPr lang="it-IT" sz="2200" baseline="-25000" dirty="0"/>
                  <a:t>L</a:t>
                </a:r>
                <a:r>
                  <a:rPr lang="it-IT" sz="1700" dirty="0" smtClean="0"/>
                  <a:t> </a:t>
                </a:r>
                <a:r>
                  <a:rPr lang="it-IT" sz="1700" dirty="0"/>
                  <a:t>accetta, allora </a:t>
                </a:r>
                <a:r>
                  <a:rPr lang="it-IT" sz="1700" dirty="0" err="1" smtClean="0"/>
                  <a:t>T</a:t>
                </a:r>
                <a:r>
                  <a:rPr lang="it-IT" sz="2200" baseline="-25000" dirty="0" err="1" smtClean="0"/>
                  <a:t>f</a:t>
                </a:r>
                <a:r>
                  <a:rPr lang="it-IT" sz="2200" dirty="0" smtClean="0"/>
                  <a:t> </a:t>
                </a:r>
                <a:r>
                  <a:rPr lang="it-IT" sz="1700" dirty="0" smtClean="0"/>
                  <a:t> </a:t>
                </a:r>
                <a:r>
                  <a:rPr lang="it-IT" sz="1700" dirty="0"/>
                  <a:t>scrive sul </a:t>
                </a:r>
                <a:r>
                  <a:rPr lang="it-IT" sz="1700" dirty="0" smtClean="0"/>
                  <a:t>y </a:t>
                </a:r>
                <a:r>
                  <a:rPr lang="it-IT" sz="1700" dirty="0"/>
                  <a:t>nastro di </a:t>
                </a:r>
                <a:r>
                  <a:rPr lang="it-IT" sz="1700" dirty="0" smtClean="0"/>
                  <a:t>output e termina, </a:t>
                </a:r>
                <a:r>
                  <a:rPr lang="it-IT" sz="1700" dirty="0"/>
                  <a:t>altrimenti (</a:t>
                </a:r>
                <a:r>
                  <a:rPr lang="it-IT" sz="1700" dirty="0">
                    <a:solidFill>
                      <a:srgbClr val="D441C9"/>
                    </a:solidFill>
                  </a:rPr>
                  <a:t>e, in questo caso T</a:t>
                </a:r>
                <a:r>
                  <a:rPr lang="it-IT" sz="2200" baseline="-25000" dirty="0">
                    <a:solidFill>
                      <a:srgbClr val="D441C9"/>
                    </a:solidFill>
                  </a:rPr>
                  <a:t>L</a:t>
                </a:r>
                <a:r>
                  <a:rPr lang="it-IT" sz="1700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sz="1700" dirty="0">
                    <a:solidFill>
                      <a:srgbClr val="D441C9"/>
                    </a:solidFill>
                  </a:rPr>
                  <a:t>rigetta</a:t>
                </a:r>
                <a:r>
                  <a:rPr lang="it-IT" sz="1700" dirty="0"/>
                  <a:t>) </a:t>
                </a:r>
                <a:endParaRPr lang="it-IT" sz="1700" dirty="0" smtClean="0"/>
              </a:p>
              <a:p>
                <a:pPr lvl="2"/>
                <a:r>
                  <a:rPr lang="it-IT" sz="1700" dirty="0" smtClean="0"/>
                  <a:t>se non ha ancora esaminato tutte le parole scritte sul secondo nastro, passa alla parola successiva </a:t>
                </a:r>
              </a:p>
              <a:p>
                <a:pPr lvl="2"/>
                <a:r>
                  <a:rPr lang="it-IT" sz="1700" dirty="0" smtClean="0"/>
                  <a:t>altrimenti, se ha esaminato tutte le parole scritte sul secondo nastro e nessuna ha indotto  ad accettare, torna al </a:t>
                </a:r>
                <a:r>
                  <a:rPr lang="it-IT" sz="1700" dirty="0" smtClean="0"/>
                  <a:t>PASSO 1</a:t>
                </a:r>
                <a:r>
                  <a:rPr lang="it-IT" sz="1700" dirty="0" smtClean="0"/>
                  <a:t>)</a:t>
                </a:r>
                <a:r>
                  <a:rPr lang="it-IT" dirty="0" smtClean="0"/>
                  <a:t>  </a:t>
                </a:r>
                <a:endParaRPr lang="it-IT" baseline="-25000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477020" cy="5510150"/>
              </a:xfrm>
              <a:blipFill rotWithShape="0">
                <a:blip r:embed="rId2"/>
                <a:stretch>
                  <a:fillRect l="-322" t="-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3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 smtClean="0"/>
              <a:t>Funzioni e linguaggi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377819" cy="551015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Osserviamo che i passi 1), 2) e 3) terminano sempre.</a:t>
                </a:r>
              </a:p>
              <a:p>
                <a:r>
                  <a:rPr lang="it-IT" dirty="0" smtClean="0"/>
                  <a:t>Perciò, se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definita in x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, allora, </a:t>
                </a:r>
              </a:p>
              <a:p>
                <a:pPr lvl="1"/>
                <a:r>
                  <a:rPr lang="it-IT" dirty="0" smtClean="0"/>
                  <a:t>detto n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il numero di caratteri di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1800" baseline="-25000" dirty="0"/>
                  <a:t>0</a:t>
                </a:r>
                <a:r>
                  <a:rPr lang="it-IT" dirty="0" smtClean="0"/>
                  <a:t>), </a:t>
                </a:r>
              </a:p>
              <a:p>
                <a:pPr lvl="1"/>
                <a:r>
                  <a:rPr lang="it-IT" dirty="0" smtClean="0"/>
                  <a:t>quando sul secondo nastro verrà scritto n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, sul terzo nastro verranno scritte tutte le parole di n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caratteri e fra esse anche la parola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1800" baseline="-25000" dirty="0"/>
                  <a:t>0</a:t>
                </a:r>
                <a:r>
                  <a:rPr lang="it-IT" dirty="0" smtClean="0"/>
                  <a:t>) (chiamiamola y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) </a:t>
                </a:r>
              </a:p>
              <a:p>
                <a:pPr lvl="1"/>
                <a:r>
                  <a:rPr lang="it-IT" dirty="0" smtClean="0"/>
                  <a:t>allora, poiché tutte le computazioni </a:t>
                </a:r>
                <a:r>
                  <a:rPr lang="it-IT" dirty="0"/>
                  <a:t>T</a:t>
                </a:r>
                <a:r>
                  <a:rPr lang="it-IT" baseline="-25000" dirty="0"/>
                  <a:t>L 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1800" baseline="-25000" dirty="0"/>
                  <a:t>0</a:t>
                </a:r>
                <a:r>
                  <a:rPr lang="it-IT" dirty="0" smtClean="0"/>
                  <a:t>, </a:t>
                </a:r>
                <a:r>
                  <a:rPr lang="it-IT" dirty="0"/>
                  <a:t>y</a:t>
                </a:r>
                <a:r>
                  <a:rPr lang="it-IT" dirty="0" smtClean="0"/>
                  <a:t>) terminano, prima o poi verrà anche eseguita la computazione </a:t>
                </a:r>
                <a:r>
                  <a:rPr lang="it-IT" dirty="0"/>
                  <a:t>T</a:t>
                </a:r>
                <a:r>
                  <a:rPr lang="it-IT" baseline="-25000" dirty="0"/>
                  <a:t>L 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1800" baseline="-25000" dirty="0"/>
                  <a:t>0</a:t>
                </a:r>
                <a:r>
                  <a:rPr lang="it-IT" dirty="0" smtClean="0"/>
                  <a:t>, y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) che terminerà in 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A</a:t>
                </a:r>
                <a:r>
                  <a:rPr lang="it-IT" dirty="0" smtClean="0"/>
                  <a:t>: così, y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verrà scritto sul nastro di output di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sz="2000" dirty="0" smtClean="0"/>
                  <a:t> </a:t>
                </a:r>
                <a:r>
                  <a:rPr lang="it-IT" dirty="0" smtClean="0"/>
                  <a:t> e la computazione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baseline="-25000" dirty="0" smtClean="0"/>
                  <a:t> 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1800" baseline="-25000" dirty="0"/>
                  <a:t>0</a:t>
                </a:r>
                <a:r>
                  <a:rPr lang="it-IT" dirty="0" smtClean="0"/>
                  <a:t>)  terminerà</a:t>
                </a:r>
              </a:p>
              <a:p>
                <a:r>
                  <a:rPr lang="it-IT" dirty="0" smtClean="0"/>
                  <a:t>Questo dimostra che “se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definita in </a:t>
                </a:r>
                <a:r>
                  <a:rPr lang="it-IT" dirty="0"/>
                  <a:t>x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, allora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sz="2000" baseline="-25000" dirty="0" smtClean="0"/>
                  <a:t> 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) calcola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)”</a:t>
                </a:r>
              </a:p>
              <a:p>
                <a:r>
                  <a:rPr lang="it-IT" dirty="0" smtClean="0"/>
                  <a:t>Quindi,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calcolabile.</a:t>
                </a:r>
              </a:p>
              <a:p>
                <a:r>
                  <a:rPr lang="it-IT" dirty="0" smtClean="0"/>
                  <a:t>Ma, se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non è definita in </a:t>
                </a:r>
                <a:r>
                  <a:rPr lang="it-IT" dirty="0"/>
                  <a:t>x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, allora non verrà mai trovata una parola y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 tale che </a:t>
                </a:r>
                <a:r>
                  <a:rPr lang="it-IT" dirty="0"/>
                  <a:t>T</a:t>
                </a:r>
                <a:r>
                  <a:rPr lang="it-IT" baseline="-25000" dirty="0"/>
                  <a:t>L </a:t>
                </a:r>
                <a:r>
                  <a:rPr lang="it-IT" dirty="0" smtClean="0"/>
                  <a:t>(</a:t>
                </a:r>
                <a:r>
                  <a:rPr lang="it-IT" dirty="0"/>
                  <a:t>x</a:t>
                </a:r>
                <a:r>
                  <a:rPr lang="it-IT" sz="2000" baseline="-25000" dirty="0"/>
                  <a:t>0</a:t>
                </a:r>
                <a:r>
                  <a:rPr lang="it-IT" dirty="0" smtClean="0"/>
                  <a:t>, y</a:t>
                </a:r>
                <a:r>
                  <a:rPr lang="it-IT" sz="2000" baseline="-25000" dirty="0" smtClean="0"/>
                  <a:t>0</a:t>
                </a:r>
                <a:r>
                  <a:rPr lang="it-IT" dirty="0" smtClean="0"/>
                  <a:t>) accetta – perché </a:t>
                </a:r>
                <a:r>
                  <a:rPr lang="it-IT" dirty="0"/>
                  <a:t>T</a:t>
                </a:r>
                <a:r>
                  <a:rPr lang="it-IT" baseline="-25000" dirty="0"/>
                  <a:t>L </a:t>
                </a:r>
                <a:r>
                  <a:rPr lang="it-IT" dirty="0" smtClean="0"/>
                  <a:t> decide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={ (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𝒙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,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𝒚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a:rPr lang="it-IT" b="1" i="1" baseline="-25000">
                        <a:solidFill>
                          <a:srgbClr val="D441C9"/>
                        </a:solidFill>
                        <a:latin typeface="Cambria Math" charset="0"/>
                      </a:rPr>
                      <m:t>𝟏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×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D441C9"/>
                        </a:solidFill>
                      </a:rPr>
                      <m:t>2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  </a:t>
                </a:r>
                <a:r>
                  <a:rPr lang="it-IT" b="1" dirty="0">
                    <a:solidFill>
                      <a:srgbClr val="D441C9"/>
                    </a:solidFill>
                  </a:rPr>
                  <a:t>tali che y =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(x</a:t>
                </a:r>
                <a:r>
                  <a:rPr lang="it-IT" b="1">
                    <a:solidFill>
                      <a:srgbClr val="D441C9"/>
                    </a:solidFill>
                  </a:rPr>
                  <a:t>) </a:t>
                </a:r>
                <a:r>
                  <a:rPr lang="it-IT" b="1" smtClean="0">
                    <a:solidFill>
                      <a:srgbClr val="D441C9"/>
                    </a:solidFill>
                  </a:rPr>
                  <a:t>}</a:t>
                </a:r>
                <a:endParaRPr lang="it-IT" dirty="0">
                  <a:solidFill>
                    <a:srgbClr val="D441C9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quindi, anche 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decidibile, non è detto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sia totale.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377819" cy="5510150"/>
              </a:xfrm>
              <a:blipFill rotWithShape="0">
                <a:blip r:embed="rId2"/>
                <a:stretch>
                  <a:fillRect l="-455" t="-664" r="-7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0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703"/>
          </a:xfrm>
        </p:spPr>
        <p:txBody>
          <a:bodyPr/>
          <a:lstStyle/>
          <a:p>
            <a:r>
              <a:rPr lang="it-IT" dirty="0" smtClean="0"/>
              <a:t>NOTA BENE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411593" y="1863224"/>
            <a:ext cx="8796136" cy="3399516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teoremi 3.2 – 3.3 - 3.4 sono stati enunciati (e il 3.4 discusso) molto informalmente: per non appesantire la chiacchierata, non ho mai specificato dominio e codominio delle funzioni, e alfabeto dei linguaggi.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Naturalmente, voi dovrete essere più formali: esattamente come viene fatto sulle dispense.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Perché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	dovete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		studiare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			sulle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 				dispense</a:t>
            </a:r>
            <a:r>
              <a:rPr lang="it-IT" b="1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Senza se e senza ma. Punto.</a:t>
            </a:r>
          </a:p>
        </p:txBody>
      </p:sp>
    </p:spTree>
    <p:extLst>
      <p:ext uri="{BB962C8B-B14F-4D97-AF65-F5344CB8AC3E}">
        <p14:creationId xmlns:p14="http://schemas.microsoft.com/office/powerpoint/2010/main" val="5089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questo punto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14199" y="1539834"/>
            <a:ext cx="8915400" cy="3777622"/>
          </a:xfrm>
        </p:spPr>
        <p:txBody>
          <a:bodyPr/>
          <a:lstStyle/>
          <a:p>
            <a:r>
              <a:rPr lang="it-IT" dirty="0" smtClean="0"/>
              <a:t>Beh, a questo punto è ragionevole porsi un po’ di domande:</a:t>
            </a:r>
          </a:p>
          <a:p>
            <a:pPr lvl="1"/>
            <a:r>
              <a:rPr lang="it-IT" dirty="0" smtClean="0"/>
              <a:t>utilizzando la Macchina di </a:t>
            </a:r>
            <a:r>
              <a:rPr lang="it-IT" dirty="0" err="1" smtClean="0"/>
              <a:t>Turing</a:t>
            </a:r>
            <a:r>
              <a:rPr lang="it-IT" dirty="0" smtClean="0"/>
              <a:t>, possiamo risolvere tutti i problemi? Oppure esiste qualche problema che non è risolubile con la macchina di </a:t>
            </a:r>
            <a:r>
              <a:rPr lang="it-IT" dirty="0" err="1" smtClean="0"/>
              <a:t>Turing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E, se esiste qualche </a:t>
            </a:r>
            <a:r>
              <a:rPr lang="it-IT" dirty="0"/>
              <a:t>qualche problema che non è risolubile con la </a:t>
            </a:r>
            <a:r>
              <a:rPr lang="it-IT" dirty="0" smtClean="0"/>
              <a:t>Macchina </a:t>
            </a:r>
            <a:r>
              <a:rPr lang="it-IT" dirty="0"/>
              <a:t>di </a:t>
            </a:r>
            <a:r>
              <a:rPr lang="it-IT" dirty="0" err="1" smtClean="0"/>
              <a:t>Turing</a:t>
            </a:r>
            <a:r>
              <a:rPr lang="it-IT" dirty="0" smtClean="0"/>
              <a:t>, non sarà forse possibile risolvere quel problema con un altro modello di calcolo?</a:t>
            </a:r>
          </a:p>
          <a:p>
            <a:r>
              <a:rPr lang="it-IT" dirty="0" smtClean="0"/>
              <a:t>La prima domanda cui risponderemo è la seconda</a:t>
            </a:r>
          </a:p>
          <a:p>
            <a:r>
              <a:rPr lang="it-IT" dirty="0" smtClean="0"/>
              <a:t>Prima di farlo, dobbiamo, però, essere un po’ più precisi</a:t>
            </a:r>
          </a:p>
          <a:p>
            <a:r>
              <a:rPr lang="it-IT" dirty="0" smtClean="0"/>
              <a:t>Meglio: dobbiamo essere più formali</a:t>
            </a:r>
          </a:p>
          <a:p>
            <a:r>
              <a:rPr lang="it-IT" dirty="0" smtClean="0"/>
              <a:t>Siamo alla dispensa 3, paragrafo 3.1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4581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Più in dettaglio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230775"/>
            <a:ext cx="8915400" cy="4961680"/>
          </a:xfrm>
        </p:spPr>
        <p:txBody>
          <a:bodyPr>
            <a:normAutofit/>
          </a:bodyPr>
          <a:lstStyle/>
          <a:p>
            <a:r>
              <a:rPr lang="it-IT" dirty="0" smtClean="0"/>
              <a:t>Una macchina di </a:t>
            </a:r>
            <a:r>
              <a:rPr lang="it-IT" dirty="0" err="1" smtClean="0"/>
              <a:t>Turing</a:t>
            </a:r>
            <a:r>
              <a:rPr lang="it-IT" dirty="0" smtClean="0"/>
              <a:t> (di tipo riconoscitore) è un oggetto che, se gli diamo un certo input, quella ci risponde se quell’input soddisfa una certa proprietà</a:t>
            </a:r>
          </a:p>
          <a:p>
            <a:r>
              <a:rPr lang="it-IT" dirty="0" smtClean="0"/>
              <a:t>e l’input di una macchina di </a:t>
            </a:r>
            <a:r>
              <a:rPr lang="it-IT" dirty="0" err="1" smtClean="0"/>
              <a:t>Turing</a:t>
            </a:r>
            <a:r>
              <a:rPr lang="it-IT" dirty="0" smtClean="0"/>
              <a:t> è una parola (scritta con i caratteri di un certo alfabeto).</a:t>
            </a:r>
          </a:p>
          <a:p>
            <a:r>
              <a:rPr lang="it-IT" dirty="0" smtClean="0"/>
              <a:t>Quindi: </a:t>
            </a:r>
            <a:r>
              <a:rPr lang="it-IT" dirty="0"/>
              <a:t>una macchina di </a:t>
            </a:r>
            <a:r>
              <a:rPr lang="it-IT" dirty="0" err="1"/>
              <a:t>Turing</a:t>
            </a:r>
            <a:r>
              <a:rPr lang="it-IT" dirty="0"/>
              <a:t> (di tipo riconoscitore) è un oggetto che, se gli </a:t>
            </a:r>
            <a:r>
              <a:rPr lang="it-IT" dirty="0" smtClean="0"/>
              <a:t>scriviamo una certa parola sul nastro, </a:t>
            </a:r>
            <a:r>
              <a:rPr lang="it-IT" dirty="0"/>
              <a:t>quella ci risponde se </a:t>
            </a:r>
            <a:r>
              <a:rPr lang="it-IT" dirty="0" smtClean="0"/>
              <a:t>quella parola </a:t>
            </a:r>
            <a:r>
              <a:rPr lang="it-IT" dirty="0"/>
              <a:t>soddisfa una certa proprietà</a:t>
            </a:r>
          </a:p>
          <a:p>
            <a:r>
              <a:rPr lang="it-IT" dirty="0" smtClean="0"/>
              <a:t>Allora, possiamo considerare l’insieme di tutte le parole che soddisfano quella certa proprietà e dire: “la nostra macchina di </a:t>
            </a:r>
            <a:r>
              <a:rPr lang="it-IT" dirty="0" err="1" smtClean="0"/>
              <a:t>Turing</a:t>
            </a:r>
            <a:r>
              <a:rPr lang="it-IT" dirty="0" smtClean="0"/>
              <a:t> sa riconoscere le parole che appartengono </a:t>
            </a:r>
            <a:r>
              <a:rPr lang="it-IT" dirty="0" smtClean="0"/>
              <a:t>a </a:t>
            </a:r>
            <a:r>
              <a:rPr lang="it-IT" dirty="0" smtClean="0"/>
              <a:t>tale insieme!”</a:t>
            </a:r>
          </a:p>
          <a:p>
            <a:r>
              <a:rPr lang="it-IT" dirty="0" smtClean="0"/>
              <a:t>Ma non è abbastanza formale: che vuol dire </a:t>
            </a:r>
            <a:r>
              <a:rPr lang="it-IT" b="1" dirty="0" smtClean="0"/>
              <a:t>esattamente</a:t>
            </a:r>
            <a:r>
              <a:rPr lang="it-IT" dirty="0" smtClean="0"/>
              <a:t> </a:t>
            </a:r>
            <a:r>
              <a:rPr lang="it-IT" i="1" dirty="0" smtClean="0"/>
              <a:t>riconoscere</a:t>
            </a:r>
            <a:r>
              <a:rPr lang="it-IT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Decidere un linguaggio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/>
              <a:lstStyle/>
              <a:p>
                <a:r>
                  <a:rPr lang="it-IT" dirty="0" smtClean="0"/>
                  <a:t>Dato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, un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linguaggio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/>
                  <a:t>L è un insieme di parole costituite di caratteri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: ossia, 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dirty="0" smtClean="0"/>
                  <a:t>*</a:t>
                </a:r>
              </a:p>
              <a:p>
                <a:r>
                  <a:rPr lang="it-IT" dirty="0" smtClean="0"/>
                  <a:t>Un linguaggio L è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deciso</a:t>
                </a:r>
                <a:r>
                  <a:rPr lang="it-IT" dirty="0" smtClean="0"/>
                  <a:t> da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T se</a:t>
                </a:r>
              </a:p>
              <a:p>
                <a:pPr lvl="1"/>
                <a:r>
                  <a:rPr lang="it-IT" dirty="0" smtClean="0"/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effectLst/>
                  </a:rPr>
                  <a:t> </a:t>
                </a:r>
                <a:r>
                  <a:rPr lang="it-IT" dirty="0" smtClean="0">
                    <a:effectLst/>
                  </a:rPr>
                  <a:t>L, la computazione T(x) termina in </a:t>
                </a:r>
                <a:r>
                  <a:rPr lang="it-IT" dirty="0" err="1" smtClean="0">
                    <a:effectLst/>
                  </a:rPr>
                  <a:t>q</a:t>
                </a:r>
                <a:r>
                  <a:rPr lang="it-IT" sz="2000" baseline="-25000" dirty="0" err="1" smtClean="0">
                    <a:effectLst/>
                  </a:rPr>
                  <a:t>A</a:t>
                </a:r>
                <a:endParaRPr lang="it-IT" sz="2000" baseline="-25000" dirty="0" smtClean="0"/>
              </a:p>
              <a:p>
                <a:pPr lvl="1"/>
                <a:r>
                  <a:rPr lang="it-IT" dirty="0"/>
                  <a:t>per ogni x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∉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L, la computazione T(x) termina in 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/>
                  <a:t>R</a:t>
                </a:r>
                <a:r>
                  <a:rPr lang="it-IT" dirty="0" smtClean="0"/>
                  <a:t> </a:t>
                </a:r>
              </a:p>
              <a:p>
                <a:r>
                  <a:rPr lang="it-IT" dirty="0" smtClean="0"/>
                  <a:t>Quindi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, le computazioni della macchina T che decide L terminano sempre</a:t>
                </a:r>
                <a:r>
                  <a:rPr lang="it-IT" dirty="0" smtClean="0"/>
                  <a:t>: sia che sul nastro di T venga scritto un input appartenente ad L, sia </a:t>
                </a:r>
                <a:r>
                  <a:rPr lang="it-IT" dirty="0"/>
                  <a:t>che sul nastro di T venga scritto un input </a:t>
                </a:r>
                <a:r>
                  <a:rPr lang="it-IT" dirty="0" smtClean="0"/>
                  <a:t>non appartenente </a:t>
                </a:r>
                <a:r>
                  <a:rPr lang="it-IT" dirty="0"/>
                  <a:t>ad </a:t>
                </a:r>
                <a:r>
                  <a:rPr lang="it-IT" dirty="0" smtClean="0"/>
                  <a:t>L, T giunge ad una conclusione</a:t>
                </a:r>
              </a:p>
              <a:p>
                <a:r>
                  <a:rPr lang="it-IT" dirty="0" smtClean="0"/>
                  <a:t>Ossia,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T è sempre in grado di distinguere fra le parole di L e le parole che non sono in L.</a:t>
                </a:r>
                <a:r>
                  <a:rPr lang="it-IT" dirty="0" smtClean="0"/>
                  <a:t> </a:t>
                </a:r>
              </a:p>
              <a:p>
                <a:r>
                  <a:rPr lang="it-IT" dirty="0" smtClean="0"/>
                  <a:t>Qualunque sia 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*</a:t>
                </a:r>
                <a:r>
                  <a:rPr lang="it-IT" dirty="0" smtClean="0"/>
                  <a:t>, T ci dice se x è in L oppure no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384" r="-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Decidere un linguaggio - esempio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/>
              <a:lstStyle/>
              <a:p>
                <a:r>
                  <a:rPr lang="it-IT" dirty="0" smtClean="0"/>
                  <a:t>Prendiamo la macchina </a:t>
                </a:r>
                <a:r>
                  <a:rPr lang="it-IT" dirty="0"/>
                  <a:t>T</a:t>
                </a:r>
                <a:r>
                  <a:rPr lang="it-IT" sz="2200" baseline="-25000" dirty="0"/>
                  <a:t>PAL </a:t>
                </a:r>
                <a:r>
                  <a:rPr lang="it-IT" dirty="0"/>
                  <a:t>che </a:t>
                </a:r>
                <a:r>
                  <a:rPr lang="it-IT" dirty="0" smtClean="0"/>
                  <a:t>abbiamo visto la scorsa lezione (con le due quintuple che rigettano se la parola in input ha lunghezza dispari):  </a:t>
                </a:r>
                <a:endParaRPr lang="it-IT" dirty="0"/>
              </a:p>
              <a:p>
                <a:pPr lvl="1"/>
                <a:r>
                  <a:rPr lang="it-IT" dirty="0"/>
                  <a:t>〈 q</a:t>
                </a:r>
                <a:r>
                  <a:rPr lang="it-IT" baseline="-25000" dirty="0"/>
                  <a:t>0</a:t>
                </a:r>
                <a:r>
                  <a:rPr lang="it-IT" dirty="0"/>
                  <a:t> , a, ◻,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D〉, 〈 q</a:t>
                </a:r>
                <a:r>
                  <a:rPr lang="it-IT" baseline="-25000" dirty="0"/>
                  <a:t>0</a:t>
                </a:r>
                <a:r>
                  <a:rPr lang="it-IT" dirty="0"/>
                  <a:t> , b, ◻,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D〉, </a:t>
                </a:r>
              </a:p>
              <a:p>
                <a:pPr lvl="1"/>
                <a:r>
                  <a:rPr lang="it-IT" dirty="0"/>
                  <a:t>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a, a,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D〉,〈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b, b,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D〉,〈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a, a,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D〉,〈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b, b,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D〉, </a:t>
                </a:r>
              </a:p>
              <a:p>
                <a:pPr lvl="1"/>
                <a:r>
                  <a:rPr lang="it-IT" dirty="0"/>
                  <a:t>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◻, ◻, q</a:t>
                </a:r>
                <a:r>
                  <a:rPr lang="it-IT" baseline="-25000" dirty="0"/>
                  <a:t>a1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 〈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b</a:t>
                </a:r>
                <a:r>
                  <a:rPr lang="it-IT" dirty="0"/>
                  <a:t> , ◻, ◻, q</a:t>
                </a:r>
                <a:r>
                  <a:rPr lang="it-IT" baseline="-25000" dirty="0"/>
                  <a:t>b1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 </a:t>
                </a:r>
              </a:p>
              <a:p>
                <a:pPr lvl="1"/>
                <a:r>
                  <a:rPr lang="it-IT" dirty="0"/>
                  <a:t>〈 q</a:t>
                </a:r>
                <a:r>
                  <a:rPr lang="it-IT" baseline="-25000" dirty="0"/>
                  <a:t>a1</a:t>
                </a:r>
                <a:r>
                  <a:rPr lang="it-IT" dirty="0"/>
                  <a:t> , a, ◻, q</a:t>
                </a:r>
                <a:r>
                  <a:rPr lang="it-IT" baseline="-25000" dirty="0"/>
                  <a:t>2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〉,〈 q</a:t>
                </a:r>
                <a:r>
                  <a:rPr lang="it-IT" baseline="-25000" dirty="0"/>
                  <a:t>a1</a:t>
                </a:r>
                <a:r>
                  <a:rPr lang="it-IT" dirty="0"/>
                  <a:t> , b, b,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R</a:t>
                </a:r>
                <a:r>
                  <a:rPr lang="it-IT" dirty="0"/>
                  <a:t> , </a:t>
                </a:r>
                <a:r>
                  <a:rPr lang="it-IT" dirty="0" err="1"/>
                  <a:t>F</a:t>
                </a:r>
                <a:r>
                  <a:rPr lang="it-IT" dirty="0"/>
                  <a:t>〉,〈 q</a:t>
                </a:r>
                <a:r>
                  <a:rPr lang="it-IT" baseline="-25000" dirty="0"/>
                  <a:t>b1</a:t>
                </a:r>
                <a:r>
                  <a:rPr lang="it-IT" dirty="0"/>
                  <a:t> , a, a,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R</a:t>
                </a:r>
                <a:r>
                  <a:rPr lang="it-IT" dirty="0"/>
                  <a:t> , </a:t>
                </a:r>
                <a:r>
                  <a:rPr lang="it-IT" dirty="0" err="1"/>
                  <a:t>F</a:t>
                </a:r>
                <a:r>
                  <a:rPr lang="it-IT" dirty="0"/>
                  <a:t>〉,〈 q</a:t>
                </a:r>
                <a:r>
                  <a:rPr lang="it-IT" baseline="-25000" dirty="0"/>
                  <a:t>b1</a:t>
                </a:r>
                <a:r>
                  <a:rPr lang="it-IT" dirty="0"/>
                  <a:t> , b, ◻, q</a:t>
                </a:r>
                <a:r>
                  <a:rPr lang="it-IT" baseline="-25000" dirty="0"/>
                  <a:t>2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 </a:t>
                </a:r>
              </a:p>
              <a:p>
                <a:pPr lvl="1"/>
                <a:r>
                  <a:rPr lang="it-IT" dirty="0"/>
                  <a:t>〈 q</a:t>
                </a:r>
                <a:r>
                  <a:rPr lang="it-IT" baseline="-25000" dirty="0"/>
                  <a:t>2</a:t>
                </a:r>
                <a:r>
                  <a:rPr lang="it-IT" dirty="0"/>
                  <a:t> , a, </a:t>
                </a:r>
                <a:r>
                  <a:rPr lang="it-IT" dirty="0" smtClean="0"/>
                  <a:t>a, </a:t>
                </a:r>
                <a:r>
                  <a:rPr lang="it-IT" dirty="0"/>
                  <a:t>q</a:t>
                </a:r>
                <a:r>
                  <a:rPr lang="it-IT" baseline="-25000" dirty="0"/>
                  <a:t>2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 〈 q</a:t>
                </a:r>
                <a:r>
                  <a:rPr lang="it-IT" baseline="-25000" dirty="0"/>
                  <a:t>2</a:t>
                </a:r>
                <a:r>
                  <a:rPr lang="it-IT" dirty="0"/>
                  <a:t> , b, b, q</a:t>
                </a:r>
                <a:r>
                  <a:rPr lang="it-IT" baseline="-25000" dirty="0"/>
                  <a:t>2</a:t>
                </a:r>
                <a:r>
                  <a:rPr lang="it-IT" dirty="0"/>
                  <a:t> , </a:t>
                </a:r>
                <a:r>
                  <a:rPr lang="it-IT" dirty="0" err="1"/>
                  <a:t>S</a:t>
                </a:r>
                <a:r>
                  <a:rPr lang="it-IT" dirty="0"/>
                  <a:t>〉, 〈 q</a:t>
                </a:r>
                <a:r>
                  <a:rPr lang="it-IT" baseline="-25000" dirty="0"/>
                  <a:t>2</a:t>
                </a:r>
                <a:r>
                  <a:rPr lang="it-IT" dirty="0"/>
                  <a:t> , ◻, ◻, q</a:t>
                </a:r>
                <a:r>
                  <a:rPr lang="it-IT" baseline="-25000" dirty="0"/>
                  <a:t>0</a:t>
                </a:r>
                <a:r>
                  <a:rPr lang="it-IT" dirty="0"/>
                  <a:t> , D〉, </a:t>
                </a:r>
              </a:p>
              <a:p>
                <a:pPr lvl="1"/>
                <a:r>
                  <a:rPr lang="it-IT" dirty="0"/>
                  <a:t>〈 q</a:t>
                </a:r>
                <a:r>
                  <a:rPr lang="it-IT" baseline="-25000" dirty="0"/>
                  <a:t>0</a:t>
                </a:r>
                <a:r>
                  <a:rPr lang="it-IT" dirty="0"/>
                  <a:t> , ◻, ◻, </a:t>
                </a:r>
                <a:r>
                  <a:rPr lang="it-IT" dirty="0" err="1"/>
                  <a:t>q</a:t>
                </a:r>
                <a:r>
                  <a:rPr lang="it-IT" baseline="-25000" dirty="0" err="1"/>
                  <a:t>A</a:t>
                </a:r>
                <a:r>
                  <a:rPr lang="it-IT" dirty="0"/>
                  <a:t> , </a:t>
                </a:r>
                <a:r>
                  <a:rPr lang="it-IT" dirty="0" err="1"/>
                  <a:t>F</a:t>
                </a:r>
                <a:r>
                  <a:rPr lang="it-IT" dirty="0" smtClean="0"/>
                  <a:t>〉,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a1</a:t>
                </a:r>
                <a:r>
                  <a:rPr lang="it-IT" b="1" dirty="0">
                    <a:solidFill>
                      <a:srgbClr val="3636E8"/>
                    </a:solidFill>
                  </a:rPr>
                  <a:t> , ◻, ◻,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q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 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〉,〈 q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b1</a:t>
                </a:r>
                <a:r>
                  <a:rPr lang="it-IT" b="1" dirty="0">
                    <a:solidFill>
                      <a:srgbClr val="3636E8"/>
                    </a:solidFill>
                  </a:rPr>
                  <a:t> , ◻, ◻,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q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 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〉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r>
                  <a:rPr lang="it-IT" dirty="0"/>
                  <a:t>Ebbene, </a:t>
                </a:r>
                <a:r>
                  <a:rPr lang="it-IT" dirty="0" smtClean="0"/>
                  <a:t>T</a:t>
                </a:r>
                <a:r>
                  <a:rPr lang="it-IT" baseline="-25000" dirty="0" smtClean="0"/>
                  <a:t>PAL</a:t>
                </a:r>
                <a:r>
                  <a:rPr lang="it-IT" dirty="0" smtClean="0"/>
                  <a:t> decide il linguaggio L</a:t>
                </a:r>
                <a:r>
                  <a:rPr lang="it-IT" sz="2000" baseline="-25000" dirty="0" smtClean="0"/>
                  <a:t>PPAL</a:t>
                </a:r>
                <a:r>
                  <a:rPr lang="it-IT" dirty="0" smtClean="0"/>
                  <a:t> (Pari e </a:t>
                </a:r>
                <a:r>
                  <a:rPr lang="it-IT" dirty="0" err="1" smtClean="0"/>
                  <a:t>PALindrome</a:t>
                </a:r>
                <a:r>
                  <a:rPr lang="it-IT" dirty="0" smtClean="0"/>
                  <a:t>) seguente:               L</a:t>
                </a:r>
                <a:r>
                  <a:rPr lang="it-IT" baseline="-25000" dirty="0" smtClean="0"/>
                  <a:t>PPAL </a:t>
                </a:r>
                <a:r>
                  <a:rPr lang="it-IT" dirty="0" smtClean="0"/>
                  <a:t>= { x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x</a:t>
                </a:r>
                <a:r>
                  <a:rPr lang="it-IT" sz="2000" baseline="-25000" dirty="0" smtClean="0"/>
                  <a:t>2</a:t>
                </a:r>
                <a:r>
                  <a:rPr lang="is-IS" dirty="0" smtClean="0"/>
                  <a:t>… </a:t>
                </a:r>
                <a:r>
                  <a:rPr lang="it-IT" dirty="0"/>
                  <a:t>x</a:t>
                </a:r>
                <a:r>
                  <a:rPr lang="it-IT" sz="2000" baseline="-25000" dirty="0" smtClean="0"/>
                  <a:t>2n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{</a:t>
                </a:r>
                <a:r>
                  <a:rPr lang="it-IT" dirty="0" err="1" smtClean="0"/>
                  <a:t>a,b</a:t>
                </a:r>
                <a:r>
                  <a:rPr lang="it-IT" dirty="0" smtClean="0"/>
                  <a:t>}*: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effectLst/>
                  </a:rPr>
                  <a:t> </a:t>
                </a:r>
                <a:r>
                  <a:rPr lang="it-IT" dirty="0" smtClean="0">
                    <a:effectLst/>
                  </a:rPr>
                  <a:t>}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Accettare un linguaggio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Dato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, un linguaggio L è un insieme di parole costituite di caratteri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: ossia, 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dirty="0" smtClean="0"/>
                  <a:t>*</a:t>
                </a:r>
              </a:p>
              <a:p>
                <a:r>
                  <a:rPr lang="it-IT" dirty="0" smtClean="0"/>
                  <a:t>Un linguaggio L è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accettato </a:t>
                </a:r>
                <a:r>
                  <a:rPr lang="it-IT" dirty="0" smtClean="0"/>
                  <a:t>da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T se</a:t>
                </a:r>
              </a:p>
              <a:p>
                <a:pPr lvl="1"/>
                <a:r>
                  <a:rPr lang="it-IT" dirty="0" smtClean="0"/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effectLst/>
                  </a:rPr>
                  <a:t> </a:t>
                </a:r>
                <a:r>
                  <a:rPr lang="it-IT" dirty="0" smtClean="0">
                    <a:effectLst/>
                  </a:rPr>
                  <a:t>L, la computazione T(x) termina in </a:t>
                </a:r>
                <a:r>
                  <a:rPr lang="it-IT" dirty="0" err="1" smtClean="0">
                    <a:effectLst/>
                  </a:rPr>
                  <a:t>q</a:t>
                </a:r>
                <a:r>
                  <a:rPr lang="it-IT" sz="2000" baseline="-25000" dirty="0" err="1" smtClean="0">
                    <a:effectLst/>
                  </a:rPr>
                  <a:t>A</a:t>
                </a:r>
                <a:endParaRPr lang="it-IT" sz="2000" baseline="-25000" dirty="0" smtClean="0"/>
              </a:p>
              <a:p>
                <a:pPr lvl="1"/>
                <a:r>
                  <a:rPr lang="it-IT" dirty="0"/>
                  <a:t>per ogni x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∉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L, la computazione T(x) </a:t>
                </a:r>
                <a:r>
                  <a:rPr lang="it-IT" b="1" i="1" dirty="0" smtClean="0"/>
                  <a:t>non</a:t>
                </a:r>
                <a:r>
                  <a:rPr lang="it-IT" dirty="0" smtClean="0"/>
                  <a:t> termina </a:t>
                </a:r>
                <a:r>
                  <a:rPr lang="it-IT" dirty="0"/>
                  <a:t>in 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A</a:t>
                </a:r>
                <a:r>
                  <a:rPr lang="it-IT" dirty="0" smtClean="0"/>
                  <a:t> </a:t>
                </a:r>
              </a:p>
              <a:p>
                <a:r>
                  <a:rPr lang="it-IT" dirty="0" smtClean="0"/>
                  <a:t>Quindi, se sul nastro di T viene scritto un input x appartenente ad L, siamo certi    (a) che T(x) termina e (b) che T(x) termina </a:t>
                </a:r>
                <a:r>
                  <a:rPr lang="it-IT" dirty="0"/>
                  <a:t>in </a:t>
                </a:r>
                <a:r>
                  <a:rPr lang="it-IT" dirty="0" err="1"/>
                  <a:t>q</a:t>
                </a:r>
                <a:r>
                  <a:rPr lang="it-IT" sz="2000" baseline="-25000" dirty="0" err="1"/>
                  <a:t>A</a:t>
                </a:r>
                <a:endParaRPr lang="it-IT" dirty="0" smtClean="0"/>
              </a:p>
              <a:p>
                <a:r>
                  <a:rPr lang="it-IT" dirty="0" smtClean="0"/>
                  <a:t>Se, invece, sul </a:t>
                </a:r>
                <a:r>
                  <a:rPr lang="it-IT" dirty="0"/>
                  <a:t>nastro di T </a:t>
                </a:r>
                <a:r>
                  <a:rPr lang="it-IT" dirty="0" smtClean="0"/>
                  <a:t>viene scritto </a:t>
                </a:r>
                <a:r>
                  <a:rPr lang="it-IT" dirty="0"/>
                  <a:t>un input </a:t>
                </a:r>
                <a:r>
                  <a:rPr lang="it-IT" dirty="0" smtClean="0"/>
                  <a:t>x non appartenente </a:t>
                </a:r>
                <a:r>
                  <a:rPr lang="it-IT" dirty="0"/>
                  <a:t>ad </a:t>
                </a:r>
                <a:r>
                  <a:rPr lang="it-IT" dirty="0" smtClean="0"/>
                  <a:t>L, possiamo solo essere certi che T(X) non </a:t>
                </a:r>
                <a:r>
                  <a:rPr lang="it-IT" dirty="0"/>
                  <a:t>termina in </a:t>
                </a:r>
                <a:r>
                  <a:rPr lang="it-IT" dirty="0" err="1"/>
                  <a:t>q</a:t>
                </a:r>
                <a:r>
                  <a:rPr lang="it-IT" sz="2000" baseline="-25000" dirty="0" err="1"/>
                  <a:t>A</a:t>
                </a:r>
                <a:endParaRPr lang="it-IT" dirty="0"/>
              </a:p>
              <a:p>
                <a:r>
                  <a:rPr lang="it-IT" dirty="0" smtClean="0">
                    <a:solidFill>
                      <a:srgbClr val="3636E8"/>
                    </a:solidFill>
                  </a:rPr>
                  <a:t>Ma, se x non appartiene ad L, </a:t>
                </a:r>
              </a:p>
              <a:p>
                <a:pPr lvl="1"/>
                <a:r>
                  <a:rPr lang="it-IT" dirty="0" smtClean="0">
                    <a:solidFill>
                      <a:srgbClr val="3636E8"/>
                    </a:solidFill>
                  </a:rPr>
                  <a:t>non è detto che T(x) termini </a:t>
                </a:r>
                <a:r>
                  <a:rPr lang="it-IT" dirty="0">
                    <a:solidFill>
                      <a:srgbClr val="3636E8"/>
                    </a:solidFill>
                  </a:rPr>
                  <a:t>in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q</a:t>
                </a:r>
                <a:r>
                  <a:rPr lang="it-IT" sz="1800" baseline="-25000" dirty="0" err="1" smtClean="0">
                    <a:solidFill>
                      <a:srgbClr val="3636E8"/>
                    </a:solidFill>
                  </a:rPr>
                  <a:t>R</a:t>
                </a:r>
                <a:endParaRPr lang="it-IT" dirty="0" smtClean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rgbClr val="3636E8"/>
                    </a:solidFill>
                  </a:rPr>
                  <a:t>potrebbe anche non terminare</a:t>
                </a:r>
              </a:p>
              <a:p>
                <a:r>
                  <a:rPr lang="it-IT" dirty="0" smtClean="0"/>
                  <a:t>Ossia, T è solo in grado di di dirci che una parola appartiene a L – quando questo accade!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1023" b="-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0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17912" y="315351"/>
            <a:ext cx="8911687" cy="683829"/>
          </a:xfrm>
        </p:spPr>
        <p:txBody>
          <a:bodyPr/>
          <a:lstStyle/>
          <a:p>
            <a:r>
              <a:rPr lang="it-IT" dirty="0" smtClean="0"/>
              <a:t>Accettare un linguaggio -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3107" y="1082307"/>
            <a:ext cx="9872836" cy="5662877"/>
          </a:xfrm>
        </p:spPr>
        <p:txBody>
          <a:bodyPr>
            <a:normAutofit/>
          </a:bodyPr>
          <a:lstStyle/>
          <a:p>
            <a:r>
              <a:rPr lang="it-IT" dirty="0" smtClean="0"/>
              <a:t>Modifichiamo le ultime due quintuple della macchina </a:t>
            </a:r>
            <a:r>
              <a:rPr lang="it-IT" dirty="0"/>
              <a:t>T</a:t>
            </a:r>
            <a:r>
              <a:rPr lang="it-IT" sz="2200" baseline="-25000" dirty="0"/>
              <a:t>PAL </a:t>
            </a:r>
            <a:r>
              <a:rPr lang="it-IT" dirty="0" smtClean="0"/>
              <a:t>per ottenere la macchina T</a:t>
            </a:r>
            <a:r>
              <a:rPr lang="it-IT" baseline="-25000" dirty="0" smtClean="0"/>
              <a:t>PAL1</a:t>
            </a:r>
            <a:r>
              <a:rPr lang="it-IT" dirty="0" smtClean="0"/>
              <a:t> seguente</a:t>
            </a:r>
            <a:endParaRPr lang="it-IT" dirty="0"/>
          </a:p>
          <a:p>
            <a:pPr lvl="1"/>
            <a:r>
              <a:rPr lang="it-IT" dirty="0"/>
              <a:t>〈 q</a:t>
            </a:r>
            <a:r>
              <a:rPr lang="it-IT" baseline="-25000" dirty="0"/>
              <a:t>0</a:t>
            </a:r>
            <a:r>
              <a:rPr lang="it-IT" dirty="0"/>
              <a:t> , a, ◻,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 〈 q</a:t>
            </a:r>
            <a:r>
              <a:rPr lang="it-IT" baseline="-25000" dirty="0"/>
              <a:t>0</a:t>
            </a:r>
            <a:r>
              <a:rPr lang="it-IT" dirty="0"/>
              <a:t> , b, ◻,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◻, ◻, q</a:t>
            </a:r>
            <a:r>
              <a:rPr lang="it-IT" baseline="-25000" dirty="0"/>
              <a:t>a1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</a:t>
            </a:r>
            <a:r>
              <a:rPr lang="it-IT" dirty="0" err="1"/>
              <a:t>q</a:t>
            </a:r>
            <a:r>
              <a:rPr lang="it-IT" baseline="-25000" dirty="0" err="1"/>
              <a:t>b</a:t>
            </a:r>
            <a:r>
              <a:rPr lang="it-IT" dirty="0"/>
              <a:t> , ◻, ◻, q</a:t>
            </a:r>
            <a:r>
              <a:rPr lang="it-IT" baseline="-25000" dirty="0"/>
              <a:t>b1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a1</a:t>
            </a:r>
            <a:r>
              <a:rPr lang="it-IT" dirty="0"/>
              <a:t> , a,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〉,〈 q</a:t>
            </a:r>
            <a:r>
              <a:rPr lang="it-IT" baseline="-25000" dirty="0"/>
              <a:t>a1</a:t>
            </a:r>
            <a:r>
              <a:rPr lang="it-IT" dirty="0"/>
              <a:t> , b, b, </a:t>
            </a:r>
            <a:r>
              <a:rPr lang="it-IT" dirty="0" err="1"/>
              <a:t>q</a:t>
            </a:r>
            <a:r>
              <a:rPr lang="it-IT" baseline="-25000" dirty="0" err="1"/>
              <a:t>R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/>
              <a:t>〉,〈 q</a:t>
            </a:r>
            <a:r>
              <a:rPr lang="it-IT" baseline="-25000" dirty="0"/>
              <a:t>b1</a:t>
            </a:r>
            <a:r>
              <a:rPr lang="it-IT" dirty="0"/>
              <a:t> , a, a, </a:t>
            </a:r>
            <a:r>
              <a:rPr lang="it-IT" dirty="0" err="1"/>
              <a:t>q</a:t>
            </a:r>
            <a:r>
              <a:rPr lang="it-IT" baseline="-25000" dirty="0" err="1"/>
              <a:t>R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/>
              <a:t>〉,〈 q</a:t>
            </a:r>
            <a:r>
              <a:rPr lang="it-IT" baseline="-25000" dirty="0"/>
              <a:t>b1</a:t>
            </a:r>
            <a:r>
              <a:rPr lang="it-IT" dirty="0"/>
              <a:t> , b, ◻,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2</a:t>
            </a:r>
            <a:r>
              <a:rPr lang="it-IT" dirty="0"/>
              <a:t> , a, </a:t>
            </a:r>
            <a:r>
              <a:rPr lang="it-IT" dirty="0" smtClean="0"/>
              <a:t>a,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q</a:t>
            </a:r>
            <a:r>
              <a:rPr lang="it-IT" baseline="-25000" dirty="0"/>
              <a:t>2</a:t>
            </a:r>
            <a:r>
              <a:rPr lang="it-IT" dirty="0"/>
              <a:t> , b, b,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/>
              <a:t>S</a:t>
            </a:r>
            <a:r>
              <a:rPr lang="it-IT" dirty="0"/>
              <a:t>〉, 〈 q</a:t>
            </a:r>
            <a:r>
              <a:rPr lang="it-IT" baseline="-25000" dirty="0"/>
              <a:t>2</a:t>
            </a:r>
            <a:r>
              <a:rPr lang="it-IT" dirty="0"/>
              <a:t> , ◻, ◻, q</a:t>
            </a:r>
            <a:r>
              <a:rPr lang="it-IT" baseline="-25000" dirty="0"/>
              <a:t>0</a:t>
            </a:r>
            <a:r>
              <a:rPr lang="it-IT" dirty="0"/>
              <a:t> , D〉, </a:t>
            </a:r>
          </a:p>
          <a:p>
            <a:pPr lvl="1"/>
            <a:r>
              <a:rPr lang="it-IT" dirty="0"/>
              <a:t>〈 q</a:t>
            </a:r>
            <a:r>
              <a:rPr lang="it-IT" baseline="-25000" dirty="0"/>
              <a:t>0</a:t>
            </a:r>
            <a:r>
              <a:rPr lang="it-IT" dirty="0"/>
              <a:t> , ◻, ◻,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/>
              <a:t> , </a:t>
            </a:r>
            <a:r>
              <a:rPr lang="it-IT" dirty="0" err="1"/>
              <a:t>F</a:t>
            </a:r>
            <a:r>
              <a:rPr lang="it-IT" dirty="0" smtClean="0"/>
              <a:t>〉,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sz="2000" b="1" baseline="-25000" dirty="0">
                <a:solidFill>
                  <a:srgbClr val="FF0000"/>
                </a:solidFill>
              </a:rPr>
              <a:t>a1</a:t>
            </a:r>
            <a:r>
              <a:rPr lang="it-IT" b="1" dirty="0">
                <a:solidFill>
                  <a:srgbClr val="FF0000"/>
                </a:solidFill>
              </a:rPr>
              <a:t> , ◻, ◻, </a:t>
            </a:r>
            <a:r>
              <a:rPr lang="it-IT" b="1" dirty="0" err="1" smtClean="0">
                <a:solidFill>
                  <a:srgbClr val="FF0000"/>
                </a:solidFill>
              </a:rPr>
              <a:t>q</a:t>
            </a:r>
            <a:r>
              <a:rPr lang="it-IT" sz="2000" b="1" baseline="-25000" dirty="0" err="1">
                <a:solidFill>
                  <a:srgbClr val="FF0000"/>
                </a:solidFill>
              </a:rPr>
              <a:t>R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 smtClean="0">
                <a:solidFill>
                  <a:srgbClr val="FF0000"/>
                </a:solidFill>
              </a:rPr>
              <a:t>〉,   </a:t>
            </a:r>
            <a:r>
              <a:rPr lang="it-IT" b="1" dirty="0" smtClean="0">
                <a:solidFill>
                  <a:srgbClr val="3636E8"/>
                </a:solidFill>
              </a:rPr>
              <a:t>〈 </a:t>
            </a:r>
            <a:r>
              <a:rPr lang="it-IT" b="1" dirty="0">
                <a:solidFill>
                  <a:srgbClr val="3636E8"/>
                </a:solidFill>
              </a:rPr>
              <a:t>q</a:t>
            </a:r>
            <a:r>
              <a:rPr lang="it-IT" sz="2000" b="1" baseline="-25000" dirty="0">
                <a:solidFill>
                  <a:srgbClr val="3636E8"/>
                </a:solidFill>
              </a:rPr>
              <a:t>b1</a:t>
            </a:r>
            <a:r>
              <a:rPr lang="it-IT" b="1" dirty="0">
                <a:solidFill>
                  <a:srgbClr val="3636E8"/>
                </a:solidFill>
              </a:rPr>
              <a:t> , ◻, ◻, </a:t>
            </a:r>
            <a:r>
              <a:rPr lang="it-IT" b="1" dirty="0" smtClean="0">
                <a:solidFill>
                  <a:srgbClr val="3636E8"/>
                </a:solidFill>
              </a:rPr>
              <a:t>q</a:t>
            </a:r>
            <a:r>
              <a:rPr lang="it-IT" sz="2000" b="1" baseline="-25000" dirty="0" smtClean="0">
                <a:solidFill>
                  <a:srgbClr val="3636E8"/>
                </a:solidFill>
              </a:rPr>
              <a:t>b1</a:t>
            </a:r>
            <a:r>
              <a:rPr lang="it-IT" b="1" dirty="0" smtClean="0">
                <a:solidFill>
                  <a:srgbClr val="3636E8"/>
                </a:solidFill>
              </a:rPr>
              <a:t> </a:t>
            </a:r>
            <a:r>
              <a:rPr lang="it-IT" b="1" dirty="0">
                <a:solidFill>
                  <a:srgbClr val="3636E8"/>
                </a:solidFill>
              </a:rPr>
              <a:t>,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b="1" dirty="0" smtClean="0">
                <a:solidFill>
                  <a:srgbClr val="3636E8"/>
                </a:solidFill>
              </a:rPr>
              <a:t>〉   </a:t>
            </a:r>
            <a:r>
              <a:rPr lang="it-IT" b="1" dirty="0" smtClean="0">
                <a:solidFill>
                  <a:schemeClr val="tx1"/>
                </a:solidFill>
              </a:rPr>
              <a:t>.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dirty="0"/>
              <a:t>Ebbene, </a:t>
            </a:r>
            <a:r>
              <a:rPr lang="it-IT" dirty="0" smtClean="0"/>
              <a:t>T</a:t>
            </a:r>
            <a:r>
              <a:rPr lang="it-IT" baseline="-25000" dirty="0" smtClean="0"/>
              <a:t>PAL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/>
              <a:t> accetta il linguaggio L</a:t>
            </a:r>
            <a:r>
              <a:rPr lang="it-IT" sz="2000" baseline="-25000" dirty="0" smtClean="0"/>
              <a:t>PPAL</a:t>
            </a:r>
            <a:r>
              <a:rPr lang="it-IT" dirty="0" smtClean="0"/>
              <a:t> ma non lo decide; in particolare:</a:t>
            </a:r>
          </a:p>
          <a:p>
            <a:pPr lvl="1"/>
            <a:r>
              <a:rPr lang="it-IT" dirty="0" smtClean="0"/>
              <a:t>accetta le parole palindrome di lunghezza pari</a:t>
            </a:r>
          </a:p>
          <a:p>
            <a:pPr lvl="1"/>
            <a:r>
              <a:rPr lang="it-IT" dirty="0" smtClean="0"/>
              <a:t>rigetta le parole non palindrome 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rigetta le parole palindrome di lunghezza dispari che hanno ‘a’ come carattere centrale</a:t>
            </a:r>
          </a:p>
          <a:p>
            <a:pPr lvl="1"/>
            <a:r>
              <a:rPr lang="it-IT" dirty="0" smtClean="0">
                <a:solidFill>
                  <a:srgbClr val="3636E8"/>
                </a:solidFill>
              </a:rPr>
              <a:t>non termina </a:t>
            </a:r>
            <a:r>
              <a:rPr lang="it-IT" dirty="0">
                <a:solidFill>
                  <a:srgbClr val="3636E8"/>
                </a:solidFill>
              </a:rPr>
              <a:t>sulle parole palindrome di lunghezza dispari che hanno </a:t>
            </a:r>
            <a:r>
              <a:rPr lang="it-IT" dirty="0" smtClean="0">
                <a:solidFill>
                  <a:srgbClr val="3636E8"/>
                </a:solidFill>
              </a:rPr>
              <a:t>‘b’ </a:t>
            </a:r>
            <a:r>
              <a:rPr lang="it-IT" dirty="0">
                <a:solidFill>
                  <a:srgbClr val="3636E8"/>
                </a:solidFill>
              </a:rPr>
              <a:t>come carattere </a:t>
            </a:r>
            <a:r>
              <a:rPr lang="it-IT" dirty="0" smtClean="0">
                <a:solidFill>
                  <a:srgbClr val="3636E8"/>
                </a:solidFill>
              </a:rPr>
              <a:t>centrale</a:t>
            </a:r>
            <a:endParaRPr lang="it-IT" dirty="0">
              <a:solidFill>
                <a:srgbClr val="363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Linguaggi decidibili / accettabili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/>
              <a:lstStyle/>
              <a:p>
                <a:r>
                  <a:rPr lang="it-IT" dirty="0" smtClean="0"/>
                  <a:t>Un linguaggio 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*</a:t>
                </a:r>
                <a:r>
                  <a:rPr lang="it-IT" dirty="0" smtClean="0"/>
                  <a:t> è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decidibile</a:t>
                </a:r>
                <a:r>
                  <a:rPr lang="it-IT" dirty="0" smtClean="0"/>
                  <a:t> se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esiste</a:t>
                </a:r>
                <a:r>
                  <a:rPr lang="it-IT" dirty="0" smtClean="0"/>
                  <a:t>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T che lo decide</a:t>
                </a:r>
              </a:p>
              <a:p>
                <a:pPr lvl="1"/>
                <a:r>
                  <a:rPr lang="it-IT" dirty="0" smtClean="0"/>
                  <a:t>ossia, che,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rgbClr val="3636E8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, </a:t>
                </a:r>
                <a:r>
                  <a:rPr lang="it-IT" dirty="0" smtClean="0"/>
                  <a:t>T(x) termina: 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 </m:t>
                    </m:r>
                  </m:oMath>
                </a14:m>
                <a:r>
                  <a:rPr lang="it-IT" dirty="0" smtClean="0"/>
                  <a:t>L allora T(x) termina in </a:t>
                </a:r>
                <a:r>
                  <a:rPr lang="it-IT" dirty="0" err="1" smtClean="0"/>
                  <a:t>q</a:t>
                </a:r>
                <a:r>
                  <a:rPr lang="it-IT" sz="2000" baseline="-25000" dirty="0" err="1" smtClean="0"/>
                  <a:t>A</a:t>
                </a:r>
                <a:r>
                  <a:rPr lang="it-IT" dirty="0" smtClean="0"/>
                  <a:t>, 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 smtClean="0"/>
                  <a:t>L allora </a:t>
                </a:r>
                <a:r>
                  <a:rPr lang="it-IT" dirty="0"/>
                  <a:t>T(x) termina in </a:t>
                </a:r>
                <a:r>
                  <a:rPr lang="it-IT" dirty="0" err="1" smtClean="0"/>
                  <a:t>q</a:t>
                </a:r>
                <a:r>
                  <a:rPr lang="it-IT" sz="1800" baseline="-25000" dirty="0" err="1" smtClean="0"/>
                  <a:t>R</a:t>
                </a:r>
                <a:r>
                  <a:rPr lang="it-IT" sz="1800" dirty="0" smtClean="0"/>
                  <a:t> </a:t>
                </a:r>
                <a:r>
                  <a:rPr lang="it-IT" dirty="0" smtClean="0"/>
                  <a:t>, </a:t>
                </a:r>
              </a:p>
              <a:p>
                <a:r>
                  <a:rPr lang="it-IT" dirty="0" smtClean="0"/>
                  <a:t>Quando un linguaggio L è deciso da una macchina T scriviamo: L= L(T)</a:t>
                </a:r>
              </a:p>
              <a:p>
                <a:r>
                  <a:rPr lang="it-IT" dirty="0"/>
                  <a:t>Un linguaggio L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* è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accettabile</a:t>
                </a:r>
                <a:r>
                  <a:rPr lang="it-IT" dirty="0" smtClean="0"/>
                  <a:t> se </a:t>
                </a:r>
                <a:r>
                  <a:rPr lang="it-IT" dirty="0">
                    <a:solidFill>
                      <a:srgbClr val="3636E8"/>
                    </a:solidFill>
                  </a:rPr>
                  <a:t>esiste</a:t>
                </a:r>
                <a:r>
                  <a:rPr lang="it-IT" dirty="0"/>
                  <a:t>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T che lo </a:t>
                </a:r>
                <a:r>
                  <a:rPr lang="it-IT" dirty="0" smtClean="0"/>
                  <a:t>accetta</a:t>
                </a:r>
                <a:endParaRPr lang="it-IT" dirty="0"/>
              </a:p>
              <a:p>
                <a:pPr lvl="1"/>
                <a:r>
                  <a:rPr lang="it-IT" dirty="0"/>
                  <a:t>ossia, che, </a:t>
                </a:r>
                <a:r>
                  <a:rPr lang="it-IT" dirty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dirty="0" smtClean="0"/>
                  <a:t>, T(x</a:t>
                </a:r>
                <a:r>
                  <a:rPr lang="it-IT" dirty="0"/>
                  <a:t>) </a:t>
                </a:r>
                <a:r>
                  <a:rPr lang="it-IT" dirty="0" smtClean="0"/>
                  <a:t>termina in </a:t>
                </a:r>
                <a:r>
                  <a:rPr lang="it-IT" dirty="0" err="1"/>
                  <a:t>q</a:t>
                </a:r>
                <a:r>
                  <a:rPr lang="it-IT" sz="2000" baseline="-25000" dirty="0" err="1"/>
                  <a:t>A</a:t>
                </a:r>
                <a:r>
                  <a:rPr lang="it-IT" dirty="0"/>
                  <a:t>,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se </a:t>
                </a:r>
                <a:r>
                  <a:rPr lang="it-IT" dirty="0"/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/>
                  <a:t>L </a:t>
                </a:r>
                <a:r>
                  <a:rPr lang="it-IT" dirty="0" smtClean="0"/>
                  <a:t>allora sappiamo solo che  </a:t>
                </a:r>
                <a:r>
                  <a:rPr lang="it-IT" dirty="0"/>
                  <a:t>T(x) </a:t>
                </a:r>
                <a:r>
                  <a:rPr lang="it-IT" dirty="0" smtClean="0"/>
                  <a:t>non termina </a:t>
                </a:r>
                <a:r>
                  <a:rPr lang="it-IT" dirty="0"/>
                  <a:t>in </a:t>
                </a:r>
                <a:r>
                  <a:rPr lang="it-IT" dirty="0" err="1"/>
                  <a:t>q</a:t>
                </a:r>
                <a:r>
                  <a:rPr lang="it-IT" sz="1800" baseline="-25000" dirty="0" err="1"/>
                  <a:t>A</a:t>
                </a:r>
                <a:r>
                  <a:rPr lang="it-IT" dirty="0" smtClean="0"/>
                  <a:t> : potrebbe terminare in </a:t>
                </a:r>
                <a:r>
                  <a:rPr lang="it-IT" dirty="0" err="1"/>
                  <a:t>q</a:t>
                </a:r>
                <a:r>
                  <a:rPr lang="it-IT" sz="1800" baseline="-25000" dirty="0" err="1"/>
                  <a:t>R</a:t>
                </a:r>
                <a:r>
                  <a:rPr lang="it-IT" sz="1800" dirty="0"/>
                  <a:t> </a:t>
                </a:r>
                <a:r>
                  <a:rPr lang="it-IT" dirty="0" smtClean="0"/>
                  <a:t>oppure non terminare </a:t>
                </a:r>
                <a:endParaRPr lang="it-IT" dirty="0"/>
              </a:p>
              <a:p>
                <a:r>
                  <a:rPr lang="it-IT" dirty="0" smtClean="0"/>
                  <a:t>Naturalmente, ogni linguaggio decidibile è anche accettabile – ma non viceversa!</a:t>
                </a:r>
                <a:endParaRPr lang="it-IT" dirty="0"/>
              </a:p>
              <a:p>
                <a:pPr lvl="1"/>
                <a:r>
                  <a:rPr lang="it-IT" dirty="0" smtClean="0"/>
                  <a:t>non devo spiegarvi perché, spero</a:t>
                </a:r>
                <a:r>
                  <a:rPr lang="is-IS" dirty="0" smtClean="0"/>
                  <a:t>…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3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2952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3084</TotalTime>
  <Words>3585</Words>
  <Application>Microsoft Macintosh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Cambria Math</vt:lpstr>
      <vt:lpstr>Century Gothic</vt:lpstr>
      <vt:lpstr>Wingdings 3</vt:lpstr>
      <vt:lpstr>Arial</vt:lpstr>
      <vt:lpstr>Filo</vt:lpstr>
      <vt:lpstr>Lezione a distanza 5</vt:lpstr>
      <vt:lpstr>Facciamo il punto</vt:lpstr>
      <vt:lpstr>A questo punto</vt:lpstr>
      <vt:lpstr>Più in dettaglio</vt:lpstr>
      <vt:lpstr>Decidere un linguaggio</vt:lpstr>
      <vt:lpstr>Decidere un linguaggio - esempio</vt:lpstr>
      <vt:lpstr>Accettare un linguaggio</vt:lpstr>
      <vt:lpstr>Accettare un linguaggio - esempio</vt:lpstr>
      <vt:lpstr>Linguaggi decidibili / accettabili</vt:lpstr>
      <vt:lpstr>Chiariamoci un po’ le idee…</vt:lpstr>
      <vt:lpstr>Linguaggi complemento</vt:lpstr>
      <vt:lpstr>Teorema 3.1</vt:lpstr>
      <vt:lpstr>Perché un passo alla volta?</vt:lpstr>
      <vt:lpstr>Perché un passo alla volta?</vt:lpstr>
      <vt:lpstr>Esercizi</vt:lpstr>
      <vt:lpstr>Funzioni calcolabili</vt:lpstr>
      <vt:lpstr>Funzioni calcolabili</vt:lpstr>
      <vt:lpstr>Funzioni calcolabili</vt:lpstr>
      <vt:lpstr>Funzioni e linguaggi</vt:lpstr>
      <vt:lpstr>Funzioni e linguaggi</vt:lpstr>
      <vt:lpstr>Funzioni e linguaggi</vt:lpstr>
      <vt:lpstr>Funzioni e linguaggi</vt:lpstr>
      <vt:lpstr>Funzioni e linguaggi</vt:lpstr>
      <vt:lpstr>NOTA BENE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140</cp:revision>
  <dcterms:created xsi:type="dcterms:W3CDTF">2020-03-06T09:19:14Z</dcterms:created>
  <dcterms:modified xsi:type="dcterms:W3CDTF">2020-04-01T17:20:49Z</dcterms:modified>
</cp:coreProperties>
</file>