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2" r:id="rId4"/>
    <p:sldId id="278" r:id="rId5"/>
    <p:sldId id="258" r:id="rId6"/>
    <p:sldId id="298" r:id="rId7"/>
    <p:sldId id="284" r:id="rId8"/>
    <p:sldId id="299" r:id="rId9"/>
    <p:sldId id="30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41C9"/>
    <a:srgbClr val="363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 snapToObjects="1">
      <p:cViewPr>
        <p:scale>
          <a:sx n="107" d="100"/>
          <a:sy n="107" d="100"/>
        </p:scale>
        <p:origin x="73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Lezione a distanza 6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Lezione del 02/04/2020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Ri</a:t>
            </a:r>
            <a:r>
              <a:rPr lang="it-IT" dirty="0" smtClean="0"/>
              <a:t>-facciamo il punto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80868" y="1427545"/>
            <a:ext cx="8915400" cy="4997006"/>
          </a:xfrm>
        </p:spPr>
        <p:txBody>
          <a:bodyPr>
            <a:normAutofit/>
          </a:bodyPr>
          <a:lstStyle/>
          <a:p>
            <a:r>
              <a:rPr lang="it-IT" dirty="0" smtClean="0"/>
              <a:t>Siamo partiti cercando di capire come risolvere automaticamente i problemi</a:t>
            </a:r>
          </a:p>
          <a:p>
            <a:r>
              <a:rPr lang="it-IT" dirty="0" smtClean="0"/>
              <a:t>E abbiamo studiato la soluzione proposta da Alan </a:t>
            </a:r>
            <a:r>
              <a:rPr lang="it-IT" dirty="0" err="1" smtClean="0"/>
              <a:t>Turing</a:t>
            </a:r>
            <a:r>
              <a:rPr lang="it-IT" dirty="0" smtClean="0"/>
              <a:t> che, partendo dalla sua analisi del processo di soluzione è arrivato a definire un modello di calcolo: la Macchina di </a:t>
            </a:r>
            <a:r>
              <a:rPr lang="it-IT" dirty="0" err="1" smtClean="0"/>
              <a:t>Turing</a:t>
            </a:r>
            <a:endParaRPr lang="it-IT" dirty="0" smtClean="0"/>
          </a:p>
          <a:p>
            <a:pPr lvl="1"/>
            <a:r>
              <a:rPr lang="it-IT" dirty="0" smtClean="0"/>
              <a:t>che è un linguaggio per descrivere algoritmi</a:t>
            </a:r>
          </a:p>
          <a:p>
            <a:pPr lvl="1"/>
            <a:r>
              <a:rPr lang="it-IT" dirty="0" smtClean="0"/>
              <a:t>e ogni macchina di </a:t>
            </a:r>
            <a:r>
              <a:rPr lang="it-IT" dirty="0" err="1" smtClean="0"/>
              <a:t>Turing</a:t>
            </a:r>
            <a:r>
              <a:rPr lang="it-IT" dirty="0" smtClean="0"/>
              <a:t> è un algoritmo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Poi, abbiamo introdotto i concetti di linguaggi decidibili e accettabili, e di funzioni calcolabili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che corrispondono, informalmente, ai problemi che sappiamo risolvere con la Macchina di </a:t>
            </a:r>
            <a:r>
              <a:rPr lang="it-IT" dirty="0" err="1" smtClean="0">
                <a:solidFill>
                  <a:schemeClr val="tx1"/>
                </a:solidFill>
              </a:rPr>
              <a:t>Turing</a:t>
            </a:r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considerando, così, implicitamente, la possibilità che possano esistere linguaggi non decidibili – o, persino, non accettabili (</a:t>
            </a:r>
            <a:r>
              <a:rPr lang="it-IT" dirty="0" err="1" smtClean="0">
                <a:solidFill>
                  <a:schemeClr val="tx1"/>
                </a:solidFill>
              </a:rPr>
              <a:t>uhmm</a:t>
            </a:r>
            <a:r>
              <a:rPr lang="is-IS" dirty="0" smtClean="0">
                <a:solidFill>
                  <a:schemeClr val="tx1"/>
                </a:solidFill>
              </a:rPr>
              <a:t>…) – e funzioni non calcolabili</a:t>
            </a:r>
          </a:p>
          <a:p>
            <a:pPr lvl="1"/>
            <a:r>
              <a:rPr lang="is-IS" dirty="0" smtClean="0">
                <a:solidFill>
                  <a:schemeClr val="tx1"/>
                </a:solidFill>
              </a:rPr>
              <a:t>la possibilità che esistano problemi irrisolvibili – con la Macchina di Turing 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83901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 questo punto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14199" y="1539834"/>
            <a:ext cx="8915400" cy="5169724"/>
          </a:xfrm>
        </p:spPr>
        <p:txBody>
          <a:bodyPr>
            <a:normAutofit/>
          </a:bodyPr>
          <a:lstStyle/>
          <a:p>
            <a:r>
              <a:rPr lang="it-IT" dirty="0" smtClean="0"/>
              <a:t>Ma, ammesso (e non concesso!) che esista un linguaggio non decidibile / non accettabile, oppure una funzione non calcolabile, non sarà forse possibile decidere / accettare quel linguaggio, oppure calcolare quella funzione, con un altro modello di calcolo?</a:t>
            </a:r>
          </a:p>
          <a:p>
            <a:r>
              <a:rPr lang="it-IT" dirty="0" smtClean="0"/>
              <a:t>In fondo, cos’ha di tanto speciale questa Macchina di </a:t>
            </a:r>
            <a:r>
              <a:rPr lang="it-IT" dirty="0" err="1" smtClean="0"/>
              <a:t>Turing</a:t>
            </a:r>
            <a:r>
              <a:rPr lang="it-IT" dirty="0" smtClean="0"/>
              <a:t>????</a:t>
            </a:r>
          </a:p>
          <a:p>
            <a:endParaRPr lang="it-IT" dirty="0" smtClean="0"/>
          </a:p>
          <a:p>
            <a:r>
              <a:rPr lang="it-IT" sz="1600" dirty="0" smtClean="0"/>
              <a:t>APERTA PARENTESI. Togliamoci subito un dente: chi mi dimostra che “esiste un linguaggio non decidibile se e soltanto se esiste un linguaggio non accettabile” ?</a:t>
            </a:r>
          </a:p>
          <a:p>
            <a:pPr lvl="1"/>
            <a:r>
              <a:rPr lang="it-IT" dirty="0"/>
              <a:t>suggerimento: guardate i teoremi della scorsa lezione: ce n’è uno che</a:t>
            </a:r>
            <a:r>
              <a:rPr lang="is-IS" dirty="0" smtClean="0"/>
              <a:t>…</a:t>
            </a:r>
            <a:endParaRPr lang="it-IT" dirty="0" smtClean="0"/>
          </a:p>
          <a:p>
            <a:pPr marL="342900" lvl="1" indent="-342900"/>
            <a:r>
              <a:rPr lang="is-IS" dirty="0"/>
              <a:t>CHIUSA </a:t>
            </a:r>
            <a:r>
              <a:rPr lang="is-IS" dirty="0" smtClean="0"/>
              <a:t>PARENTESI</a:t>
            </a:r>
          </a:p>
          <a:p>
            <a:pPr marL="342900" lvl="1" indent="-342900"/>
            <a:endParaRPr lang="is-IS" sz="1800" dirty="0"/>
          </a:p>
          <a:p>
            <a:pPr marL="342900" lvl="1" indent="-342900"/>
            <a:r>
              <a:rPr lang="is-IS" sz="1800" dirty="0" smtClean="0"/>
              <a:t>Torniamo alla nostra questione: esiste un modello di calcolo </a:t>
            </a:r>
            <a:r>
              <a:rPr lang="is-IS" sz="1800" dirty="0" smtClean="0">
                <a:solidFill>
                  <a:srgbClr val="3636E8"/>
                </a:solidFill>
              </a:rPr>
              <a:t>più potente </a:t>
            </a:r>
            <a:r>
              <a:rPr lang="is-IS" sz="1800" dirty="0" smtClean="0"/>
              <a:t>della Macchina di di Turing? Che “sa risolvere più problemi”?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7043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4581" y="450490"/>
            <a:ext cx="8911687" cy="614381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Modelli di calcolo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80868" y="1230775"/>
            <a:ext cx="8915400" cy="4961680"/>
          </a:xfrm>
        </p:spPr>
        <p:txBody>
          <a:bodyPr>
            <a:normAutofit/>
          </a:bodyPr>
          <a:lstStyle/>
          <a:p>
            <a:r>
              <a:rPr lang="it-IT" dirty="0" smtClean="0"/>
              <a:t>Siamo al paragrafo 3.3 della dispensa 3</a:t>
            </a:r>
          </a:p>
          <a:p>
            <a:r>
              <a:rPr lang="it-IT" dirty="0" smtClean="0"/>
              <a:t>Dove si dice che sono stati definiti un sacco di modelli di calcolo</a:t>
            </a:r>
          </a:p>
          <a:p>
            <a:pPr lvl="1"/>
            <a:r>
              <a:rPr lang="it-IT" dirty="0" smtClean="0"/>
              <a:t>che, guarda caso, sono tutti basati sullo stesso concetto di “operazione elementare” utilizzato da </a:t>
            </a:r>
            <a:r>
              <a:rPr lang="it-IT" dirty="0" err="1" smtClean="0"/>
              <a:t>Turing</a:t>
            </a:r>
            <a:endParaRPr lang="it-IT" dirty="0" smtClean="0"/>
          </a:p>
          <a:p>
            <a:pPr lvl="1"/>
            <a:r>
              <a:rPr lang="it-IT" dirty="0" smtClean="0"/>
              <a:t>perché esso corrisponde proprio all’umano modo di calcolare</a:t>
            </a:r>
          </a:p>
          <a:p>
            <a:r>
              <a:rPr lang="it-IT" dirty="0" smtClean="0"/>
              <a:t>Ebbene: per tutti i modelli di calcolo definiti fino ad ora, è stato dimostrato che sanno “risolvere” </a:t>
            </a:r>
            <a:r>
              <a:rPr lang="it-IT" dirty="0" err="1" smtClean="0"/>
              <a:t>tuttti</a:t>
            </a:r>
            <a:r>
              <a:rPr lang="it-IT" dirty="0" smtClean="0"/>
              <a:t> e soli i problemi che possono essere “risolti” mediante la Macchina di </a:t>
            </a:r>
            <a:r>
              <a:rPr lang="it-IT" dirty="0" err="1" smtClean="0"/>
              <a:t>Turing</a:t>
            </a:r>
            <a:endParaRPr lang="it-IT" dirty="0" smtClean="0"/>
          </a:p>
          <a:p>
            <a:pPr lvl="1"/>
            <a:r>
              <a:rPr lang="it-IT" dirty="0" smtClean="0"/>
              <a:t>non uno di più, non uno di meno</a:t>
            </a:r>
          </a:p>
          <a:p>
            <a:r>
              <a:rPr lang="it-IT" dirty="0" smtClean="0"/>
              <a:t>ossia, tutti i modelli di calcolo introdotti sino ad ora sono </a:t>
            </a:r>
            <a:r>
              <a:rPr lang="it-IT" b="1" i="1" dirty="0" err="1" smtClean="0">
                <a:solidFill>
                  <a:srgbClr val="FF0000"/>
                </a:solidFill>
              </a:rPr>
              <a:t>Turing</a:t>
            </a:r>
            <a:r>
              <a:rPr lang="it-IT" b="1" i="1" dirty="0" smtClean="0">
                <a:solidFill>
                  <a:srgbClr val="FF0000"/>
                </a:solidFill>
              </a:rPr>
              <a:t>-equivalenti</a:t>
            </a:r>
          </a:p>
          <a:p>
            <a:r>
              <a:rPr lang="it-IT" dirty="0" smtClean="0"/>
              <a:t>Viene quasi da pensare che un modello di calcolo più potente della Macchina di </a:t>
            </a:r>
            <a:r>
              <a:rPr lang="it-IT" dirty="0" err="1" smtClean="0"/>
              <a:t>Turing</a:t>
            </a:r>
            <a:r>
              <a:rPr lang="it-IT" dirty="0" smtClean="0"/>
              <a:t> non esista</a:t>
            </a:r>
          </a:p>
          <a:p>
            <a:pPr lvl="1"/>
            <a:r>
              <a:rPr lang="it-IT" dirty="0" smtClean="0"/>
              <a:t>posto che esso consideri “</a:t>
            </a:r>
            <a:r>
              <a:rPr lang="it-IT" dirty="0" smtClean="0">
                <a:solidFill>
                  <a:srgbClr val="D441C9"/>
                </a:solidFill>
              </a:rPr>
              <a:t>operazione elementare</a:t>
            </a:r>
            <a:r>
              <a:rPr lang="it-IT" dirty="0" smtClean="0"/>
              <a:t>” una operazione che possa essere eseguita “</a:t>
            </a:r>
            <a:r>
              <a:rPr lang="it-IT" dirty="0" smtClean="0">
                <a:solidFill>
                  <a:srgbClr val="D441C9"/>
                </a:solidFill>
              </a:rPr>
              <a:t>a </a:t>
            </a:r>
            <a:r>
              <a:rPr lang="it-IT" dirty="0" smtClean="0">
                <a:solidFill>
                  <a:srgbClr val="D441C9"/>
                </a:solidFill>
              </a:rPr>
              <a:t>mente</a:t>
            </a:r>
            <a:r>
              <a:rPr lang="it-IT" dirty="0" smtClean="0"/>
              <a:t>” </a:t>
            </a:r>
            <a:r>
              <a:rPr lang="it-IT" dirty="0" smtClean="0"/>
              <a:t>da un umano medio!</a:t>
            </a:r>
          </a:p>
        </p:txBody>
      </p:sp>
    </p:spTree>
    <p:extLst>
      <p:ext uri="{BB962C8B-B14F-4D97-AF65-F5344CB8AC3E}">
        <p14:creationId xmlns:p14="http://schemas.microsoft.com/office/powerpoint/2010/main" val="15837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07730" y="244100"/>
            <a:ext cx="8911687" cy="683829"/>
          </a:xfrm>
        </p:spPr>
        <p:txBody>
          <a:bodyPr/>
          <a:lstStyle/>
          <a:p>
            <a:r>
              <a:rPr lang="it-IT" dirty="0" smtClean="0"/>
              <a:t>La tesi di Church-</a:t>
            </a:r>
            <a:r>
              <a:rPr lang="it-IT" dirty="0" err="1" smtClean="0"/>
              <a:t>Turing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36234" y="1307938"/>
            <a:ext cx="9483183" cy="5330367"/>
          </a:xfrm>
        </p:spPr>
        <p:txBody>
          <a:bodyPr>
            <a:normAutofit/>
          </a:bodyPr>
          <a:lstStyle/>
          <a:p>
            <a:r>
              <a:rPr lang="it-IT" dirty="0" smtClean="0"/>
              <a:t>Questa tesi assume che non esista un modello di calcolo più potente della Macchina di </a:t>
            </a:r>
            <a:r>
              <a:rPr lang="it-IT" dirty="0" err="1" smtClean="0"/>
              <a:t>Turing</a:t>
            </a:r>
            <a:r>
              <a:rPr lang="it-IT" dirty="0" smtClean="0"/>
              <a:t>: dato un qualunque altro modello di calcolo </a:t>
            </a:r>
            <a:r>
              <a:rPr lang="it-IT" sz="2000" b="1" dirty="0" smtClean="0">
                <a:latin typeface="Xingkai SC Light" charset="-122"/>
                <a:ea typeface="Xingkai SC Light" charset="-122"/>
                <a:cs typeface="Xingkai SC Light" charset="-122"/>
              </a:rPr>
              <a:t>M,</a:t>
            </a:r>
            <a:r>
              <a:rPr lang="it-IT" dirty="0" smtClean="0"/>
              <a:t> </a:t>
            </a:r>
          </a:p>
          <a:p>
            <a:pPr lvl="1"/>
            <a:r>
              <a:rPr lang="it-IT" dirty="0" smtClean="0"/>
              <a:t>se un linguaggio L è decidibile/accettabile nel modello</a:t>
            </a:r>
            <a:r>
              <a:rPr lang="it-IT" b="1" dirty="0">
                <a:latin typeface="Xingkai SC Light" charset="-122"/>
                <a:ea typeface="Xingkai SC Light" charset="-122"/>
                <a:cs typeface="Xingkai SC Light" charset="-122"/>
              </a:rPr>
              <a:t> </a:t>
            </a:r>
            <a:r>
              <a:rPr lang="it-IT" sz="1800" b="1" dirty="0" smtClean="0">
                <a:latin typeface="Xingkai SC Light" charset="-122"/>
                <a:ea typeface="Xingkai SC Light" charset="-122"/>
                <a:cs typeface="Xingkai SC Light" charset="-122"/>
              </a:rPr>
              <a:t>M</a:t>
            </a:r>
            <a:r>
              <a:rPr lang="it-IT" dirty="0" smtClean="0"/>
              <a:t> allora L è decidibile/accettabile nel modello Macchina di </a:t>
            </a:r>
            <a:r>
              <a:rPr lang="it-IT" dirty="0" err="1" smtClean="0"/>
              <a:t>Turing</a:t>
            </a:r>
            <a:endParaRPr lang="it-IT" dirty="0" smtClean="0"/>
          </a:p>
          <a:p>
            <a:pPr lvl="1"/>
            <a:r>
              <a:rPr lang="it-IT" dirty="0"/>
              <a:t>se </a:t>
            </a:r>
            <a:r>
              <a:rPr lang="it-IT" dirty="0" smtClean="0"/>
              <a:t>una funzione </a:t>
            </a:r>
            <a:r>
              <a:rPr lang="it-IT" dirty="0" err="1" smtClean="0"/>
              <a:t>f</a:t>
            </a:r>
            <a:r>
              <a:rPr lang="it-IT" dirty="0" smtClean="0"/>
              <a:t> </a:t>
            </a:r>
            <a:r>
              <a:rPr lang="it-IT" dirty="0"/>
              <a:t>è </a:t>
            </a:r>
            <a:r>
              <a:rPr lang="it-IT" dirty="0" smtClean="0"/>
              <a:t>calcolabile nel modello</a:t>
            </a:r>
            <a:r>
              <a:rPr lang="it-IT" b="1" dirty="0" smtClean="0">
                <a:latin typeface="Xingkai SC Light" charset="-122"/>
                <a:ea typeface="Xingkai SC Light" charset="-122"/>
                <a:cs typeface="Xingkai SC Light" charset="-122"/>
              </a:rPr>
              <a:t> </a:t>
            </a:r>
            <a:r>
              <a:rPr lang="it-IT" sz="1800" b="1" dirty="0" smtClean="0">
                <a:latin typeface="Xingkai SC Light" charset="-122"/>
                <a:ea typeface="Xingkai SC Light" charset="-122"/>
                <a:cs typeface="Xingkai SC Light" charset="-122"/>
              </a:rPr>
              <a:t>M</a:t>
            </a:r>
            <a:r>
              <a:rPr lang="it-IT" dirty="0" smtClean="0"/>
              <a:t> allora </a:t>
            </a:r>
            <a:r>
              <a:rPr lang="it-IT" dirty="0" err="1" smtClean="0"/>
              <a:t>f</a:t>
            </a:r>
            <a:r>
              <a:rPr lang="it-IT" dirty="0" smtClean="0"/>
              <a:t> è calcolabile nel modello Macchina di </a:t>
            </a:r>
            <a:r>
              <a:rPr lang="it-IT" dirty="0" err="1" smtClean="0"/>
              <a:t>Turing</a:t>
            </a:r>
            <a:endParaRPr lang="it-IT" dirty="0" smtClean="0"/>
          </a:p>
          <a:p>
            <a:r>
              <a:rPr lang="it-IT" dirty="0" smtClean="0"/>
              <a:t>Purché</a:t>
            </a:r>
            <a:r>
              <a:rPr lang="it-IT" b="1" dirty="0">
                <a:latin typeface="Xingkai SC Light" charset="-122"/>
                <a:ea typeface="Xingkai SC Light" charset="-122"/>
                <a:cs typeface="Xingkai SC Light" charset="-122"/>
              </a:rPr>
              <a:t> </a:t>
            </a:r>
            <a:r>
              <a:rPr lang="it-IT" b="1" dirty="0" smtClean="0">
                <a:latin typeface="Xingkai SC Light" charset="-122"/>
                <a:ea typeface="Xingkai SC Light" charset="-122"/>
                <a:cs typeface="Xingkai SC Light" charset="-122"/>
              </a:rPr>
              <a:t> M</a:t>
            </a:r>
            <a:r>
              <a:rPr lang="it-IT" dirty="0" smtClean="0"/>
              <a:t>  sia un modello” ragionevole”</a:t>
            </a:r>
          </a:p>
          <a:p>
            <a:pPr lvl="1"/>
            <a:r>
              <a:rPr lang="it-IT" dirty="0" smtClean="0"/>
              <a:t>ossia, sia basato sul concetto di </a:t>
            </a:r>
            <a:r>
              <a:rPr lang="it-IT" i="1" dirty="0" smtClean="0"/>
              <a:t>operazione elementare</a:t>
            </a:r>
            <a:r>
              <a:rPr lang="it-IT" i="1" u="sng" dirty="0" smtClean="0"/>
              <a:t> </a:t>
            </a:r>
            <a:r>
              <a:rPr lang="it-IT" dirty="0" smtClean="0"/>
              <a:t>del quale abbiamo parlato diffusamente</a:t>
            </a:r>
          </a:p>
          <a:p>
            <a:pPr lvl="1"/>
            <a:r>
              <a:rPr lang="it-IT" dirty="0" smtClean="0"/>
              <a:t>perché, se </a:t>
            </a:r>
            <a:r>
              <a:rPr lang="it-IT" dirty="0" smtClean="0"/>
              <a:t>definiamo un modello di calcolo che disponga dell’unica operazione elementare “qualunque sia il problema, qualunque sia l’istanza del problema, trova la soluzione di quell’istanza”,</a:t>
            </a:r>
            <a:r>
              <a:rPr lang="is-IS" dirty="0" smtClean="0"/>
              <a:t>… </a:t>
            </a:r>
          </a:p>
          <a:p>
            <a:pPr lvl="1"/>
            <a:r>
              <a:rPr lang="is-IS" dirty="0" smtClean="0"/>
              <a:t>beh, è ovvio che questo modello è più potente della macchina di Turing! </a:t>
            </a:r>
          </a:p>
          <a:p>
            <a:pPr lvl="1"/>
            <a:r>
              <a:rPr lang="is-IS" dirty="0" smtClean="0"/>
              <a:t>Ma non è mica tanto realistico (nel senso che dalla Macchina di Turing sono nati i calcolatori, ma è difficile che nascano macchine reali che corrispondano a questo modello)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60276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07730" y="244100"/>
            <a:ext cx="8911687" cy="683829"/>
          </a:xfrm>
        </p:spPr>
        <p:txBody>
          <a:bodyPr/>
          <a:lstStyle/>
          <a:p>
            <a:r>
              <a:rPr lang="it-IT" dirty="0" smtClean="0"/>
              <a:t>La tesi di Church-</a:t>
            </a:r>
            <a:r>
              <a:rPr lang="it-IT" dirty="0" err="1" smtClean="0"/>
              <a:t>Turing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36234" y="1307938"/>
            <a:ext cx="9483183" cy="5330367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Dunque:		                                                                                                                                          																				 </a:t>
            </a:r>
            <a:r>
              <a:rPr lang="it-IT" b="1" dirty="0" smtClean="0">
                <a:solidFill>
                  <a:srgbClr val="FF0000"/>
                </a:solidFill>
              </a:rPr>
              <a:t>è calcolabile tutto e solo ciò che può essere calcolato dalla Macchina di </a:t>
            </a:r>
            <a:r>
              <a:rPr lang="it-IT" b="1" dirty="0" err="1" smtClean="0">
                <a:solidFill>
                  <a:srgbClr val="FF0000"/>
                </a:solidFill>
              </a:rPr>
              <a:t>Turing</a:t>
            </a:r>
            <a:endParaRPr lang="it-IT" b="1" dirty="0" smtClean="0">
              <a:solidFill>
                <a:srgbClr val="FF0000"/>
              </a:solidFill>
            </a:endParaRPr>
          </a:p>
          <a:p>
            <a:pPr lvl="1"/>
            <a:endParaRPr lang="it-IT" dirty="0" smtClean="0"/>
          </a:p>
          <a:p>
            <a:r>
              <a:rPr lang="it-IT" dirty="0" smtClean="0"/>
              <a:t>Attenzione: è una tesi, non è un teorema!</a:t>
            </a:r>
          </a:p>
          <a:p>
            <a:pPr lvl="1"/>
            <a:r>
              <a:rPr lang="it-IT" dirty="0" smtClean="0"/>
              <a:t>Non è mai stata dimostrata!</a:t>
            </a:r>
          </a:p>
          <a:p>
            <a:pPr lvl="1"/>
            <a:r>
              <a:rPr lang="it-IT" dirty="0" smtClean="0"/>
              <a:t>E sembra difficile riuscire a dimostrarla: sembra difficile riuscire a prevedere i modelli di calcolo che potrebbero essere definiti nel futuro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Tuttavia, sembra poco probabile riuscire a progettare un modello di calcolo che non la soddisfi</a:t>
            </a:r>
          </a:p>
          <a:p>
            <a:pPr lvl="1"/>
            <a:r>
              <a:rPr lang="is-IS" dirty="0" smtClean="0"/>
              <a:t>e, non dimentichiamolo, tutti i modelli di calcolo esistenti la soddisfano</a:t>
            </a:r>
          </a:p>
          <a:p>
            <a:pPr lvl="1"/>
            <a:r>
              <a:rPr lang="is-IS" dirty="0" smtClean="0"/>
              <a:t>infatti, è generalmente accettata!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67690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829"/>
          </a:xfrm>
        </p:spPr>
        <p:txBody>
          <a:bodyPr/>
          <a:lstStyle/>
          <a:p>
            <a:r>
              <a:rPr lang="it-IT" dirty="0" smtClean="0"/>
              <a:t>Il modello di calcolo </a:t>
            </a:r>
            <a:r>
              <a:rPr lang="it-IT" dirty="0" err="1" smtClean="0"/>
              <a:t>PascalMinimo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36234" y="1616698"/>
                <a:ext cx="9483183" cy="4012206"/>
              </a:xfrm>
            </p:spPr>
            <p:txBody>
              <a:bodyPr/>
              <a:lstStyle/>
              <a:p>
                <a:r>
                  <a:rPr lang="it-IT" dirty="0"/>
                  <a:t>È </a:t>
                </a:r>
                <a:r>
                  <a:rPr lang="it-IT" dirty="0" smtClean="0"/>
                  <a:t>un linguaggio di programmazione – perché ogni linguaggio di programmazione è un modello di calcolo!</a:t>
                </a:r>
                <a:endParaRPr lang="it-IT" dirty="0"/>
              </a:p>
              <a:p>
                <a:r>
                  <a:rPr lang="it-IT" dirty="0" smtClean="0"/>
                  <a:t> Dispone di tutte le istruzioni “tipiche” dei linguaggi di programmazione</a:t>
                </a:r>
                <a:endParaRPr lang="it-IT" dirty="0"/>
              </a:p>
              <a:p>
                <a:pPr lvl="1"/>
                <a:r>
                  <a:rPr lang="it-IT" dirty="0" smtClean="0"/>
                  <a:t>istruzione di assegnazione: 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←</m:t>
                    </m:r>
                  </m:oMath>
                </a14:m>
                <a:r>
                  <a:rPr lang="it-IT" dirty="0" smtClean="0"/>
                  <a:t> b </a:t>
                </a:r>
                <a:endParaRPr lang="it-IT" dirty="0"/>
              </a:p>
              <a:p>
                <a:pPr lvl="1"/>
                <a:r>
                  <a:rPr lang="it-IT" dirty="0" smtClean="0"/>
                  <a:t>istruzione condizionale </a:t>
                </a:r>
                <a:r>
                  <a:rPr lang="it-IT" b="1" dirty="0" err="1" smtClean="0"/>
                  <a:t>if</a:t>
                </a:r>
                <a:r>
                  <a:rPr lang="it-IT" dirty="0" smtClean="0"/>
                  <a:t> </a:t>
                </a:r>
                <a:r>
                  <a:rPr lang="is-IS" dirty="0" smtClean="0"/>
                  <a:t>… </a:t>
                </a:r>
                <a:r>
                  <a:rPr lang="is-IS" b="1" dirty="0" smtClean="0"/>
                  <a:t>then</a:t>
                </a:r>
                <a:r>
                  <a:rPr lang="is-IS" dirty="0" smtClean="0"/>
                  <a:t> ... </a:t>
                </a:r>
                <a:r>
                  <a:rPr lang="is-IS" b="1" dirty="0" smtClean="0"/>
                  <a:t>else</a:t>
                </a:r>
                <a:endParaRPr lang="it-IT" b="1" dirty="0"/>
              </a:p>
              <a:p>
                <a:pPr lvl="1"/>
                <a:r>
                  <a:rPr lang="it-IT" dirty="0" smtClean="0"/>
                  <a:t>istruzioni di </a:t>
                </a:r>
                <a:r>
                  <a:rPr lang="it-IT" dirty="0" err="1" smtClean="0"/>
                  <a:t>loop</a:t>
                </a:r>
                <a:r>
                  <a:rPr lang="it-IT" dirty="0" smtClean="0"/>
                  <a:t> </a:t>
                </a:r>
                <a:r>
                  <a:rPr lang="it-IT" b="1" dirty="0" err="1" smtClean="0"/>
                  <a:t>while</a:t>
                </a:r>
                <a:r>
                  <a:rPr lang="it-IT" dirty="0" smtClean="0"/>
                  <a:t> ( </a:t>
                </a:r>
                <a:r>
                  <a:rPr lang="is-IS" dirty="0" smtClean="0"/>
                  <a:t>… ) </a:t>
                </a:r>
                <a:r>
                  <a:rPr lang="is-IS" b="1" dirty="0" smtClean="0"/>
                  <a:t>do</a:t>
                </a:r>
                <a:r>
                  <a:rPr lang="is-IS" dirty="0" smtClean="0"/>
                  <a:t> e </a:t>
                </a:r>
                <a:r>
                  <a:rPr lang="is-IS" b="1" dirty="0" smtClean="0"/>
                  <a:t>for</a:t>
                </a:r>
                <a:r>
                  <a:rPr lang="is-IS" dirty="0" smtClean="0"/>
                  <a:t> (...)</a:t>
                </a:r>
                <a:endParaRPr lang="it-IT" dirty="0"/>
              </a:p>
              <a:p>
                <a:pPr lvl="1"/>
                <a:r>
                  <a:rPr lang="it-IT" dirty="0" smtClean="0"/>
                  <a:t>funzioni</a:t>
                </a:r>
                <a:endParaRPr lang="it-IT" dirty="0"/>
              </a:p>
              <a:p>
                <a:pPr lvl="1"/>
                <a:r>
                  <a:rPr lang="it-IT" dirty="0" smtClean="0"/>
                  <a:t>istruzioni per l’input e l’output</a:t>
                </a:r>
                <a:endParaRPr lang="it-IT" dirty="0"/>
              </a:p>
              <a:p>
                <a:pPr lvl="1"/>
                <a:r>
                  <a:rPr lang="it-IT" dirty="0" smtClean="0"/>
                  <a:t>ecc. ecc.</a:t>
                </a:r>
              </a:p>
              <a:p>
                <a:r>
                  <a:rPr lang="it-IT" dirty="0" smtClean="0"/>
                  <a:t>E ve lo andate a vedere a pag. 7 della dispensa 3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6234" y="1616698"/>
                <a:ext cx="9483183" cy="4012206"/>
              </a:xfrm>
              <a:blipFill rotWithShape="0">
                <a:blip r:embed="rId2"/>
                <a:stretch>
                  <a:fillRect l="-450" t="-7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68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829"/>
          </a:xfrm>
        </p:spPr>
        <p:txBody>
          <a:bodyPr/>
          <a:lstStyle/>
          <a:p>
            <a:r>
              <a:rPr lang="it-IT" dirty="0" smtClean="0"/>
              <a:t>Il modello di calcolo </a:t>
            </a:r>
            <a:r>
              <a:rPr lang="it-IT" dirty="0" err="1" smtClean="0"/>
              <a:t>PascalMinimo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36234" y="1616698"/>
            <a:ext cx="9483183" cy="4012206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Nella dispensa 3, a partire da pag. 7, si accenna alla dimostrazione che il modello di calcolo </a:t>
            </a:r>
            <a:r>
              <a:rPr lang="it-IT" dirty="0" err="1" smtClean="0">
                <a:solidFill>
                  <a:schemeClr val="tx1"/>
                </a:solidFill>
              </a:rPr>
              <a:t>PascalMinimo</a:t>
            </a:r>
            <a:r>
              <a:rPr lang="it-IT" dirty="0" smtClean="0">
                <a:solidFill>
                  <a:schemeClr val="tx1"/>
                </a:solidFill>
              </a:rPr>
              <a:t> è equivalente alla Macchina di </a:t>
            </a:r>
            <a:r>
              <a:rPr lang="it-IT" dirty="0" err="1" smtClean="0">
                <a:solidFill>
                  <a:schemeClr val="tx1"/>
                </a:solidFill>
              </a:rPr>
              <a:t>Turing</a:t>
            </a:r>
            <a:endParaRPr lang="it-IT" dirty="0" smtClean="0">
              <a:solidFill>
                <a:schemeClr val="tx1"/>
              </a:solidFill>
            </a:endParaRP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nel Teorema 3.5 si dà un’idea (grossolana) di come “trasformare” un programma in </a:t>
            </a:r>
            <a:r>
              <a:rPr lang="it-IT" dirty="0" err="1" smtClean="0">
                <a:solidFill>
                  <a:schemeClr val="tx1"/>
                </a:solidFill>
              </a:rPr>
              <a:t>PascalMinimo</a:t>
            </a:r>
            <a:r>
              <a:rPr lang="it-IT" dirty="0" smtClean="0">
                <a:solidFill>
                  <a:schemeClr val="tx1"/>
                </a:solidFill>
              </a:rPr>
              <a:t> in una macchina di </a:t>
            </a:r>
            <a:r>
              <a:rPr lang="it-IT" dirty="0" err="1" smtClean="0">
                <a:solidFill>
                  <a:schemeClr val="tx1"/>
                </a:solidFill>
              </a:rPr>
              <a:t>Turing</a:t>
            </a:r>
            <a:r>
              <a:rPr lang="it-IT" dirty="0" smtClean="0">
                <a:solidFill>
                  <a:schemeClr val="tx1"/>
                </a:solidFill>
              </a:rPr>
              <a:t> che “faccia le stesse cose”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nel Teorema </a:t>
            </a:r>
            <a:r>
              <a:rPr lang="it-IT" dirty="0" smtClean="0">
                <a:solidFill>
                  <a:schemeClr val="tx1"/>
                </a:solidFill>
              </a:rPr>
              <a:t>3.6 </a:t>
            </a:r>
            <a:r>
              <a:rPr lang="it-IT" dirty="0">
                <a:solidFill>
                  <a:schemeClr val="tx1"/>
                </a:solidFill>
              </a:rPr>
              <a:t>si dà un’idea </a:t>
            </a:r>
            <a:r>
              <a:rPr lang="it-IT" dirty="0" smtClean="0">
                <a:solidFill>
                  <a:schemeClr val="tx1"/>
                </a:solidFill>
              </a:rPr>
              <a:t>(abbastanza precisa) </a:t>
            </a:r>
            <a:r>
              <a:rPr lang="it-IT" dirty="0">
                <a:solidFill>
                  <a:schemeClr val="tx1"/>
                </a:solidFill>
              </a:rPr>
              <a:t>di come “trasformare</a:t>
            </a:r>
            <a:r>
              <a:rPr lang="it-IT" dirty="0" smtClean="0">
                <a:solidFill>
                  <a:schemeClr val="tx1"/>
                </a:solidFill>
              </a:rPr>
              <a:t>”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una </a:t>
            </a:r>
            <a:r>
              <a:rPr lang="it-IT" dirty="0">
                <a:solidFill>
                  <a:schemeClr val="tx1"/>
                </a:solidFill>
              </a:rPr>
              <a:t>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 smtClean="0">
                <a:solidFill>
                  <a:schemeClr val="tx1"/>
                </a:solidFill>
              </a:rPr>
              <a:t> in </a:t>
            </a:r>
            <a:r>
              <a:rPr lang="it-IT" dirty="0">
                <a:solidFill>
                  <a:schemeClr val="tx1"/>
                </a:solidFill>
              </a:rPr>
              <a:t>un programma in </a:t>
            </a:r>
            <a:r>
              <a:rPr lang="it-IT" dirty="0" err="1">
                <a:solidFill>
                  <a:schemeClr val="tx1"/>
                </a:solidFill>
              </a:rPr>
              <a:t>PascalMinimo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che </a:t>
            </a:r>
            <a:r>
              <a:rPr lang="it-IT" dirty="0">
                <a:solidFill>
                  <a:schemeClr val="tx1"/>
                </a:solidFill>
              </a:rPr>
              <a:t>“faccia le stesse cose</a:t>
            </a:r>
            <a:r>
              <a:rPr lang="it-IT" dirty="0" smtClean="0">
                <a:solidFill>
                  <a:schemeClr val="tx1"/>
                </a:solidFill>
              </a:rPr>
              <a:t>”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dirty="0" smtClean="0"/>
              <a:t> Viste le difficoltà di questo anno accademico ( 😟 ), non metto in programma questi due teoremi </a:t>
            </a:r>
            <a:endParaRPr lang="it-IT" dirty="0"/>
          </a:p>
          <a:p>
            <a:pPr lvl="1"/>
            <a:r>
              <a:rPr lang="it-IT" dirty="0" smtClean="0"/>
              <a:t>ma l’idea dell’enunciato la dovete sapere!</a:t>
            </a:r>
            <a:endParaRPr lang="it-IT" dirty="0"/>
          </a:p>
          <a:p>
            <a:r>
              <a:rPr lang="it-IT" dirty="0" smtClean="0"/>
              <a:t>Ciò non toglie che, chi è interessato, le può guardare e ne possiamo discutere privatamente ☺️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64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21981" y="493481"/>
            <a:ext cx="8911687" cy="683829"/>
          </a:xfrm>
        </p:spPr>
        <p:txBody>
          <a:bodyPr/>
          <a:lstStyle/>
          <a:p>
            <a:r>
              <a:rPr lang="it-IT" dirty="0" err="1" smtClean="0"/>
              <a:t>PascalMinimo</a:t>
            </a:r>
            <a:r>
              <a:rPr lang="it-IT" dirty="0" smtClean="0"/>
              <a:t> e macchine di </a:t>
            </a:r>
            <a:r>
              <a:rPr lang="it-IT" dirty="0" err="1" smtClean="0"/>
              <a:t>Turing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36234" y="1616698"/>
            <a:ext cx="9483183" cy="4012206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Invece vi chiedo di guardare </a:t>
            </a:r>
            <a:r>
              <a:rPr lang="it-IT" b="1" dirty="0" smtClean="0">
                <a:solidFill>
                  <a:schemeClr val="tx1"/>
                </a:solidFill>
              </a:rPr>
              <a:t>bene</a:t>
            </a:r>
            <a:r>
              <a:rPr lang="it-IT" dirty="0" smtClean="0">
                <a:solidFill>
                  <a:schemeClr val="tx1"/>
                </a:solidFill>
              </a:rPr>
              <a:t> l’algoritmo in </a:t>
            </a:r>
            <a:r>
              <a:rPr lang="it-IT" dirty="0" err="1" smtClean="0">
                <a:solidFill>
                  <a:schemeClr val="tx1"/>
                </a:solidFill>
              </a:rPr>
              <a:t>PascalMinimo</a:t>
            </a:r>
            <a:r>
              <a:rPr lang="it-IT" dirty="0" smtClean="0">
                <a:solidFill>
                  <a:schemeClr val="tx1"/>
                </a:solidFill>
              </a:rPr>
              <a:t> che simula la macchina di </a:t>
            </a:r>
            <a:r>
              <a:rPr lang="it-IT" dirty="0" err="1" smtClean="0">
                <a:solidFill>
                  <a:schemeClr val="tx1"/>
                </a:solidFill>
              </a:rPr>
              <a:t>Turing</a:t>
            </a:r>
            <a:r>
              <a:rPr lang="it-IT" dirty="0" smtClean="0">
                <a:solidFill>
                  <a:schemeClr val="tx1"/>
                </a:solidFill>
              </a:rPr>
              <a:t> Universale: lo trovate nella dispensa 3, nelle ultime 3 righe a pag. 9, a pag. 11, e nella Tabella 3.3 a pag. 12 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facile: dovete solo prendere confidenza con le strutture dati (semplici array)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E di guardare </a:t>
            </a:r>
            <a:r>
              <a:rPr lang="it-IT" b="1" u="sng" dirty="0" smtClean="0">
                <a:solidFill>
                  <a:schemeClr val="tx1"/>
                </a:solidFill>
              </a:rPr>
              <a:t>benissimo</a:t>
            </a:r>
            <a:r>
              <a:rPr lang="it-IT" dirty="0" smtClean="0">
                <a:solidFill>
                  <a:schemeClr val="tx1"/>
                </a:solidFill>
              </a:rPr>
              <a:t> l’algoritmo che simula una macchina di </a:t>
            </a:r>
            <a:r>
              <a:rPr lang="it-IT" dirty="0" err="1" smtClean="0">
                <a:solidFill>
                  <a:schemeClr val="tx1"/>
                </a:solidFill>
              </a:rPr>
              <a:t>Turing</a:t>
            </a:r>
            <a:r>
              <a:rPr lang="it-IT" dirty="0" smtClean="0">
                <a:solidFill>
                  <a:schemeClr val="tx1"/>
                </a:solidFill>
              </a:rPr>
              <a:t> non deterministica (che trovate al paragrafo 3.4)</a:t>
            </a:r>
          </a:p>
          <a:p>
            <a:pPr lvl="1"/>
            <a:r>
              <a:rPr lang="it-IT" dirty="0" smtClean="0"/>
              <a:t>meno facile</a:t>
            </a:r>
            <a:endParaRPr lang="it-IT" dirty="0"/>
          </a:p>
          <a:p>
            <a:r>
              <a:rPr lang="it-IT" dirty="0" smtClean="0"/>
              <a:t>l’incontro su Teams del 2 aprile servirà proprio a discutere questi due algoritmi</a:t>
            </a:r>
          </a:p>
          <a:p>
            <a:pPr lvl="1"/>
            <a:r>
              <a:rPr lang="it-IT" dirty="0" smtClean="0"/>
              <a:t>che sono due esercizi</a:t>
            </a:r>
          </a:p>
          <a:p>
            <a:pPr lvl="1"/>
            <a:r>
              <a:rPr lang="it-IT" dirty="0" smtClean="0"/>
              <a:t>e il secondo è un aiuto a capire come funziona il non determinismo: </a:t>
            </a:r>
            <a:r>
              <a:rPr lang="it-IT" b="1" dirty="0" smtClean="0"/>
              <a:t>è importante! Studiatelo!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990094372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3716</TotalTime>
  <Words>933</Words>
  <Application>Microsoft Macintosh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Cambria Math</vt:lpstr>
      <vt:lpstr>Century Gothic</vt:lpstr>
      <vt:lpstr>Wingdings 3</vt:lpstr>
      <vt:lpstr>Xingkai SC Light</vt:lpstr>
      <vt:lpstr>Arial</vt:lpstr>
      <vt:lpstr>Filo</vt:lpstr>
      <vt:lpstr>Lezione a distanza 6</vt:lpstr>
      <vt:lpstr>Ri-facciamo il punto</vt:lpstr>
      <vt:lpstr>A questo punto</vt:lpstr>
      <vt:lpstr>Modelli di calcolo</vt:lpstr>
      <vt:lpstr>La tesi di Church-Turing</vt:lpstr>
      <vt:lpstr>La tesi di Church-Turing</vt:lpstr>
      <vt:lpstr>Il modello di calcolo PascalMinimo</vt:lpstr>
      <vt:lpstr>Il modello di calcolo PascalMinimo</vt:lpstr>
      <vt:lpstr>PascalMinimo e macchine di Turing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Utente di Microsoft Office</cp:lastModifiedBy>
  <cp:revision>151</cp:revision>
  <dcterms:created xsi:type="dcterms:W3CDTF">2020-03-06T09:19:14Z</dcterms:created>
  <dcterms:modified xsi:type="dcterms:W3CDTF">2020-03-27T09:25:42Z</dcterms:modified>
</cp:coreProperties>
</file>