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2" r:id="rId4"/>
    <p:sldId id="306" r:id="rId5"/>
    <p:sldId id="303" r:id="rId6"/>
    <p:sldId id="304" r:id="rId7"/>
    <p:sldId id="305" r:id="rId8"/>
    <p:sldId id="301" r:id="rId9"/>
    <p:sldId id="307" r:id="rId10"/>
    <p:sldId id="308" r:id="rId11"/>
    <p:sldId id="309" r:id="rId12"/>
    <p:sldId id="310" r:id="rId13"/>
    <p:sldId id="312" r:id="rId14"/>
    <p:sldId id="314" r:id="rId15"/>
    <p:sldId id="315" r:id="rId16"/>
    <p:sldId id="316" r:id="rId17"/>
    <p:sldId id="318" r:id="rId18"/>
    <p:sldId id="317" r:id="rId19"/>
    <p:sldId id="319" r:id="rId20"/>
    <p:sldId id="313" r:id="rId21"/>
    <p:sldId id="311" r:id="rId22"/>
    <p:sldId id="32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E8"/>
    <a:srgbClr val="D44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35"/>
  </p:normalViewPr>
  <p:slideViewPr>
    <p:cSldViewPr snapToGrid="0" snapToObjects="1">
      <p:cViewPr>
        <p:scale>
          <a:sx n="106" d="100"/>
          <a:sy n="106" d="100"/>
        </p:scale>
        <p:origin x="8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Lezione a distanza 7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Lezione del 08/04/2020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A chi importa dell’</a:t>
            </a:r>
            <a:r>
              <a:rPr lang="it-IT" dirty="0" err="1" smtClean="0">
                <a:solidFill>
                  <a:schemeClr val="tx1"/>
                </a:solidFill>
              </a:rPr>
              <a:t>H</a:t>
            </a:r>
            <a:r>
              <a:rPr lang="it-IT" dirty="0" err="1" smtClean="0">
                <a:solidFill>
                  <a:schemeClr val="tx1"/>
                </a:solidFill>
              </a:rPr>
              <a:t>alting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Problem</a:t>
            </a:r>
            <a:r>
              <a:rPr lang="it-IT" dirty="0" smtClean="0">
                <a:solidFill>
                  <a:schemeClr val="tx1"/>
                </a:solidFill>
              </a:rPr>
              <a:t>?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71794" y="1078630"/>
            <a:ext cx="8915400" cy="4997006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Sei informatico, ti capiterà, qualche volta nella vita, di scrivere un programma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complicatissimo – mesi e mesi di lavoro</a:t>
            </a:r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Bene, dopo tutta questa fatica, lanci il tuo programma su un certo input x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x è un’istanza del problema risolto dal tuo programma della quale è </a:t>
            </a:r>
            <a:r>
              <a:rPr lang="it-IT" dirty="0" err="1" smtClean="0">
                <a:solidFill>
                  <a:schemeClr val="tx1"/>
                </a:solidFill>
              </a:rPr>
              <a:t>importantissimissimo</a:t>
            </a:r>
            <a:r>
              <a:rPr lang="it-IT" dirty="0" smtClean="0">
                <a:solidFill>
                  <a:schemeClr val="tx1"/>
                </a:solidFill>
              </a:rPr>
              <a:t> calcolare la soluzione!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e attendi la risposta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... e attendi ...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... e attendi ...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Ti viene un dubbio atroce: e se fosse andato in loop?!</a:t>
            </a:r>
          </a:p>
          <a:p>
            <a:r>
              <a:rPr lang="is-IS" dirty="0" smtClean="0">
                <a:solidFill>
                  <a:schemeClr val="tx1"/>
                </a:solidFill>
              </a:rPr>
              <a:t>Certo sarebbe bello se esistesse un programma che, se gli do in input un altro programma P e un suo input P, quello midice se  l’esecuzione di P termina oppure no</a:t>
            </a:r>
          </a:p>
          <a:p>
            <a:pPr lvl="1"/>
            <a:r>
              <a:rPr lang="is-IS" dirty="0" smtClean="0">
                <a:solidFill>
                  <a:schemeClr val="tx1"/>
                </a:solidFill>
              </a:rPr>
              <a:t>sarebbe bello se esistesse un programma che decide l’Halting Problem!</a:t>
            </a:r>
            <a:endParaRPr lang="it-IT" dirty="0" smtClean="0">
              <a:solidFill>
                <a:schemeClr val="tx1"/>
              </a:solidFill>
            </a:endParaRPr>
          </a:p>
          <a:p>
            <a:endParaRPr lang="it-IT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4777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 smtClean="0">
                <a:solidFill>
                  <a:schemeClr val="tx1"/>
                </a:solidFill>
              </a:rPr>
              <a:t> è accettabile – Teorema 5.4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1793" y="1078630"/>
                <a:ext cx="9313827" cy="5538738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Questo è facile: prendete la macchina Universale U e le fate un paio di modifiche – trasformandola nella macchina U’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la prima modifica serve a fare in modo che U’ verifichi se l’input i scritto sul suo primo nastro è davvero la codifica di una macchina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Turing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– e che ve lo avevo fatto a fare l’esercizio, sennò?!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se non è così, U’(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rigetta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La seconda modifica, serve a fare in modo che, se i </a:t>
                </a:r>
                <a:r>
                  <a:rPr lang="it-IT" dirty="0">
                    <a:solidFill>
                      <a:schemeClr val="tx1"/>
                    </a:solidFill>
                  </a:rPr>
                  <a:t>è la codifica di una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macchina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Turing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U’ accetti la coppia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ogni qualvolta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(x)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termina, ossia, sia nel caso in cui accetta sia nel caso in cui rigetta: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accertato che </a:t>
                </a:r>
                <a:r>
                  <a:rPr lang="it-IT" dirty="0">
                    <a:solidFill>
                      <a:schemeClr val="tx1"/>
                    </a:solidFill>
                  </a:rPr>
                  <a:t>i è la codifica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U’(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simula U(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e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se U(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accetta allora U’(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accetta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U(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rigetta allora </a:t>
                </a:r>
                <a:r>
                  <a:rPr lang="it-IT" dirty="0">
                    <a:solidFill>
                      <a:schemeClr val="tx1"/>
                    </a:solidFill>
                  </a:rPr>
                  <a:t>U’(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accetta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quindi U’(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accetta tutte e sole le coppie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che appartengono a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H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– ossia, </a:t>
                </a:r>
                <a:r>
                  <a:rPr lang="it-IT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aseline="-25000" dirty="0">
                    <a:solidFill>
                      <a:srgbClr val="FF0000"/>
                    </a:solidFill>
                  </a:rPr>
                  <a:t>H</a:t>
                </a:r>
                <a:r>
                  <a:rPr lang="it-IT" dirty="0" smtClean="0">
                    <a:solidFill>
                      <a:srgbClr val="FF0000"/>
                    </a:solidFill>
                  </a:rPr>
                  <a:t> è accettabile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 se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? Ossia, 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H</a:t>
                </a:r>
                <a:r>
                  <a:rPr lang="it-IT" baseline="30000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? Nulla possiamo concludere circa l’esito di U’(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793" y="1078630"/>
                <a:ext cx="9313827" cy="5538738"/>
              </a:xfrm>
              <a:blipFill rotWithShape="0">
                <a:blip r:embed="rId2"/>
                <a:stretch>
                  <a:fillRect l="-458" t="-660" r="-7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01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non è </a:t>
            </a:r>
            <a:r>
              <a:rPr lang="it-IT" dirty="0" smtClean="0">
                <a:solidFill>
                  <a:schemeClr val="tx1"/>
                </a:solidFill>
              </a:rPr>
              <a:t>decidibile – Teorema 5.5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1793" y="1078629"/>
                <a:ext cx="9771027" cy="5478581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La dimostrazione è per assurdo: supponiamo </a:t>
                </a:r>
                <a:r>
                  <a:rPr lang="it-IT" dirty="0">
                    <a:solidFill>
                      <a:schemeClr val="tx1"/>
                    </a:solidFill>
                  </a:rPr>
                  <a:t>che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sia decidibile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è decidibile, allora esiste una macchina T tale che, per ogni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,</m:t>
                    </m:r>
                  </m:oMath>
                </a14:m>
                <a:endParaRPr lang="it-IT" b="0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T(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accetta 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sz="1800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rigetta 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NOTA BENE: T termina su ogni input!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Ebbene, se abbiamo T, possiamo utilizzare T per </a:t>
                </a:r>
                <a:r>
                  <a:rPr lang="it-IT" i="1" u="sng" dirty="0" smtClean="0">
                    <a:solidFill>
                      <a:schemeClr val="tx1"/>
                    </a:solidFill>
                  </a:rPr>
                  <a:t>costruire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una nuova macchina T’ tale che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T’(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accetta 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T’(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</a:rPr>
                  <a:t>rigetta 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Come è fatta T’? Beh, prendiamo T, la smontiamo e invertiamo gli stati di accettazione e di rigetto.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Oppure, se non abbiamo pinze e cacciaviti, usiamo T come se fosse una funzione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con la coppia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sul nastro, T’ “invoca” T passandogli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come parametri, e quando T(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termina T’ risponde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complementando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R</a:t>
                </a:r>
                <a:endParaRPr lang="it-IT" sz="2000" baseline="-250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793" y="1078629"/>
                <a:ext cx="9771027" cy="5478581"/>
              </a:xfrm>
              <a:blipFill rotWithShape="0">
                <a:blip r:embed="rId2"/>
                <a:stretch>
                  <a:fillRect l="-437" t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15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non è </a:t>
            </a:r>
            <a:r>
              <a:rPr lang="it-IT" dirty="0" smtClean="0">
                <a:solidFill>
                  <a:schemeClr val="tx1"/>
                </a:solidFill>
              </a:rPr>
              <a:t>decidibile – Teorema 5.5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1793" y="1078629"/>
                <a:ext cx="9771027" cy="429948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è decidibile, allora esiste una macchina T che accetta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sz="1800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rigetta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da T, </a:t>
                </a:r>
                <a:r>
                  <a:rPr lang="it-IT" i="1" u="sng" dirty="0" smtClean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T’ </a:t>
                </a:r>
                <a:r>
                  <a:rPr lang="it-IT" dirty="0">
                    <a:solidFill>
                      <a:schemeClr val="tx1"/>
                    </a:solidFill>
                  </a:rPr>
                  <a:t>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rigetta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accetta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e, come T, anche T’ termina su ogni input</a:t>
                </a:r>
              </a:p>
              <a:p>
                <a:pPr lvl="1"/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Osservate: più </a:t>
                </a:r>
                <a:r>
                  <a:rPr lang="it-IT" dirty="0">
                    <a:solidFill>
                      <a:schemeClr val="tx1"/>
                    </a:solidFill>
                  </a:rPr>
                  <a:t>che </a:t>
                </a:r>
                <a:r>
                  <a:rPr lang="it-IT" i="1" dirty="0">
                    <a:solidFill>
                      <a:schemeClr val="tx1"/>
                    </a:solidFill>
                  </a:rPr>
                  <a:t>simulare</a:t>
                </a:r>
                <a:r>
                  <a:rPr lang="it-IT" dirty="0">
                    <a:solidFill>
                      <a:schemeClr val="tx1"/>
                    </a:solidFill>
                  </a:rPr>
                  <a:t> T, T’ </a:t>
                </a:r>
                <a:r>
                  <a:rPr lang="it-IT" b="1" dirty="0">
                    <a:solidFill>
                      <a:schemeClr val="tx1"/>
                    </a:solidFill>
                  </a:rPr>
                  <a:t>usa</a:t>
                </a:r>
                <a:r>
                  <a:rPr lang="it-IT" dirty="0">
                    <a:solidFill>
                      <a:schemeClr val="tx1"/>
                    </a:solidFill>
                  </a:rPr>
                  <a:t> T – proprio come nei linguaggi di programmazione si invoca una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funzione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questo significa che, per </a:t>
                </a:r>
                <a:r>
                  <a:rPr lang="it-IT" i="1" u="sng" dirty="0" smtClean="0">
                    <a:solidFill>
                      <a:schemeClr val="tx1"/>
                    </a:solidFill>
                  </a:rPr>
                  <a:t>costruire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T’, non abbiamo bisogno di sapere come è fatta T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la usiamo “chiusa”, a </a:t>
                </a:r>
                <a:r>
                  <a:rPr lang="it-IT" i="1" dirty="0" smtClean="0">
                    <a:solidFill>
                      <a:srgbClr val="D441C9"/>
                    </a:solidFill>
                  </a:rPr>
                  <a:t>scatola nera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tutto quello che abbiamo bisogno di sapere, per costruire T’, è come risponde T sui vari input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793" y="1078629"/>
                <a:ext cx="9771027" cy="4299487"/>
              </a:xfrm>
              <a:blipFill rotWithShape="0">
                <a:blip r:embed="rId2"/>
                <a:stretch>
                  <a:fillRect l="-437" t="-8085" r="-6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93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non è </a:t>
            </a:r>
            <a:r>
              <a:rPr lang="it-IT" dirty="0" smtClean="0">
                <a:solidFill>
                  <a:schemeClr val="tx1"/>
                </a:solidFill>
              </a:rPr>
              <a:t>decidibile – Teorema 5.5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è decidibile, allora esiste una macchina T che accetta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sz="1800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rigetta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– quindi, T termina su ogni input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da T, </a:t>
                </a:r>
                <a:r>
                  <a:rPr lang="it-IT" i="1" u="sng" dirty="0" smtClean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T’ </a:t>
                </a:r>
                <a:r>
                  <a:rPr lang="it-IT" dirty="0">
                    <a:solidFill>
                      <a:schemeClr val="tx1"/>
                    </a:solidFill>
                  </a:rPr>
                  <a:t>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rigetta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accetta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e, come T, anche T’ termina su ogni input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Ora, di nuovo con la “tecnica della scatola nera”, a partire da T’, </a:t>
                </a:r>
                <a:r>
                  <a:rPr lang="it-IT" i="1" u="sng" dirty="0" smtClean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una macchina T’’, che accetta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mentre </a:t>
                </a:r>
                <a:r>
                  <a:rPr lang="it-IT" b="1" u="sng" dirty="0" smtClean="0">
                    <a:solidFill>
                      <a:srgbClr val="3636E8"/>
                    </a:solidFill>
                  </a:rPr>
                  <a:t>non termina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con la coppia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sul nastro, T’’ invoca T’ passandogli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come parametri: quando T’(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termina, se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allora anche T’’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se,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invece,</a:t>
                </a:r>
                <a:r>
                  <a:rPr lang="it-IT" dirty="0">
                    <a:solidFill>
                      <a:schemeClr val="tx1"/>
                    </a:solidFill>
                  </a:rPr>
                  <a:t> T’(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</a:t>
                </a:r>
                <a:r>
                  <a:rPr lang="it-IT" dirty="0">
                    <a:solidFill>
                      <a:schemeClr val="tx1"/>
                    </a:solidFill>
                  </a:rPr>
                  <a:t>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allora T’’(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entra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loop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è sufficiente aggiungere le due quintuple </a:t>
                </a:r>
                <a:r>
                  <a:rPr lang="it-IT" dirty="0"/>
                  <a:t>〈 </a:t>
                </a:r>
                <a:r>
                  <a:rPr lang="it-IT" dirty="0" err="1"/>
                  <a:t>q</a:t>
                </a:r>
                <a:r>
                  <a:rPr lang="it-IT" sz="2000" baseline="-25000" dirty="0" err="1"/>
                  <a:t>R</a:t>
                </a:r>
                <a:r>
                  <a:rPr lang="it-IT" dirty="0"/>
                  <a:t> , 0, 0, </a:t>
                </a:r>
                <a:r>
                  <a:rPr lang="it-IT" dirty="0" err="1"/>
                  <a:t>q</a:t>
                </a:r>
                <a:r>
                  <a:rPr lang="it-IT" sz="2000" baseline="-25000" dirty="0" err="1"/>
                  <a:t>R</a:t>
                </a:r>
                <a:r>
                  <a:rPr lang="it-IT" dirty="0"/>
                  <a:t> , </a:t>
                </a:r>
                <a:r>
                  <a:rPr lang="it-IT" dirty="0" err="1"/>
                  <a:t>F〉e</a:t>
                </a:r>
                <a:r>
                  <a:rPr lang="it-IT" dirty="0"/>
                  <a:t> 〈 </a:t>
                </a:r>
                <a:r>
                  <a:rPr lang="it-IT" dirty="0" err="1"/>
                  <a:t>q</a:t>
                </a:r>
                <a:r>
                  <a:rPr lang="it-IT" sz="1800" baseline="-25000" dirty="0" err="1"/>
                  <a:t>R</a:t>
                </a:r>
                <a:r>
                  <a:rPr lang="it-IT" dirty="0"/>
                  <a:t> , 1, 1, </a:t>
                </a:r>
                <a:r>
                  <a:rPr lang="it-IT" dirty="0" err="1"/>
                  <a:t>q</a:t>
                </a:r>
                <a:r>
                  <a:rPr lang="it-IT" sz="1800" baseline="-25000" dirty="0" err="1"/>
                  <a:t>R</a:t>
                </a:r>
                <a:r>
                  <a:rPr lang="it-IT" dirty="0"/>
                  <a:t> , </a:t>
                </a:r>
                <a:r>
                  <a:rPr lang="it-IT" dirty="0" err="1"/>
                  <a:t>F〉e</a:t>
                </a:r>
                <a:r>
                  <a:rPr lang="it-IT" dirty="0"/>
                  <a:t> rimuovere </a:t>
                </a:r>
                <a:r>
                  <a:rPr lang="it-IT" dirty="0" err="1"/>
                  <a:t>q</a:t>
                </a:r>
                <a:r>
                  <a:rPr lang="it-IT" sz="1800" baseline="-25000" dirty="0" err="1"/>
                  <a:t>R</a:t>
                </a:r>
                <a:r>
                  <a:rPr lang="it-IT" dirty="0" smtClean="0"/>
                  <a:t> </a:t>
                </a:r>
                <a:r>
                  <a:rPr lang="it-IT" dirty="0"/>
                  <a:t>dall’insieme degli stati </a:t>
                </a:r>
                <a:r>
                  <a:rPr lang="it-IT" dirty="0" smtClean="0"/>
                  <a:t>finali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err="1" smtClean="0">
                    <a:solidFill>
                      <a:schemeClr val="tx1"/>
                    </a:solidFill>
                  </a:rPr>
                  <a:t>Repetita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iuvant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</a:t>
                </a:r>
                <a:r>
                  <a:rPr lang="it-IT" dirty="0">
                    <a:solidFill>
                      <a:schemeClr val="tx1"/>
                    </a:solidFill>
                  </a:rPr>
                  <a:t>per ogni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,</m:t>
                    </m:r>
                  </m:oMath>
                </a14:m>
                <a:endParaRPr lang="it-IT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T’’(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accetta 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b="1" dirty="0" smtClean="0">
                    <a:solidFill>
                      <a:srgbClr val="3636E8"/>
                    </a:solidFill>
                  </a:rPr>
                  <a:t>T’’(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i,x</a:t>
                </a:r>
                <a:r>
                  <a:rPr lang="it-IT" b="1" dirty="0">
                    <a:solidFill>
                      <a:srgbClr val="3636E8"/>
                    </a:solidFill>
                  </a:rPr>
                  <a:t>)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non termina se </a:t>
                </a:r>
                <a:r>
                  <a:rPr lang="it-IT" b="1" dirty="0">
                    <a:solidFill>
                      <a:srgbClr val="3636E8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i,x</a:t>
                </a:r>
                <a:r>
                  <a:rPr lang="it-IT" b="1" dirty="0">
                    <a:solidFill>
                      <a:srgbClr val="3636E8"/>
                    </a:solidFill>
                  </a:rPr>
                  <a:t>)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1" dirty="0">
                        <a:solidFill>
                          <a:srgbClr val="3636E8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rgbClr val="3636E8"/>
                        </a:solidFill>
                      </a:rPr>
                      <m:t>H</m:t>
                    </m:r>
                  </m:oMath>
                </a14:m>
                <a:endParaRPr lang="it-IT" b="1" dirty="0">
                  <a:solidFill>
                    <a:srgbClr val="3636E8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NOTA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BENE: col cavolo che T’’ </a:t>
                </a:r>
                <a:r>
                  <a:rPr lang="it-IT" dirty="0">
                    <a:solidFill>
                      <a:schemeClr val="tx1"/>
                    </a:solidFill>
                  </a:rPr>
                  <a:t>termina su ogni input!</a:t>
                </a:r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  <a:blipFill rotWithShape="0">
                <a:blip r:embed="rId2"/>
                <a:stretch>
                  <a:fillRect l="-437" t="-6499" r="-7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22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non è </a:t>
            </a:r>
            <a:r>
              <a:rPr lang="it-IT" dirty="0" smtClean="0">
                <a:solidFill>
                  <a:schemeClr val="tx1"/>
                </a:solidFill>
              </a:rPr>
              <a:t>decidibile – Teorema 5.5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è decidibile, allora esiste una macchina T che accetta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sz="1800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rigetta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– quindi, T termina su ogni input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da T, 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T’ </a:t>
                </a:r>
                <a:r>
                  <a:rPr lang="it-IT" dirty="0">
                    <a:solidFill>
                      <a:schemeClr val="tx1"/>
                    </a:solidFill>
                  </a:rPr>
                  <a:t>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rigetta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accetta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  <m:r>
                      <m:rPr>
                        <m:nor/>
                      </m:rPr>
                      <a:rPr lang="it-IT" b="0" i="0" baseline="-25000" dirty="0" smtClean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poi da T’ </a:t>
                </a:r>
                <a:r>
                  <a:rPr lang="it-IT" i="1" u="sng" dirty="0" smtClean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T’’, che accetta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mentre </a:t>
                </a:r>
                <a:r>
                  <a:rPr lang="it-IT" b="1" u="sng" dirty="0" smtClean="0">
                    <a:solidFill>
                      <a:srgbClr val="3636E8"/>
                    </a:solidFill>
                  </a:rPr>
                  <a:t>non termina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Penultimo passo: siamo quasi pronti a tirare la stoccata finale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NOTA BENE: poiché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ossia, l’input di T, di T’ e di T’’ è costituita da una coppia di interi, allora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– che è una coppia di interi – può ben essere dato in input a queste tre macchine: se </a:t>
                </a:r>
                <a:r>
                  <a:rPr lang="it-IT" dirty="0">
                    <a:solidFill>
                      <a:schemeClr val="tx1"/>
                    </a:solidFill>
                  </a:rPr>
                  <a:t>i è la codifica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allora</a:t>
                </a:r>
                <a:endParaRPr lang="it-IT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T( i, i ) </a:t>
                </a:r>
                <a:r>
                  <a:rPr lang="it-IT" dirty="0">
                    <a:solidFill>
                      <a:schemeClr val="tx1"/>
                    </a:solidFill>
                  </a:rPr>
                  <a:t>accetta se </a:t>
                </a:r>
                <a:r>
                  <a:rPr lang="it-IT" dirty="0">
                    <a:solidFill>
                      <a:schemeClr val="tx1"/>
                    </a:solidFill>
                  </a:rPr>
                  <a:t>( i, i 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ossia se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( i ) termina, rigetta </a:t>
                </a:r>
                <a:r>
                  <a:rPr lang="it-IT" dirty="0">
                    <a:solidFill>
                      <a:schemeClr val="tx1"/>
                    </a:solidFill>
                  </a:rPr>
                  <a:t>se ( i, i )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ossia se T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( i ) </a:t>
                </a:r>
                <a:r>
                  <a:rPr lang="it-IT" dirty="0">
                    <a:solidFill>
                      <a:schemeClr val="tx1"/>
                    </a:solidFill>
                  </a:rPr>
                  <a:t>non termina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T’( </a:t>
                </a:r>
                <a:r>
                  <a:rPr lang="it-IT" dirty="0">
                    <a:solidFill>
                      <a:schemeClr val="tx1"/>
                    </a:solidFill>
                  </a:rPr>
                  <a:t>i, i ) </a:t>
                </a:r>
                <a:r>
                  <a:rPr lang="it-IT" dirty="0">
                    <a:solidFill>
                      <a:schemeClr val="tx1"/>
                    </a:solidFill>
                  </a:rPr>
                  <a:t>accetta se </a:t>
                </a:r>
                <a:r>
                  <a:rPr lang="it-IT" dirty="0">
                    <a:solidFill>
                      <a:schemeClr val="tx1"/>
                    </a:solidFill>
                  </a:rPr>
                  <a:t>( i, i 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ossia se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( i 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non termina, </a:t>
                </a:r>
                <a:r>
                  <a:rPr lang="it-IT" dirty="0">
                    <a:solidFill>
                      <a:schemeClr val="tx1"/>
                    </a:solidFill>
                  </a:rPr>
                  <a:t>rigetta se ( i, i )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ossia se T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( i 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termina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T’’( i, i ) </a:t>
                </a:r>
                <a:r>
                  <a:rPr lang="it-IT" dirty="0">
                    <a:solidFill>
                      <a:schemeClr val="tx1"/>
                    </a:solidFill>
                  </a:rPr>
                  <a:t>accetta se ( i, i 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ossia se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( i ) </a:t>
                </a:r>
                <a:r>
                  <a:rPr lang="it-IT" dirty="0">
                    <a:solidFill>
                      <a:schemeClr val="tx1"/>
                    </a:solidFill>
                  </a:rPr>
                  <a:t>non termina,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non termina se </a:t>
                </a:r>
                <a:r>
                  <a:rPr lang="it-IT" dirty="0">
                    <a:solidFill>
                      <a:schemeClr val="tx1"/>
                    </a:solidFill>
                  </a:rPr>
                  <a:t>( i, i )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ossia se T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( i ) </a:t>
                </a:r>
                <a:r>
                  <a:rPr lang="it-IT" dirty="0">
                    <a:solidFill>
                      <a:schemeClr val="tx1"/>
                    </a:solidFill>
                  </a:rPr>
                  <a:t>termina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  <a:blipFill rotWithShape="0">
                <a:blip r:embed="rId2"/>
                <a:stretch>
                  <a:fillRect l="-437" t="-6499" r="-6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98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non è </a:t>
            </a:r>
            <a:r>
              <a:rPr lang="it-IT" dirty="0" smtClean="0">
                <a:solidFill>
                  <a:schemeClr val="tx1"/>
                </a:solidFill>
              </a:rPr>
              <a:t>decidibile – Teorema 5.5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è decidibile, allora esiste una macchina T che accetta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sz="1800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rigetta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– quindi, T termina su ogni input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da T, 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T’ </a:t>
                </a:r>
                <a:r>
                  <a:rPr lang="it-IT" dirty="0">
                    <a:solidFill>
                      <a:schemeClr val="tx1"/>
                    </a:solidFill>
                  </a:rPr>
                  <a:t>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rigetta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accetta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  <m:r>
                      <m:rPr>
                        <m:nor/>
                      </m:rPr>
                      <a:rPr lang="it-IT" b="0" i="0" baseline="-25000" dirty="0" smtClean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poi da T’ </a:t>
                </a:r>
                <a:r>
                  <a:rPr lang="it-IT" i="1" u="sng" dirty="0" smtClean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T’’, che accetta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mentre </a:t>
                </a:r>
                <a:r>
                  <a:rPr lang="it-IT" b="1" u="sng" dirty="0" smtClean="0">
                    <a:solidFill>
                      <a:srgbClr val="3636E8"/>
                    </a:solidFill>
                  </a:rPr>
                  <a:t>non termina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Compreso che come input di T, T’ e T’’possiamo usare una coppia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tale che i = x, </a:t>
                </a:r>
                <a:r>
                  <a:rPr lang="it-IT" dirty="0">
                    <a:solidFill>
                      <a:schemeClr val="tx1"/>
                    </a:solidFill>
                  </a:rPr>
                  <a:t>di nuovo con la “tecnica della scatola nera”, a partire da T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’’, </a:t>
                </a:r>
                <a:r>
                  <a:rPr lang="it-IT" i="1" u="sng" dirty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un’ultima macchina T* che lavora con un solo input e tale che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l’esito della computazione T*( i ) coincide con l’esito della computazione T’’( i, i )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Ossia, se i è </a:t>
                </a:r>
                <a:r>
                  <a:rPr lang="it-IT" dirty="0">
                    <a:solidFill>
                      <a:schemeClr val="tx1"/>
                    </a:solidFill>
                  </a:rPr>
                  <a:t>la codifica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allora</a:t>
                </a:r>
                <a:endParaRPr lang="it-IT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it-IT" b="1" dirty="0" smtClean="0">
                    <a:solidFill>
                      <a:srgbClr val="3636E8"/>
                    </a:solidFill>
                  </a:rPr>
                  <a:t>T*( i ) </a:t>
                </a:r>
                <a:r>
                  <a:rPr lang="it-IT" b="1" dirty="0">
                    <a:solidFill>
                      <a:srgbClr val="3636E8"/>
                    </a:solidFill>
                  </a:rPr>
                  <a:t>accetta se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( i, i </a:t>
                </a:r>
                <a:r>
                  <a:rPr lang="it-IT" b="1" dirty="0">
                    <a:solidFill>
                      <a:srgbClr val="3636E8"/>
                    </a:solidFill>
                  </a:rPr>
                  <a:t>)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b="1" dirty="0">
                        <a:solidFill>
                          <a:srgbClr val="3636E8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rgbClr val="3636E8"/>
                        </a:solidFill>
                      </a:rPr>
                      <m:t>H</m:t>
                    </m:r>
                  </m:oMath>
                </a14:m>
                <a:r>
                  <a:rPr lang="it-IT" b="1" dirty="0" smtClean="0">
                    <a:solidFill>
                      <a:srgbClr val="3636E8"/>
                    </a:solidFill>
                  </a:rPr>
                  <a:t> , ossia se T</a:t>
                </a:r>
                <a:r>
                  <a:rPr lang="it-IT" sz="2000" b="1" baseline="-25000" dirty="0" smtClean="0">
                    <a:solidFill>
                      <a:srgbClr val="3636E8"/>
                    </a:solidFill>
                  </a:rPr>
                  <a:t>i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( i ) non termina, </a:t>
                </a:r>
              </a:p>
              <a:p>
                <a:pPr lvl="1"/>
                <a:r>
                  <a:rPr lang="it-IT" b="1" dirty="0" smtClean="0">
                    <a:solidFill>
                      <a:srgbClr val="3636E8"/>
                    </a:solidFill>
                  </a:rPr>
                  <a:t>T*( i ) non termina se </a:t>
                </a:r>
                <a:r>
                  <a:rPr lang="it-IT" b="1" dirty="0">
                    <a:solidFill>
                      <a:srgbClr val="3636E8"/>
                    </a:solidFill>
                  </a:rPr>
                  <a:t>( i, i </a:t>
                </a:r>
                <a:r>
                  <a:rPr lang="it-IT" b="1" dirty="0">
                    <a:solidFill>
                      <a:srgbClr val="3636E8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b="1" dirty="0">
                        <a:solidFill>
                          <a:srgbClr val="3636E8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rgbClr val="3636E8"/>
                        </a:solidFill>
                      </a:rPr>
                      <m:t>H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, ossia se T</a:t>
                </a:r>
                <a:r>
                  <a:rPr lang="it-IT" sz="1800" b="1" baseline="-25000" dirty="0">
                    <a:solidFill>
                      <a:srgbClr val="3636E8"/>
                    </a:solidFill>
                  </a:rPr>
                  <a:t>i </a:t>
                </a:r>
                <a:r>
                  <a:rPr lang="it-IT" b="1" dirty="0">
                    <a:solidFill>
                      <a:srgbClr val="3636E8"/>
                    </a:solidFill>
                  </a:rPr>
                  <a:t>( i )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termina</a:t>
                </a:r>
              </a:p>
              <a:p>
                <a:pPr lvl="1"/>
                <a:endParaRPr lang="it-IT" b="1" dirty="0">
                  <a:solidFill>
                    <a:srgbClr val="3636E8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PS: 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se i </a:t>
                </a:r>
                <a:r>
                  <a:rPr lang="it-IT" i="1" u="sng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non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è </a:t>
                </a:r>
                <a:r>
                  <a:rPr lang="it-IT" dirty="0">
                    <a:solidFill>
                      <a:schemeClr val="tx1"/>
                    </a:solidFill>
                  </a:rPr>
                  <a:t>la codifica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allora ( i, i 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e quindi T*( i ) non termina, ma di questo ci interessa poco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  <a:blipFill rotWithShape="0">
                <a:blip r:embed="rId2"/>
                <a:stretch>
                  <a:fillRect l="-437" t="-6499" r="-7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779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non è </a:t>
            </a:r>
            <a:r>
              <a:rPr lang="it-IT" dirty="0" smtClean="0">
                <a:solidFill>
                  <a:schemeClr val="tx1"/>
                </a:solidFill>
              </a:rPr>
              <a:t>decidibile – Teorema 5.5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è decidibile, allora esiste una macchina T che accetta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sz="1800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rigetta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– quindi, T termina su ogni input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da T, 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T’ </a:t>
                </a:r>
                <a:r>
                  <a:rPr lang="it-IT" dirty="0">
                    <a:solidFill>
                      <a:schemeClr val="tx1"/>
                    </a:solidFill>
                  </a:rPr>
                  <a:t>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rigetta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accetta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  <m:r>
                      <m:rPr>
                        <m:nor/>
                      </m:rPr>
                      <a:rPr lang="it-IT" b="0" i="0" baseline="-25000" dirty="0" smtClean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poi da T’ </a:t>
                </a:r>
                <a:r>
                  <a:rPr lang="it-IT" i="1" u="sng" dirty="0" smtClean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T’’, che accetta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mentre </a:t>
                </a:r>
                <a:r>
                  <a:rPr lang="it-IT" u="sng" dirty="0" smtClean="0">
                    <a:solidFill>
                      <a:schemeClr val="tx1"/>
                    </a:solidFill>
                  </a:rPr>
                  <a:t>non termina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Infine, </a:t>
                </a:r>
                <a:r>
                  <a:rPr lang="it-IT" dirty="0">
                    <a:solidFill>
                      <a:schemeClr val="tx1"/>
                    </a:solidFill>
                  </a:rPr>
                  <a:t>da T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’’ </a:t>
                </a:r>
                <a:r>
                  <a:rPr lang="it-IT" i="1" u="sng" dirty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T* con un solo input: T*( i ) accetta se ( i, i 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mentre </a:t>
                </a:r>
                <a:r>
                  <a:rPr lang="it-IT" b="1" u="sng" dirty="0">
                    <a:solidFill>
                      <a:srgbClr val="3636E8"/>
                    </a:solidFill>
                  </a:rPr>
                  <a:t>non termina </a:t>
                </a:r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i 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ALTRA NOTA BENE: poiché abbiamo supposto che T esiste, allora anche T* esiste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ossia è una macchina vera per davvero – l’abbiamo costruita fisicamente a partire da T!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E, se T* esiste, allora la posso codificare come intero – lo abbiamo visto all’inizio di questa lezione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Chiamiamo k il codice di T* ottenuto applicando il procedimento illustrato nelle prime 7 </a:t>
                </a:r>
                <a:r>
                  <a:rPr lang="it-IT" dirty="0" err="1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slides</a:t>
                </a:r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di questa lezione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cioè, </a:t>
                </a:r>
                <a:r>
                  <a:rPr lang="it-IT" b="1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T* = </a:t>
                </a:r>
                <a:r>
                  <a:rPr lang="it-IT" b="1" dirty="0" err="1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T</a:t>
                </a:r>
                <a:r>
                  <a:rPr lang="it-IT" sz="2000" b="1" baseline="-25000" dirty="0" err="1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k</a:t>
                </a:r>
                <a:endParaRPr lang="it-IT" sz="2000" b="1" baseline="-25000" dirty="0">
                  <a:solidFill>
                    <a:srgbClr val="FF0000"/>
                  </a:solidFill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  <a:blipFill rotWithShape="0">
                <a:blip r:embed="rId2"/>
                <a:stretch>
                  <a:fillRect l="-437" t="-6499" r="-6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04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non è </a:t>
            </a:r>
            <a:r>
              <a:rPr lang="it-IT" dirty="0" smtClean="0">
                <a:solidFill>
                  <a:schemeClr val="tx1"/>
                </a:solidFill>
              </a:rPr>
              <a:t>decidibile – Teorema 5.5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71793" y="1078629"/>
            <a:ext cx="9771027" cy="534623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  <a:ea typeface="Cambria Math" charset="0"/>
                <a:cs typeface="Cambria Math" charset="0"/>
              </a:rPr>
              <a:t>Chiamiamo k il codice di T* ottenuto applicando il procedimento illustrato nelle prime 7 </a:t>
            </a:r>
            <a:r>
              <a:rPr lang="it-IT" dirty="0" err="1">
                <a:solidFill>
                  <a:schemeClr val="tx1"/>
                </a:solidFill>
                <a:ea typeface="Cambria Math" charset="0"/>
                <a:cs typeface="Cambria Math" charset="0"/>
              </a:rPr>
              <a:t>slides</a:t>
            </a:r>
            <a:r>
              <a:rPr lang="it-IT" dirty="0">
                <a:solidFill>
                  <a:schemeClr val="tx1"/>
                </a:solidFill>
                <a:ea typeface="Cambria Math" charset="0"/>
                <a:cs typeface="Cambria Math" charset="0"/>
              </a:rPr>
              <a:t> di questa </a:t>
            </a:r>
            <a:r>
              <a:rPr lang="it-IT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lezione - cioè</a:t>
            </a:r>
            <a:r>
              <a:rPr lang="it-IT" dirty="0">
                <a:solidFill>
                  <a:schemeClr val="tx1"/>
                </a:solidFill>
                <a:ea typeface="Cambria Math" charset="0"/>
                <a:cs typeface="Cambria Math" charset="0"/>
              </a:rPr>
              <a:t>, </a:t>
            </a:r>
            <a:r>
              <a:rPr lang="it-IT" b="1" dirty="0">
                <a:solidFill>
                  <a:srgbClr val="FF0000"/>
                </a:solidFill>
                <a:ea typeface="Cambria Math" charset="0"/>
                <a:cs typeface="Cambria Math" charset="0"/>
              </a:rPr>
              <a:t>T* = </a:t>
            </a:r>
            <a:r>
              <a:rPr lang="it-IT" b="1" dirty="0" err="1">
                <a:solidFill>
                  <a:srgbClr val="FF0000"/>
                </a:solidFill>
                <a:ea typeface="Cambria Math" charset="0"/>
                <a:cs typeface="Cambria Math" charset="0"/>
              </a:rPr>
              <a:t>T</a:t>
            </a:r>
            <a:r>
              <a:rPr lang="it-IT" sz="2000" b="1" baseline="-25000" dirty="0" err="1">
                <a:solidFill>
                  <a:srgbClr val="FF0000"/>
                </a:solidFill>
                <a:ea typeface="Cambria Math" charset="0"/>
                <a:cs typeface="Cambria Math" charset="0"/>
              </a:rPr>
              <a:t>k</a:t>
            </a:r>
            <a:endParaRPr lang="it-IT" sz="2000" b="1" baseline="-25000" dirty="0">
              <a:solidFill>
                <a:srgbClr val="FF0000"/>
              </a:solidFill>
              <a:ea typeface="Cambria Math" charset="0"/>
              <a:cs typeface="Cambria Math" charset="0"/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Ma k è un intero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allora può essere input di T* - ossia, input di </a:t>
            </a:r>
            <a:r>
              <a:rPr lang="it-IT" dirty="0" err="1" smtClean="0">
                <a:solidFill>
                  <a:schemeClr val="tx1"/>
                </a:solidFill>
              </a:rPr>
              <a:t>T</a:t>
            </a:r>
            <a:r>
              <a:rPr lang="it-IT" sz="2000" baseline="-25000" dirty="0" err="1" smtClean="0">
                <a:solidFill>
                  <a:schemeClr val="tx1"/>
                </a:solidFill>
              </a:rPr>
              <a:t>k</a:t>
            </a:r>
            <a:endParaRPr lang="it-IT" sz="2000" baseline="-25000" dirty="0" smtClean="0">
              <a:solidFill>
                <a:schemeClr val="tx1"/>
              </a:solidFill>
            </a:endParaRPr>
          </a:p>
          <a:p>
            <a:endParaRPr lang="it-IT" sz="2000" baseline="-25000" dirty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Ossia, possiamo considerare la computazione </a:t>
            </a:r>
            <a:r>
              <a:rPr lang="it-IT" dirty="0" err="1" smtClean="0">
                <a:solidFill>
                  <a:schemeClr val="tx1"/>
                </a:solidFill>
              </a:rPr>
              <a:t>T</a:t>
            </a:r>
            <a:r>
              <a:rPr lang="it-IT" baseline="-25000" dirty="0" err="1" smtClean="0">
                <a:solidFill>
                  <a:schemeClr val="tx1"/>
                </a:solidFill>
              </a:rPr>
              <a:t>k</a:t>
            </a:r>
            <a:r>
              <a:rPr lang="it-IT" baseline="-25000" dirty="0" smtClean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( k )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Ebbene, siamo al nocciolo della questione: 																																  </a:t>
            </a:r>
            <a:r>
              <a:rPr lang="it-IT" sz="2000" b="1" dirty="0" smtClean="0">
                <a:solidFill>
                  <a:srgbClr val="FF0000"/>
                </a:solidFill>
              </a:rPr>
              <a:t>quale è l’esito della computazione T*( k ) = </a:t>
            </a:r>
            <a:r>
              <a:rPr lang="it-IT" sz="2000" b="1" dirty="0" err="1">
                <a:solidFill>
                  <a:srgbClr val="FF0000"/>
                </a:solidFill>
              </a:rPr>
              <a:t>T</a:t>
            </a:r>
            <a:r>
              <a:rPr lang="it-IT" sz="2000" b="1" baseline="-25000" dirty="0" err="1">
                <a:solidFill>
                  <a:srgbClr val="FF0000"/>
                </a:solidFill>
              </a:rPr>
              <a:t>k</a:t>
            </a:r>
            <a:r>
              <a:rPr lang="it-IT" sz="2000" b="1" baseline="-25000" dirty="0">
                <a:solidFill>
                  <a:srgbClr val="FF0000"/>
                </a:solidFill>
              </a:rPr>
              <a:t> </a:t>
            </a:r>
            <a:r>
              <a:rPr lang="it-IT" sz="2000" b="1" dirty="0">
                <a:solidFill>
                  <a:srgbClr val="FF0000"/>
                </a:solidFill>
              </a:rPr>
              <a:t>( k </a:t>
            </a:r>
            <a:r>
              <a:rPr lang="it-IT" sz="2000" b="1" dirty="0" smtClean="0">
                <a:solidFill>
                  <a:srgbClr val="FF0000"/>
                </a:solidFill>
              </a:rPr>
              <a:t>)? 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Osservate </a:t>
            </a:r>
            <a:r>
              <a:rPr lang="it-IT" dirty="0" err="1" smtClean="0">
                <a:solidFill>
                  <a:schemeClr val="tx1"/>
                </a:solidFill>
              </a:rPr>
              <a:t>bene:</a:t>
            </a:r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baseline="-250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 k </a:t>
            </a:r>
            <a:r>
              <a:rPr lang="it-IT" dirty="0" smtClean="0">
                <a:solidFill>
                  <a:schemeClr val="tx1"/>
                </a:solidFill>
              </a:rPr>
              <a:t>) è la computazione di </a:t>
            </a:r>
            <a:r>
              <a:rPr lang="it-IT" i="1" dirty="0" smtClean="0">
                <a:solidFill>
                  <a:srgbClr val="D441C9"/>
                </a:solidFill>
              </a:rPr>
              <a:t>una macchina che si interroga su sé stessa </a:t>
            </a:r>
            <a:r>
              <a:rPr lang="it-IT" dirty="0" smtClean="0">
                <a:solidFill>
                  <a:schemeClr val="tx1"/>
                </a:solidFill>
              </a:rPr>
              <a:t>– che cerca di verificare se essa stessa soddisfa una certa proprietà</a:t>
            </a:r>
          </a:p>
        </p:txBody>
      </p:sp>
    </p:spTree>
    <p:extLst>
      <p:ext uri="{BB962C8B-B14F-4D97-AF65-F5344CB8AC3E}">
        <p14:creationId xmlns:p14="http://schemas.microsoft.com/office/powerpoint/2010/main" val="789758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non è </a:t>
            </a:r>
            <a:r>
              <a:rPr lang="it-IT" dirty="0" smtClean="0">
                <a:solidFill>
                  <a:schemeClr val="tx1"/>
                </a:solidFill>
              </a:rPr>
              <a:t>decidibile – Teorema 5.5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rgbClr val="FF0000"/>
                    </a:solidFill>
                  </a:rPr>
                  <a:t>Quale </a:t>
                </a:r>
                <a:r>
                  <a:rPr lang="it-IT" b="1" dirty="0">
                    <a:solidFill>
                      <a:srgbClr val="FF0000"/>
                    </a:solidFill>
                  </a:rPr>
                  <a:t>è l’esito della computazione T*( k ) =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rgbClr val="FF0000"/>
                    </a:solidFill>
                  </a:rPr>
                  <a:t>k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>
                    <a:solidFill>
                      <a:srgbClr val="FF0000"/>
                    </a:solidFill>
                  </a:rPr>
                  <a:t>( k )?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Ricapitoliamo: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T</a:t>
                </a:r>
                <a:r>
                  <a:rPr lang="it-IT" dirty="0">
                    <a:solidFill>
                      <a:schemeClr val="tx1"/>
                    </a:solidFill>
                  </a:rPr>
                  <a:t>*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 k ) =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k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accetta se ( k, </a:t>
                </a:r>
                <a:r>
                  <a:rPr lang="it-IT" dirty="0">
                    <a:solidFill>
                      <a:schemeClr val="tx1"/>
                    </a:solidFill>
                  </a:rPr>
                  <a:t>k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mentre </a:t>
                </a:r>
                <a:r>
                  <a:rPr lang="it-IT" u="sng" dirty="0">
                    <a:solidFill>
                      <a:schemeClr val="tx1"/>
                    </a:solidFill>
                  </a:rPr>
                  <a:t>non termina </a:t>
                </a:r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k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k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= {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i è la codifica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T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e T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(x) termina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Dunque, </a:t>
                </a:r>
                <a:r>
                  <a:rPr lang="it-IT" dirty="0">
                    <a:solidFill>
                      <a:schemeClr val="tx1"/>
                    </a:solidFill>
                  </a:rPr>
                  <a:t>T*( k ) =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k 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o accetta oppure non termina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T*( k ) =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k 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potrebbe forse accettare?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T*( k ) =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k 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accetta solo se ( k, </a:t>
                </a:r>
                <a:r>
                  <a:rPr lang="it-IT" dirty="0">
                    <a:solidFill>
                      <a:schemeClr val="tx1"/>
                    </a:solidFill>
                  </a:rPr>
                  <a:t>k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)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sz="2000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sz="2000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</a:t>
                </a:r>
                <a:r>
                  <a:rPr lang="it-IT" dirty="0">
                    <a:solidFill>
                      <a:schemeClr val="tx1"/>
                    </a:solidFill>
                  </a:rPr>
                  <a:t>k è il codice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( k, k )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H 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solo se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k 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non termina: dunque, </a:t>
                </a:r>
                <a:r>
                  <a:rPr lang="it-IT" b="1" dirty="0">
                    <a:solidFill>
                      <a:srgbClr val="3636E8"/>
                    </a:solidFill>
                  </a:rPr>
                  <a:t>T*( k ) =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rgbClr val="3636E8"/>
                    </a:solidFill>
                  </a:rPr>
                  <a:t>k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( k ) accetta solo se T*( k ) =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rgbClr val="3636E8"/>
                    </a:solidFill>
                  </a:rPr>
                  <a:t>k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( k )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non termina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OPS! Allora, no: non è possibile che T</a:t>
                </a:r>
                <a:r>
                  <a:rPr lang="it-IT" dirty="0">
                    <a:solidFill>
                      <a:schemeClr val="tx1"/>
                    </a:solidFill>
                  </a:rPr>
                  <a:t>*( k ) =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k 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accetti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Allora, non c’è altra possibilità: T</a:t>
                </a:r>
                <a:r>
                  <a:rPr lang="it-IT" dirty="0">
                    <a:solidFill>
                      <a:schemeClr val="tx1"/>
                    </a:solidFill>
                  </a:rPr>
                  <a:t>*( k ) =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k 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non termina! Siamo sicuri?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T</a:t>
                </a:r>
                <a:r>
                  <a:rPr lang="it-IT" dirty="0">
                    <a:solidFill>
                      <a:schemeClr val="tx1"/>
                    </a:solidFill>
                  </a:rPr>
                  <a:t>*( k ) =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k 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non termina solo </a:t>
                </a:r>
                <a:r>
                  <a:rPr lang="it-IT" dirty="0">
                    <a:solidFill>
                      <a:schemeClr val="tx1"/>
                    </a:solidFill>
                  </a:rPr>
                  <a:t>se ( k, </a:t>
                </a:r>
                <a:r>
                  <a:rPr lang="it-IT" dirty="0">
                    <a:solidFill>
                      <a:schemeClr val="tx1"/>
                    </a:solidFill>
                  </a:rPr>
                  <a:t>k</a:t>
                </a:r>
                <a:r>
                  <a:rPr lang="it-IT" dirty="0">
                    <a:solidFill>
                      <a:schemeClr val="tx1"/>
                    </a:solidFill>
                  </a:rPr>
                  <a:t> )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sz="1800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sz="1800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ossia (dalla </a:t>
                </a:r>
                <a:r>
                  <a:rPr lang="it-IT" dirty="0">
                    <a:solidFill>
                      <a:schemeClr val="tx1"/>
                    </a:solidFill>
                  </a:rPr>
                  <a:t>definizione di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800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sz="1800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),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solo </a:t>
                </a:r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</a:t>
                </a:r>
                <a:r>
                  <a:rPr lang="it-IT" dirty="0">
                    <a:solidFill>
                      <a:schemeClr val="tx1"/>
                    </a:solidFill>
                  </a:rPr>
                  <a:t>k 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termina</a:t>
                </a:r>
                <a:r>
                  <a:rPr lang="it-IT" dirty="0">
                    <a:solidFill>
                      <a:schemeClr val="tx1"/>
                    </a:solidFill>
                  </a:rPr>
                  <a:t>: dunque, </a:t>
                </a:r>
                <a:r>
                  <a:rPr lang="it-IT" b="1" dirty="0">
                    <a:solidFill>
                      <a:srgbClr val="3636E8"/>
                    </a:solidFill>
                  </a:rPr>
                  <a:t>T*( k ) =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rgbClr val="3636E8"/>
                    </a:solidFill>
                  </a:rPr>
                  <a:t>k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( k )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non termina solo </a:t>
                </a:r>
                <a:r>
                  <a:rPr lang="it-IT" b="1" dirty="0">
                    <a:solidFill>
                      <a:srgbClr val="3636E8"/>
                    </a:solidFill>
                  </a:rPr>
                  <a:t>se T*( k ) =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rgbClr val="3636E8"/>
                    </a:solidFill>
                  </a:rPr>
                  <a:t>k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( k )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accetta</a:t>
                </a:r>
                <a:endParaRPr lang="it-IT" b="1" dirty="0">
                  <a:solidFill>
                    <a:srgbClr val="3636E8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RI-OPS</a:t>
                </a:r>
                <a:r>
                  <a:rPr lang="it-IT" dirty="0">
                    <a:solidFill>
                      <a:schemeClr val="tx1"/>
                    </a:solidFill>
                  </a:rPr>
                  <a:t>! </a:t>
                </a:r>
                <a:r>
                  <a:rPr lang="it-IT" dirty="0">
                    <a:solidFill>
                      <a:schemeClr val="tx1"/>
                    </a:solidFill>
                  </a:rPr>
                  <a:t>Allora, no: non è possibile che T</a:t>
                </a:r>
                <a:r>
                  <a:rPr lang="it-IT" dirty="0">
                    <a:solidFill>
                      <a:schemeClr val="tx1"/>
                    </a:solidFill>
                  </a:rPr>
                  <a:t>*( k ) =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k 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non termini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  <a:blipFill rotWithShape="0">
                <a:blip r:embed="rId2"/>
                <a:stretch>
                  <a:fillRect l="-437" t="-6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46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Si fa presto a dire “infinito”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53357" y="1486921"/>
            <a:ext cx="8915400" cy="4997006"/>
          </a:xfrm>
        </p:spPr>
        <p:txBody>
          <a:bodyPr>
            <a:normAutofit/>
          </a:bodyPr>
          <a:lstStyle/>
          <a:p>
            <a:r>
              <a:rPr lang="it-IT" dirty="0" smtClean="0"/>
              <a:t>La dispensa 4 descrive il lavoro di Cantor (</a:t>
            </a:r>
            <a:r>
              <a:rPr lang="it-IT" dirty="0" err="1" smtClean="0"/>
              <a:t>vabbé</a:t>
            </a:r>
            <a:r>
              <a:rPr lang="it-IT" dirty="0" smtClean="0"/>
              <a:t>, una </a:t>
            </a:r>
            <a:r>
              <a:rPr lang="it-IT" dirty="0" err="1" smtClean="0"/>
              <a:t>piiiiccola</a:t>
            </a:r>
            <a:r>
              <a:rPr lang="it-IT" dirty="0" smtClean="0"/>
              <a:t> parte del lavoro di Cantor) sui numeri transfiniti:</a:t>
            </a:r>
          </a:p>
          <a:p>
            <a:pPr lvl="1"/>
            <a:r>
              <a:rPr lang="it-IT" dirty="0" smtClean="0"/>
              <a:t>che dimostra che esistono insiemi infiniti “piccoli” e insiemi infiniti “grandi”</a:t>
            </a:r>
          </a:p>
          <a:p>
            <a:pPr lvl="1"/>
            <a:r>
              <a:rPr lang="it-IT" dirty="0" smtClean="0"/>
              <a:t>l’insieme infinito “più piccolo” di tutti è quello dei numeri naturali</a:t>
            </a:r>
          </a:p>
          <a:p>
            <a:pPr lvl="1"/>
            <a:r>
              <a:rPr lang="it-IT" dirty="0" smtClean="0"/>
              <a:t>l’insieme dei numeri reali è strettamente “più grande” dell’insieme dei naturali</a:t>
            </a:r>
          </a:p>
          <a:p>
            <a:pPr lvl="1"/>
            <a:r>
              <a:rPr lang="it-IT" dirty="0" smtClean="0"/>
              <a:t>dove “piccolo” e “grande” sono basati sul concetto di corrispondenza biunivoca </a:t>
            </a:r>
          </a:p>
          <a:p>
            <a:r>
              <a:rPr lang="it-IT" dirty="0" smtClean="0"/>
              <a:t>Vista la difficoltà della situazione, non studiamo la dispensa 4</a:t>
            </a:r>
          </a:p>
          <a:p>
            <a:pPr lvl="1"/>
            <a:r>
              <a:rPr lang="it-IT" dirty="0" smtClean="0"/>
              <a:t>che è molto bella (non perché l’ho scritta io, sono belli gli argomenti che tratta) e, se qualcuno vuole guardarla, ne possiamo discutere al di fuori delle lezioni</a:t>
            </a:r>
          </a:p>
        </p:txBody>
      </p:sp>
    </p:spTree>
    <p:extLst>
      <p:ext uri="{BB962C8B-B14F-4D97-AF65-F5344CB8AC3E}">
        <p14:creationId xmlns:p14="http://schemas.microsoft.com/office/powerpoint/2010/main" val="83901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non è </a:t>
            </a:r>
            <a:r>
              <a:rPr lang="it-IT" dirty="0" smtClean="0">
                <a:solidFill>
                  <a:schemeClr val="tx1"/>
                </a:solidFill>
              </a:rPr>
              <a:t>decidibile – Teorema 5.5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71793" y="1078629"/>
            <a:ext cx="9771027" cy="5478581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In conclusione,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T*( k ) = </a:t>
            </a:r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baseline="-250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 k ) o accetta oppure non </a:t>
            </a:r>
            <a:r>
              <a:rPr lang="it-IT" dirty="0" smtClean="0">
                <a:solidFill>
                  <a:schemeClr val="tx1"/>
                </a:solidFill>
              </a:rPr>
              <a:t>termina – non vi sono altre possibilità!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E, però, </a:t>
            </a:r>
            <a:r>
              <a:rPr lang="it-IT" dirty="0">
                <a:solidFill>
                  <a:schemeClr val="tx1"/>
                </a:solidFill>
              </a:rPr>
              <a:t>non è possibile che T</a:t>
            </a:r>
            <a:r>
              <a:rPr lang="it-IT" dirty="0">
                <a:solidFill>
                  <a:schemeClr val="tx1"/>
                </a:solidFill>
              </a:rPr>
              <a:t>*( k ) = </a:t>
            </a:r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baseline="-250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 k ) </a:t>
            </a:r>
            <a:r>
              <a:rPr lang="it-IT" dirty="0">
                <a:solidFill>
                  <a:schemeClr val="tx1"/>
                </a:solidFill>
              </a:rPr>
              <a:t>accetti </a:t>
            </a:r>
            <a:r>
              <a:rPr lang="it-IT" dirty="0" smtClean="0">
                <a:solidFill>
                  <a:schemeClr val="tx1"/>
                </a:solidFill>
              </a:rPr>
              <a:t>e </a:t>
            </a:r>
            <a:r>
              <a:rPr lang="it-IT" dirty="0">
                <a:solidFill>
                  <a:schemeClr val="tx1"/>
                </a:solidFill>
              </a:rPr>
              <a:t>non è </a:t>
            </a:r>
            <a:r>
              <a:rPr lang="it-IT" dirty="0" smtClean="0">
                <a:solidFill>
                  <a:schemeClr val="tx1"/>
                </a:solidFill>
              </a:rPr>
              <a:t>possibile nemmeno </a:t>
            </a:r>
            <a:r>
              <a:rPr lang="it-IT" dirty="0">
                <a:solidFill>
                  <a:schemeClr val="tx1"/>
                </a:solidFill>
              </a:rPr>
              <a:t>che T*( k ) = </a:t>
            </a:r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baseline="-250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 k ) </a:t>
            </a:r>
            <a:r>
              <a:rPr lang="it-IT" dirty="0">
                <a:solidFill>
                  <a:schemeClr val="tx1"/>
                </a:solidFill>
              </a:rPr>
              <a:t>non </a:t>
            </a:r>
            <a:r>
              <a:rPr lang="it-IT" dirty="0" smtClean="0">
                <a:solidFill>
                  <a:schemeClr val="tx1"/>
                </a:solidFill>
              </a:rPr>
              <a:t>termini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GOSH!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Qualcosa non torna</a:t>
            </a:r>
            <a:r>
              <a:rPr lang="is-IS" dirty="0" smtClean="0">
                <a:solidFill>
                  <a:schemeClr val="tx1"/>
                </a:solidFill>
              </a:rPr>
              <a:t>… Ricapitoliamo:</a:t>
            </a:r>
          </a:p>
          <a:p>
            <a:pPr lvl="1"/>
            <a:r>
              <a:rPr lang="is-IS" dirty="0" smtClean="0">
                <a:solidFill>
                  <a:schemeClr val="tx1"/>
                </a:solidFill>
              </a:rPr>
              <a:t>partendo dall’ipotesi “L</a:t>
            </a:r>
            <a:r>
              <a:rPr lang="is-IS" sz="2000" baseline="-25000" dirty="0" smtClean="0">
                <a:solidFill>
                  <a:schemeClr val="tx1"/>
                </a:solidFill>
              </a:rPr>
              <a:t>H</a:t>
            </a:r>
            <a:r>
              <a:rPr lang="is-IS" dirty="0" smtClean="0">
                <a:solidFill>
                  <a:schemeClr val="tx1"/>
                </a:solidFill>
              </a:rPr>
              <a:t> è decidibile” – ossia che esista la macchina T che decide </a:t>
            </a:r>
            <a:r>
              <a:rPr lang="is-IS" dirty="0">
                <a:solidFill>
                  <a:schemeClr val="tx1"/>
                </a:solidFill>
              </a:rPr>
              <a:t>L</a:t>
            </a:r>
            <a:r>
              <a:rPr lang="is-IS" sz="1800" baseline="-25000" dirty="0">
                <a:solidFill>
                  <a:schemeClr val="tx1"/>
                </a:solidFill>
              </a:rPr>
              <a:t>H</a:t>
            </a:r>
            <a:endParaRPr lang="is-IS" dirty="0" smtClean="0">
              <a:solidFill>
                <a:schemeClr val="tx1"/>
              </a:solidFill>
            </a:endParaRPr>
          </a:p>
          <a:p>
            <a:pPr lvl="1"/>
            <a:r>
              <a:rPr lang="is-IS" dirty="0" smtClean="0">
                <a:solidFill>
                  <a:schemeClr val="tx1"/>
                </a:solidFill>
              </a:rPr>
              <a:t>siamo arrivati a costruire una computazione, </a:t>
            </a:r>
            <a:r>
              <a:rPr lang="it-IT" dirty="0">
                <a:solidFill>
                  <a:schemeClr val="tx1"/>
                </a:solidFill>
              </a:rPr>
              <a:t>T*( k ) = </a:t>
            </a:r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baseline="-250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 k </a:t>
            </a:r>
            <a:r>
              <a:rPr lang="it-IT" dirty="0" smtClean="0">
                <a:solidFill>
                  <a:schemeClr val="tx1"/>
                </a:solidFill>
              </a:rPr>
              <a:t>)</a:t>
            </a:r>
            <a:r>
              <a:rPr lang="is-IS" dirty="0" smtClean="0">
                <a:solidFill>
                  <a:schemeClr val="tx1"/>
                </a:solidFill>
              </a:rPr>
              <a:t>, che non può esistere!</a:t>
            </a:r>
          </a:p>
          <a:p>
            <a:pPr lvl="1"/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E, quindi, non c’è verso, abbiamo sbagliato a supporre che </a:t>
            </a:r>
            <a:r>
              <a:rPr lang="is-IS" dirty="0" smtClean="0">
                <a:solidFill>
                  <a:schemeClr val="tx1"/>
                </a:solidFill>
              </a:rPr>
              <a:t>L</a:t>
            </a:r>
            <a:r>
              <a:rPr lang="is-IS" sz="2000" baseline="-25000" dirty="0" smtClean="0">
                <a:solidFill>
                  <a:schemeClr val="tx1"/>
                </a:solidFill>
              </a:rPr>
              <a:t>H </a:t>
            </a:r>
            <a:r>
              <a:rPr lang="it-IT" dirty="0" smtClean="0">
                <a:solidFill>
                  <a:schemeClr val="tx1"/>
                </a:solidFill>
              </a:rPr>
              <a:t> è decidibile!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Abbiamo, così, dimostrato </a:t>
            </a:r>
            <a:r>
              <a:rPr lang="it-IT" dirty="0">
                <a:solidFill>
                  <a:schemeClr val="tx1"/>
                </a:solidFill>
              </a:rPr>
              <a:t>che </a:t>
            </a:r>
            <a:r>
              <a:rPr lang="is-IS" b="1" dirty="0">
                <a:solidFill>
                  <a:srgbClr val="FF0000"/>
                </a:solidFill>
              </a:rPr>
              <a:t>L</a:t>
            </a:r>
            <a:r>
              <a:rPr lang="is-IS" sz="2000" b="1" baseline="-25000" dirty="0">
                <a:solidFill>
                  <a:srgbClr val="FF0000"/>
                </a:solidFill>
              </a:rPr>
              <a:t>H </a:t>
            </a:r>
            <a:r>
              <a:rPr lang="it-IT" b="1" dirty="0">
                <a:solidFill>
                  <a:srgbClr val="FF0000"/>
                </a:solidFill>
              </a:rPr>
              <a:t> è </a:t>
            </a:r>
            <a:r>
              <a:rPr lang="it-IT" b="1" dirty="0" smtClean="0">
                <a:solidFill>
                  <a:srgbClr val="FF0000"/>
                </a:solidFill>
              </a:rPr>
              <a:t>indecidibile</a:t>
            </a:r>
            <a:r>
              <a:rPr lang="it-IT" b="1" dirty="0">
                <a:solidFill>
                  <a:srgbClr val="FF0000"/>
                </a:solidFill>
              </a:rPr>
              <a:t>!</a:t>
            </a:r>
          </a:p>
          <a:p>
            <a:endParaRPr lang="it-IT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56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>
            <a:normAutofit/>
          </a:bodyPr>
          <a:lstStyle/>
          <a:p>
            <a:r>
              <a:rPr lang="is-IS" dirty="0" smtClean="0">
                <a:solidFill>
                  <a:schemeClr val="tx1"/>
                </a:solidFill>
              </a:rPr>
              <a:t>L</a:t>
            </a:r>
            <a:r>
              <a:rPr lang="is-IS" sz="4000" baseline="-25000" dirty="0" smtClean="0">
                <a:solidFill>
                  <a:schemeClr val="tx1"/>
                </a:solidFill>
              </a:rPr>
              <a:t>H 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è </a:t>
            </a:r>
            <a:r>
              <a:rPr lang="it-IT" dirty="0" smtClean="0">
                <a:solidFill>
                  <a:schemeClr val="tx1"/>
                </a:solidFill>
              </a:rPr>
              <a:t>accettabile e </a:t>
            </a:r>
            <a:r>
              <a:rPr lang="is-IS" dirty="0">
                <a:solidFill>
                  <a:schemeClr val="tx1"/>
                </a:solidFill>
              </a:rPr>
              <a:t>L</a:t>
            </a:r>
            <a:r>
              <a:rPr lang="is-IS" baseline="-25000" dirty="0">
                <a:solidFill>
                  <a:schemeClr val="tx1"/>
                </a:solidFill>
              </a:rPr>
              <a:t>H </a:t>
            </a:r>
            <a:r>
              <a:rPr lang="it-IT" dirty="0" smtClean="0">
                <a:solidFill>
                  <a:schemeClr val="tx1"/>
                </a:solidFill>
              </a:rPr>
              <a:t>non è decidibile!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71794" y="1078630"/>
            <a:ext cx="8915400" cy="4997006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Ma cosa significa che </a:t>
            </a:r>
            <a:r>
              <a:rPr lang="is-IS" dirty="0">
                <a:solidFill>
                  <a:schemeClr val="tx1"/>
                </a:solidFill>
              </a:rPr>
              <a:t>L</a:t>
            </a:r>
            <a:r>
              <a:rPr lang="is-IS" sz="2000" baseline="-25000" dirty="0">
                <a:solidFill>
                  <a:schemeClr val="tx1"/>
                </a:solidFill>
              </a:rPr>
              <a:t>H </a:t>
            </a:r>
            <a:r>
              <a:rPr lang="it-IT" dirty="0">
                <a:solidFill>
                  <a:schemeClr val="tx1"/>
                </a:solidFill>
              </a:rPr>
              <a:t> è accettabile </a:t>
            </a:r>
            <a:r>
              <a:rPr lang="it-IT" dirty="0" smtClean="0">
                <a:solidFill>
                  <a:schemeClr val="tx1"/>
                </a:solidFill>
              </a:rPr>
              <a:t>ma non </a:t>
            </a:r>
            <a:r>
              <a:rPr lang="it-IT" dirty="0">
                <a:solidFill>
                  <a:schemeClr val="tx1"/>
                </a:solidFill>
              </a:rPr>
              <a:t>è </a:t>
            </a:r>
            <a:r>
              <a:rPr lang="it-IT" dirty="0" smtClean="0">
                <a:solidFill>
                  <a:schemeClr val="tx1"/>
                </a:solidFill>
              </a:rPr>
              <a:t>decidibile?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ricordate quel che abbiamo dimostrato su accettabilità, decidibilità e linguaggi complemento un paio di lezioni fa?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“un linguaggio L è decidibile se e solo se L è accettabile e L</a:t>
            </a:r>
            <a:r>
              <a:rPr lang="it-IT" baseline="30000" dirty="0" smtClean="0">
                <a:solidFill>
                  <a:schemeClr val="tx1"/>
                </a:solidFill>
              </a:rPr>
              <a:t>C</a:t>
            </a:r>
            <a:r>
              <a:rPr lang="it-IT" dirty="0" smtClean="0">
                <a:solidFill>
                  <a:schemeClr val="tx1"/>
                </a:solidFill>
              </a:rPr>
              <a:t> è accettabile”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allora, poiché </a:t>
            </a:r>
            <a:r>
              <a:rPr lang="is-IS" dirty="0">
                <a:solidFill>
                  <a:schemeClr val="tx1"/>
                </a:solidFill>
              </a:rPr>
              <a:t>L</a:t>
            </a:r>
            <a:r>
              <a:rPr lang="is-IS" sz="1800" baseline="-25000" dirty="0">
                <a:solidFill>
                  <a:schemeClr val="tx1"/>
                </a:solidFill>
              </a:rPr>
              <a:t>H </a:t>
            </a:r>
            <a:r>
              <a:rPr lang="it-IT" dirty="0">
                <a:solidFill>
                  <a:schemeClr val="tx1"/>
                </a:solidFill>
              </a:rPr>
              <a:t> è accettabile e </a:t>
            </a:r>
            <a:r>
              <a:rPr lang="is-IS" dirty="0">
                <a:solidFill>
                  <a:schemeClr val="tx1"/>
                </a:solidFill>
              </a:rPr>
              <a:t>L</a:t>
            </a:r>
            <a:r>
              <a:rPr lang="is-IS" baseline="-25000" dirty="0">
                <a:solidFill>
                  <a:schemeClr val="tx1"/>
                </a:solidFill>
              </a:rPr>
              <a:t>H </a:t>
            </a:r>
            <a:r>
              <a:rPr lang="it-IT" dirty="0">
                <a:solidFill>
                  <a:schemeClr val="tx1"/>
                </a:solidFill>
              </a:rPr>
              <a:t>non è decidibile </a:t>
            </a:r>
            <a:r>
              <a:rPr lang="it-IT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is-IS" b="1" dirty="0">
                <a:solidFill>
                  <a:srgbClr val="FF0000"/>
                </a:solidFill>
              </a:rPr>
              <a:t>L</a:t>
            </a:r>
            <a:r>
              <a:rPr lang="is-IS" b="1" baseline="-25000" dirty="0">
                <a:solidFill>
                  <a:srgbClr val="FF0000"/>
                </a:solidFill>
              </a:rPr>
              <a:t>H </a:t>
            </a:r>
            <a:r>
              <a:rPr lang="it-IT" b="1" baseline="30000" dirty="0" smtClean="0">
                <a:solidFill>
                  <a:srgbClr val="FF0000"/>
                </a:solidFill>
              </a:rPr>
              <a:t>C</a:t>
            </a:r>
            <a:r>
              <a:rPr lang="it-IT" b="1" dirty="0" smtClean="0">
                <a:solidFill>
                  <a:srgbClr val="FF0000"/>
                </a:solidFill>
              </a:rPr>
              <a:t> non è accettabile!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E questo significa che, quando state lì ad aspettare se l’esecuzione del vostro (sudatissimo) programma termini sull’importantissima istanza che gli avete dato in input,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la domanda alla quale è difficile rispondere è proprio</a:t>
            </a:r>
          </a:p>
          <a:p>
            <a:r>
              <a:rPr lang="it-IT" dirty="0" smtClean="0">
                <a:solidFill>
                  <a:srgbClr val="3636E8"/>
                </a:solidFill>
              </a:rPr>
              <a:t>Ma non è che, per caso, è andato in </a:t>
            </a:r>
            <a:r>
              <a:rPr lang="it-IT" dirty="0" err="1" smtClean="0">
                <a:solidFill>
                  <a:srgbClr val="3636E8"/>
                </a:solidFill>
              </a:rPr>
              <a:t>loop</a:t>
            </a:r>
            <a:r>
              <a:rPr lang="it-IT" dirty="0" smtClean="0">
                <a:solidFill>
                  <a:srgbClr val="3636E8"/>
                </a:solidFill>
              </a:rPr>
              <a:t>????</a:t>
            </a:r>
            <a:endParaRPr lang="it-IT" dirty="0" smtClean="0">
              <a:solidFill>
                <a:srgbClr val="3636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1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 paio di note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80139" y="1604211"/>
            <a:ext cx="8915400" cy="3777622"/>
          </a:xfrm>
        </p:spPr>
        <p:txBody>
          <a:bodyPr/>
          <a:lstStyle/>
          <a:p>
            <a:r>
              <a:rPr lang="it-IT" dirty="0" smtClean="0"/>
              <a:t>Intanto, c’è una piccolissima differenza fra la dimostrazione dell’indecidibilità dell’</a:t>
            </a:r>
            <a:r>
              <a:rPr lang="it-IT" dirty="0" err="1" smtClean="0"/>
              <a:t>Halting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r>
              <a:rPr lang="it-IT" dirty="0" smtClean="0"/>
              <a:t> che vi ho proposto qui e quella che trovate sulla dispensa 5 (ma proprio piccola piccola):</a:t>
            </a:r>
          </a:p>
          <a:p>
            <a:pPr lvl="1"/>
            <a:r>
              <a:rPr lang="it-IT" dirty="0"/>
              <a:t>in questa lezione ho fatto un </a:t>
            </a:r>
            <a:r>
              <a:rPr lang="it-IT" dirty="0" smtClean="0"/>
              <a:t>passo intermedio in più: da T, a T’, a T’’, a T*</a:t>
            </a:r>
          </a:p>
          <a:p>
            <a:pPr lvl="1"/>
            <a:r>
              <a:rPr lang="it-IT" dirty="0" smtClean="0"/>
              <a:t>sulla dispensa si passa da T a T’ e poi direttamente a T*</a:t>
            </a:r>
          </a:p>
          <a:p>
            <a:pPr lvl="1"/>
            <a:r>
              <a:rPr lang="it-IT" dirty="0" smtClean="0"/>
              <a:t>aggiungendo il passaggio a T’’ mi è sembrato di aiutarvi. Ma non avrete alcuna difficoltà a seguire sulla dispensa dopo aver letto questa lezione!</a:t>
            </a:r>
            <a:endParaRPr lang="it-IT" dirty="0"/>
          </a:p>
          <a:p>
            <a:pPr lvl="1"/>
            <a:endParaRPr lang="it-IT" dirty="0" smtClean="0"/>
          </a:p>
          <a:p>
            <a:r>
              <a:rPr lang="it-IT" dirty="0" smtClean="0"/>
              <a:t>Poi, per chi ha letto la dispensa 4: la </a:t>
            </a:r>
            <a:r>
              <a:rPr lang="it-IT" dirty="0"/>
              <a:t>dimostrazione dell’indecidibilità dell’</a:t>
            </a:r>
            <a:r>
              <a:rPr lang="it-IT" dirty="0" err="1"/>
              <a:t>Halting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smtClean="0"/>
              <a:t>è una applicazione della tecnica di </a:t>
            </a:r>
            <a:r>
              <a:rPr lang="it-IT" dirty="0" err="1" smtClean="0"/>
              <a:t>diagonalizzazione</a:t>
            </a:r>
            <a:r>
              <a:rPr lang="it-IT" dirty="0" smtClean="0"/>
              <a:t> di Cantor. La vedete?</a:t>
            </a:r>
          </a:p>
        </p:txBody>
      </p:sp>
    </p:spTree>
    <p:extLst>
      <p:ext uri="{BB962C8B-B14F-4D97-AF65-F5344CB8AC3E}">
        <p14:creationId xmlns:p14="http://schemas.microsoft.com/office/powerpoint/2010/main" val="121070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Problemi irrisolvibili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53357" y="1486921"/>
            <a:ext cx="8915400" cy="4997006"/>
          </a:xfrm>
        </p:spPr>
        <p:txBody>
          <a:bodyPr>
            <a:normAutofit/>
          </a:bodyPr>
          <a:lstStyle/>
          <a:p>
            <a:r>
              <a:rPr lang="it-IT" dirty="0" smtClean="0"/>
              <a:t>La dispensa 5 è dedicata allo studio dell’esistenza di problemi “impossibili” da risolvere (come sappiamo, </a:t>
            </a:r>
            <a:r>
              <a:rPr lang="it-IT" dirty="0" err="1" smtClean="0"/>
              <a:t>Turing</a:t>
            </a:r>
            <a:r>
              <a:rPr lang="it-IT" dirty="0" smtClean="0"/>
              <a:t>-irrisolvibili, con tutto quel che segue) </a:t>
            </a:r>
          </a:p>
          <a:p>
            <a:r>
              <a:rPr lang="it-IT" dirty="0" smtClean="0"/>
              <a:t>Nei paragrafi 5.1 e 5.2 si utilizza quanto studiato nella dispensa 4 per dimostrare:</a:t>
            </a:r>
          </a:p>
          <a:p>
            <a:pPr lvl="1"/>
            <a:r>
              <a:rPr lang="it-IT" dirty="0" smtClean="0"/>
              <a:t>le macchine di </a:t>
            </a:r>
            <a:r>
              <a:rPr lang="it-IT" dirty="0" err="1" smtClean="0"/>
              <a:t>Turing</a:t>
            </a:r>
            <a:r>
              <a:rPr lang="it-IT" dirty="0" smtClean="0"/>
              <a:t> sono tante quanti i numeri naturali</a:t>
            </a:r>
          </a:p>
          <a:p>
            <a:pPr lvl="1"/>
            <a:r>
              <a:rPr lang="it-IT" dirty="0" smtClean="0"/>
              <a:t>i problemi sono tanti quanti  numeri reali </a:t>
            </a:r>
          </a:p>
          <a:p>
            <a:pPr lvl="1"/>
            <a:r>
              <a:rPr lang="it-IT" dirty="0" smtClean="0"/>
              <a:t>perciò, esiste almeno un problema al quale non corrisponde alcuna macchina di </a:t>
            </a:r>
            <a:r>
              <a:rPr lang="it-IT" dirty="0" err="1" smtClean="0"/>
              <a:t>Turing</a:t>
            </a:r>
            <a:endParaRPr lang="it-IT" dirty="0" smtClean="0"/>
          </a:p>
          <a:p>
            <a:pPr lvl="1"/>
            <a:r>
              <a:rPr lang="it-IT" dirty="0" smtClean="0"/>
              <a:t>ossia, </a:t>
            </a:r>
            <a:r>
              <a:rPr lang="it-IT" dirty="0" smtClean="0"/>
              <a:t>esiste </a:t>
            </a:r>
            <a:r>
              <a:rPr lang="it-IT" dirty="0" smtClean="0"/>
              <a:t>almeno un problema che non può essere risolto con una macchina di </a:t>
            </a:r>
            <a:r>
              <a:rPr lang="it-IT" dirty="0" err="1" smtClean="0"/>
              <a:t>Turing</a:t>
            </a:r>
            <a:r>
              <a:rPr lang="it-IT" dirty="0" smtClean="0"/>
              <a:t> (e, quindi, per la tesi di Church-</a:t>
            </a:r>
            <a:r>
              <a:rPr lang="it-IT" dirty="0" err="1" smtClean="0"/>
              <a:t>Turing</a:t>
            </a:r>
            <a:r>
              <a:rPr lang="it-IT" dirty="0" smtClean="0"/>
              <a:t> non può essere risolto)</a:t>
            </a:r>
          </a:p>
          <a:p>
            <a:r>
              <a:rPr lang="it-IT" dirty="0" smtClean="0"/>
              <a:t>Non avendo studiato la dispensa 4, </a:t>
            </a:r>
            <a:r>
              <a:rPr lang="it-IT" b="1" u="sng" dirty="0" smtClean="0"/>
              <a:t>non</a:t>
            </a:r>
            <a:r>
              <a:rPr lang="it-IT" u="sng" dirty="0" smtClean="0"/>
              <a:t> studiamo nemmeno i paragrafi 5.1 e 5.2</a:t>
            </a:r>
            <a:r>
              <a:rPr lang="it-IT" dirty="0" smtClean="0"/>
              <a:t>,</a:t>
            </a:r>
          </a:p>
          <a:p>
            <a:r>
              <a:rPr lang="it-IT" dirty="0" smtClean="0"/>
              <a:t>Ma del paragrafo 5.1 ci serve una </a:t>
            </a:r>
            <a:r>
              <a:rPr lang="it-IT" dirty="0" smtClean="0"/>
              <a:t>parte, che vedremo fra poco</a:t>
            </a:r>
            <a:r>
              <a:rPr lang="is-IS" dirty="0" smtClean="0"/>
              <a:t>…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11132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Problemi irrisolvibili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57104" y="1118786"/>
            <a:ext cx="8915400" cy="5402330"/>
          </a:xfrm>
        </p:spPr>
        <p:txBody>
          <a:bodyPr>
            <a:normAutofit/>
          </a:bodyPr>
          <a:lstStyle/>
          <a:p>
            <a:r>
              <a:rPr lang="it-IT" dirty="0" smtClean="0"/>
              <a:t>Per il momento, quel che ci interessa dei paragrafi 5.1 e 5.2 è soltanto che</a:t>
            </a:r>
            <a:endParaRPr lang="it-IT" dirty="0" smtClean="0"/>
          </a:p>
          <a:p>
            <a:pPr lvl="1"/>
            <a:r>
              <a:rPr lang="it-IT" dirty="0" smtClean="0"/>
              <a:t>esiste </a:t>
            </a:r>
            <a:r>
              <a:rPr lang="it-IT" dirty="0" smtClean="0"/>
              <a:t>almeno un problema che non può essere risolto con una macchina di </a:t>
            </a:r>
            <a:r>
              <a:rPr lang="it-IT" dirty="0" err="1" smtClean="0"/>
              <a:t>Turing</a:t>
            </a:r>
            <a:r>
              <a:rPr lang="it-IT" dirty="0" smtClean="0"/>
              <a:t> (e, quindi, per la tesi di Church-</a:t>
            </a:r>
            <a:r>
              <a:rPr lang="it-IT" dirty="0" err="1" smtClean="0"/>
              <a:t>Turing</a:t>
            </a:r>
            <a:r>
              <a:rPr lang="it-IT" dirty="0" smtClean="0"/>
              <a:t> non può essere risolto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e che questo fatto viene dimostrato, semplicemente, contando: il numero dei problemi è maggiore del numero di macchine</a:t>
            </a:r>
          </a:p>
          <a:p>
            <a:pPr lvl="1"/>
            <a:r>
              <a:rPr lang="it-IT" dirty="0" smtClean="0"/>
              <a:t>ma non ci dà alcuna idea di come possa essere fatto un problema irrisolvibile</a:t>
            </a:r>
          </a:p>
          <a:p>
            <a:pPr lvl="1"/>
            <a:r>
              <a:rPr lang="it-IT" dirty="0" smtClean="0"/>
              <a:t>magari, i problemi irrisolvibili sono strani, astrusi, problemi astratti costruiti apposta per essere irrisolvibili</a:t>
            </a:r>
            <a:r>
              <a:rPr lang="is-IS" dirty="0" smtClean="0"/>
              <a:t>… Problemi, insomma, che non incontreremmo mai nella vita reale e che, quindi, che ce ne importa se non li sappiamo risolvere?</a:t>
            </a:r>
            <a:endParaRPr lang="it-IT" dirty="0" smtClean="0"/>
          </a:p>
          <a:p>
            <a:r>
              <a:rPr lang="it-IT" dirty="0" smtClean="0"/>
              <a:t>Ma non è così</a:t>
            </a:r>
            <a:endParaRPr lang="it-IT" dirty="0" smtClean="0"/>
          </a:p>
          <a:p>
            <a:r>
              <a:rPr lang="it-IT" dirty="0" err="1" smtClean="0"/>
              <a:t>Turing</a:t>
            </a:r>
            <a:r>
              <a:rPr lang="it-IT" dirty="0" smtClean="0"/>
              <a:t> ha costruito un problema irrisolvibile</a:t>
            </a:r>
          </a:p>
          <a:p>
            <a:pPr lvl="1"/>
            <a:r>
              <a:rPr lang="it-IT" dirty="0" smtClean="0"/>
              <a:t>anzi, la sua macchina l’ha inventata proprio per arrivare a dimostrare che questo problema è irrisolvibile</a:t>
            </a:r>
          </a:p>
          <a:p>
            <a:pPr lvl="1"/>
            <a:r>
              <a:rPr lang="it-IT" dirty="0" smtClean="0"/>
              <a:t>ed è un problema con il quale ogni informatico fa i conti tutti i giorni!</a:t>
            </a:r>
          </a:p>
          <a:p>
            <a:pPr lvl="1"/>
            <a:r>
              <a:rPr lang="it-IT" dirty="0" smtClean="0"/>
              <a:t>E per capire di che problema si tratta, abbiamo bisogno di un pezzettino </a:t>
            </a:r>
            <a:r>
              <a:rPr lang="it-IT" dirty="0" smtClean="0"/>
              <a:t>del paragrafo 5.1 </a:t>
            </a:r>
            <a:r>
              <a:rPr lang="it-IT" dirty="0" smtClean="0"/>
              <a:t>che ripeto (per intero) nei lucidi che seguono</a:t>
            </a:r>
            <a:r>
              <a:rPr lang="is-IS" dirty="0" smtClean="0"/>
              <a:t>…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12039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macchina = parola = numero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8" y="1118786"/>
            <a:ext cx="8915400" cy="4584182"/>
          </a:xfrm>
        </p:spPr>
        <p:txBody>
          <a:bodyPr>
            <a:normAutofit/>
          </a:bodyPr>
          <a:lstStyle/>
          <a:p>
            <a:r>
              <a:rPr lang="it-IT" dirty="0" smtClean="0"/>
              <a:t>Siamo a pag. 11 della dispensa 2: avevamo descritto una macchina di </a:t>
            </a:r>
            <a:r>
              <a:rPr lang="it-IT" dirty="0" err="1" smtClean="0"/>
              <a:t>Turing</a:t>
            </a:r>
            <a:r>
              <a:rPr lang="it-IT" dirty="0" smtClean="0"/>
              <a:t> T </a:t>
            </a:r>
          </a:p>
          <a:p>
            <a:pPr lvl="1"/>
            <a:r>
              <a:rPr lang="it-IT" dirty="0" smtClean="0"/>
              <a:t>con alfabeto {0,1}, </a:t>
            </a:r>
          </a:p>
          <a:p>
            <a:pPr lvl="1"/>
            <a:r>
              <a:rPr lang="it-IT" dirty="0" smtClean="0"/>
              <a:t>insieme degli stati </a:t>
            </a:r>
            <a:r>
              <a:rPr lang="el-GR" dirty="0"/>
              <a:t>Q</a:t>
            </a:r>
            <a:r>
              <a:rPr lang="el-GR" baseline="-25000" dirty="0"/>
              <a:t>T</a:t>
            </a:r>
            <a:r>
              <a:rPr lang="el-GR" i="1" dirty="0"/>
              <a:t> </a:t>
            </a:r>
            <a:r>
              <a:rPr lang="el-GR" dirty="0"/>
              <a:t>= {ω</a:t>
            </a:r>
            <a:r>
              <a:rPr lang="el-GR" sz="2000" baseline="-25000" dirty="0"/>
              <a:t>0</a:t>
            </a:r>
            <a:r>
              <a:rPr lang="el-GR" dirty="0"/>
              <a:t>,...,</a:t>
            </a:r>
            <a:r>
              <a:rPr lang="el-GR" dirty="0" smtClean="0"/>
              <a:t>ω</a:t>
            </a:r>
            <a:r>
              <a:rPr lang="it-IT" sz="2000" baseline="-25000" dirty="0" err="1"/>
              <a:t>k</a:t>
            </a:r>
            <a:r>
              <a:rPr lang="el-GR" dirty="0" smtClean="0"/>
              <a:t>} </a:t>
            </a:r>
            <a:r>
              <a:rPr lang="it-IT" dirty="0" smtClean="0"/>
              <a:t>, con stato iniziale </a:t>
            </a:r>
            <a:r>
              <a:rPr lang="el-GR" dirty="0"/>
              <a:t>ω</a:t>
            </a:r>
            <a:r>
              <a:rPr lang="el-GR" sz="1800" baseline="-25000" dirty="0"/>
              <a:t>0</a:t>
            </a:r>
            <a:r>
              <a:rPr lang="it-IT" dirty="0" smtClean="0"/>
              <a:t>, stato di accettazione</a:t>
            </a:r>
            <a:r>
              <a:rPr lang="el-GR" dirty="0"/>
              <a:t> </a:t>
            </a:r>
            <a:r>
              <a:rPr lang="el-GR" dirty="0" smtClean="0"/>
              <a:t>ω</a:t>
            </a:r>
            <a:r>
              <a:rPr lang="it-IT" sz="1800" baseline="-25000" dirty="0" smtClean="0"/>
              <a:t>1</a:t>
            </a:r>
            <a:r>
              <a:rPr lang="it-IT" dirty="0" smtClean="0"/>
              <a:t>, e stato di rigetto </a:t>
            </a:r>
            <a:r>
              <a:rPr lang="el-GR" dirty="0" smtClean="0"/>
              <a:t>ω</a:t>
            </a:r>
            <a:r>
              <a:rPr lang="it-IT" sz="1800" baseline="-25000" dirty="0" smtClean="0"/>
              <a:t>2 </a:t>
            </a:r>
            <a:r>
              <a:rPr lang="it-IT" sz="1800" dirty="0" smtClean="0"/>
              <a:t>– osservate: |Q</a:t>
            </a:r>
            <a:r>
              <a:rPr lang="it-IT" sz="2000" baseline="-25000" dirty="0" smtClean="0"/>
              <a:t>T</a:t>
            </a:r>
            <a:r>
              <a:rPr lang="it-IT" sz="1800" dirty="0" smtClean="0"/>
              <a:t>|=k</a:t>
            </a:r>
            <a:endParaRPr lang="it-IT" dirty="0" smtClean="0"/>
          </a:p>
          <a:p>
            <a:pPr lvl="1"/>
            <a:r>
              <a:rPr lang="it-IT" dirty="0" smtClean="0"/>
              <a:t>e insieme delle quintuple </a:t>
            </a:r>
            <a:r>
              <a:rPr lang="it-IT" dirty="0" err="1" smtClean="0"/>
              <a:t>P</a:t>
            </a:r>
            <a:r>
              <a:rPr lang="it-IT" i="1" dirty="0" smtClean="0"/>
              <a:t> </a:t>
            </a:r>
            <a:r>
              <a:rPr lang="it-IT" dirty="0" smtClean="0"/>
              <a:t>= {p</a:t>
            </a:r>
            <a:r>
              <a:rPr lang="it-IT" sz="2000" baseline="-25000" dirty="0" smtClean="0"/>
              <a:t>1</a:t>
            </a:r>
            <a:r>
              <a:rPr lang="it-IT" dirty="0" smtClean="0"/>
              <a:t>,..., </a:t>
            </a:r>
            <a:r>
              <a:rPr lang="it-IT" dirty="0" err="1" smtClean="0"/>
              <a:t>p</a:t>
            </a:r>
            <a:r>
              <a:rPr lang="it-IT" sz="2000" baseline="-25000" dirty="0" err="1" smtClean="0"/>
              <a:t>h</a:t>
            </a:r>
            <a:r>
              <a:rPr lang="it-IT" dirty="0" smtClean="0"/>
              <a:t>} , dove la </a:t>
            </a:r>
            <a:r>
              <a:rPr lang="it-IT" dirty="0"/>
              <a:t>sua </a:t>
            </a:r>
            <a:r>
              <a:rPr lang="it-IT" i="1" dirty="0"/>
              <a:t>i</a:t>
            </a:r>
            <a:r>
              <a:rPr lang="it-IT" dirty="0"/>
              <a:t>-esima quintupla </a:t>
            </a:r>
            <a:r>
              <a:rPr lang="it-IT" dirty="0" smtClean="0"/>
              <a:t>è              </a:t>
            </a:r>
            <a:r>
              <a:rPr lang="it-IT" dirty="0" err="1" smtClean="0"/>
              <a:t>p</a:t>
            </a:r>
            <a:r>
              <a:rPr lang="it-IT" sz="2000" baseline="-25000" dirty="0" err="1" smtClean="0"/>
              <a:t>i</a:t>
            </a:r>
            <a:r>
              <a:rPr lang="it-IT" sz="2000" i="1" baseline="-25000" dirty="0" smtClean="0"/>
              <a:t> </a:t>
            </a:r>
            <a:r>
              <a:rPr lang="it-IT" dirty="0" smtClean="0"/>
              <a:t>= ⟨ ω</a:t>
            </a:r>
            <a:r>
              <a:rPr lang="it-IT" sz="2000" baseline="-25000" dirty="0" smtClean="0"/>
              <a:t>i1</a:t>
            </a:r>
            <a:r>
              <a:rPr lang="it-IT" dirty="0" smtClean="0"/>
              <a:t> ,b</a:t>
            </a:r>
            <a:r>
              <a:rPr lang="it-IT" baseline="-25000" dirty="0" smtClean="0"/>
              <a:t>i1</a:t>
            </a:r>
            <a:r>
              <a:rPr lang="it-IT" dirty="0" smtClean="0"/>
              <a:t> , </a:t>
            </a:r>
            <a:r>
              <a:rPr lang="it-IT" i="1" dirty="0" smtClean="0"/>
              <a:t>b</a:t>
            </a:r>
            <a:r>
              <a:rPr lang="it-IT" baseline="-25000" dirty="0" smtClean="0"/>
              <a:t>i2</a:t>
            </a:r>
            <a:r>
              <a:rPr lang="it-IT" dirty="0" smtClean="0"/>
              <a:t> , ω</a:t>
            </a:r>
            <a:r>
              <a:rPr lang="it-IT" baseline="-25000" dirty="0" smtClean="0"/>
              <a:t>i2</a:t>
            </a:r>
            <a:r>
              <a:rPr lang="it-IT" dirty="0" smtClean="0"/>
              <a:t> , m</a:t>
            </a:r>
            <a:r>
              <a:rPr lang="it-IT" baseline="-25000" dirty="0" smtClean="0"/>
              <a:t>i</a:t>
            </a:r>
            <a:r>
              <a:rPr lang="it-IT" i="1" dirty="0"/>
              <a:t> </a:t>
            </a:r>
            <a:r>
              <a:rPr lang="it-IT" dirty="0" smtClean="0"/>
              <a:t>⟩</a:t>
            </a:r>
          </a:p>
          <a:p>
            <a:r>
              <a:rPr lang="it-IT" dirty="0" smtClean="0"/>
              <a:t>mediante la parolona </a:t>
            </a:r>
          </a:p>
          <a:p>
            <a:pPr lvl="1"/>
            <a:r>
              <a:rPr lang="cs-CZ" dirty="0" err="1"/>
              <a:t>ρ</a:t>
            </a:r>
            <a:r>
              <a:rPr lang="cs-CZ" sz="2000" baseline="-25000" dirty="0" err="1"/>
              <a:t>T</a:t>
            </a:r>
            <a:r>
              <a:rPr lang="cs-CZ" sz="2000" baseline="-25000" dirty="0"/>
              <a:t> </a:t>
            </a:r>
            <a:r>
              <a:rPr lang="cs-CZ" dirty="0"/>
              <a:t>= </a:t>
            </a:r>
            <a:r>
              <a:rPr lang="el-GR" dirty="0" smtClean="0"/>
              <a:t>ω</a:t>
            </a:r>
            <a:r>
              <a:rPr lang="el-GR" sz="1800" baseline="-25000" dirty="0" smtClean="0"/>
              <a:t>0</a:t>
            </a:r>
            <a:r>
              <a:rPr lang="it-IT" sz="1800" baseline="-25000" dirty="0" smtClean="0"/>
              <a:t> </a:t>
            </a:r>
            <a:r>
              <a:rPr lang="cs-CZ" dirty="0" smtClean="0"/>
              <a:t>− ω</a:t>
            </a:r>
            <a:r>
              <a:rPr lang="cs-CZ" sz="2000" baseline="-25000" dirty="0" smtClean="0"/>
              <a:t>1</a:t>
            </a:r>
            <a:r>
              <a:rPr lang="cs-CZ" dirty="0" smtClean="0"/>
              <a:t> </a:t>
            </a:r>
            <a:r>
              <a:rPr lang="cs-CZ" sz="2400" dirty="0" smtClean="0"/>
              <a:t>⊗</a:t>
            </a:r>
            <a:r>
              <a:rPr lang="cs-CZ" sz="2000" dirty="0" smtClean="0"/>
              <a:t> </a:t>
            </a:r>
            <a:r>
              <a:rPr lang="cs-CZ" dirty="0" smtClean="0"/>
              <a:t>ω</a:t>
            </a:r>
            <a:r>
              <a:rPr lang="cs-CZ" sz="2000" baseline="-25000" dirty="0" smtClean="0"/>
              <a:t>11</a:t>
            </a:r>
            <a:r>
              <a:rPr lang="cs-CZ" dirty="0" smtClean="0"/>
              <a:t> − b</a:t>
            </a:r>
            <a:r>
              <a:rPr lang="cs-CZ" sz="2000" baseline="-25000" dirty="0" smtClean="0"/>
              <a:t>11</a:t>
            </a:r>
            <a:r>
              <a:rPr lang="cs-CZ" dirty="0" smtClean="0"/>
              <a:t> − b</a:t>
            </a:r>
            <a:r>
              <a:rPr lang="cs-CZ" sz="2000" baseline="-25000" dirty="0" smtClean="0"/>
              <a:t>12</a:t>
            </a:r>
            <a:r>
              <a:rPr lang="cs-CZ" dirty="0" smtClean="0"/>
              <a:t> − ω</a:t>
            </a:r>
            <a:r>
              <a:rPr lang="cs-CZ" sz="2000" baseline="-25000" dirty="0" smtClean="0"/>
              <a:t>12</a:t>
            </a:r>
            <a:r>
              <a:rPr lang="cs-CZ" dirty="0" smtClean="0"/>
              <a:t> − m</a:t>
            </a:r>
            <a:r>
              <a:rPr lang="cs-CZ" sz="2000" baseline="-25000" dirty="0" smtClean="0"/>
              <a:t>1</a:t>
            </a:r>
            <a:r>
              <a:rPr lang="cs-CZ" dirty="0" smtClean="0"/>
              <a:t> </a:t>
            </a:r>
            <a:r>
              <a:rPr lang="cs-CZ" sz="2400" dirty="0" smtClean="0"/>
              <a:t>⊕</a:t>
            </a:r>
            <a:r>
              <a:rPr lang="cs-CZ" dirty="0" smtClean="0"/>
              <a:t> ω</a:t>
            </a:r>
            <a:r>
              <a:rPr lang="cs-CZ" sz="2000" baseline="-25000" dirty="0" smtClean="0"/>
              <a:t>21</a:t>
            </a:r>
            <a:r>
              <a:rPr lang="cs-CZ" dirty="0" smtClean="0"/>
              <a:t> − b</a:t>
            </a:r>
            <a:r>
              <a:rPr lang="cs-CZ" sz="2000" baseline="-25000" dirty="0" smtClean="0"/>
              <a:t>21</a:t>
            </a:r>
            <a:r>
              <a:rPr lang="cs-CZ" dirty="0" smtClean="0"/>
              <a:t> − b</a:t>
            </a:r>
            <a:r>
              <a:rPr lang="cs-CZ" sz="2000" baseline="-25000" dirty="0" smtClean="0"/>
              <a:t>22</a:t>
            </a:r>
            <a:r>
              <a:rPr lang="cs-CZ" dirty="0" smtClean="0"/>
              <a:t> − ω</a:t>
            </a:r>
            <a:r>
              <a:rPr lang="cs-CZ" sz="2000" baseline="-25000" dirty="0" smtClean="0"/>
              <a:t>22</a:t>
            </a:r>
            <a:r>
              <a:rPr lang="cs-CZ" dirty="0" smtClean="0"/>
              <a:t> − m</a:t>
            </a:r>
            <a:r>
              <a:rPr lang="cs-CZ" sz="2000" baseline="-25000" dirty="0" smtClean="0"/>
              <a:t>2</a:t>
            </a:r>
            <a:r>
              <a:rPr lang="cs-CZ" dirty="0" smtClean="0"/>
              <a:t> </a:t>
            </a:r>
            <a:r>
              <a:rPr lang="cs-CZ" sz="2400" dirty="0" smtClean="0"/>
              <a:t>⊕ </a:t>
            </a:r>
            <a:r>
              <a:rPr lang="cs-CZ" dirty="0" smtClean="0"/>
              <a:t>... </a:t>
            </a:r>
            <a:r>
              <a:rPr lang="cs-CZ" sz="2400" dirty="0" smtClean="0"/>
              <a:t>⊕ </a:t>
            </a:r>
            <a:r>
              <a:rPr lang="cs-CZ" dirty="0" smtClean="0"/>
              <a:t>ω</a:t>
            </a:r>
            <a:r>
              <a:rPr lang="cs-CZ" sz="2000" baseline="-25000" dirty="0" smtClean="0"/>
              <a:t>h1</a:t>
            </a:r>
            <a:r>
              <a:rPr lang="cs-CZ" dirty="0" smtClean="0"/>
              <a:t> − b</a:t>
            </a:r>
            <a:r>
              <a:rPr lang="cs-CZ" sz="2000" baseline="-25000" dirty="0" smtClean="0"/>
              <a:t>h1</a:t>
            </a:r>
            <a:r>
              <a:rPr lang="cs-CZ" dirty="0" smtClean="0"/>
              <a:t> − b</a:t>
            </a:r>
            <a:r>
              <a:rPr lang="cs-CZ" sz="2000" baseline="-25000" dirty="0" smtClean="0"/>
              <a:t>h2</a:t>
            </a:r>
            <a:r>
              <a:rPr lang="cs-CZ" dirty="0" smtClean="0"/>
              <a:t> − ω</a:t>
            </a:r>
            <a:r>
              <a:rPr lang="cs-CZ" sz="2000" baseline="-25000" dirty="0" smtClean="0"/>
              <a:t>h2</a:t>
            </a:r>
            <a:r>
              <a:rPr lang="cs-CZ" dirty="0" smtClean="0"/>
              <a:t> − </a:t>
            </a:r>
            <a:r>
              <a:rPr lang="cs-CZ" dirty="0" err="1" smtClean="0"/>
              <a:t>m</a:t>
            </a:r>
            <a:r>
              <a:rPr lang="cs-CZ" sz="2000" baseline="-25000" dirty="0" err="1" smtClean="0"/>
              <a:t>h</a:t>
            </a:r>
            <a:r>
              <a:rPr lang="cs-CZ" i="1" dirty="0" smtClean="0"/>
              <a:t> </a:t>
            </a:r>
            <a:r>
              <a:rPr lang="cs-CZ" sz="2400" dirty="0" smtClean="0"/>
              <a:t>⊕</a:t>
            </a:r>
            <a:r>
              <a:rPr lang="cs-CZ" dirty="0" smtClean="0"/>
              <a:t> </a:t>
            </a:r>
            <a:endParaRPr lang="cs-CZ" dirty="0"/>
          </a:p>
          <a:p>
            <a:pPr lvl="1"/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2401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macchina = parola = numero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8" y="1118786"/>
            <a:ext cx="8915400" cy="5558740"/>
          </a:xfrm>
        </p:spPr>
        <p:txBody>
          <a:bodyPr>
            <a:normAutofit/>
          </a:bodyPr>
          <a:lstStyle/>
          <a:p>
            <a:r>
              <a:rPr lang="it-IT" dirty="0" smtClean="0"/>
              <a:t>Poi, a pag. 13 (dispensa 2) avevamo introdotto una codifica binaria  </a:t>
            </a:r>
            <a:r>
              <a:rPr lang="it-IT" dirty="0" err="1" smtClean="0"/>
              <a:t>b</a:t>
            </a:r>
            <a:r>
              <a:rPr lang="it-IT" baseline="30000" dirty="0" err="1" smtClean="0"/>
              <a:t>Q</a:t>
            </a:r>
            <a:r>
              <a:rPr lang="it-IT" dirty="0" smtClean="0"/>
              <a:t> dell’insieme Q</a:t>
            </a:r>
            <a:r>
              <a:rPr lang="it-IT" sz="2000" baseline="-25000" dirty="0" smtClean="0"/>
              <a:t>T</a:t>
            </a:r>
            <a:r>
              <a:rPr lang="it-IT" dirty="0" smtClean="0"/>
              <a:t> degli stati di T, che, nella lezione 4 di questa serie, avevamo semplificato come segue:</a:t>
            </a:r>
          </a:p>
          <a:p>
            <a:pPr lvl="1"/>
            <a:r>
              <a:rPr lang="it-IT" dirty="0" err="1"/>
              <a:t>b</a:t>
            </a:r>
            <a:r>
              <a:rPr lang="it-IT" baseline="30000" dirty="0" err="1"/>
              <a:t>Q</a:t>
            </a:r>
            <a:r>
              <a:rPr lang="it-IT" baseline="30000" dirty="0"/>
              <a:t> </a:t>
            </a:r>
            <a:r>
              <a:rPr lang="it-IT" dirty="0"/>
              <a:t>: Q</a:t>
            </a:r>
            <a:r>
              <a:rPr lang="it-IT" baseline="-25000" dirty="0"/>
              <a:t>T </a:t>
            </a:r>
            <a:r>
              <a:rPr lang="it-IT" baseline="-25000" dirty="0" smtClean="0"/>
              <a:t> </a:t>
            </a:r>
            <a:r>
              <a:rPr lang="is-IS" dirty="0" smtClean="0"/>
              <a:t>→ </a:t>
            </a:r>
            <a:r>
              <a:rPr lang="it-IT" dirty="0" smtClean="0"/>
              <a:t>{ 0,1 }</a:t>
            </a:r>
            <a:r>
              <a:rPr lang="it-IT" sz="2000" baseline="30000" dirty="0" smtClean="0"/>
              <a:t>k</a:t>
            </a:r>
            <a:r>
              <a:rPr lang="it-IT" dirty="0" smtClean="0"/>
              <a:t>, </a:t>
            </a:r>
            <a:r>
              <a:rPr lang="is-IS" dirty="0" smtClean="0"/>
              <a:t>ossia, la codifica </a:t>
            </a:r>
            <a:r>
              <a:rPr lang="it-IT" dirty="0" err="1"/>
              <a:t>b</a:t>
            </a:r>
            <a:r>
              <a:rPr lang="it-IT" baseline="30000" dirty="0" err="1"/>
              <a:t>Q</a:t>
            </a:r>
            <a:r>
              <a:rPr lang="is-IS" dirty="0" smtClean="0"/>
              <a:t> rappresenta uno stato di T mediante una parola di k bit</a:t>
            </a:r>
            <a:endParaRPr lang="is-IS" dirty="0"/>
          </a:p>
          <a:p>
            <a:pPr lvl="1"/>
            <a:r>
              <a:rPr lang="it-IT" dirty="0" err="1" smtClean="0"/>
              <a:t>b</a:t>
            </a:r>
            <a:r>
              <a:rPr lang="it-IT" baseline="30000" dirty="0" err="1" smtClean="0"/>
              <a:t>Q</a:t>
            </a:r>
            <a:r>
              <a:rPr lang="it-IT" dirty="0" smtClean="0"/>
              <a:t>(</a:t>
            </a:r>
            <a:r>
              <a:rPr lang="el-GR" dirty="0" smtClean="0"/>
              <a:t>ω</a:t>
            </a:r>
            <a:r>
              <a:rPr lang="it-IT" sz="1800" baseline="-25000" dirty="0" smtClean="0"/>
              <a:t>i</a:t>
            </a:r>
            <a:r>
              <a:rPr lang="it-IT" dirty="0" smtClean="0"/>
              <a:t>) è la parola che ha un 1 in posizione i+1 e 0 altrove – </a:t>
            </a:r>
            <a:r>
              <a:rPr lang="it-IT" dirty="0"/>
              <a:t>esempio: se </a:t>
            </a:r>
            <a:r>
              <a:rPr lang="it-IT" dirty="0" smtClean="0"/>
              <a:t>k=4, </a:t>
            </a:r>
            <a:r>
              <a:rPr lang="it-IT" dirty="0" err="1"/>
              <a:t>b</a:t>
            </a:r>
            <a:r>
              <a:rPr lang="it-IT" baseline="30000" dirty="0" err="1"/>
              <a:t>Q</a:t>
            </a:r>
            <a:r>
              <a:rPr lang="it-IT" dirty="0"/>
              <a:t>(</a:t>
            </a:r>
            <a:r>
              <a:rPr lang="el-GR" dirty="0" smtClean="0"/>
              <a:t>ω</a:t>
            </a:r>
            <a:r>
              <a:rPr lang="it-IT" baseline="-25000" dirty="0" smtClean="0"/>
              <a:t>0</a:t>
            </a:r>
            <a:r>
              <a:rPr lang="it-IT" dirty="0" smtClean="0"/>
              <a:t>)=1000, </a:t>
            </a:r>
            <a:r>
              <a:rPr lang="it-IT" dirty="0" err="1"/>
              <a:t>b</a:t>
            </a:r>
            <a:r>
              <a:rPr lang="it-IT" baseline="30000" dirty="0" err="1"/>
              <a:t>Q</a:t>
            </a:r>
            <a:r>
              <a:rPr lang="it-IT" dirty="0"/>
              <a:t>(</a:t>
            </a:r>
            <a:r>
              <a:rPr lang="el-GR" dirty="0" smtClean="0"/>
              <a:t>ω</a:t>
            </a:r>
            <a:r>
              <a:rPr lang="it-IT" baseline="-25000" dirty="0" smtClean="0"/>
              <a:t>1</a:t>
            </a:r>
            <a:r>
              <a:rPr lang="it-IT" dirty="0" smtClean="0"/>
              <a:t>)=0100</a:t>
            </a:r>
            <a:r>
              <a:rPr lang="it-IT" dirty="0"/>
              <a:t>, </a:t>
            </a:r>
            <a:r>
              <a:rPr lang="it-IT" dirty="0" err="1"/>
              <a:t>b</a:t>
            </a:r>
            <a:r>
              <a:rPr lang="it-IT" baseline="30000" dirty="0" err="1"/>
              <a:t>Q</a:t>
            </a:r>
            <a:r>
              <a:rPr lang="it-IT" dirty="0"/>
              <a:t>(</a:t>
            </a:r>
            <a:r>
              <a:rPr lang="el-GR" dirty="0" smtClean="0"/>
              <a:t>ω</a:t>
            </a:r>
            <a:r>
              <a:rPr lang="it-IT" baseline="-25000" dirty="0" smtClean="0"/>
              <a:t>2</a:t>
            </a:r>
            <a:r>
              <a:rPr lang="it-IT" dirty="0" smtClean="0"/>
              <a:t>)=0010</a:t>
            </a:r>
            <a:r>
              <a:rPr lang="it-IT" dirty="0"/>
              <a:t>, </a:t>
            </a:r>
            <a:r>
              <a:rPr lang="it-IT" dirty="0" err="1"/>
              <a:t>b</a:t>
            </a:r>
            <a:r>
              <a:rPr lang="it-IT" baseline="30000" dirty="0" err="1"/>
              <a:t>Q</a:t>
            </a:r>
            <a:r>
              <a:rPr lang="it-IT" dirty="0"/>
              <a:t>(</a:t>
            </a:r>
            <a:r>
              <a:rPr lang="el-GR" dirty="0" smtClean="0"/>
              <a:t>ω</a:t>
            </a:r>
            <a:r>
              <a:rPr lang="it-IT" baseline="-25000" dirty="0" smtClean="0"/>
              <a:t>3</a:t>
            </a:r>
            <a:r>
              <a:rPr lang="it-IT" dirty="0" smtClean="0"/>
              <a:t>)=0001 </a:t>
            </a:r>
          </a:p>
          <a:p>
            <a:r>
              <a:rPr lang="it-IT" dirty="0" smtClean="0"/>
              <a:t>a questo punto, avevamo rappresentato T mediante la seguente parolona nell’alfabeto </a:t>
            </a:r>
            <a:r>
              <a:rPr lang="cs-CZ" dirty="0" err="1"/>
              <a:t>Σ</a:t>
            </a:r>
            <a:r>
              <a:rPr lang="cs-CZ" dirty="0"/>
              <a:t> = {0, 1, </a:t>
            </a:r>
            <a:r>
              <a:rPr lang="cs-CZ" sz="2400" dirty="0"/>
              <a:t>⊕</a:t>
            </a:r>
            <a:r>
              <a:rPr lang="cs-CZ" dirty="0"/>
              <a:t>, </a:t>
            </a:r>
            <a:r>
              <a:rPr lang="cs-CZ" sz="2400" dirty="0"/>
              <a:t>⊗</a:t>
            </a:r>
            <a:r>
              <a:rPr lang="cs-CZ" dirty="0"/>
              <a:t>, −, f , s, d} </a:t>
            </a:r>
            <a:r>
              <a:rPr lang="cs-CZ" dirty="0" smtClean="0"/>
              <a:t>:</a:t>
            </a:r>
            <a:endParaRPr lang="it-IT" dirty="0" smtClean="0"/>
          </a:p>
          <a:p>
            <a:pPr lvl="1"/>
            <a:r>
              <a:rPr lang="el-GR" dirty="0"/>
              <a:t>β </a:t>
            </a:r>
            <a:r>
              <a:rPr lang="cs-CZ" sz="2000" baseline="-25000" dirty="0" smtClean="0"/>
              <a:t>T </a:t>
            </a:r>
            <a:r>
              <a:rPr lang="cs-CZ" dirty="0"/>
              <a:t>= </a:t>
            </a:r>
            <a:r>
              <a:rPr lang="it-IT" dirty="0" err="1" smtClean="0"/>
              <a:t>b</a:t>
            </a:r>
            <a:r>
              <a:rPr lang="it-IT" baseline="30000" dirty="0" err="1" smtClean="0"/>
              <a:t>Q</a:t>
            </a:r>
            <a:r>
              <a:rPr lang="it-IT" dirty="0" smtClean="0"/>
              <a:t>(</a:t>
            </a:r>
            <a:r>
              <a:rPr lang="el-GR" dirty="0" smtClean="0"/>
              <a:t>ω</a:t>
            </a:r>
            <a:r>
              <a:rPr lang="el-GR" sz="1800" baseline="-25000" dirty="0" smtClean="0"/>
              <a:t>0</a:t>
            </a:r>
            <a:r>
              <a:rPr lang="cs-CZ" dirty="0" smtClean="0"/>
              <a:t>) - </a:t>
            </a:r>
            <a:r>
              <a:rPr lang="it-IT" dirty="0" err="1"/>
              <a:t>b</a:t>
            </a:r>
            <a:r>
              <a:rPr lang="it-IT" baseline="30000" dirty="0" err="1"/>
              <a:t>Q</a:t>
            </a:r>
            <a:r>
              <a:rPr lang="it-IT" dirty="0"/>
              <a:t>( </a:t>
            </a:r>
            <a:r>
              <a:rPr lang="cs-CZ" dirty="0" smtClean="0"/>
              <a:t>ω</a:t>
            </a:r>
            <a:r>
              <a:rPr lang="cs-CZ" sz="2000" baseline="-25000" dirty="0" smtClean="0"/>
              <a:t>1</a:t>
            </a:r>
            <a:r>
              <a:rPr lang="cs-CZ" dirty="0" smtClean="0"/>
              <a:t>) </a:t>
            </a:r>
            <a:r>
              <a:rPr lang="cs-CZ" sz="2400" dirty="0" smtClean="0"/>
              <a:t>⊗</a:t>
            </a:r>
            <a:r>
              <a:rPr lang="cs-CZ" sz="2000" dirty="0" smtClean="0"/>
              <a:t> </a:t>
            </a:r>
            <a:r>
              <a:rPr lang="it-IT" dirty="0" err="1" smtClean="0"/>
              <a:t>b</a:t>
            </a:r>
            <a:r>
              <a:rPr lang="it-IT" baseline="30000" dirty="0" err="1" smtClean="0"/>
              <a:t>Q</a:t>
            </a:r>
            <a:r>
              <a:rPr lang="it-IT" dirty="0" smtClean="0"/>
              <a:t>(</a:t>
            </a:r>
            <a:r>
              <a:rPr lang="cs-CZ" dirty="0" smtClean="0"/>
              <a:t>ω</a:t>
            </a:r>
            <a:r>
              <a:rPr lang="cs-CZ" sz="2000" baseline="-25000" dirty="0" smtClean="0"/>
              <a:t>11</a:t>
            </a:r>
            <a:r>
              <a:rPr lang="cs-CZ" dirty="0" smtClean="0"/>
              <a:t>) − b</a:t>
            </a:r>
            <a:r>
              <a:rPr lang="cs-CZ" sz="2000" baseline="-25000" dirty="0" smtClean="0"/>
              <a:t>11</a:t>
            </a:r>
            <a:r>
              <a:rPr lang="cs-CZ" dirty="0" smtClean="0"/>
              <a:t> − b</a:t>
            </a:r>
            <a:r>
              <a:rPr lang="cs-CZ" sz="2000" baseline="-25000" dirty="0" smtClean="0"/>
              <a:t>12</a:t>
            </a:r>
            <a:r>
              <a:rPr lang="cs-CZ" dirty="0" smtClean="0"/>
              <a:t> − </a:t>
            </a:r>
            <a:r>
              <a:rPr lang="it-IT" dirty="0" err="1" smtClean="0"/>
              <a:t>b</a:t>
            </a:r>
            <a:r>
              <a:rPr lang="it-IT" baseline="30000" dirty="0" err="1" smtClean="0"/>
              <a:t>Q</a:t>
            </a:r>
            <a:r>
              <a:rPr lang="it-IT" dirty="0" smtClean="0"/>
              <a:t>(</a:t>
            </a:r>
            <a:r>
              <a:rPr lang="cs-CZ" dirty="0" smtClean="0"/>
              <a:t>ω</a:t>
            </a:r>
            <a:r>
              <a:rPr lang="cs-CZ" sz="2000" baseline="-25000" dirty="0" smtClean="0"/>
              <a:t>12</a:t>
            </a:r>
            <a:r>
              <a:rPr lang="cs-CZ" dirty="0" smtClean="0"/>
              <a:t>) − m</a:t>
            </a:r>
            <a:r>
              <a:rPr lang="cs-CZ" sz="2000" baseline="-25000" dirty="0" smtClean="0"/>
              <a:t>1</a:t>
            </a:r>
            <a:r>
              <a:rPr lang="cs-CZ" dirty="0" smtClean="0"/>
              <a:t> </a:t>
            </a:r>
            <a:r>
              <a:rPr lang="cs-CZ" sz="2400" dirty="0" smtClean="0"/>
              <a:t>⊕</a:t>
            </a:r>
            <a:r>
              <a:rPr lang="cs-CZ" dirty="0" smtClean="0"/>
              <a:t> </a:t>
            </a:r>
            <a:r>
              <a:rPr lang="it-IT" dirty="0" err="1" smtClean="0"/>
              <a:t>b</a:t>
            </a:r>
            <a:r>
              <a:rPr lang="it-IT" baseline="30000" dirty="0" err="1" smtClean="0"/>
              <a:t>Q</a:t>
            </a:r>
            <a:r>
              <a:rPr lang="it-IT" dirty="0" smtClean="0"/>
              <a:t>(</a:t>
            </a:r>
            <a:r>
              <a:rPr lang="cs-CZ" dirty="0" smtClean="0"/>
              <a:t>ω</a:t>
            </a:r>
            <a:r>
              <a:rPr lang="cs-CZ" sz="2000" baseline="-25000" dirty="0" smtClean="0"/>
              <a:t>21</a:t>
            </a:r>
            <a:r>
              <a:rPr lang="cs-CZ" dirty="0" smtClean="0"/>
              <a:t>) − b</a:t>
            </a:r>
            <a:r>
              <a:rPr lang="cs-CZ" sz="2000" baseline="-25000" dirty="0" smtClean="0"/>
              <a:t>21</a:t>
            </a:r>
            <a:r>
              <a:rPr lang="cs-CZ" dirty="0" smtClean="0"/>
              <a:t> − b</a:t>
            </a:r>
            <a:r>
              <a:rPr lang="cs-CZ" sz="2000" baseline="-25000" dirty="0" smtClean="0"/>
              <a:t>22</a:t>
            </a:r>
            <a:r>
              <a:rPr lang="cs-CZ" dirty="0" smtClean="0"/>
              <a:t> − </a:t>
            </a:r>
            <a:r>
              <a:rPr lang="it-IT" dirty="0" err="1" smtClean="0"/>
              <a:t>b</a:t>
            </a:r>
            <a:r>
              <a:rPr lang="it-IT" baseline="30000" dirty="0" err="1" smtClean="0"/>
              <a:t>Q</a:t>
            </a:r>
            <a:r>
              <a:rPr lang="it-IT" dirty="0" smtClean="0"/>
              <a:t>(</a:t>
            </a:r>
            <a:r>
              <a:rPr lang="cs-CZ" dirty="0" smtClean="0"/>
              <a:t>ω</a:t>
            </a:r>
            <a:r>
              <a:rPr lang="cs-CZ" sz="2000" baseline="-25000" dirty="0" smtClean="0"/>
              <a:t>22</a:t>
            </a:r>
            <a:r>
              <a:rPr lang="cs-CZ" dirty="0" smtClean="0"/>
              <a:t>) − m</a:t>
            </a:r>
            <a:r>
              <a:rPr lang="cs-CZ" sz="2000" baseline="-25000" dirty="0" smtClean="0"/>
              <a:t>2</a:t>
            </a:r>
            <a:r>
              <a:rPr lang="cs-CZ" dirty="0" smtClean="0"/>
              <a:t> </a:t>
            </a:r>
            <a:r>
              <a:rPr lang="cs-CZ" sz="2400" dirty="0" smtClean="0"/>
              <a:t>⊕ </a:t>
            </a:r>
            <a:r>
              <a:rPr lang="cs-CZ" dirty="0" smtClean="0"/>
              <a:t>... </a:t>
            </a:r>
            <a:r>
              <a:rPr lang="cs-CZ" sz="2400" dirty="0" smtClean="0"/>
              <a:t>⊕ </a:t>
            </a:r>
            <a:r>
              <a:rPr lang="it-IT" dirty="0" err="1" smtClean="0"/>
              <a:t>b</a:t>
            </a:r>
            <a:r>
              <a:rPr lang="it-IT" baseline="30000" dirty="0" err="1" smtClean="0"/>
              <a:t>Q</a:t>
            </a:r>
            <a:r>
              <a:rPr lang="it-IT" dirty="0" smtClean="0"/>
              <a:t>(</a:t>
            </a:r>
            <a:r>
              <a:rPr lang="cs-CZ" dirty="0" smtClean="0"/>
              <a:t>ω</a:t>
            </a:r>
            <a:r>
              <a:rPr lang="cs-CZ" sz="2000" baseline="-25000" dirty="0" smtClean="0"/>
              <a:t>h1</a:t>
            </a:r>
            <a:r>
              <a:rPr lang="cs-CZ" dirty="0" smtClean="0"/>
              <a:t>) − b</a:t>
            </a:r>
            <a:r>
              <a:rPr lang="cs-CZ" sz="2000" baseline="-25000" dirty="0" smtClean="0"/>
              <a:t>h1</a:t>
            </a:r>
            <a:r>
              <a:rPr lang="cs-CZ" dirty="0" smtClean="0"/>
              <a:t> − b</a:t>
            </a:r>
            <a:r>
              <a:rPr lang="cs-CZ" sz="2000" baseline="-25000" dirty="0" smtClean="0"/>
              <a:t>h2</a:t>
            </a:r>
            <a:r>
              <a:rPr lang="cs-CZ" dirty="0" smtClean="0"/>
              <a:t> − </a:t>
            </a:r>
            <a:r>
              <a:rPr lang="it-IT" dirty="0" err="1" smtClean="0"/>
              <a:t>b</a:t>
            </a:r>
            <a:r>
              <a:rPr lang="it-IT" baseline="30000" dirty="0" err="1" smtClean="0"/>
              <a:t>Q</a:t>
            </a:r>
            <a:r>
              <a:rPr lang="it-IT" dirty="0" smtClean="0"/>
              <a:t>(</a:t>
            </a:r>
            <a:r>
              <a:rPr lang="cs-CZ" dirty="0" smtClean="0"/>
              <a:t>ω</a:t>
            </a:r>
            <a:r>
              <a:rPr lang="cs-CZ" sz="2000" baseline="-25000" dirty="0" smtClean="0"/>
              <a:t>h2</a:t>
            </a:r>
            <a:r>
              <a:rPr lang="cs-CZ" dirty="0" smtClean="0"/>
              <a:t>) − </a:t>
            </a:r>
            <a:r>
              <a:rPr lang="cs-CZ" dirty="0" err="1" smtClean="0"/>
              <a:t>m</a:t>
            </a:r>
            <a:r>
              <a:rPr lang="cs-CZ" sz="2000" baseline="-25000" dirty="0" err="1" smtClean="0"/>
              <a:t>h</a:t>
            </a:r>
            <a:r>
              <a:rPr lang="cs-CZ" i="1" dirty="0" smtClean="0"/>
              <a:t> </a:t>
            </a:r>
            <a:r>
              <a:rPr lang="cs-CZ" sz="2400" dirty="0" smtClean="0"/>
              <a:t>⊕</a:t>
            </a:r>
            <a:r>
              <a:rPr lang="cs-CZ" dirty="0" smtClean="0"/>
              <a:t> </a:t>
            </a:r>
            <a:endParaRPr lang="cs-CZ" dirty="0"/>
          </a:p>
          <a:p>
            <a:pPr lvl="1"/>
            <a:endParaRPr lang="it-IT" dirty="0" smtClean="0"/>
          </a:p>
          <a:p>
            <a:r>
              <a:rPr lang="it-IT" dirty="0" smtClean="0"/>
              <a:t>Ci siamo quasi</a:t>
            </a:r>
            <a:r>
              <a:rPr lang="is-IS" dirty="0" smtClean="0"/>
              <a:t>…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4626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8978" y="207067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macchina = parola = numero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5265" y="1010501"/>
            <a:ext cx="8915400" cy="5943751"/>
          </a:xfrm>
        </p:spPr>
        <p:txBody>
          <a:bodyPr>
            <a:normAutofit/>
          </a:bodyPr>
          <a:lstStyle/>
          <a:p>
            <a:r>
              <a:rPr lang="it-IT" dirty="0" smtClean="0"/>
              <a:t>Quello che viene fatto nel paragrafo 5.1 (dispensa 5) è trasformare la parola </a:t>
            </a:r>
            <a:r>
              <a:rPr lang="el-GR" dirty="0"/>
              <a:t>β </a:t>
            </a:r>
            <a:r>
              <a:rPr lang="cs-CZ" sz="2000" baseline="-25000" dirty="0"/>
              <a:t>T</a:t>
            </a:r>
            <a:r>
              <a:rPr lang="it-IT" dirty="0" smtClean="0"/>
              <a:t> in un numero: sostituiamo in </a:t>
            </a:r>
            <a:r>
              <a:rPr lang="el-GR" dirty="0"/>
              <a:t>β </a:t>
            </a:r>
            <a:r>
              <a:rPr lang="cs-CZ" sz="2000" baseline="-25000" dirty="0"/>
              <a:t>T </a:t>
            </a:r>
            <a:endParaRPr lang="it-IT" dirty="0" smtClean="0"/>
          </a:p>
          <a:p>
            <a:pPr lvl="1"/>
            <a:r>
              <a:rPr lang="it-IT" dirty="0" smtClean="0"/>
              <a:t>ogni carattere ‘</a:t>
            </a:r>
            <a:r>
              <a:rPr lang="it-IT" dirty="0" err="1" smtClean="0"/>
              <a:t>s</a:t>
            </a:r>
            <a:r>
              <a:rPr lang="it-IT" dirty="0"/>
              <a:t>’  </a:t>
            </a:r>
            <a:r>
              <a:rPr lang="it-IT" dirty="0" smtClean="0"/>
              <a:t>con </a:t>
            </a:r>
            <a:r>
              <a:rPr lang="it-IT" dirty="0"/>
              <a:t>il carattere ‘5’, ogni carattere ‘</a:t>
            </a:r>
            <a:r>
              <a:rPr lang="it-IT" dirty="0" err="1" smtClean="0"/>
              <a:t>f</a:t>
            </a:r>
            <a:r>
              <a:rPr lang="it-IT" dirty="0" smtClean="0"/>
              <a:t>’ </a:t>
            </a:r>
            <a:r>
              <a:rPr lang="it-IT" dirty="0"/>
              <a:t>con il carattere ‘6’, e ogni carattere ‘d’ con il carattere ‘7’; </a:t>
            </a:r>
            <a:endParaRPr lang="it-IT" dirty="0" smtClean="0"/>
          </a:p>
          <a:p>
            <a:pPr lvl="1"/>
            <a:r>
              <a:rPr lang="it-IT" dirty="0" smtClean="0"/>
              <a:t>ogni </a:t>
            </a:r>
            <a:r>
              <a:rPr lang="it-IT" dirty="0"/>
              <a:t>carattere ‘-’ </a:t>
            </a:r>
            <a:r>
              <a:rPr lang="it-IT" dirty="0" smtClean="0"/>
              <a:t>con </a:t>
            </a:r>
            <a:r>
              <a:rPr lang="it-IT" dirty="0"/>
              <a:t>il carattere ‘4’; </a:t>
            </a:r>
          </a:p>
          <a:p>
            <a:pPr lvl="1"/>
            <a:r>
              <a:rPr lang="it-IT" dirty="0"/>
              <a:t>ogni carattere ‘</a:t>
            </a:r>
            <a:r>
              <a:rPr lang="it-IT" sz="2400" dirty="0"/>
              <a:t>⊕</a:t>
            </a:r>
            <a:r>
              <a:rPr lang="it-IT" dirty="0"/>
              <a:t>’ </a:t>
            </a:r>
            <a:r>
              <a:rPr lang="it-IT" dirty="0" smtClean="0"/>
              <a:t>con </a:t>
            </a:r>
            <a:r>
              <a:rPr lang="it-IT" dirty="0"/>
              <a:t>il carattere ‘3’ e ogni carattere ‘</a:t>
            </a:r>
            <a:r>
              <a:rPr lang="it-IT" sz="2400" dirty="0"/>
              <a:t>⊗</a:t>
            </a:r>
            <a:r>
              <a:rPr lang="it-IT" dirty="0"/>
              <a:t>’ con il carattere ‘2’; </a:t>
            </a:r>
          </a:p>
          <a:p>
            <a:pPr lvl="1"/>
            <a:r>
              <a:rPr lang="it-IT" dirty="0"/>
              <a:t>premettendo il carattere ‘2’ alla stringa ottenuta. </a:t>
            </a:r>
            <a:endParaRPr lang="it-IT" dirty="0" smtClean="0"/>
          </a:p>
          <a:p>
            <a:r>
              <a:rPr lang="it-IT" dirty="0" smtClean="0"/>
              <a:t>Infine, premettiamo </a:t>
            </a:r>
            <a:r>
              <a:rPr lang="it-IT" dirty="0"/>
              <a:t>il carattere ‘2’ alla </a:t>
            </a:r>
            <a:r>
              <a:rPr lang="it-IT" dirty="0" smtClean="0"/>
              <a:t>parola ottenuta</a:t>
            </a:r>
            <a:r>
              <a:rPr lang="it-IT" dirty="0"/>
              <a:t>. </a:t>
            </a:r>
          </a:p>
          <a:p>
            <a:r>
              <a:rPr lang="it-IT" dirty="0" smtClean="0"/>
              <a:t>Alla “parola” ottenuta</a:t>
            </a:r>
            <a:r>
              <a:rPr lang="is-IS" dirty="0" smtClean="0"/>
              <a:t>… In realtà, quello che abbiamo ottenuto è un numero intero</a:t>
            </a:r>
            <a:endParaRPr lang="it-IT" dirty="0" smtClean="0"/>
          </a:p>
          <a:p>
            <a:r>
              <a:rPr lang="it-IT" dirty="0" smtClean="0"/>
              <a:t>Abbiamo associato ad ogni macchina di </a:t>
            </a:r>
            <a:r>
              <a:rPr lang="it-IT" dirty="0" err="1" smtClean="0"/>
              <a:t>Turing</a:t>
            </a:r>
            <a:r>
              <a:rPr lang="it-IT" dirty="0" smtClean="0"/>
              <a:t> un numero intero</a:t>
            </a:r>
          </a:p>
          <a:p>
            <a:pPr lvl="1"/>
            <a:r>
              <a:rPr lang="it-IT" dirty="0"/>
              <a:t>e l’associazione è univoca: a macchine di </a:t>
            </a:r>
            <a:r>
              <a:rPr lang="it-IT" dirty="0" err="1"/>
              <a:t>Turing</a:t>
            </a:r>
            <a:r>
              <a:rPr lang="it-IT" dirty="0"/>
              <a:t> diverse sono associati interi diversi</a:t>
            </a:r>
          </a:p>
          <a:p>
            <a:pPr lvl="1"/>
            <a:r>
              <a:rPr lang="it-IT" dirty="0"/>
              <a:t>o, equivalentemente, un intero non può corrispondere a due macchine di </a:t>
            </a:r>
            <a:r>
              <a:rPr lang="it-IT" dirty="0" err="1"/>
              <a:t>Turing</a:t>
            </a:r>
            <a:r>
              <a:rPr lang="is-IS" dirty="0"/>
              <a:t> </a:t>
            </a:r>
            <a:endParaRPr lang="it-IT" dirty="0" smtClean="0"/>
          </a:p>
          <a:p>
            <a:r>
              <a:rPr lang="it-IT" dirty="0" smtClean="0">
                <a:solidFill>
                  <a:srgbClr val="3636E8"/>
                </a:solidFill>
              </a:rPr>
              <a:t>Cioè, abbiamo imparato a rappresentare le macchine di </a:t>
            </a:r>
            <a:r>
              <a:rPr lang="it-IT" dirty="0" err="1" smtClean="0">
                <a:solidFill>
                  <a:srgbClr val="3636E8"/>
                </a:solidFill>
              </a:rPr>
              <a:t>Turing</a:t>
            </a:r>
            <a:r>
              <a:rPr lang="it-IT" dirty="0" smtClean="0">
                <a:solidFill>
                  <a:srgbClr val="3636E8"/>
                </a:solidFill>
              </a:rPr>
              <a:t> mediante numeri interi!</a:t>
            </a:r>
          </a:p>
        </p:txBody>
      </p:sp>
    </p:spTree>
    <p:extLst>
      <p:ext uri="{BB962C8B-B14F-4D97-AF65-F5344CB8AC3E}">
        <p14:creationId xmlns:p14="http://schemas.microsoft.com/office/powerpoint/2010/main" val="69175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smtClean="0">
                <a:solidFill>
                  <a:schemeClr val="tx1"/>
                </a:solidFill>
              </a:rPr>
              <a:t>Problemi irrisolvibili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71794" y="1078630"/>
            <a:ext cx="9746964" cy="4997006"/>
          </a:xfrm>
        </p:spPr>
        <p:txBody>
          <a:bodyPr>
            <a:normAutofit/>
          </a:bodyPr>
          <a:lstStyle/>
          <a:p>
            <a:r>
              <a:rPr lang="it-IT" dirty="0" smtClean="0"/>
              <a:t>Abbiamo imparato a rappresentare una macchina di </a:t>
            </a:r>
            <a:r>
              <a:rPr lang="it-IT" dirty="0" err="1" smtClean="0"/>
              <a:t>Turing</a:t>
            </a:r>
            <a:r>
              <a:rPr lang="it-IT" dirty="0" smtClean="0"/>
              <a:t> mediante un numero naturale – abbiamo </a:t>
            </a:r>
            <a:r>
              <a:rPr lang="it-IT" dirty="0" smtClean="0">
                <a:solidFill>
                  <a:srgbClr val="FF0000"/>
                </a:solidFill>
              </a:rPr>
              <a:t>codificato</a:t>
            </a:r>
            <a:r>
              <a:rPr lang="it-IT" dirty="0" smtClean="0"/>
              <a:t> macchine di </a:t>
            </a:r>
            <a:r>
              <a:rPr lang="it-IT" dirty="0" err="1" smtClean="0"/>
              <a:t>Turing</a:t>
            </a:r>
            <a:r>
              <a:rPr lang="it-IT" dirty="0" smtClean="0"/>
              <a:t> mediante numeri naturali</a:t>
            </a:r>
            <a:endParaRPr lang="it-IT" dirty="0" smtClean="0"/>
          </a:p>
          <a:p>
            <a:pPr lvl="1"/>
            <a:r>
              <a:rPr lang="it-IT" dirty="0" smtClean="0"/>
              <a:t>se vogliamo dirlo bene, abbiamo trovato una corrispondenza biunivoca fra le macchine di </a:t>
            </a:r>
            <a:r>
              <a:rPr lang="it-IT" dirty="0" err="1" smtClean="0"/>
              <a:t>Turing</a:t>
            </a:r>
            <a:r>
              <a:rPr lang="it-IT" dirty="0" smtClean="0"/>
              <a:t> e un sottoinsieme dei numeri naturali</a:t>
            </a:r>
            <a:endParaRPr lang="it-IT" dirty="0" smtClean="0"/>
          </a:p>
          <a:p>
            <a:pPr lvl="1"/>
            <a:r>
              <a:rPr lang="it-IT" dirty="0" smtClean="0"/>
              <a:t>i numeri naturali che rappresentano macchine di </a:t>
            </a:r>
            <a:r>
              <a:rPr lang="it-IT" dirty="0" err="1" smtClean="0"/>
              <a:t>Turing</a:t>
            </a:r>
            <a:r>
              <a:rPr lang="it-IT" dirty="0" smtClean="0"/>
              <a:t> hanno certe proprietà: iniziano tutti per 2, non contengono 8 e 9, </a:t>
            </a:r>
            <a:r>
              <a:rPr lang="is-IS" dirty="0" smtClean="0"/>
              <a:t>…</a:t>
            </a:r>
          </a:p>
          <a:p>
            <a:pPr lvl="1"/>
            <a:r>
              <a:rPr lang="is-IS" u="sng" dirty="0" smtClean="0"/>
              <a:t>ESERCIZIO</a:t>
            </a:r>
            <a:r>
              <a:rPr lang="is-IS" dirty="0" smtClean="0"/>
              <a:t>: scrivete tutte le proprietà che un numero deve soddisfare perché sia la codifica di una macchina di Turing. E fatene un algoritmo </a:t>
            </a:r>
            <a:r>
              <a:rPr lang="is-IS" sz="2000" dirty="0" smtClean="0">
                <a:sym typeface="Wingdings"/>
              </a:rPr>
              <a:t></a:t>
            </a:r>
            <a:endParaRPr lang="it-IT" sz="2000" dirty="0" smtClean="0"/>
          </a:p>
          <a:p>
            <a:r>
              <a:rPr lang="it-IT" dirty="0" smtClean="0"/>
              <a:t>Bene. Ma che c’entra questa nostra nuova abilità a codificare macchine di </a:t>
            </a:r>
            <a:r>
              <a:rPr lang="it-IT" dirty="0" err="1" smtClean="0"/>
              <a:t>Turing</a:t>
            </a:r>
            <a:r>
              <a:rPr lang="it-IT" dirty="0" smtClean="0"/>
              <a:t> mediante numeri naturali?</a:t>
            </a:r>
            <a:endParaRPr lang="it-IT" dirty="0" smtClean="0"/>
          </a:p>
          <a:p>
            <a:pPr lvl="1"/>
            <a:r>
              <a:rPr lang="it-IT" dirty="0" smtClean="0"/>
              <a:t>e a saper riconoscere i numeri naturali che sono codifiche di macchine di </a:t>
            </a:r>
            <a:r>
              <a:rPr lang="it-IT" dirty="0" err="1" smtClean="0"/>
              <a:t>Turing</a:t>
            </a:r>
            <a:r>
              <a:rPr lang="it-IT" dirty="0" smtClean="0"/>
              <a:t>?</a:t>
            </a:r>
            <a:endParaRPr lang="it-IT" dirty="0" smtClean="0"/>
          </a:p>
          <a:p>
            <a:r>
              <a:rPr lang="it-IT" dirty="0" smtClean="0">
                <a:solidFill>
                  <a:schemeClr val="tx1"/>
                </a:solidFill>
              </a:rPr>
              <a:t>Intanto, osserviamo, se ci limitiamo a considerare macchine di </a:t>
            </a:r>
            <a:r>
              <a:rPr lang="it-IT" dirty="0" err="1" smtClean="0">
                <a:solidFill>
                  <a:schemeClr val="tx1"/>
                </a:solidFill>
              </a:rPr>
              <a:t>Turing</a:t>
            </a:r>
            <a:r>
              <a:rPr lang="it-IT" dirty="0" smtClean="0">
                <a:solidFill>
                  <a:schemeClr val="tx1"/>
                </a:solidFill>
              </a:rPr>
              <a:t> che lavorano sull’alfabeto binario, anche l’input di una TM è un numero intero</a:t>
            </a:r>
          </a:p>
          <a:p>
            <a:pPr lvl="1"/>
            <a:r>
              <a:rPr lang="it-IT" u="sng" dirty="0" smtClean="0">
                <a:solidFill>
                  <a:schemeClr val="tx1"/>
                </a:solidFill>
              </a:rPr>
              <a:t>ESERCIZIO</a:t>
            </a:r>
            <a:r>
              <a:rPr lang="it-IT" dirty="0" smtClean="0">
                <a:solidFill>
                  <a:schemeClr val="tx1"/>
                </a:solidFill>
              </a:rPr>
              <a:t>: e come distinguere 101 da 0101 da 0000101???</a:t>
            </a:r>
            <a:endParaRPr lang="it-IT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smtClean="0">
                <a:solidFill>
                  <a:schemeClr val="tx1"/>
                </a:solidFill>
              </a:rPr>
              <a:t>Problemi irrisolvibili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1793" y="1078630"/>
                <a:ext cx="9373985" cy="5262012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Turing considerò il seguente linguaggio, sottoinsieme di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:                              																		      			L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= {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i è la codifica di una macchina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Turing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 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(x) termina }</a:t>
                </a:r>
              </a:p>
              <a:p>
                <a:pPr lvl="1"/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che si chiama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Halting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Problem</a:t>
                </a:r>
                <a:endParaRPr lang="it-IT" b="1" dirty="0" smtClean="0">
                  <a:solidFill>
                    <a:srgbClr val="FF0000"/>
                  </a:solidFill>
                </a:endParaRPr>
              </a:p>
              <a:p>
                <a:r>
                  <a:rPr lang="it-IT" dirty="0" err="1" smtClean="0">
                    <a:solidFill>
                      <a:schemeClr val="tx1"/>
                    </a:solidFill>
                  </a:rPr>
                  <a:t>Turing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dimostrò che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accettabile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dimostrò anche </a:t>
                </a:r>
                <a:r>
                  <a:rPr lang="it-IT" dirty="0">
                    <a:solidFill>
                      <a:schemeClr val="tx1"/>
                    </a:solidFill>
                  </a:rPr>
                  <a:t>che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non è decidibile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questo, come sappiamo bene!, significa che L</a:t>
                </a:r>
                <a:r>
                  <a:rPr lang="it-IT" baseline="-25000" dirty="0" smtClean="0">
                    <a:solidFill>
                      <a:schemeClr val="tx1"/>
                    </a:solidFill>
                  </a:rPr>
                  <a:t>H</a:t>
                </a:r>
                <a:r>
                  <a:rPr lang="it-IT" sz="1800" baseline="30000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non è accettabile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su questo punto torneremo più avanti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noi, adesso, studiamo queste dimostrazioni (paragrafo 5.3 della dispensa 5)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Ma prima cerchiamo di capire che senso ha domandarsi, data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se 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H </a:t>
                </a:r>
                <a:r>
                  <a:rPr lang="it-IT" baseline="-25000" dirty="0" smtClean="0">
                    <a:solidFill>
                      <a:schemeClr val="tx1"/>
                    </a:solidFill>
                  </a:rPr>
                  <a:t>  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quale può essere la rilevanza di questa domanda?</a:t>
                </a:r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793" y="1078630"/>
                <a:ext cx="9373985" cy="5262012"/>
              </a:xfrm>
              <a:blipFill rotWithShape="0">
                <a:blip r:embed="rId2"/>
                <a:stretch>
                  <a:fillRect l="-455" t="-66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940365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5522</TotalTime>
  <Words>3719</Words>
  <Application>Microsoft Macintosh PowerPoint</Application>
  <PresentationFormat>Widescreen</PresentationFormat>
  <Paragraphs>211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Cambria Math</vt:lpstr>
      <vt:lpstr>Century Gothic</vt:lpstr>
      <vt:lpstr>Wingdings</vt:lpstr>
      <vt:lpstr>Wingdings 3</vt:lpstr>
      <vt:lpstr>Arial</vt:lpstr>
      <vt:lpstr>Filo</vt:lpstr>
      <vt:lpstr>Lezione a distanza 7</vt:lpstr>
      <vt:lpstr>Si fa presto a dire “infinito”</vt:lpstr>
      <vt:lpstr>Problemi irrisolvibili</vt:lpstr>
      <vt:lpstr>Problemi irrisolvibili</vt:lpstr>
      <vt:lpstr>macchina = parola = numero</vt:lpstr>
      <vt:lpstr>macchina = parola = numero</vt:lpstr>
      <vt:lpstr>macchina = parola = numero</vt:lpstr>
      <vt:lpstr>Problemi irrisolvibili</vt:lpstr>
      <vt:lpstr>Problemi irrisolvibili</vt:lpstr>
      <vt:lpstr>A chi importa dell’Halting Problem?</vt:lpstr>
      <vt:lpstr>LH è accettabile – Teorema 5.4</vt:lpstr>
      <vt:lpstr>LH non è decidibile – Teorema 5.5</vt:lpstr>
      <vt:lpstr>LH non è decidibile – Teorema 5.5</vt:lpstr>
      <vt:lpstr>LH non è decidibile – Teorema 5.5</vt:lpstr>
      <vt:lpstr>LH non è decidibile – Teorema 5.5</vt:lpstr>
      <vt:lpstr>LH non è decidibile – Teorema 5.5</vt:lpstr>
      <vt:lpstr>LH non è decidibile – Teorema 5.5</vt:lpstr>
      <vt:lpstr>LH non è decidibile – Teorema 5.5</vt:lpstr>
      <vt:lpstr>LH non è decidibile – Teorema 5.5</vt:lpstr>
      <vt:lpstr>LH non è decidibile – Teorema 5.5</vt:lpstr>
      <vt:lpstr>LH  è accettabile e LH non è decidibile!</vt:lpstr>
      <vt:lpstr>Un paio di note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Utente di Microsoft Office</cp:lastModifiedBy>
  <cp:revision>206</cp:revision>
  <dcterms:created xsi:type="dcterms:W3CDTF">2020-03-06T09:19:14Z</dcterms:created>
  <dcterms:modified xsi:type="dcterms:W3CDTF">2020-03-20T17:49:33Z</dcterms:modified>
</cp:coreProperties>
</file>