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21" r:id="rId4"/>
    <p:sldId id="322" r:id="rId5"/>
    <p:sldId id="302" r:id="rId6"/>
    <p:sldId id="323" r:id="rId7"/>
    <p:sldId id="325" r:id="rId8"/>
    <p:sldId id="306" r:id="rId9"/>
    <p:sldId id="328" r:id="rId10"/>
    <p:sldId id="327" r:id="rId11"/>
    <p:sldId id="303" r:id="rId12"/>
    <p:sldId id="304" r:id="rId13"/>
    <p:sldId id="305" r:id="rId14"/>
    <p:sldId id="329" r:id="rId15"/>
    <p:sldId id="330" r:id="rId16"/>
    <p:sldId id="331" r:id="rId17"/>
    <p:sldId id="332" r:id="rId18"/>
    <p:sldId id="333" r:id="rId19"/>
    <p:sldId id="307"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41C9"/>
    <a:srgbClr val="363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1"/>
  </p:normalViewPr>
  <p:slideViewPr>
    <p:cSldViewPr snapToGrid="0" snapToObjects="1">
      <p:cViewPr>
        <p:scale>
          <a:sx n="106" d="100"/>
          <a:sy n="106" d="100"/>
        </p:scale>
        <p:origin x="79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stile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stile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stile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stile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stile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stile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Lezione a distanza 8</a:t>
            </a:r>
            <a:endParaRPr lang="it-IT" dirty="0"/>
          </a:p>
        </p:txBody>
      </p:sp>
      <p:sp>
        <p:nvSpPr>
          <p:cNvPr id="3" name="Sottotitolo 2"/>
          <p:cNvSpPr>
            <a:spLocks noGrp="1"/>
          </p:cNvSpPr>
          <p:nvPr>
            <p:ph type="subTitle" idx="1"/>
          </p:nvPr>
        </p:nvSpPr>
        <p:spPr/>
        <p:txBody>
          <a:bodyPr/>
          <a:lstStyle/>
          <a:p>
            <a:r>
              <a:rPr lang="it-IT" dirty="0" smtClean="0"/>
              <a:t>Lezione del 09/04/2020</a:t>
            </a:r>
          </a:p>
          <a:p>
            <a:endParaRPr lang="it-IT" dirty="0"/>
          </a:p>
        </p:txBody>
      </p:sp>
    </p:spTree>
    <p:extLst>
      <p:ext uri="{BB962C8B-B14F-4D97-AF65-F5344CB8AC3E}">
        <p14:creationId xmlns:p14="http://schemas.microsoft.com/office/powerpoint/2010/main" val="1923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Decidibilità, accettabilità e riduzioni</a:t>
            </a:r>
            <a:endParaRPr lang="it-IT" dirty="0">
              <a:solidFill>
                <a:schemeClr val="tx1"/>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57104" y="1118786"/>
                <a:ext cx="8915400" cy="5402330"/>
              </a:xfrm>
            </p:spPr>
            <p:txBody>
              <a:bodyPr>
                <a:normAutofit/>
              </a:bodyPr>
              <a:lstStyle/>
              <a:p>
                <a:r>
                  <a:rPr lang="it-IT" dirty="0" smtClean="0"/>
                  <a:t>Il concetto di riduzione si rivela molto utile come strumento per dimostrare  che un linguaggio è non decidibile/non accettabile: dato un linguaggio L</a:t>
                </a:r>
                <a:r>
                  <a:rPr lang="it-IT" sz="2000" baseline="-25000" dirty="0" smtClean="0"/>
                  <a:t>2</a:t>
                </a:r>
              </a:p>
              <a:p>
                <a:pPr lvl="1"/>
                <a:r>
                  <a:rPr lang="it-IT" dirty="0"/>
                  <a:t>se dimostro che </a:t>
                </a:r>
                <a:r>
                  <a:rPr lang="it-IT" b="1" dirty="0">
                    <a:solidFill>
                      <a:srgbClr val="3636E8"/>
                    </a:solidFill>
                  </a:rPr>
                  <a:t>L</a:t>
                </a:r>
                <a:r>
                  <a:rPr lang="it-IT" sz="1800" b="1" baseline="-25000" dirty="0">
                    <a:solidFill>
                      <a:srgbClr val="3636E8"/>
                    </a:solidFill>
                  </a:rPr>
                  <a:t>1</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2 </a:t>
                </a:r>
                <a:r>
                  <a:rPr lang="it-IT" dirty="0"/>
                  <a:t>, per un qualche altro linguaggio </a:t>
                </a:r>
                <a:r>
                  <a:rPr lang="it-IT" dirty="0">
                    <a:solidFill>
                      <a:schemeClr val="tx1"/>
                    </a:solidFill>
                  </a:rPr>
                  <a:t>L</a:t>
                </a:r>
                <a:r>
                  <a:rPr lang="it-IT" sz="2000" baseline="-25000" dirty="0">
                    <a:solidFill>
                      <a:schemeClr val="tx1"/>
                    </a:solidFill>
                  </a:rPr>
                  <a:t>1</a:t>
                </a:r>
                <a:r>
                  <a:rPr lang="it-IT" dirty="0">
                    <a:solidFill>
                      <a:schemeClr val="tx1"/>
                    </a:solidFill>
                  </a:rPr>
                  <a:t> ,</a:t>
                </a:r>
                <a:r>
                  <a:rPr lang="it-IT" dirty="0"/>
                  <a:t> </a:t>
                </a:r>
                <a:endParaRPr lang="it-IT" b="1" dirty="0"/>
              </a:p>
              <a:p>
                <a:pPr lvl="1"/>
                <a:r>
                  <a:rPr lang="it-IT" dirty="0" smtClean="0"/>
                  <a:t>se io so che </a:t>
                </a:r>
                <a:r>
                  <a:rPr lang="it-IT" b="1" dirty="0" smtClean="0">
                    <a:solidFill>
                      <a:srgbClr val="3636E8"/>
                    </a:solidFill>
                  </a:rPr>
                  <a:t>L</a:t>
                </a:r>
                <a:r>
                  <a:rPr lang="it-IT" sz="2000" b="1" baseline="-25000" dirty="0" smtClean="0">
                    <a:solidFill>
                      <a:srgbClr val="3636E8"/>
                    </a:solidFill>
                  </a:rPr>
                  <a:t>1</a:t>
                </a:r>
                <a:r>
                  <a:rPr lang="it-IT" b="1" dirty="0" smtClean="0">
                    <a:solidFill>
                      <a:srgbClr val="3636E8"/>
                    </a:solidFill>
                  </a:rPr>
                  <a:t> è non decidibile </a:t>
                </a:r>
              </a:p>
              <a:p>
                <a:pPr lvl="1"/>
                <a:r>
                  <a:rPr lang="it-IT" dirty="0" smtClean="0"/>
                  <a:t>allora, posso concludere che anche </a:t>
                </a:r>
                <a:r>
                  <a:rPr lang="it-IT" b="1" dirty="0" smtClean="0">
                    <a:solidFill>
                      <a:srgbClr val="3636E8"/>
                    </a:solidFill>
                  </a:rPr>
                  <a:t>L</a:t>
                </a:r>
                <a:r>
                  <a:rPr lang="it-IT" sz="2000" b="1" baseline="-25000" dirty="0" smtClean="0">
                    <a:solidFill>
                      <a:srgbClr val="3636E8"/>
                    </a:solidFill>
                  </a:rPr>
                  <a:t>2</a:t>
                </a:r>
                <a:r>
                  <a:rPr lang="it-IT" b="1" dirty="0" smtClean="0">
                    <a:solidFill>
                      <a:srgbClr val="3636E8"/>
                    </a:solidFill>
                  </a:rPr>
                  <a:t> è non decidibile </a:t>
                </a:r>
              </a:p>
              <a:p>
                <a:r>
                  <a:rPr lang="it-IT" dirty="0"/>
                  <a:t>Infatti, sia </a:t>
                </a:r>
                <a:r>
                  <a:rPr lang="it-IT" dirty="0" smtClean="0"/>
                  <a:t>L</a:t>
                </a:r>
                <a:r>
                  <a:rPr lang="it-IT" sz="2000" baseline="-25000" dirty="0" smtClean="0"/>
                  <a:t>1</a:t>
                </a:r>
                <a:r>
                  <a:rPr lang="it-IT" dirty="0" smtClean="0"/>
                  <a:t> </a:t>
                </a:r>
                <a14:m>
                  <m:oMath xmlns:m="http://schemas.openxmlformats.org/officeDocument/2006/math">
                    <m:r>
                      <a:rPr lang="it-IT" i="1">
                        <a:latin typeface="Cambria Math" charset="0"/>
                        <a:ea typeface="Cambria Math" charset="0"/>
                        <a:cs typeface="Cambria Math" charset="0"/>
                      </a:rPr>
                      <m:t>⊆ </m:t>
                    </m:r>
                  </m:oMath>
                </a14:m>
                <a:r>
                  <a:rPr lang="it-IT" dirty="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1</a:t>
                </a:r>
                <a:r>
                  <a:rPr lang="it-IT" dirty="0"/>
                  <a:t>*  e </a:t>
                </a:r>
                <a:r>
                  <a:rPr lang="it-IT" dirty="0" smtClean="0"/>
                  <a:t>L</a:t>
                </a:r>
                <a:r>
                  <a:rPr lang="it-IT" sz="2000" baseline="-25000" dirty="0" smtClean="0"/>
                  <a:t>2</a:t>
                </a:r>
                <a:r>
                  <a:rPr lang="it-IT" dirty="0" smtClean="0"/>
                  <a:t> </a:t>
                </a:r>
                <a14:m>
                  <m:oMath xmlns:m="http://schemas.openxmlformats.org/officeDocument/2006/math">
                    <m:r>
                      <a:rPr lang="it-IT" i="1">
                        <a:latin typeface="Cambria Math" charset="0"/>
                        <a:ea typeface="Cambria Math" charset="0"/>
                        <a:cs typeface="Cambria Math" charset="0"/>
                      </a:rPr>
                      <m:t>⊆ </m:t>
                    </m:r>
                  </m:oMath>
                </a14:m>
                <a:r>
                  <a:rPr lang="it-IT" dirty="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2</a:t>
                </a:r>
                <a:r>
                  <a:rPr lang="it-IT" dirty="0"/>
                  <a:t>*</a:t>
                </a:r>
              </a:p>
              <a:p>
                <a:pPr lvl="1"/>
                <a:r>
                  <a:rPr lang="it-IT" b="1" dirty="0" smtClean="0">
                    <a:solidFill>
                      <a:srgbClr val="FF0000"/>
                    </a:solidFill>
                  </a:rPr>
                  <a:t>se L</a:t>
                </a:r>
                <a:r>
                  <a:rPr lang="it-IT" sz="1800" b="1" baseline="-25000" dirty="0" smtClean="0">
                    <a:solidFill>
                      <a:srgbClr val="FF0000"/>
                    </a:solidFill>
                  </a:rPr>
                  <a:t>2</a:t>
                </a:r>
                <a:r>
                  <a:rPr lang="it-IT" b="1" dirty="0" smtClean="0">
                    <a:solidFill>
                      <a:srgbClr val="FF0000"/>
                    </a:solidFill>
                  </a:rPr>
                  <a:t> fosse decidibile</a:t>
                </a:r>
                <a:r>
                  <a:rPr lang="it-IT" dirty="0" smtClean="0"/>
                  <a:t>: allora, poiché  </a:t>
                </a:r>
                <a:r>
                  <a:rPr lang="it-IT" b="1" dirty="0" smtClean="0">
                    <a:solidFill>
                      <a:srgbClr val="3636E8"/>
                    </a:solidFill>
                  </a:rPr>
                  <a:t>L</a:t>
                </a:r>
                <a:r>
                  <a:rPr lang="it-IT" sz="2000" b="1" baseline="-25000" dirty="0" smtClean="0">
                    <a:solidFill>
                      <a:srgbClr val="3636E8"/>
                    </a:solidFill>
                  </a:rPr>
                  <a:t>1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a:t>
                </a:r>
                <a:r>
                  <a:rPr lang="it-IT" b="1" dirty="0" smtClean="0">
                    <a:solidFill>
                      <a:srgbClr val="3636E8"/>
                    </a:solidFill>
                  </a:rPr>
                  <a:t>L</a:t>
                </a:r>
                <a:r>
                  <a:rPr lang="it-IT" sz="2000" b="1" baseline="-25000" dirty="0" smtClean="0">
                    <a:solidFill>
                      <a:srgbClr val="3636E8"/>
                    </a:solidFill>
                  </a:rPr>
                  <a:t>2</a:t>
                </a:r>
                <a:r>
                  <a:rPr lang="it-IT" b="1" baseline="-25000" dirty="0" smtClean="0">
                    <a:solidFill>
                      <a:srgbClr val="3636E8"/>
                    </a:solidFill>
                  </a:rPr>
                  <a:t> </a:t>
                </a:r>
                <a:r>
                  <a:rPr lang="it-IT" dirty="0" smtClean="0"/>
                  <a:t>, per quello che abbiamo appena dimostrato (nelle ultime due </a:t>
                </a:r>
                <a:r>
                  <a:rPr lang="it-IT" dirty="0" err="1" smtClean="0"/>
                  <a:t>slides</a:t>
                </a:r>
                <a:r>
                  <a:rPr lang="it-IT" dirty="0" smtClean="0"/>
                  <a:t>) anche </a:t>
                </a:r>
                <a:r>
                  <a:rPr lang="it-IT" b="1" dirty="0" smtClean="0">
                    <a:solidFill>
                      <a:srgbClr val="FF0000"/>
                    </a:solidFill>
                  </a:rPr>
                  <a:t>L</a:t>
                </a:r>
                <a:r>
                  <a:rPr lang="it-IT" sz="2000" b="1" baseline="-25000" dirty="0" smtClean="0">
                    <a:solidFill>
                      <a:srgbClr val="FF0000"/>
                    </a:solidFill>
                  </a:rPr>
                  <a:t>1 </a:t>
                </a:r>
                <a:r>
                  <a:rPr lang="it-IT" b="1" dirty="0" smtClean="0">
                    <a:solidFill>
                      <a:srgbClr val="FF0000"/>
                    </a:solidFill>
                  </a:rPr>
                  <a:t>sarebbe decidibile  </a:t>
                </a:r>
                <a:r>
                  <a:rPr lang="it-IT" dirty="0" smtClean="0"/>
                  <a:t>contraddicendo l’ipotesi che </a:t>
                </a:r>
                <a:r>
                  <a:rPr lang="it-IT" b="1" dirty="0">
                    <a:solidFill>
                      <a:srgbClr val="3636E8"/>
                    </a:solidFill>
                  </a:rPr>
                  <a:t>L</a:t>
                </a:r>
                <a:r>
                  <a:rPr lang="it-IT" sz="1800" b="1" baseline="-25000" dirty="0">
                    <a:solidFill>
                      <a:srgbClr val="3636E8"/>
                    </a:solidFill>
                  </a:rPr>
                  <a:t>1</a:t>
                </a:r>
                <a:r>
                  <a:rPr lang="it-IT" b="1" dirty="0">
                    <a:solidFill>
                      <a:srgbClr val="3636E8"/>
                    </a:solidFill>
                  </a:rPr>
                  <a:t> è non decidibile</a:t>
                </a:r>
                <a:endParaRPr lang="it-IT" dirty="0"/>
              </a:p>
              <a:p>
                <a:r>
                  <a:rPr lang="it-IT" dirty="0"/>
                  <a:t>Con una dimostrazione simile (che vi fate per esercizio) si dimostra che dato un linguaggio </a:t>
                </a:r>
                <a:r>
                  <a:rPr lang="it-IT" dirty="0" smtClean="0"/>
                  <a:t>L</a:t>
                </a:r>
                <a:r>
                  <a:rPr lang="it-IT" sz="2000" baseline="-25000" dirty="0" smtClean="0"/>
                  <a:t>2</a:t>
                </a:r>
                <a:endParaRPr lang="it-IT" sz="2000" baseline="-25000" dirty="0"/>
              </a:p>
              <a:p>
                <a:pPr lvl="1"/>
                <a:r>
                  <a:rPr lang="it-IT" dirty="0"/>
                  <a:t>se dimostro che </a:t>
                </a:r>
                <a:r>
                  <a:rPr lang="it-IT" b="1" dirty="0">
                    <a:solidFill>
                      <a:srgbClr val="3636E8"/>
                    </a:solidFill>
                  </a:rPr>
                  <a:t>L</a:t>
                </a:r>
                <a:r>
                  <a:rPr lang="it-IT" sz="1800" b="1" baseline="-25000" dirty="0">
                    <a:solidFill>
                      <a:srgbClr val="3636E8"/>
                    </a:solidFill>
                  </a:rPr>
                  <a:t>1</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2 </a:t>
                </a:r>
                <a:r>
                  <a:rPr lang="it-IT" dirty="0"/>
                  <a:t>, per un qualche altro linguaggio </a:t>
                </a:r>
                <a:r>
                  <a:rPr lang="it-IT" dirty="0">
                    <a:solidFill>
                      <a:schemeClr val="tx1"/>
                    </a:solidFill>
                  </a:rPr>
                  <a:t>L</a:t>
                </a:r>
                <a:r>
                  <a:rPr lang="it-IT" sz="2000" baseline="-25000" dirty="0">
                    <a:solidFill>
                      <a:schemeClr val="tx1"/>
                    </a:solidFill>
                  </a:rPr>
                  <a:t>1</a:t>
                </a:r>
                <a:r>
                  <a:rPr lang="it-IT" dirty="0">
                    <a:solidFill>
                      <a:schemeClr val="tx1"/>
                    </a:solidFill>
                  </a:rPr>
                  <a:t> ,</a:t>
                </a:r>
                <a:r>
                  <a:rPr lang="it-IT" dirty="0"/>
                  <a:t> </a:t>
                </a:r>
                <a:endParaRPr lang="it-IT" b="1" dirty="0"/>
              </a:p>
              <a:p>
                <a:pPr lvl="1"/>
                <a:r>
                  <a:rPr lang="it-IT" dirty="0"/>
                  <a:t>se io so che </a:t>
                </a:r>
                <a:r>
                  <a:rPr lang="it-IT" b="1" dirty="0" smtClean="0">
                    <a:solidFill>
                      <a:srgbClr val="3636E8"/>
                    </a:solidFill>
                  </a:rPr>
                  <a:t>L</a:t>
                </a:r>
                <a:r>
                  <a:rPr lang="it-IT" sz="2000" b="1" baseline="-25000" dirty="0" smtClean="0">
                    <a:solidFill>
                      <a:srgbClr val="3636E8"/>
                    </a:solidFill>
                  </a:rPr>
                  <a:t>1</a:t>
                </a:r>
                <a:r>
                  <a:rPr lang="it-IT" b="1" dirty="0" smtClean="0">
                    <a:solidFill>
                      <a:srgbClr val="3636E8"/>
                    </a:solidFill>
                  </a:rPr>
                  <a:t> </a:t>
                </a:r>
                <a:r>
                  <a:rPr lang="it-IT" b="1" dirty="0">
                    <a:solidFill>
                      <a:srgbClr val="3636E8"/>
                    </a:solidFill>
                  </a:rPr>
                  <a:t>è </a:t>
                </a:r>
                <a:r>
                  <a:rPr lang="it-IT" b="1" dirty="0" smtClean="0">
                    <a:solidFill>
                      <a:srgbClr val="3636E8"/>
                    </a:solidFill>
                  </a:rPr>
                  <a:t>non accettabile</a:t>
                </a:r>
                <a:endParaRPr lang="it-IT" b="1" dirty="0">
                  <a:solidFill>
                    <a:srgbClr val="3636E8"/>
                  </a:solidFill>
                </a:endParaRPr>
              </a:p>
              <a:p>
                <a:pPr lvl="1"/>
                <a:r>
                  <a:rPr lang="it-IT" dirty="0" smtClean="0"/>
                  <a:t>allora</a:t>
                </a:r>
                <a:r>
                  <a:rPr lang="it-IT" dirty="0"/>
                  <a:t>, posso concludere che anche </a:t>
                </a:r>
                <a:r>
                  <a:rPr lang="it-IT" b="1" dirty="0" smtClean="0">
                    <a:solidFill>
                      <a:srgbClr val="3636E8"/>
                    </a:solidFill>
                  </a:rPr>
                  <a:t>L</a:t>
                </a:r>
                <a:r>
                  <a:rPr lang="it-IT" sz="2000" b="1" baseline="-25000" dirty="0" smtClean="0">
                    <a:solidFill>
                      <a:srgbClr val="3636E8"/>
                    </a:solidFill>
                  </a:rPr>
                  <a:t>2</a:t>
                </a:r>
                <a:r>
                  <a:rPr lang="it-IT" b="1" dirty="0" smtClean="0">
                    <a:solidFill>
                      <a:srgbClr val="3636E8"/>
                    </a:solidFill>
                  </a:rPr>
                  <a:t> </a:t>
                </a:r>
                <a:r>
                  <a:rPr lang="it-IT" b="1" dirty="0">
                    <a:solidFill>
                      <a:srgbClr val="3636E8"/>
                    </a:solidFill>
                  </a:rPr>
                  <a:t>è </a:t>
                </a:r>
                <a:r>
                  <a:rPr lang="it-IT" b="1" dirty="0" smtClean="0">
                    <a:solidFill>
                      <a:srgbClr val="3636E8"/>
                    </a:solidFill>
                  </a:rPr>
                  <a:t> non accettabile</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57104" y="1118786"/>
                <a:ext cx="8915400" cy="5402330"/>
              </a:xfrm>
              <a:blipFill rotWithShape="0">
                <a:blip r:embed="rId2"/>
                <a:stretch>
                  <a:fillRect l="-479" t="-677"/>
                </a:stretch>
              </a:blipFill>
            </p:spPr>
            <p:txBody>
              <a:bodyPr/>
              <a:lstStyle/>
              <a:p>
                <a:r>
                  <a:rPr lang="it-IT">
                    <a:noFill/>
                  </a:rPr>
                  <a:t> </a:t>
                </a:r>
              </a:p>
            </p:txBody>
          </p:sp>
        </mc:Fallback>
      </mc:AlternateContent>
    </p:spTree>
    <p:extLst>
      <p:ext uri="{BB962C8B-B14F-4D97-AF65-F5344CB8AC3E}">
        <p14:creationId xmlns:p14="http://schemas.microsoft.com/office/powerpoint/2010/main" val="78055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01656" y="1999772"/>
            <a:ext cx="8911687" cy="2463944"/>
          </a:xfrm>
        </p:spPr>
        <p:txBody>
          <a:bodyPr>
            <a:normAutofit/>
          </a:bodyPr>
          <a:lstStyle/>
          <a:p>
            <a:r>
              <a:rPr lang="it-IT" dirty="0" smtClean="0">
                <a:solidFill>
                  <a:schemeClr val="tx1"/>
                </a:solidFill>
              </a:rPr>
              <a:t>E con questo termina la</a:t>
            </a:r>
            <a:r>
              <a:rPr lang="it-IT" smtClean="0">
                <a:solidFill>
                  <a:schemeClr val="tx1"/>
                </a:solidFill>
              </a:rPr>
              <a:t/>
            </a:r>
            <a:br>
              <a:rPr lang="it-IT" smtClean="0">
                <a:solidFill>
                  <a:schemeClr val="tx1"/>
                </a:solidFill>
              </a:rPr>
            </a:br>
            <a:r>
              <a:rPr lang="it-IT" smtClean="0">
                <a:solidFill>
                  <a:schemeClr val="tx1"/>
                </a:solidFill>
              </a:rPr>
              <a:t/>
            </a:r>
            <a:br>
              <a:rPr lang="it-IT" smtClean="0">
                <a:solidFill>
                  <a:schemeClr val="tx1"/>
                </a:solidFill>
              </a:rPr>
            </a:br>
            <a:r>
              <a:rPr lang="it-IT">
                <a:solidFill>
                  <a:schemeClr val="tx1"/>
                </a:solidFill>
              </a:rPr>
              <a:t>	</a:t>
            </a:r>
            <a:r>
              <a:rPr lang="it-IT" smtClean="0">
                <a:solidFill>
                  <a:schemeClr val="tx1"/>
                </a:solidFill>
              </a:rPr>
              <a:t>						Calcolabilità</a:t>
            </a:r>
            <a:endParaRPr lang="it-IT" dirty="0">
              <a:solidFill>
                <a:schemeClr val="tx1"/>
              </a:solidFill>
            </a:endParaRPr>
          </a:p>
        </p:txBody>
      </p:sp>
      <p:sp>
        <p:nvSpPr>
          <p:cNvPr id="3" name="Segnaposto contenuto 2"/>
          <p:cNvSpPr>
            <a:spLocks noGrp="1"/>
          </p:cNvSpPr>
          <p:nvPr>
            <p:ph idx="1"/>
          </p:nvPr>
        </p:nvSpPr>
        <p:spPr>
          <a:xfrm>
            <a:off x="2598820" y="5390146"/>
            <a:ext cx="8125557" cy="312821"/>
          </a:xfrm>
        </p:spPr>
        <p:txBody>
          <a:bodyPr>
            <a:normAutofit lnSpcReduction="10000"/>
          </a:bodyPr>
          <a:lstStyle/>
          <a:p>
            <a:pPr lvl="1"/>
            <a:endParaRPr lang="it-IT" dirty="0" smtClean="0"/>
          </a:p>
          <a:p>
            <a:endParaRPr lang="it-IT" dirty="0" smtClean="0"/>
          </a:p>
        </p:txBody>
      </p:sp>
    </p:spTree>
    <p:extLst>
      <p:ext uri="{BB962C8B-B14F-4D97-AF65-F5344CB8AC3E}">
        <p14:creationId xmlns:p14="http://schemas.microsoft.com/office/powerpoint/2010/main" val="122401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Complessità: si parte!</a:t>
            </a:r>
            <a:endParaRPr lang="it-IT" dirty="0">
              <a:solidFill>
                <a:schemeClr val="tx1"/>
              </a:solidFill>
            </a:endParaRPr>
          </a:p>
        </p:txBody>
      </p:sp>
      <p:sp>
        <p:nvSpPr>
          <p:cNvPr id="3" name="Segnaposto contenuto 2"/>
          <p:cNvSpPr>
            <a:spLocks noGrp="1"/>
          </p:cNvSpPr>
          <p:nvPr>
            <p:ph idx="1"/>
          </p:nvPr>
        </p:nvSpPr>
        <p:spPr>
          <a:xfrm>
            <a:off x="1808978" y="1118786"/>
            <a:ext cx="8915400" cy="5558740"/>
          </a:xfrm>
        </p:spPr>
        <p:txBody>
          <a:bodyPr>
            <a:normAutofit/>
          </a:bodyPr>
          <a:lstStyle/>
          <a:p>
            <a:r>
              <a:rPr lang="it-IT" dirty="0" smtClean="0"/>
              <a:t>Abbiamo studiato cosa si intende per problema risolvibile</a:t>
            </a:r>
          </a:p>
          <a:p>
            <a:pPr lvl="1"/>
            <a:r>
              <a:rPr lang="it-IT" dirty="0" smtClean="0"/>
              <a:t>o meglio, per linguaggio decidibile</a:t>
            </a:r>
          </a:p>
          <a:p>
            <a:pPr lvl="1"/>
            <a:r>
              <a:rPr lang="it-IT" dirty="0" smtClean="0"/>
              <a:t>o linguaggio accettabile</a:t>
            </a:r>
          </a:p>
          <a:p>
            <a:pPr lvl="1"/>
            <a:r>
              <a:rPr lang="it-IT" dirty="0" smtClean="0"/>
              <a:t>o funzione calcolabile</a:t>
            </a:r>
          </a:p>
          <a:p>
            <a:r>
              <a:rPr lang="it-IT" dirty="0" smtClean="0"/>
              <a:t>E abbiamo visto che esistono problemi non risolvibili.</a:t>
            </a:r>
          </a:p>
          <a:p>
            <a:r>
              <a:rPr lang="it-IT" dirty="0" smtClean="0"/>
              <a:t>Ma anche (va da sé) problemi risolvibili.</a:t>
            </a:r>
            <a:endParaRPr lang="cs-CZ" dirty="0"/>
          </a:p>
          <a:p>
            <a:pPr lvl="1"/>
            <a:endParaRPr lang="it-IT" dirty="0" smtClean="0"/>
          </a:p>
          <a:p>
            <a:r>
              <a:rPr lang="it-IT" dirty="0" err="1" smtClean="0"/>
              <a:t>Uhmmm</a:t>
            </a:r>
            <a:r>
              <a:rPr lang="is-IS" dirty="0" smtClean="0"/>
              <a:t>… Siamo davvero sicuri di poter risolvere i problemi risolvibili?</a:t>
            </a:r>
            <a:endParaRPr lang="it-IT" dirty="0" smtClean="0"/>
          </a:p>
        </p:txBody>
      </p:sp>
    </p:spTree>
    <p:extLst>
      <p:ext uri="{BB962C8B-B14F-4D97-AF65-F5344CB8AC3E}">
        <p14:creationId xmlns:p14="http://schemas.microsoft.com/office/powerpoint/2010/main" val="134626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8978" y="207067"/>
            <a:ext cx="8911687" cy="803435"/>
          </a:xfrm>
        </p:spPr>
        <p:txBody>
          <a:bodyPr/>
          <a:lstStyle/>
          <a:p>
            <a:r>
              <a:rPr lang="it-IT" dirty="0" smtClean="0">
                <a:solidFill>
                  <a:schemeClr val="tx1"/>
                </a:solidFill>
              </a:rPr>
              <a:t>La Torre di Hanoi</a:t>
            </a:r>
            <a:endParaRPr lang="it-IT" dirty="0">
              <a:solidFill>
                <a:schemeClr val="tx1"/>
              </a:solidFill>
            </a:endParaRPr>
          </a:p>
        </p:txBody>
      </p:sp>
      <p:sp>
        <p:nvSpPr>
          <p:cNvPr id="3" name="Segnaposto contenuto 2"/>
          <p:cNvSpPr>
            <a:spLocks noGrp="1"/>
          </p:cNvSpPr>
          <p:nvPr>
            <p:ph idx="1"/>
          </p:nvPr>
        </p:nvSpPr>
        <p:spPr>
          <a:xfrm>
            <a:off x="1805265" y="1010501"/>
            <a:ext cx="8915400" cy="5943751"/>
          </a:xfrm>
        </p:spPr>
        <p:txBody>
          <a:bodyPr>
            <a:normAutofit/>
          </a:bodyPr>
          <a:lstStyle/>
          <a:p>
            <a:r>
              <a:rPr lang="it-IT" i="1" dirty="0"/>
              <a:t>Narra la leggenda che, in un tempio nascosto nella foresta vicino ad Hanoi, sia custodito un grande piatto di ottone dal quale partono tre aste verticali di diamante. All’inizio dei tempi, su una delle tre aste vennero impilati da </a:t>
            </a:r>
            <a:r>
              <a:rPr lang="it-IT" i="1" dirty="0" err="1"/>
              <a:t>Brahma</a:t>
            </a:r>
            <a:r>
              <a:rPr lang="it-IT" i="1" dirty="0"/>
              <a:t> 64 dischi d’oro, di grandezze diverse gli uni dagli altri, a formare una torre: alla base era posto il disco </a:t>
            </a:r>
            <a:r>
              <a:rPr lang="it-IT" i="1" dirty="0" smtClean="0"/>
              <a:t>più </a:t>
            </a:r>
            <a:r>
              <a:rPr lang="it-IT" i="1" dirty="0"/>
              <a:t>grande, sopra di esso quello immediatamente </a:t>
            </a:r>
            <a:r>
              <a:rPr lang="it-IT" i="1" dirty="0" smtClean="0"/>
              <a:t>più </a:t>
            </a:r>
            <a:r>
              <a:rPr lang="it-IT" i="1" dirty="0"/>
              <a:t>piccolo, e </a:t>
            </a:r>
            <a:r>
              <a:rPr lang="it-IT" i="1" dirty="0" smtClean="0"/>
              <a:t>così </a:t>
            </a:r>
            <a:r>
              <a:rPr lang="it-IT" i="1" dirty="0"/>
              <a:t>via, fino alla </a:t>
            </a:r>
            <a:r>
              <a:rPr lang="it-IT" i="1" dirty="0" smtClean="0"/>
              <a:t>sommità </a:t>
            </a:r>
            <a:r>
              <a:rPr lang="it-IT" i="1" dirty="0"/>
              <a:t>della torre costituita dal disco </a:t>
            </a:r>
            <a:r>
              <a:rPr lang="it-IT" i="1" dirty="0" smtClean="0"/>
              <a:t>più  </a:t>
            </a:r>
            <a:r>
              <a:rPr lang="it-IT" i="1" dirty="0"/>
              <a:t>piccolo di tutti gli altri. Dall’inizio dei tempi, compito dei monaci è, semplicemente, spostare la torre dall’asta sulla quale </a:t>
            </a:r>
            <a:r>
              <a:rPr lang="it-IT" i="1" dirty="0" err="1"/>
              <a:t>Brahma</a:t>
            </a:r>
            <a:r>
              <a:rPr lang="it-IT" i="1" dirty="0"/>
              <a:t> l’aveva impilata ad un’altra asta. Due regole i monaci sono tenuti a rispettare: un solo disco alla volta </a:t>
            </a:r>
            <a:r>
              <a:rPr lang="it-IT" i="1" dirty="0" smtClean="0"/>
              <a:t>può </a:t>
            </a:r>
            <a:r>
              <a:rPr lang="it-IT" i="1" dirty="0"/>
              <a:t>essere spostato da un’asta all’altra, e mai un disco </a:t>
            </a:r>
            <a:r>
              <a:rPr lang="it-IT" i="1" dirty="0" smtClean="0"/>
              <a:t>può </a:t>
            </a:r>
            <a:r>
              <a:rPr lang="it-IT" i="1" dirty="0"/>
              <a:t>essere appoggiato su un disco </a:t>
            </a:r>
            <a:r>
              <a:rPr lang="it-IT" i="1" dirty="0" smtClean="0"/>
              <a:t>più </a:t>
            </a:r>
            <a:r>
              <a:rPr lang="it-IT" i="1" dirty="0"/>
              <a:t>piccolo. Secondo la leggenda, quando i monaci termineranno il loro compito, quando, </a:t>
            </a:r>
            <a:r>
              <a:rPr lang="it-IT" i="1" dirty="0" smtClean="0"/>
              <a:t>cioè, </a:t>
            </a:r>
            <a:r>
              <a:rPr lang="it-IT" i="1" dirty="0"/>
              <a:t>l’ultimo disco </a:t>
            </a:r>
            <a:r>
              <a:rPr lang="it-IT" i="1" dirty="0" smtClean="0"/>
              <a:t>sarà </a:t>
            </a:r>
            <a:r>
              <a:rPr lang="it-IT" i="1" dirty="0"/>
              <a:t>finalmente piazzato a formare di nuovo la torre su un’asta diversa da quella sulla quale </a:t>
            </a:r>
            <a:r>
              <a:rPr lang="it-IT" i="1" dirty="0" err="1"/>
              <a:t>Brahma</a:t>
            </a:r>
            <a:r>
              <a:rPr lang="it-IT" i="1" dirty="0"/>
              <a:t> l’ha posta, allora </a:t>
            </a:r>
            <a:r>
              <a:rPr lang="it-IT" i="1" dirty="0" smtClean="0"/>
              <a:t>arriverà </a:t>
            </a:r>
            <a:r>
              <a:rPr lang="it-IT" i="1" dirty="0"/>
              <a:t>la fine del mondo e tutto si </a:t>
            </a:r>
            <a:r>
              <a:rPr lang="it-IT" i="1" dirty="0" smtClean="0"/>
              <a:t>trasformerà </a:t>
            </a:r>
            <a:r>
              <a:rPr lang="it-IT" i="1" dirty="0"/>
              <a:t>in polvere. </a:t>
            </a:r>
          </a:p>
          <a:p>
            <a:r>
              <a:rPr lang="it-IT" i="1" dirty="0"/>
              <a:t>Dobbiamo preoccuparci? Beh, prima di farlo, cerchiamo almeno di capire come funziona lo spostamento di una torre. </a:t>
            </a:r>
            <a:endParaRPr lang="it-IT" i="1" dirty="0" smtClean="0"/>
          </a:p>
          <a:p>
            <a:pPr lvl="1"/>
            <a:r>
              <a:rPr lang="it-IT" dirty="0" smtClean="0"/>
              <a:t>Da “Il sentiero dei problemi impossibili”, di cui sono autrice, di prossima pubblicazione, Franco Angeli ed.</a:t>
            </a:r>
            <a:endParaRPr lang="it-IT" dirty="0"/>
          </a:p>
        </p:txBody>
      </p:sp>
    </p:spTree>
    <p:extLst>
      <p:ext uri="{BB962C8B-B14F-4D97-AF65-F5344CB8AC3E}">
        <p14:creationId xmlns:p14="http://schemas.microsoft.com/office/powerpoint/2010/main" val="69175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lnSpcReduction="10000"/>
          </a:bodyPr>
          <a:lstStyle/>
          <a:p>
            <a:r>
              <a:rPr lang="it-IT" dirty="0" smtClean="0"/>
              <a:t>Consideriamo una </a:t>
            </a:r>
            <a:r>
              <a:rPr lang="it-IT" dirty="0"/>
              <a:t>torre di 3 soli dischi </a:t>
            </a:r>
            <a:r>
              <a:rPr lang="it-IT" dirty="0" smtClean="0"/>
              <a:t>impilata, diciamo, </a:t>
            </a:r>
            <a:r>
              <a:rPr lang="it-IT" dirty="0"/>
              <a:t>sull’asta a sinistra: l’obiettivo è spostarla sull’asta a destra </a:t>
            </a:r>
          </a:p>
          <a:p>
            <a:pPr lvl="1"/>
            <a:r>
              <a:rPr lang="it-IT" dirty="0" smtClean="0"/>
              <a:t>l’asta centrale avrà la </a:t>
            </a:r>
            <a:r>
              <a:rPr lang="it-IT" dirty="0"/>
              <a:t>funzione di “asta d’appoggio”. </a:t>
            </a:r>
            <a:endParaRPr lang="it-IT" dirty="0" smtClean="0"/>
          </a:p>
          <a:p>
            <a:r>
              <a:rPr lang="it-IT" dirty="0" smtClean="0"/>
              <a:t>Portiamo </a:t>
            </a:r>
            <a:r>
              <a:rPr lang="it-IT" dirty="0"/>
              <a:t>a termine il compito eseguendo le seguenti mosse: </a:t>
            </a:r>
          </a:p>
          <a:p>
            <a:pPr lvl="1"/>
            <a:r>
              <a:rPr lang="it-IT" dirty="0" smtClean="0"/>
              <a:t>poiché </a:t>
            </a:r>
            <a:r>
              <a:rPr lang="it-IT" dirty="0"/>
              <a:t>possiamo spostare un solo disco alla volta, spostiamo il disco </a:t>
            </a:r>
            <a:r>
              <a:rPr lang="it-IT" dirty="0" smtClean="0"/>
              <a:t>più  piccolo sull’asta </a:t>
            </a:r>
            <a:r>
              <a:rPr lang="it-IT" dirty="0"/>
              <a:t>a </a:t>
            </a:r>
            <a:r>
              <a:rPr lang="it-IT" dirty="0" smtClean="0"/>
              <a:t>destra; </a:t>
            </a:r>
            <a:endParaRPr lang="it-IT" dirty="0"/>
          </a:p>
          <a:p>
            <a:pPr lvl="1"/>
            <a:r>
              <a:rPr lang="it-IT" dirty="0" smtClean="0"/>
              <a:t>ora </a:t>
            </a:r>
            <a:r>
              <a:rPr lang="it-IT" dirty="0"/>
              <a:t>possiamo spostare il disco </a:t>
            </a:r>
            <a:r>
              <a:rPr lang="it-IT" dirty="0" smtClean="0"/>
              <a:t>di grandezza intermedia </a:t>
            </a:r>
            <a:r>
              <a:rPr lang="it-IT" dirty="0"/>
              <a:t>e, </a:t>
            </a:r>
            <a:r>
              <a:rPr lang="it-IT" dirty="0" smtClean="0"/>
              <a:t>poiché </a:t>
            </a:r>
            <a:r>
              <a:rPr lang="it-IT" dirty="0"/>
              <a:t>non possiamo appoggiarlo sul disco </a:t>
            </a:r>
            <a:r>
              <a:rPr lang="it-IT" dirty="0" smtClean="0"/>
              <a:t>più piccolo, </a:t>
            </a:r>
            <a:r>
              <a:rPr lang="it-IT" dirty="0"/>
              <a:t>lo impiliamo nell’asta al </a:t>
            </a:r>
            <a:r>
              <a:rPr lang="it-IT" dirty="0" smtClean="0"/>
              <a:t>centro;</a:t>
            </a:r>
            <a:endParaRPr lang="it-IT" dirty="0"/>
          </a:p>
          <a:p>
            <a:pPr lvl="1"/>
            <a:r>
              <a:rPr lang="it-IT" dirty="0"/>
              <a:t>a questo punto, spostiamo il disco </a:t>
            </a:r>
            <a:r>
              <a:rPr lang="it-IT" dirty="0" smtClean="0"/>
              <a:t>più piccolo sull’asta </a:t>
            </a:r>
            <a:r>
              <a:rPr lang="it-IT" dirty="0"/>
              <a:t>al centro, appoggiandolo sul disco </a:t>
            </a:r>
            <a:r>
              <a:rPr lang="it-IT" dirty="0" smtClean="0"/>
              <a:t>di grandezza intermedia;</a:t>
            </a:r>
            <a:endParaRPr lang="it-IT" dirty="0"/>
          </a:p>
          <a:p>
            <a:pPr lvl="1"/>
            <a:r>
              <a:rPr lang="it-IT" dirty="0"/>
              <a:t>spostiamo il disco </a:t>
            </a:r>
            <a:r>
              <a:rPr lang="it-IT" dirty="0" smtClean="0"/>
              <a:t>più grande </a:t>
            </a:r>
            <a:r>
              <a:rPr lang="it-IT" dirty="0"/>
              <a:t>sull’asta a </a:t>
            </a:r>
            <a:r>
              <a:rPr lang="it-IT" dirty="0" smtClean="0"/>
              <a:t>destra; </a:t>
            </a:r>
            <a:endParaRPr lang="it-IT" dirty="0"/>
          </a:p>
          <a:p>
            <a:pPr lvl="1"/>
            <a:r>
              <a:rPr lang="it-IT" dirty="0"/>
              <a:t>spostiamo il disco </a:t>
            </a:r>
            <a:r>
              <a:rPr lang="it-IT" dirty="0" smtClean="0"/>
              <a:t>più piccolo dall’asta centrale sull’asta </a:t>
            </a:r>
            <a:r>
              <a:rPr lang="it-IT" dirty="0"/>
              <a:t>a sinistra </a:t>
            </a:r>
            <a:r>
              <a:rPr lang="it-IT" dirty="0" smtClean="0"/>
              <a:t>; </a:t>
            </a:r>
            <a:endParaRPr lang="it-IT" dirty="0"/>
          </a:p>
          <a:p>
            <a:pPr lvl="1"/>
            <a:r>
              <a:rPr lang="it-IT" dirty="0"/>
              <a:t>spostiamo il disco </a:t>
            </a:r>
            <a:r>
              <a:rPr lang="it-IT" dirty="0" smtClean="0"/>
              <a:t>di grandezza intermedia sull’asta </a:t>
            </a:r>
            <a:r>
              <a:rPr lang="it-IT" dirty="0"/>
              <a:t>a destra, appoggiandolo sul disco </a:t>
            </a:r>
            <a:r>
              <a:rPr lang="it-IT" dirty="0" smtClean="0"/>
              <a:t>più grande</a:t>
            </a:r>
            <a:endParaRPr lang="it-IT" dirty="0"/>
          </a:p>
          <a:p>
            <a:pPr lvl="1"/>
            <a:r>
              <a:rPr lang="it-IT" dirty="0" smtClean="0"/>
              <a:t>Infine, spostiamo </a:t>
            </a:r>
            <a:r>
              <a:rPr lang="it-IT" dirty="0"/>
              <a:t>il disco </a:t>
            </a:r>
            <a:r>
              <a:rPr lang="it-IT" dirty="0" smtClean="0"/>
              <a:t>più piccolo sull’asta </a:t>
            </a:r>
            <a:r>
              <a:rPr lang="it-IT" dirty="0"/>
              <a:t>a destra, appoggiandolo sul disco </a:t>
            </a:r>
            <a:r>
              <a:rPr lang="it-IT" dirty="0" smtClean="0"/>
              <a:t>di grandezza intermedia: </a:t>
            </a:r>
            <a:r>
              <a:rPr lang="it-IT" dirty="0"/>
              <a:t>fatto! </a:t>
            </a:r>
          </a:p>
        </p:txBody>
      </p:sp>
    </p:spTree>
    <p:extLst>
      <p:ext uri="{BB962C8B-B14F-4D97-AF65-F5344CB8AC3E}">
        <p14:creationId xmlns:p14="http://schemas.microsoft.com/office/powerpoint/2010/main" val="181626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smtClean="0"/>
              <a:t>Dunque, abbiamo spostato una </a:t>
            </a:r>
            <a:r>
              <a:rPr lang="it-IT" dirty="0"/>
              <a:t>torre di 3 </a:t>
            </a:r>
            <a:r>
              <a:rPr lang="it-IT" dirty="0" smtClean="0"/>
              <a:t>dischi utilizzando 7 spostamenti di dischi singoli</a:t>
            </a:r>
            <a:endParaRPr lang="it-IT" dirty="0"/>
          </a:p>
          <a:p>
            <a:pPr lvl="1"/>
            <a:r>
              <a:rPr lang="it-IT" dirty="0" smtClean="0"/>
              <a:t>e non è possibile realizzare il nostro compito utilizzando un numero inferiore di spostamenti di dischi singoli. </a:t>
            </a:r>
          </a:p>
          <a:p>
            <a:r>
              <a:rPr lang="it-IT" dirty="0" smtClean="0"/>
              <a:t>Per spostare una torre di 4 dischi è necessario:</a:t>
            </a:r>
            <a:endParaRPr lang="it-IT" dirty="0"/>
          </a:p>
          <a:p>
            <a:pPr lvl="1"/>
            <a:r>
              <a:rPr lang="it-IT" dirty="0" smtClean="0"/>
              <a:t>spostare la sotto-torre costituita dai 3 dischi più piccoli dall’asta di sinistra a quella centrale, </a:t>
            </a:r>
          </a:p>
          <a:p>
            <a:pPr lvl="1"/>
            <a:r>
              <a:rPr lang="it-IT" dirty="0" smtClean="0"/>
              <a:t>poi spostare </a:t>
            </a:r>
            <a:r>
              <a:rPr lang="it-IT" dirty="0"/>
              <a:t>il disco </a:t>
            </a:r>
            <a:r>
              <a:rPr lang="it-IT" dirty="0" smtClean="0"/>
              <a:t>più grande sull’asta di destra ,</a:t>
            </a:r>
            <a:endParaRPr lang="it-IT" dirty="0"/>
          </a:p>
          <a:p>
            <a:pPr lvl="1"/>
            <a:r>
              <a:rPr lang="it-IT" dirty="0" smtClean="0"/>
              <a:t>e, infine, spostare </a:t>
            </a:r>
            <a:r>
              <a:rPr lang="it-IT" dirty="0"/>
              <a:t>la sotto-torre costituita dai 3 dischi più piccoli dall’asta </a:t>
            </a:r>
            <a:r>
              <a:rPr lang="it-IT" dirty="0" smtClean="0"/>
              <a:t>centrale a </a:t>
            </a:r>
            <a:r>
              <a:rPr lang="it-IT" dirty="0"/>
              <a:t>quella </a:t>
            </a:r>
            <a:r>
              <a:rPr lang="it-IT" dirty="0" smtClean="0"/>
              <a:t>di destra.</a:t>
            </a:r>
          </a:p>
          <a:p>
            <a:pPr lvl="1"/>
            <a:r>
              <a:rPr lang="it-IT" dirty="0" smtClean="0"/>
              <a:t>E non possiamo far di meglio!</a:t>
            </a:r>
            <a:endParaRPr lang="it-IT" dirty="0"/>
          </a:p>
        </p:txBody>
      </p:sp>
    </p:spTree>
    <p:extLst>
      <p:ext uri="{BB962C8B-B14F-4D97-AF65-F5344CB8AC3E}">
        <p14:creationId xmlns:p14="http://schemas.microsoft.com/office/powerpoint/2010/main" val="827140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smtClean="0"/>
              <a:t>Questo procedimento è generalizzabile</a:t>
            </a:r>
            <a:endParaRPr lang="it-IT" dirty="0"/>
          </a:p>
          <a:p>
            <a:r>
              <a:rPr lang="it-IT" dirty="0" smtClean="0"/>
              <a:t>Per spostare una torre di </a:t>
            </a:r>
            <a:r>
              <a:rPr lang="it-IT" dirty="0" err="1" smtClean="0"/>
              <a:t>n</a:t>
            </a:r>
            <a:r>
              <a:rPr lang="it-IT" dirty="0" smtClean="0"/>
              <a:t> dischi è necessario:</a:t>
            </a:r>
          </a:p>
          <a:p>
            <a:pPr lvl="1"/>
            <a:r>
              <a:rPr lang="it-IT" dirty="0"/>
              <a:t>spostare la sotto-torre costituita </a:t>
            </a:r>
            <a:r>
              <a:rPr lang="it-IT" dirty="0" smtClean="0"/>
              <a:t>dagli n-1 </a:t>
            </a:r>
            <a:r>
              <a:rPr lang="it-IT" dirty="0"/>
              <a:t>dischi più piccoli dall’asta di sinistra a quella centrale, </a:t>
            </a:r>
          </a:p>
          <a:p>
            <a:pPr lvl="1"/>
            <a:r>
              <a:rPr lang="it-IT" dirty="0"/>
              <a:t>poi spostare il disco più grande sull’asta di destra ,</a:t>
            </a:r>
          </a:p>
          <a:p>
            <a:pPr lvl="1"/>
            <a:r>
              <a:rPr lang="it-IT" dirty="0"/>
              <a:t>e, infine, spostare la sotto-torre costituita </a:t>
            </a:r>
            <a:r>
              <a:rPr lang="it-IT" dirty="0" smtClean="0"/>
              <a:t>dagli n-1 </a:t>
            </a:r>
            <a:r>
              <a:rPr lang="it-IT" dirty="0"/>
              <a:t>dischi più piccoli dall’asta centrale a quella di destra</a:t>
            </a:r>
            <a:r>
              <a:rPr lang="it-IT" dirty="0" smtClean="0"/>
              <a:t>.</a:t>
            </a:r>
          </a:p>
          <a:p>
            <a:pPr lvl="1"/>
            <a:r>
              <a:rPr lang="it-IT" dirty="0"/>
              <a:t>E non possiamo far di meglio</a:t>
            </a:r>
            <a:r>
              <a:rPr lang="it-IT" dirty="0" smtClean="0"/>
              <a:t>!</a:t>
            </a:r>
          </a:p>
          <a:p>
            <a:r>
              <a:rPr lang="it-IT" dirty="0" smtClean="0"/>
              <a:t>Quindi, se indichiamo con M(</a:t>
            </a:r>
            <a:r>
              <a:rPr lang="it-IT" dirty="0" err="1" smtClean="0"/>
              <a:t>n</a:t>
            </a:r>
            <a:r>
              <a:rPr lang="it-IT" dirty="0" smtClean="0"/>
              <a:t>) il numero di spostamenti di dischi singoli </a:t>
            </a:r>
            <a:r>
              <a:rPr lang="it-IT" i="1" dirty="0" smtClean="0"/>
              <a:t>necessario</a:t>
            </a:r>
            <a:r>
              <a:rPr lang="it-IT" dirty="0" smtClean="0"/>
              <a:t> a spostare una torre di </a:t>
            </a:r>
            <a:r>
              <a:rPr lang="it-IT" dirty="0" err="1" smtClean="0"/>
              <a:t>n</a:t>
            </a:r>
            <a:r>
              <a:rPr lang="it-IT" dirty="0" smtClean="0"/>
              <a:t> dischi, vale la seguente relazione di ricorrenza: 								M(</a:t>
            </a:r>
            <a:r>
              <a:rPr lang="it-IT" dirty="0" err="1" smtClean="0"/>
              <a:t>n</a:t>
            </a:r>
            <a:r>
              <a:rPr lang="it-IT" dirty="0" smtClean="0"/>
              <a:t>) = 2 M(n-1) +1</a:t>
            </a:r>
          </a:p>
          <a:p>
            <a:r>
              <a:rPr lang="it-IT" dirty="0" smtClean="0"/>
              <a:t>Che ha come soluzione M(</a:t>
            </a:r>
            <a:r>
              <a:rPr lang="it-IT" dirty="0" err="1" smtClean="0"/>
              <a:t>n</a:t>
            </a:r>
            <a:r>
              <a:rPr lang="it-IT" dirty="0" smtClean="0"/>
              <a:t>) = 2</a:t>
            </a:r>
            <a:r>
              <a:rPr lang="it-IT" baseline="30000" dirty="0" smtClean="0"/>
              <a:t>n</a:t>
            </a:r>
            <a:r>
              <a:rPr lang="it-IT" dirty="0" smtClean="0"/>
              <a:t>-1</a:t>
            </a:r>
          </a:p>
          <a:p>
            <a:r>
              <a:rPr lang="it-IT" dirty="0" smtClean="0"/>
              <a:t>E non possiamo far di meglio!</a:t>
            </a:r>
            <a:endParaRPr lang="it-IT" dirty="0"/>
          </a:p>
        </p:txBody>
      </p:sp>
    </p:spTree>
    <p:extLst>
      <p:ext uri="{BB962C8B-B14F-4D97-AF65-F5344CB8AC3E}">
        <p14:creationId xmlns:p14="http://schemas.microsoft.com/office/powerpoint/2010/main" val="56402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a:solidFill>
                  <a:schemeClr val="tx1"/>
                </a:solidFill>
              </a:rPr>
              <a:t>La Torre di Hanoi</a:t>
            </a:r>
          </a:p>
        </p:txBody>
      </p:sp>
      <p:sp>
        <p:nvSpPr>
          <p:cNvPr id="3" name="Segnaposto contenuto 2"/>
          <p:cNvSpPr>
            <a:spLocks noGrp="1"/>
          </p:cNvSpPr>
          <p:nvPr>
            <p:ph idx="1"/>
          </p:nvPr>
        </p:nvSpPr>
        <p:spPr>
          <a:xfrm>
            <a:off x="1971794" y="1078630"/>
            <a:ext cx="9746964" cy="4997006"/>
          </a:xfrm>
        </p:spPr>
        <p:txBody>
          <a:bodyPr>
            <a:normAutofit/>
          </a:bodyPr>
          <a:lstStyle/>
          <a:p>
            <a:r>
              <a:rPr lang="it-IT" dirty="0" smtClean="0"/>
              <a:t>Quindi, se indichiamo con M(</a:t>
            </a:r>
            <a:r>
              <a:rPr lang="it-IT" dirty="0" err="1" smtClean="0"/>
              <a:t>n</a:t>
            </a:r>
            <a:r>
              <a:rPr lang="it-IT" dirty="0" smtClean="0"/>
              <a:t>) il numero di spostamenti di dischi singoli </a:t>
            </a:r>
            <a:r>
              <a:rPr lang="it-IT" i="1" dirty="0" smtClean="0"/>
              <a:t>necessario</a:t>
            </a:r>
            <a:r>
              <a:rPr lang="it-IT" dirty="0" smtClean="0"/>
              <a:t> a spostare una torre di </a:t>
            </a:r>
            <a:r>
              <a:rPr lang="it-IT" dirty="0" err="1" smtClean="0"/>
              <a:t>n</a:t>
            </a:r>
            <a:r>
              <a:rPr lang="it-IT" dirty="0" smtClean="0"/>
              <a:t> dischi, abbiamo che													M(</a:t>
            </a:r>
            <a:r>
              <a:rPr lang="it-IT" dirty="0" err="1" smtClean="0"/>
              <a:t>n</a:t>
            </a:r>
            <a:r>
              <a:rPr lang="it-IT" dirty="0" smtClean="0"/>
              <a:t>) = </a:t>
            </a:r>
            <a:r>
              <a:rPr lang="it-IT" dirty="0"/>
              <a:t>2</a:t>
            </a:r>
            <a:r>
              <a:rPr lang="it-IT" baseline="30000" dirty="0"/>
              <a:t>n</a:t>
            </a:r>
            <a:r>
              <a:rPr lang="it-IT" dirty="0"/>
              <a:t>-1</a:t>
            </a:r>
          </a:p>
          <a:p>
            <a:r>
              <a:rPr lang="it-IT" dirty="0" smtClean="0"/>
              <a:t>E non possiamo far di meglio!</a:t>
            </a:r>
          </a:p>
          <a:p>
            <a:r>
              <a:rPr lang="it-IT" dirty="0" smtClean="0"/>
              <a:t>Ma che significa?</a:t>
            </a:r>
          </a:p>
          <a:p>
            <a:r>
              <a:rPr lang="it-IT" dirty="0" smtClean="0"/>
              <a:t>Che per spostare la Torre di Hanoi occorrono (sono necessari) 									</a:t>
            </a:r>
            <a:r>
              <a:rPr lang="nb-NO" dirty="0" smtClean="0"/>
              <a:t>2</a:t>
            </a:r>
            <a:r>
              <a:rPr lang="nb-NO" baseline="30000" dirty="0" smtClean="0"/>
              <a:t>64</a:t>
            </a:r>
            <a:r>
              <a:rPr lang="nb-NO" dirty="0" smtClean="0"/>
              <a:t> </a:t>
            </a:r>
            <a:r>
              <a:rPr lang="nb-NO" dirty="0"/>
              <a:t>- 1 = 18.446.744.073.709.551.615 </a:t>
            </a:r>
            <a:r>
              <a:rPr lang="nb-NO" dirty="0" smtClean="0"/>
              <a:t>									</a:t>
            </a:r>
            <a:r>
              <a:rPr lang="nb-NO" dirty="0" err="1" smtClean="0"/>
              <a:t>spostamenti</a:t>
            </a:r>
            <a:r>
              <a:rPr lang="nb-NO" dirty="0" smtClean="0"/>
              <a:t> </a:t>
            </a:r>
            <a:r>
              <a:rPr lang="it-IT" dirty="0" smtClean="0"/>
              <a:t>di dischi</a:t>
            </a:r>
          </a:p>
          <a:p>
            <a:r>
              <a:rPr lang="it-IT" dirty="0" smtClean="0"/>
              <a:t>e che, anche se i monaci riuscissero a spostare un disco in 1 secondo, occorrerebbero  almeno </a:t>
            </a:r>
            <a:r>
              <a:rPr lang="nb-NO" dirty="0" smtClean="0"/>
              <a:t>18.446.744.073.709.551.615  </a:t>
            </a:r>
            <a:r>
              <a:rPr lang="nb-NO" dirty="0" err="1" smtClean="0"/>
              <a:t>secondi</a:t>
            </a:r>
            <a:r>
              <a:rPr lang="nb-NO" dirty="0" smtClean="0"/>
              <a:t> per </a:t>
            </a:r>
            <a:r>
              <a:rPr lang="nb-NO" dirty="0" err="1" smtClean="0"/>
              <a:t>spostare</a:t>
            </a:r>
            <a:r>
              <a:rPr lang="nb-NO" dirty="0" smtClean="0"/>
              <a:t> la </a:t>
            </a:r>
            <a:r>
              <a:rPr lang="nb-NO" dirty="0" err="1" smtClean="0"/>
              <a:t>torre</a:t>
            </a:r>
            <a:endParaRPr lang="nb-NO" dirty="0" smtClean="0"/>
          </a:p>
          <a:p>
            <a:r>
              <a:rPr lang="nb-NO" dirty="0" err="1" smtClean="0"/>
              <a:t>che</a:t>
            </a:r>
            <a:r>
              <a:rPr lang="nb-NO" dirty="0" smtClean="0"/>
              <a:t> </a:t>
            </a:r>
            <a:r>
              <a:rPr lang="nb-NO" dirty="0" err="1" smtClean="0"/>
              <a:t>corrispondono</a:t>
            </a:r>
            <a:r>
              <a:rPr lang="nb-NO" dirty="0" smtClean="0"/>
              <a:t> a </a:t>
            </a:r>
            <a:r>
              <a:rPr lang="nb-NO" dirty="0" err="1" smtClean="0"/>
              <a:t>circa</a:t>
            </a:r>
            <a:r>
              <a:rPr lang="nb-NO" dirty="0" smtClean="0"/>
              <a:t> 5.845.580.504 </a:t>
            </a:r>
            <a:r>
              <a:rPr lang="nb-NO" dirty="0" err="1" smtClean="0"/>
              <a:t>secoli</a:t>
            </a:r>
            <a:endParaRPr lang="nb-NO" dirty="0" smtClean="0"/>
          </a:p>
          <a:p>
            <a:r>
              <a:rPr lang="nb-NO" dirty="0" err="1" smtClean="0"/>
              <a:t>un</a:t>
            </a:r>
            <a:r>
              <a:rPr lang="nb-NO" dirty="0" smtClean="0"/>
              <a:t> </a:t>
            </a:r>
            <a:r>
              <a:rPr lang="nb-NO" dirty="0"/>
              <a:t>tempo </a:t>
            </a:r>
            <a:r>
              <a:rPr lang="nb-NO" dirty="0" err="1" smtClean="0"/>
              <a:t>così</a:t>
            </a:r>
            <a:r>
              <a:rPr lang="nb-NO" dirty="0" smtClean="0"/>
              <a:t> </a:t>
            </a:r>
            <a:r>
              <a:rPr lang="nb-NO" dirty="0" err="1"/>
              <a:t>lungo</a:t>
            </a:r>
            <a:r>
              <a:rPr lang="nb-NO" dirty="0"/>
              <a:t> </a:t>
            </a:r>
            <a:r>
              <a:rPr lang="nb-NO" dirty="0" err="1"/>
              <a:t>che</a:t>
            </a:r>
            <a:r>
              <a:rPr lang="nb-NO" dirty="0"/>
              <a:t> </a:t>
            </a:r>
            <a:r>
              <a:rPr lang="nb-NO" dirty="0" err="1"/>
              <a:t>quando</a:t>
            </a:r>
            <a:r>
              <a:rPr lang="nb-NO" dirty="0"/>
              <a:t> il sole </a:t>
            </a:r>
            <a:r>
              <a:rPr lang="nb-NO" dirty="0" err="1" smtClean="0"/>
              <a:t>diverrà</a:t>
            </a:r>
            <a:r>
              <a:rPr lang="nb-NO" dirty="0" smtClean="0"/>
              <a:t> </a:t>
            </a:r>
            <a:r>
              <a:rPr lang="nb-NO" dirty="0" err="1"/>
              <a:t>una</a:t>
            </a:r>
            <a:r>
              <a:rPr lang="nb-NO" dirty="0"/>
              <a:t> </a:t>
            </a:r>
            <a:r>
              <a:rPr lang="nb-NO" dirty="0" err="1"/>
              <a:t>gigante</a:t>
            </a:r>
            <a:r>
              <a:rPr lang="nb-NO" dirty="0"/>
              <a:t> rossa e </a:t>
            </a:r>
            <a:r>
              <a:rPr lang="nb-NO" dirty="0" err="1" smtClean="0"/>
              <a:t>brucerà</a:t>
            </a:r>
            <a:r>
              <a:rPr lang="nb-NO" dirty="0" smtClean="0"/>
              <a:t> </a:t>
            </a:r>
            <a:r>
              <a:rPr lang="nb-NO" dirty="0"/>
              <a:t>la Terra, il </a:t>
            </a:r>
            <a:r>
              <a:rPr lang="nb-NO" dirty="0" err="1"/>
              <a:t>gioco</a:t>
            </a:r>
            <a:r>
              <a:rPr lang="nb-NO" dirty="0"/>
              <a:t> non </a:t>
            </a:r>
            <a:r>
              <a:rPr lang="nb-NO" dirty="0" err="1" smtClean="0"/>
              <a:t>sarà</a:t>
            </a:r>
            <a:r>
              <a:rPr lang="nb-NO" dirty="0" smtClean="0"/>
              <a:t> </a:t>
            </a:r>
            <a:r>
              <a:rPr lang="nb-NO" dirty="0" err="1"/>
              <a:t>ancora</a:t>
            </a:r>
            <a:r>
              <a:rPr lang="nb-NO" dirty="0"/>
              <a:t> </a:t>
            </a:r>
            <a:r>
              <a:rPr lang="nb-NO" dirty="0" err="1"/>
              <a:t>stato</a:t>
            </a:r>
            <a:r>
              <a:rPr lang="nb-NO" dirty="0"/>
              <a:t> </a:t>
            </a:r>
            <a:r>
              <a:rPr lang="nb-NO" dirty="0" err="1"/>
              <a:t>completato</a:t>
            </a:r>
            <a:r>
              <a:rPr lang="nb-NO" dirty="0"/>
              <a:t>. </a:t>
            </a:r>
            <a:endParaRPr lang="nb-NO" dirty="0" smtClean="0"/>
          </a:p>
          <a:p>
            <a:r>
              <a:rPr lang="nb-NO" dirty="0" smtClean="0"/>
              <a:t>...</a:t>
            </a:r>
            <a:endParaRPr lang="it-IT" dirty="0"/>
          </a:p>
        </p:txBody>
      </p:sp>
    </p:spTree>
    <p:extLst>
      <p:ext uri="{BB962C8B-B14F-4D97-AF65-F5344CB8AC3E}">
        <p14:creationId xmlns:p14="http://schemas.microsoft.com/office/powerpoint/2010/main" val="63699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8911687" cy="803435"/>
          </a:xfrm>
        </p:spPr>
        <p:txBody>
          <a:bodyPr/>
          <a:lstStyle/>
          <a:p>
            <a:r>
              <a:rPr lang="it-IT" dirty="0" smtClean="0">
                <a:solidFill>
                  <a:schemeClr val="tx1"/>
                </a:solidFill>
              </a:rPr>
              <a:t>E allora?</a:t>
            </a:r>
            <a:endParaRPr lang="it-IT" dirty="0">
              <a:solidFill>
                <a:schemeClr val="tx1"/>
              </a:solidFill>
            </a:endParaRPr>
          </a:p>
        </p:txBody>
      </p:sp>
      <p:sp>
        <p:nvSpPr>
          <p:cNvPr id="3" name="Segnaposto contenuto 2"/>
          <p:cNvSpPr>
            <a:spLocks noGrp="1"/>
          </p:cNvSpPr>
          <p:nvPr>
            <p:ph idx="1"/>
          </p:nvPr>
        </p:nvSpPr>
        <p:spPr>
          <a:xfrm>
            <a:off x="1971794" y="1078630"/>
            <a:ext cx="9746964" cy="4997006"/>
          </a:xfrm>
        </p:spPr>
        <p:txBody>
          <a:bodyPr>
            <a:normAutofit/>
          </a:bodyPr>
          <a:lstStyle/>
          <a:p>
            <a:r>
              <a:rPr lang="it-IT" dirty="0" smtClean="0"/>
              <a:t>Intanto, possiamo stare ragionevolmente tranquilli: se sarà fine del mondo, non sarà per colpa dei monaci di Hanoi</a:t>
            </a:r>
            <a:r>
              <a:rPr lang="is-IS" dirty="0" smtClean="0"/>
              <a:t>…</a:t>
            </a:r>
            <a:endParaRPr lang="it-IT" dirty="0"/>
          </a:p>
          <a:p>
            <a:r>
              <a:rPr lang="it-IT" dirty="0" smtClean="0"/>
              <a:t>Ma, soprattutto: lo sappiamo risolvere o no il problema della torre di Hanoi?</a:t>
            </a:r>
          </a:p>
          <a:p>
            <a:r>
              <a:rPr lang="it-IT" dirty="0" smtClean="0"/>
              <a:t>Certo, che lo sappiamo risolvere!</a:t>
            </a:r>
          </a:p>
          <a:p>
            <a:pPr lvl="1"/>
            <a:r>
              <a:rPr lang="it-IT" dirty="0" smtClean="0"/>
              <a:t>vi ho mostrato il procedimento che sposta una torre di </a:t>
            </a:r>
            <a:r>
              <a:rPr lang="it-IT" dirty="0" err="1" smtClean="0"/>
              <a:t>n</a:t>
            </a:r>
            <a:r>
              <a:rPr lang="it-IT" dirty="0" smtClean="0"/>
              <a:t> dischi da un’asta all’altra!</a:t>
            </a:r>
          </a:p>
          <a:p>
            <a:r>
              <a:rPr lang="it-IT" dirty="0" smtClean="0"/>
              <a:t>Tuttavia</a:t>
            </a:r>
            <a:r>
              <a:rPr lang="is-IS" dirty="0" smtClean="0"/>
              <a:t>…</a:t>
            </a:r>
            <a:endParaRPr lang="it-IT" dirty="0" smtClean="0"/>
          </a:p>
          <a:p>
            <a:r>
              <a:rPr lang="it-IT" dirty="0" smtClean="0"/>
              <a:t>Tuttavia, anche se </a:t>
            </a:r>
            <a:r>
              <a:rPr lang="it-IT" i="1" dirty="0" smtClean="0"/>
              <a:t>sappiamo come fare </a:t>
            </a:r>
            <a:r>
              <a:rPr lang="it-IT" dirty="0" smtClean="0"/>
              <a:t>a spostare una torre grande quanto ci pare, se la torre è abbastanza grande l’intera nostra vita non sarà sufficiente a vedere la torre spostata</a:t>
            </a:r>
            <a:endParaRPr lang="nb-NO" dirty="0" smtClean="0"/>
          </a:p>
          <a:p>
            <a:r>
              <a:rPr lang="nb-NO" dirty="0"/>
              <a:t>S</a:t>
            </a:r>
            <a:r>
              <a:rPr lang="nb-NO" dirty="0" smtClean="0"/>
              <a:t>e il tempo </a:t>
            </a:r>
            <a:r>
              <a:rPr lang="nb-NO" dirty="0" err="1" smtClean="0"/>
              <a:t>necessario</a:t>
            </a:r>
            <a:r>
              <a:rPr lang="nb-NO" dirty="0" smtClean="0"/>
              <a:t> a </a:t>
            </a:r>
            <a:r>
              <a:rPr lang="nb-NO" dirty="0" err="1" smtClean="0"/>
              <a:t>calcolare</a:t>
            </a:r>
            <a:r>
              <a:rPr lang="nb-NO" dirty="0" smtClean="0"/>
              <a:t> la </a:t>
            </a:r>
            <a:r>
              <a:rPr lang="nb-NO" dirty="0" err="1" smtClean="0"/>
              <a:t>soluzione</a:t>
            </a:r>
            <a:r>
              <a:rPr lang="nb-NO" dirty="0" smtClean="0"/>
              <a:t> di  (</a:t>
            </a:r>
            <a:r>
              <a:rPr lang="nb-NO" dirty="0" err="1" smtClean="0"/>
              <a:t>un’istanza</a:t>
            </a:r>
            <a:r>
              <a:rPr lang="nb-NO" dirty="0" smtClean="0"/>
              <a:t> di) </a:t>
            </a:r>
            <a:r>
              <a:rPr lang="nb-NO" dirty="0" err="1" smtClean="0"/>
              <a:t>un</a:t>
            </a:r>
            <a:r>
              <a:rPr lang="nb-NO" dirty="0" smtClean="0"/>
              <a:t> problema </a:t>
            </a:r>
            <a:r>
              <a:rPr lang="nb-NO" dirty="0" err="1" smtClean="0"/>
              <a:t>è</a:t>
            </a:r>
            <a:r>
              <a:rPr lang="nb-NO" dirty="0" smtClean="0"/>
              <a:t> troppo </a:t>
            </a:r>
            <a:r>
              <a:rPr lang="nb-NO" dirty="0" err="1" smtClean="0"/>
              <a:t>elevato</a:t>
            </a:r>
            <a:r>
              <a:rPr lang="nb-NO" dirty="0" smtClean="0"/>
              <a:t>, </a:t>
            </a:r>
            <a:r>
              <a:rPr lang="nb-NO" dirty="0" err="1" smtClean="0"/>
              <a:t>saper</a:t>
            </a:r>
            <a:r>
              <a:rPr lang="nb-NO" dirty="0" smtClean="0"/>
              <a:t> </a:t>
            </a:r>
            <a:r>
              <a:rPr lang="nb-NO" dirty="0" err="1" smtClean="0"/>
              <a:t>calcolare</a:t>
            </a:r>
            <a:r>
              <a:rPr lang="nb-NO" dirty="0" smtClean="0"/>
              <a:t> </a:t>
            </a:r>
            <a:r>
              <a:rPr lang="nb-NO" dirty="0" err="1" smtClean="0"/>
              <a:t>quella</a:t>
            </a:r>
            <a:r>
              <a:rPr lang="nb-NO" dirty="0" smtClean="0"/>
              <a:t> </a:t>
            </a:r>
            <a:r>
              <a:rPr lang="nb-NO" dirty="0" err="1" smtClean="0"/>
              <a:t>soluzione</a:t>
            </a:r>
            <a:r>
              <a:rPr lang="nb-NO" dirty="0" smtClean="0"/>
              <a:t> </a:t>
            </a:r>
            <a:r>
              <a:rPr lang="nb-NO" dirty="0" err="1" smtClean="0"/>
              <a:t>è</a:t>
            </a:r>
            <a:r>
              <a:rPr lang="nb-NO" dirty="0" smtClean="0"/>
              <a:t> </a:t>
            </a:r>
            <a:r>
              <a:rPr lang="nb-NO" dirty="0" err="1" smtClean="0"/>
              <a:t>equivalente</a:t>
            </a:r>
            <a:r>
              <a:rPr lang="nb-NO" dirty="0" smtClean="0"/>
              <a:t> a non </a:t>
            </a:r>
            <a:r>
              <a:rPr lang="nb-NO" dirty="0" err="1" smtClean="0"/>
              <a:t>saprela</a:t>
            </a:r>
            <a:r>
              <a:rPr lang="nb-NO" dirty="0" smtClean="0"/>
              <a:t> </a:t>
            </a:r>
            <a:r>
              <a:rPr lang="nb-NO" dirty="0" err="1" smtClean="0"/>
              <a:t>calcolare</a:t>
            </a:r>
            <a:endParaRPr lang="nb-NO" dirty="0" smtClean="0"/>
          </a:p>
          <a:p>
            <a:r>
              <a:rPr lang="nb-NO" dirty="0" smtClean="0"/>
              <a:t>...</a:t>
            </a:r>
            <a:endParaRPr lang="it-IT" dirty="0"/>
          </a:p>
        </p:txBody>
      </p:sp>
    </p:spTree>
    <p:extLst>
      <p:ext uri="{BB962C8B-B14F-4D97-AF65-F5344CB8AC3E}">
        <p14:creationId xmlns:p14="http://schemas.microsoft.com/office/powerpoint/2010/main" val="1482471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9282243" cy="803435"/>
          </a:xfrm>
        </p:spPr>
        <p:txBody>
          <a:bodyPr>
            <a:normAutofit fontScale="90000"/>
          </a:bodyPr>
          <a:lstStyle/>
          <a:p>
            <a:r>
              <a:rPr lang="it-IT" dirty="0" smtClean="0">
                <a:solidFill>
                  <a:schemeClr val="tx1"/>
                </a:solidFill>
              </a:rPr>
              <a:t>La Teoria della Complessità Computazionale</a:t>
            </a:r>
            <a:endParaRPr lang="it-IT" dirty="0">
              <a:solidFill>
                <a:schemeClr val="tx1"/>
              </a:solidFill>
            </a:endParaRPr>
          </a:p>
        </p:txBody>
      </p:sp>
      <p:sp>
        <p:nvSpPr>
          <p:cNvPr id="3" name="Segnaposto contenuto 2"/>
          <p:cNvSpPr>
            <a:spLocks noGrp="1"/>
          </p:cNvSpPr>
          <p:nvPr>
            <p:ph idx="1"/>
          </p:nvPr>
        </p:nvSpPr>
        <p:spPr>
          <a:xfrm>
            <a:off x="1995856" y="1639902"/>
            <a:ext cx="9373985" cy="5262012"/>
          </a:xfrm>
        </p:spPr>
        <p:txBody>
          <a:bodyPr>
            <a:normAutofit/>
          </a:bodyPr>
          <a:lstStyle/>
          <a:p>
            <a:r>
              <a:rPr lang="it-IT" dirty="0" smtClean="0">
                <a:solidFill>
                  <a:schemeClr val="tx1"/>
                </a:solidFill>
              </a:rPr>
              <a:t>Studia la “quantità di risorse” necessarie a risolvere un problema</a:t>
            </a:r>
          </a:p>
          <a:p>
            <a:pPr lvl="1"/>
            <a:r>
              <a:rPr lang="it-IT" dirty="0" smtClean="0">
                <a:solidFill>
                  <a:schemeClr val="tx1"/>
                </a:solidFill>
              </a:rPr>
              <a:t>meglio: a decidere un linguaggio</a:t>
            </a:r>
          </a:p>
          <a:p>
            <a:r>
              <a:rPr lang="it-IT" dirty="0" smtClean="0">
                <a:solidFill>
                  <a:schemeClr val="tx1"/>
                </a:solidFill>
              </a:rPr>
              <a:t>E suddivide i problemi in “trattabili” e “intrattabili”</a:t>
            </a:r>
          </a:p>
          <a:p>
            <a:pPr lvl="1"/>
            <a:r>
              <a:rPr lang="it-IT" dirty="0" smtClean="0">
                <a:solidFill>
                  <a:schemeClr val="tx1"/>
                </a:solidFill>
              </a:rPr>
              <a:t>dipendentemente dal fatto che la “quantità di risorse” necessarie cresca come un polinomio o più di un polinomio</a:t>
            </a:r>
            <a:endParaRPr lang="it-IT" dirty="0" smtClean="0">
              <a:solidFill>
                <a:srgbClr val="FF0000"/>
              </a:solidFill>
            </a:endParaRPr>
          </a:p>
          <a:p>
            <a:r>
              <a:rPr lang="it-IT" dirty="0" smtClean="0">
                <a:solidFill>
                  <a:schemeClr val="tx1"/>
                </a:solidFill>
              </a:rPr>
              <a:t>Ma perché la crescita polinomiale è discriminante fra trattabilità e intrattabilità?</a:t>
            </a:r>
          </a:p>
          <a:p>
            <a:pPr lvl="1"/>
            <a:r>
              <a:rPr lang="it-IT" dirty="0" smtClean="0">
                <a:solidFill>
                  <a:schemeClr val="tx1"/>
                </a:solidFill>
              </a:rPr>
              <a:t>Beh, lo avete visto quanto è grande 2</a:t>
            </a:r>
            <a:r>
              <a:rPr lang="it-IT" baseline="30000" dirty="0" smtClean="0">
                <a:solidFill>
                  <a:schemeClr val="tx1"/>
                </a:solidFill>
              </a:rPr>
              <a:t>64</a:t>
            </a:r>
            <a:r>
              <a:rPr lang="it-IT" dirty="0" smtClean="0">
                <a:solidFill>
                  <a:schemeClr val="tx1"/>
                </a:solidFill>
              </a:rPr>
              <a:t>: un numero di 20 (venti!) cifre. </a:t>
            </a:r>
            <a:r>
              <a:rPr lang="it-IT" dirty="0">
                <a:solidFill>
                  <a:schemeClr val="tx1"/>
                </a:solidFill>
              </a:rPr>
              <a:t>I</a:t>
            </a:r>
            <a:r>
              <a:rPr lang="it-IT" dirty="0" smtClean="0">
                <a:solidFill>
                  <a:schemeClr val="tx1"/>
                </a:solidFill>
              </a:rPr>
              <a:t>nvece, 64</a:t>
            </a:r>
            <a:r>
              <a:rPr lang="it-IT" baseline="30000" dirty="0" smtClean="0">
                <a:solidFill>
                  <a:schemeClr val="tx1"/>
                </a:solidFill>
              </a:rPr>
              <a:t>2</a:t>
            </a:r>
            <a:r>
              <a:rPr lang="it-IT" dirty="0" smtClean="0">
                <a:solidFill>
                  <a:schemeClr val="tx1"/>
                </a:solidFill>
              </a:rPr>
              <a:t> è il minuscolo 4096. Piccolo.</a:t>
            </a:r>
          </a:p>
          <a:p>
            <a:pPr lvl="1"/>
            <a:r>
              <a:rPr lang="it-IT" dirty="0" smtClean="0">
                <a:solidFill>
                  <a:schemeClr val="tx1"/>
                </a:solidFill>
              </a:rPr>
              <a:t>Chiara l’idea?</a:t>
            </a:r>
          </a:p>
          <a:p>
            <a:r>
              <a:rPr lang="it-IT" dirty="0" smtClean="0">
                <a:solidFill>
                  <a:schemeClr val="tx1"/>
                </a:solidFill>
              </a:rPr>
              <a:t>Una funzione più che polinomiale cresce infinitamente più velocemente di una funzione polinomiale! </a:t>
            </a:r>
          </a:p>
          <a:p>
            <a:pPr lvl="1"/>
            <a:r>
              <a:rPr lang="it-IT" dirty="0" smtClean="0">
                <a:solidFill>
                  <a:schemeClr val="tx1"/>
                </a:solidFill>
              </a:rPr>
              <a:t>e, se quella funzione rappresenta la “quantità di risorse” necessaria a risolvere un problema</a:t>
            </a:r>
            <a:r>
              <a:rPr lang="is-IS" dirty="0" smtClean="0">
                <a:solidFill>
                  <a:schemeClr val="tx1"/>
                </a:solidFill>
              </a:rPr>
              <a:t>…</a:t>
            </a:r>
            <a:endParaRPr lang="it-IT" dirty="0" smtClean="0">
              <a:solidFill>
                <a:schemeClr val="tx1"/>
              </a:solidFill>
            </a:endParaRPr>
          </a:p>
        </p:txBody>
      </p:sp>
    </p:spTree>
    <p:extLst>
      <p:ext uri="{BB962C8B-B14F-4D97-AF65-F5344CB8AC3E}">
        <p14:creationId xmlns:p14="http://schemas.microsoft.com/office/powerpoint/2010/main" val="154294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Usare “a scatola nera”</a:t>
            </a:r>
            <a:endParaRPr lang="it-IT" dirty="0">
              <a:solidFill>
                <a:schemeClr val="tx1"/>
              </a:solidFill>
            </a:endParaRPr>
          </a:p>
        </p:txBody>
      </p:sp>
      <p:sp>
        <p:nvSpPr>
          <p:cNvPr id="3" name="Segnaposto contenuto 2"/>
          <p:cNvSpPr>
            <a:spLocks noGrp="1"/>
          </p:cNvSpPr>
          <p:nvPr>
            <p:ph idx="1"/>
          </p:nvPr>
        </p:nvSpPr>
        <p:spPr>
          <a:xfrm>
            <a:off x="1808978" y="1118786"/>
            <a:ext cx="8915400" cy="5510614"/>
          </a:xfrm>
        </p:spPr>
        <p:txBody>
          <a:bodyPr>
            <a:normAutofit/>
          </a:bodyPr>
          <a:lstStyle/>
          <a:p>
            <a:r>
              <a:rPr lang="it-IT" dirty="0" smtClean="0"/>
              <a:t>Torniamo alla dimostrazione dell’indecidibilità dell’</a:t>
            </a:r>
            <a:r>
              <a:rPr lang="it-IT" dirty="0" err="1" smtClean="0"/>
              <a:t>Halting</a:t>
            </a:r>
            <a:r>
              <a:rPr lang="it-IT" dirty="0" smtClean="0"/>
              <a:t> </a:t>
            </a:r>
            <a:r>
              <a:rPr lang="it-IT" dirty="0" err="1" smtClean="0"/>
              <a:t>Problem</a:t>
            </a:r>
            <a:endParaRPr lang="it-IT" dirty="0" smtClean="0"/>
          </a:p>
          <a:p>
            <a:pPr lvl="1"/>
            <a:r>
              <a:rPr lang="it-IT" dirty="0" smtClean="0"/>
              <a:t>o, equivalentemente, alla non accettabilità del suo complemento</a:t>
            </a:r>
          </a:p>
          <a:p>
            <a:r>
              <a:rPr lang="it-IT" dirty="0" smtClean="0"/>
              <a:t>Siamo partiti supponendo di avere una macchina T in grado di </a:t>
            </a:r>
            <a:r>
              <a:rPr lang="it-IT" dirty="0" smtClean="0"/>
              <a:t>decidere </a:t>
            </a:r>
            <a:r>
              <a:rPr lang="it-IT" dirty="0" smtClean="0"/>
              <a:t>L</a:t>
            </a:r>
            <a:r>
              <a:rPr lang="it-IT" sz="2000" baseline="-25000" dirty="0" smtClean="0"/>
              <a:t>H</a:t>
            </a:r>
            <a:r>
              <a:rPr lang="it-IT" dirty="0" smtClean="0"/>
              <a:t>, e poi: </a:t>
            </a:r>
          </a:p>
          <a:p>
            <a:pPr lvl="1"/>
            <a:r>
              <a:rPr lang="it-IT" dirty="0" smtClean="0"/>
              <a:t>senza sapere come era fatta T (senza “aprirla”)</a:t>
            </a:r>
          </a:p>
          <a:p>
            <a:pPr lvl="1"/>
            <a:r>
              <a:rPr lang="it-IT" dirty="0" smtClean="0"/>
              <a:t>abbiamo costruito una serie di altre macchine – T, T’, T’’, T* - che ci hanno portato dove volevamo</a:t>
            </a:r>
          </a:p>
          <a:p>
            <a:r>
              <a:rPr lang="it-IT" dirty="0" smtClean="0"/>
              <a:t>La macchina T’ la abbiamo costruita senza sapere come era fatta T</a:t>
            </a:r>
          </a:p>
          <a:p>
            <a:pPr lvl="1"/>
            <a:r>
              <a:rPr lang="it-IT" dirty="0" smtClean="0"/>
              <a:t>e come avremmo potuto saperlo? T manco esiste</a:t>
            </a:r>
            <a:r>
              <a:rPr lang="is-IS" dirty="0" smtClean="0"/>
              <a:t>…</a:t>
            </a:r>
            <a:endParaRPr lang="it-IT" dirty="0" smtClean="0"/>
          </a:p>
          <a:p>
            <a:r>
              <a:rPr lang="it-IT" dirty="0" smtClean="0"/>
              <a:t>Che, poi, è quello che facciamo sempre quando utilizziamo, ad esempio una classe delle API di Java</a:t>
            </a:r>
          </a:p>
          <a:p>
            <a:pPr lvl="1"/>
            <a:r>
              <a:rPr lang="it-IT" dirty="0" smtClean="0"/>
              <a:t>per dire, chi di voi, prima di utilizzare il metodo show di </a:t>
            </a:r>
            <a:r>
              <a:rPr lang="it-IT" dirty="0" err="1" smtClean="0"/>
              <a:t>JFrame</a:t>
            </a:r>
            <a:r>
              <a:rPr lang="it-IT" dirty="0" smtClean="0"/>
              <a:t> si andrebbe a vedere come è implementato?!</a:t>
            </a:r>
          </a:p>
          <a:p>
            <a:r>
              <a:rPr lang="it-IT" dirty="0" smtClean="0"/>
              <a:t>Questo utilizzo “a scatola nera” di T corrisponde esattamente al concetto di “invocazione di funzione”</a:t>
            </a:r>
          </a:p>
        </p:txBody>
      </p:sp>
    </p:spTree>
    <p:extLst>
      <p:ext uri="{BB962C8B-B14F-4D97-AF65-F5344CB8AC3E}">
        <p14:creationId xmlns:p14="http://schemas.microsoft.com/office/powerpoint/2010/main" val="83901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87598" y="275195"/>
            <a:ext cx="9282243" cy="803435"/>
          </a:xfrm>
        </p:spPr>
        <p:txBody>
          <a:bodyPr>
            <a:normAutofit fontScale="90000"/>
          </a:bodyPr>
          <a:lstStyle/>
          <a:p>
            <a:r>
              <a:rPr lang="it-IT" dirty="0" smtClean="0">
                <a:solidFill>
                  <a:schemeClr val="tx1"/>
                </a:solidFill>
              </a:rPr>
              <a:t>La Teoria della Complessità Computazionale</a:t>
            </a:r>
            <a:endParaRPr lang="it-IT" dirty="0">
              <a:solidFill>
                <a:schemeClr val="tx1"/>
              </a:solidFill>
            </a:endParaRPr>
          </a:p>
        </p:txBody>
      </p:sp>
      <p:sp>
        <p:nvSpPr>
          <p:cNvPr id="3" name="Segnaposto contenuto 2"/>
          <p:cNvSpPr>
            <a:spLocks noGrp="1"/>
          </p:cNvSpPr>
          <p:nvPr>
            <p:ph idx="1"/>
          </p:nvPr>
        </p:nvSpPr>
        <p:spPr>
          <a:xfrm>
            <a:off x="1995856" y="1639902"/>
            <a:ext cx="9373985" cy="5262012"/>
          </a:xfrm>
        </p:spPr>
        <p:txBody>
          <a:bodyPr>
            <a:normAutofit/>
          </a:bodyPr>
          <a:lstStyle/>
          <a:p>
            <a:r>
              <a:rPr lang="it-IT" dirty="0" smtClean="0">
                <a:solidFill>
                  <a:schemeClr val="tx1"/>
                </a:solidFill>
              </a:rPr>
              <a:t>Sì, ma qui stiamo parlando di funzioni che </a:t>
            </a:r>
            <a:r>
              <a:rPr lang="it-IT" dirty="0">
                <a:solidFill>
                  <a:schemeClr val="tx1"/>
                </a:solidFill>
              </a:rPr>
              <a:t>rappresentano </a:t>
            </a:r>
            <a:r>
              <a:rPr lang="it-IT" dirty="0" smtClean="0">
                <a:solidFill>
                  <a:schemeClr val="tx1"/>
                </a:solidFill>
              </a:rPr>
              <a:t>la </a:t>
            </a:r>
            <a:r>
              <a:rPr lang="it-IT" dirty="0">
                <a:solidFill>
                  <a:schemeClr val="tx1"/>
                </a:solidFill>
              </a:rPr>
              <a:t>“quantità di risorse” necessaria a risolvere un problema</a:t>
            </a:r>
            <a:endParaRPr lang="it-IT" dirty="0" smtClean="0">
              <a:solidFill>
                <a:schemeClr val="tx1"/>
              </a:solidFill>
            </a:endParaRPr>
          </a:p>
          <a:p>
            <a:r>
              <a:rPr lang="it-IT" dirty="0" smtClean="0">
                <a:solidFill>
                  <a:schemeClr val="tx1"/>
                </a:solidFill>
              </a:rPr>
              <a:t>Ma qual è </a:t>
            </a:r>
            <a:r>
              <a:rPr lang="it-IT" i="1" dirty="0" smtClean="0">
                <a:solidFill>
                  <a:schemeClr val="tx1"/>
                </a:solidFill>
              </a:rPr>
              <a:t>l’argomento</a:t>
            </a:r>
            <a:r>
              <a:rPr lang="it-IT" dirty="0" smtClean="0">
                <a:solidFill>
                  <a:schemeClr val="tx1"/>
                </a:solidFill>
              </a:rPr>
              <a:t> di queste funzioni?</a:t>
            </a:r>
          </a:p>
          <a:p>
            <a:pPr lvl="1"/>
            <a:r>
              <a:rPr lang="it-IT" dirty="0" smtClean="0">
                <a:solidFill>
                  <a:schemeClr val="tx1"/>
                </a:solidFill>
              </a:rPr>
              <a:t>Cioè: </a:t>
            </a:r>
            <a:r>
              <a:rPr lang="it-IT" i="1" dirty="0" smtClean="0">
                <a:solidFill>
                  <a:schemeClr val="tx1"/>
                </a:solidFill>
              </a:rPr>
              <a:t>in funzione di cosa </a:t>
            </a:r>
            <a:r>
              <a:rPr lang="it-IT" dirty="0" smtClean="0">
                <a:solidFill>
                  <a:schemeClr val="tx1"/>
                </a:solidFill>
              </a:rPr>
              <a:t>esprimiamo la complessità di un problema?</a:t>
            </a:r>
            <a:endParaRPr lang="it-IT" dirty="0" smtClean="0">
              <a:solidFill>
                <a:srgbClr val="FF0000"/>
              </a:solidFill>
            </a:endParaRPr>
          </a:p>
          <a:p>
            <a:r>
              <a:rPr lang="it-IT" dirty="0" smtClean="0">
                <a:solidFill>
                  <a:schemeClr val="tx1"/>
                </a:solidFill>
              </a:rPr>
              <a:t>E, poi, quali sono le “risorse” che prendiamo in considerazione?</a:t>
            </a:r>
          </a:p>
          <a:p>
            <a:endParaRPr lang="it-IT" dirty="0" smtClean="0">
              <a:solidFill>
                <a:schemeClr val="tx1"/>
              </a:solidFill>
            </a:endParaRPr>
          </a:p>
          <a:p>
            <a:r>
              <a:rPr lang="it-IT" dirty="0" smtClean="0">
                <a:solidFill>
                  <a:schemeClr val="tx1"/>
                </a:solidFill>
              </a:rPr>
              <a:t>Che dire? La risposta nelle prossime puntate</a:t>
            </a:r>
            <a:r>
              <a:rPr lang="is-IS" dirty="0" smtClean="0">
                <a:solidFill>
                  <a:schemeClr val="tx1"/>
                </a:solidFill>
              </a:rPr>
              <a:t>…</a:t>
            </a:r>
            <a:endParaRPr lang="it-IT" dirty="0" smtClean="0">
              <a:solidFill>
                <a:schemeClr val="tx1"/>
              </a:solidFill>
            </a:endParaRPr>
          </a:p>
        </p:txBody>
      </p:sp>
    </p:spTree>
    <p:extLst>
      <p:ext uri="{BB962C8B-B14F-4D97-AF65-F5344CB8AC3E}">
        <p14:creationId xmlns:p14="http://schemas.microsoft.com/office/powerpoint/2010/main" val="37834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Usare “a scatola nera”</a:t>
            </a:r>
            <a:endParaRPr lang="it-IT" dirty="0">
              <a:solidFill>
                <a:schemeClr val="tx1"/>
              </a:solidFill>
            </a:endParaRPr>
          </a:p>
        </p:txBody>
      </p:sp>
      <p:sp>
        <p:nvSpPr>
          <p:cNvPr id="3" name="Segnaposto contenuto 2"/>
          <p:cNvSpPr>
            <a:spLocks noGrp="1"/>
          </p:cNvSpPr>
          <p:nvPr>
            <p:ph idx="1"/>
          </p:nvPr>
        </p:nvSpPr>
        <p:spPr>
          <a:xfrm>
            <a:off x="1808978" y="1118786"/>
            <a:ext cx="8915400" cy="5510614"/>
          </a:xfrm>
        </p:spPr>
        <p:txBody>
          <a:bodyPr>
            <a:normAutofit/>
          </a:bodyPr>
          <a:lstStyle/>
          <a:p>
            <a:r>
              <a:rPr lang="it-IT" dirty="0" smtClean="0"/>
              <a:t>Ora, quando T’ usava T, T’ passava (come “parametro”) a T il suo stesso input (</a:t>
            </a:r>
            <a:r>
              <a:rPr lang="it-IT" dirty="0" err="1" smtClean="0"/>
              <a:t>i,x</a:t>
            </a:r>
            <a:r>
              <a:rPr lang="it-IT" dirty="0" smtClean="0"/>
              <a:t>)</a:t>
            </a:r>
          </a:p>
          <a:p>
            <a:r>
              <a:rPr lang="it-IT" dirty="0" smtClean="0"/>
              <a:t>In generale, possiamo utilizzare una macchina T</a:t>
            </a:r>
            <a:r>
              <a:rPr lang="it-IT" sz="2000" baseline="-25000" dirty="0" smtClean="0"/>
              <a:t>0</a:t>
            </a:r>
            <a:r>
              <a:rPr lang="it-IT" dirty="0" smtClean="0"/>
              <a:t> all’interno di un’altra macchina T</a:t>
            </a:r>
            <a:r>
              <a:rPr lang="it-IT" sz="2000" baseline="-25000" dirty="0" smtClean="0"/>
              <a:t>1</a:t>
            </a:r>
            <a:r>
              <a:rPr lang="it-IT" dirty="0" smtClean="0"/>
              <a:t> in un modo un po’ più complesso</a:t>
            </a:r>
          </a:p>
          <a:p>
            <a:pPr lvl="1"/>
            <a:r>
              <a:rPr lang="it-IT" dirty="0" smtClean="0"/>
              <a:t>in effetti, il linguaggio deciso/accettato </a:t>
            </a:r>
            <a:r>
              <a:rPr lang="it-IT" dirty="0"/>
              <a:t>da T</a:t>
            </a:r>
            <a:r>
              <a:rPr lang="it-IT" sz="2000" baseline="-25000" dirty="0"/>
              <a:t>0</a:t>
            </a:r>
            <a:r>
              <a:rPr lang="it-IT" dirty="0" smtClean="0"/>
              <a:t>  potrebbe anche essere molto diverso da </a:t>
            </a:r>
            <a:r>
              <a:rPr lang="it-IT" dirty="0"/>
              <a:t>quello deciso/accettato da </a:t>
            </a:r>
            <a:r>
              <a:rPr lang="it-IT" dirty="0" smtClean="0"/>
              <a:t>T</a:t>
            </a:r>
            <a:r>
              <a:rPr lang="it-IT" sz="2000" baseline="-25000" dirty="0" smtClean="0"/>
              <a:t>1</a:t>
            </a:r>
            <a:r>
              <a:rPr lang="it-IT" dirty="0" smtClean="0"/>
              <a:t> </a:t>
            </a:r>
          </a:p>
          <a:p>
            <a:pPr lvl="1"/>
            <a:r>
              <a:rPr lang="it-IT" dirty="0" smtClean="0"/>
              <a:t>allora, potrebbe essere necessario “modificare” l’input di T</a:t>
            </a:r>
            <a:r>
              <a:rPr lang="it-IT" sz="2000" baseline="-25000" dirty="0" smtClean="0"/>
              <a:t>1</a:t>
            </a:r>
            <a:r>
              <a:rPr lang="it-IT" dirty="0" smtClean="0"/>
              <a:t> prima di “darlo in </a:t>
            </a:r>
            <a:r>
              <a:rPr lang="it-IT" dirty="0" smtClean="0"/>
              <a:t>pasto” </a:t>
            </a:r>
            <a:r>
              <a:rPr lang="it-IT" dirty="0" smtClean="0"/>
              <a:t>a </a:t>
            </a:r>
            <a:r>
              <a:rPr lang="it-IT" dirty="0"/>
              <a:t>T</a:t>
            </a:r>
            <a:r>
              <a:rPr lang="it-IT" sz="2000" baseline="-25000" dirty="0"/>
              <a:t>0</a:t>
            </a:r>
            <a:r>
              <a:rPr lang="it-IT" dirty="0"/>
              <a:t> </a:t>
            </a:r>
            <a:endParaRPr lang="it-IT" dirty="0" smtClean="0"/>
          </a:p>
          <a:p>
            <a:r>
              <a:rPr lang="it-IT" dirty="0" smtClean="0"/>
              <a:t>Esempio (scemo): voglio costruire una macchina che decida il linguaggio L</a:t>
            </a:r>
            <a:r>
              <a:rPr lang="it-IT" sz="2000" baseline="-25000" dirty="0" smtClean="0"/>
              <a:t>P12</a:t>
            </a:r>
            <a:r>
              <a:rPr lang="it-IT" dirty="0" smtClean="0"/>
              <a:t> che contiene tutte (e sole) le parole palindrome di lunghezza pari costituite dai caratteri ‘1’ e ‘2’</a:t>
            </a:r>
          </a:p>
          <a:p>
            <a:pPr lvl="1"/>
            <a:r>
              <a:rPr lang="it-IT" dirty="0" smtClean="0"/>
              <a:t>caspiterina, quanto assomiglia a L</a:t>
            </a:r>
            <a:r>
              <a:rPr lang="it-IT" sz="2000" baseline="-25000" dirty="0" smtClean="0"/>
              <a:t>PPAL</a:t>
            </a:r>
            <a:r>
              <a:rPr lang="it-IT" dirty="0" smtClean="0"/>
              <a:t> questo linguaggio </a:t>
            </a:r>
            <a:r>
              <a:rPr lang="it-IT" dirty="0"/>
              <a:t>L</a:t>
            </a:r>
            <a:r>
              <a:rPr lang="it-IT" sz="2000" baseline="-25000" dirty="0"/>
              <a:t>P12</a:t>
            </a:r>
            <a:r>
              <a:rPr lang="it-IT" dirty="0" smtClean="0"/>
              <a:t>, però!</a:t>
            </a:r>
          </a:p>
          <a:p>
            <a:pPr lvl="1"/>
            <a:r>
              <a:rPr lang="it-IT" dirty="0" smtClean="0"/>
              <a:t>quasi quasi, invece di sbattermi a </a:t>
            </a:r>
            <a:r>
              <a:rPr lang="it-IT" dirty="0" err="1" smtClean="0"/>
              <a:t>ri</a:t>
            </a:r>
            <a:r>
              <a:rPr lang="it-IT" dirty="0" smtClean="0"/>
              <a:t>-progettare ex novo un’altra macchina, proverei a </a:t>
            </a:r>
            <a:r>
              <a:rPr lang="it-IT" dirty="0" err="1" smtClean="0"/>
              <a:t>ri</a:t>
            </a:r>
            <a:r>
              <a:rPr lang="it-IT" dirty="0"/>
              <a:t>-utilizzare </a:t>
            </a:r>
            <a:r>
              <a:rPr lang="it-IT" dirty="0" smtClean="0"/>
              <a:t>T</a:t>
            </a:r>
            <a:r>
              <a:rPr lang="it-IT" sz="2000" baseline="-25000" dirty="0" smtClean="0"/>
              <a:t>PPAL </a:t>
            </a:r>
            <a:r>
              <a:rPr lang="it-IT" baseline="-25000" dirty="0" smtClean="0"/>
              <a:t> </a:t>
            </a:r>
            <a:r>
              <a:rPr lang="it-IT" dirty="0" smtClean="0"/>
              <a:t>– che decide </a:t>
            </a:r>
            <a:r>
              <a:rPr lang="it-IT" dirty="0"/>
              <a:t>L</a:t>
            </a:r>
            <a:r>
              <a:rPr lang="it-IT" sz="2000" baseline="-25000" dirty="0"/>
              <a:t>PPAL</a:t>
            </a:r>
            <a:endParaRPr lang="it-IT" sz="2000" dirty="0" smtClean="0"/>
          </a:p>
          <a:p>
            <a:pPr lvl="1"/>
            <a:r>
              <a:rPr lang="it-IT" dirty="0" smtClean="0"/>
              <a:t>peccato che </a:t>
            </a:r>
            <a:r>
              <a:rPr lang="it-IT" dirty="0"/>
              <a:t>T</a:t>
            </a:r>
            <a:r>
              <a:rPr lang="it-IT" sz="2000" baseline="-25000" dirty="0"/>
              <a:t>PPAL</a:t>
            </a:r>
            <a:r>
              <a:rPr lang="it-IT" dirty="0" smtClean="0"/>
              <a:t> lavori sull’alfabeto {</a:t>
            </a:r>
            <a:r>
              <a:rPr lang="it-IT" dirty="0" err="1" smtClean="0"/>
              <a:t>a,b</a:t>
            </a:r>
            <a:r>
              <a:rPr lang="it-IT" dirty="0" smtClean="0"/>
              <a:t>} invece che sull’alfabeto {1,2}</a:t>
            </a:r>
          </a:p>
          <a:p>
            <a:pPr lvl="1"/>
            <a:r>
              <a:rPr lang="it-IT" dirty="0" smtClean="0"/>
              <a:t>Uhm</a:t>
            </a:r>
            <a:r>
              <a:rPr lang="is-IS" dirty="0" smtClean="0"/>
              <a:t>… quasi quasi, provo a trasformare le parole di </a:t>
            </a:r>
            <a:r>
              <a:rPr lang="it-IT" dirty="0" smtClean="0"/>
              <a:t>L</a:t>
            </a:r>
            <a:r>
              <a:rPr lang="it-IT" sz="2000" baseline="-25000" dirty="0" smtClean="0"/>
              <a:t>P12</a:t>
            </a:r>
            <a:r>
              <a:rPr lang="is-IS" dirty="0" smtClean="0"/>
              <a:t> in parole di </a:t>
            </a:r>
            <a:r>
              <a:rPr lang="it-IT" dirty="0"/>
              <a:t>L</a:t>
            </a:r>
            <a:r>
              <a:rPr lang="it-IT" sz="2000" baseline="-25000" dirty="0"/>
              <a:t>PPAL</a:t>
            </a:r>
            <a:r>
              <a:rPr lang="is-IS" dirty="0" smtClean="0"/>
              <a:t>...</a:t>
            </a:r>
            <a:endParaRPr lang="it-IT" dirty="0" smtClean="0"/>
          </a:p>
        </p:txBody>
      </p:sp>
    </p:spTree>
    <p:extLst>
      <p:ext uri="{BB962C8B-B14F-4D97-AF65-F5344CB8AC3E}">
        <p14:creationId xmlns:p14="http://schemas.microsoft.com/office/powerpoint/2010/main" val="96644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Usare “a scatola nera”</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08978" y="1022533"/>
                <a:ext cx="8915400" cy="5510614"/>
              </a:xfrm>
            </p:spPr>
            <p:txBody>
              <a:bodyPr>
                <a:normAutofit/>
              </a:bodyPr>
              <a:lstStyle/>
              <a:p>
                <a:r>
                  <a:rPr lang="it-IT" dirty="0" smtClean="0"/>
                  <a:t>Voglio costruire una macchina che decida il linguaggio L</a:t>
                </a:r>
                <a:r>
                  <a:rPr lang="it-IT" sz="2000" baseline="-25000" dirty="0" smtClean="0"/>
                  <a:t>P12</a:t>
                </a:r>
                <a:r>
                  <a:rPr lang="it-IT" dirty="0" smtClean="0"/>
                  <a:t> che contiene tutte (e sole) le parole palindrome di lunghezza pari costituite dai caratteri ‘1’ e ‘2’</a:t>
                </a:r>
              </a:p>
              <a:p>
                <a:pPr lvl="1"/>
                <a:r>
                  <a:rPr lang="it-IT" dirty="0"/>
                  <a:t>voglio costruire una macchina T</a:t>
                </a:r>
                <a:r>
                  <a:rPr lang="it-IT" sz="2000" baseline="-25000" dirty="0"/>
                  <a:t>P12</a:t>
                </a:r>
                <a:r>
                  <a:rPr lang="it-IT" dirty="0"/>
                  <a:t> che utilizzi “a scatola nera”  T</a:t>
                </a:r>
                <a:r>
                  <a:rPr lang="it-IT" sz="2000" baseline="-25000" dirty="0"/>
                  <a:t>PPAL</a:t>
                </a:r>
                <a:endParaRPr lang="it-IT" sz="2000" dirty="0"/>
              </a:p>
              <a:p>
                <a:pPr lvl="1"/>
                <a:r>
                  <a:rPr lang="it-IT" dirty="0"/>
                  <a:t>peccato che T</a:t>
                </a:r>
                <a:r>
                  <a:rPr lang="it-IT" sz="2000" baseline="-25000" dirty="0"/>
                  <a:t>PPAL</a:t>
                </a:r>
                <a:r>
                  <a:rPr lang="it-IT" dirty="0"/>
                  <a:t>  lavori sull’alfabeto {</a:t>
                </a:r>
                <a:r>
                  <a:rPr lang="it-IT" dirty="0" err="1"/>
                  <a:t>a,b</a:t>
                </a:r>
                <a:r>
                  <a:rPr lang="it-IT" dirty="0"/>
                  <a:t>} invece che {1,2}</a:t>
                </a:r>
              </a:p>
              <a:p>
                <a:pPr lvl="1"/>
                <a:r>
                  <a:rPr lang="it-IT" dirty="0"/>
                  <a:t>devo</a:t>
                </a:r>
                <a:r>
                  <a:rPr lang="is-IS" dirty="0"/>
                  <a:t> trasformare le parole di </a:t>
                </a:r>
                <a:r>
                  <a:rPr lang="it-IT" dirty="0"/>
                  <a:t>L</a:t>
                </a:r>
                <a:r>
                  <a:rPr lang="it-IT" sz="2000" baseline="-25000" dirty="0"/>
                  <a:t>P12</a:t>
                </a:r>
                <a:r>
                  <a:rPr lang="is-IS" dirty="0"/>
                  <a:t> in parole di </a:t>
                </a:r>
                <a:r>
                  <a:rPr lang="it-IT" dirty="0"/>
                  <a:t>L</a:t>
                </a:r>
                <a:r>
                  <a:rPr lang="it-IT" sz="2000" baseline="-25000" dirty="0"/>
                  <a:t>PPAL</a:t>
                </a:r>
                <a:r>
                  <a:rPr lang="is-IS" dirty="0" smtClean="0"/>
                  <a:t>...</a:t>
                </a:r>
                <a:endParaRPr lang="it-IT" dirty="0" smtClean="0"/>
              </a:p>
              <a:p>
                <a:r>
                  <a:rPr lang="it-IT" dirty="0" smtClean="0"/>
                  <a:t>Facile: prendo il mio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{1,2}* e procedo così:  assumendo x = x</a:t>
                </a:r>
                <a:r>
                  <a:rPr lang="it-IT" sz="2000" baseline="-25000" dirty="0" smtClean="0"/>
                  <a:t>1 </a:t>
                </a:r>
                <a:r>
                  <a:rPr lang="it-IT" dirty="0" smtClean="0"/>
                  <a:t>x</a:t>
                </a:r>
                <a:r>
                  <a:rPr lang="it-IT" sz="2000" baseline="-25000" dirty="0" smtClean="0"/>
                  <a:t>2 </a:t>
                </a:r>
                <a:r>
                  <a:rPr lang="is-IS" dirty="0" smtClean="0"/>
                  <a:t>… </a:t>
                </a:r>
                <a:r>
                  <a:rPr lang="it-IT" dirty="0" err="1" smtClean="0"/>
                  <a:t>x</a:t>
                </a:r>
                <a:r>
                  <a:rPr lang="it-IT" sz="2000" baseline="-25000" dirty="0" err="1" smtClean="0"/>
                  <a:t>n</a:t>
                </a:r>
                <a:r>
                  <a:rPr lang="is-IS" dirty="0" smtClean="0"/>
                  <a:t>, per ogni h =1, 2, ... , n</a:t>
                </a:r>
                <a:endParaRPr lang="it-IT" dirty="0" smtClean="0"/>
              </a:p>
              <a:p>
                <a:pPr lvl="1"/>
                <a:r>
                  <a:rPr lang="it-IT" dirty="0" smtClean="0"/>
                  <a:t>se </a:t>
                </a:r>
                <a:r>
                  <a:rPr lang="it-IT" dirty="0" err="1" smtClean="0"/>
                  <a:t>x</a:t>
                </a:r>
                <a:r>
                  <a:rPr lang="it-IT" sz="2000" baseline="-25000" dirty="0" err="1" smtClean="0"/>
                  <a:t>h</a:t>
                </a:r>
                <a:r>
                  <a:rPr lang="it-IT" sz="2000" baseline="-25000" dirty="0" smtClean="0"/>
                  <a:t> </a:t>
                </a:r>
                <a:r>
                  <a:rPr lang="it-IT" dirty="0" smtClean="0"/>
                  <a:t>= ’1’ allora poniamo </a:t>
                </a:r>
                <a:r>
                  <a:rPr lang="it-IT" dirty="0" err="1" smtClean="0"/>
                  <a:t>y</a:t>
                </a:r>
                <a:r>
                  <a:rPr lang="it-IT" sz="2000" baseline="-25000" dirty="0" err="1" smtClean="0"/>
                  <a:t>h</a:t>
                </a:r>
                <a:r>
                  <a:rPr lang="it-IT" baseline="-25000" dirty="0" smtClean="0"/>
                  <a:t> </a:t>
                </a:r>
                <a:r>
                  <a:rPr lang="it-IT" dirty="0" smtClean="0"/>
                  <a:t>= ‘a’</a:t>
                </a:r>
              </a:p>
              <a:p>
                <a:pPr lvl="1"/>
                <a:r>
                  <a:rPr lang="it-IT" dirty="0"/>
                  <a:t>se </a:t>
                </a:r>
                <a:r>
                  <a:rPr lang="it-IT" dirty="0" err="1"/>
                  <a:t>x</a:t>
                </a:r>
                <a:r>
                  <a:rPr lang="it-IT" sz="2000" baseline="-25000" dirty="0" err="1"/>
                  <a:t>h</a:t>
                </a:r>
                <a:r>
                  <a:rPr lang="it-IT" sz="2000" baseline="-25000" dirty="0"/>
                  <a:t> </a:t>
                </a:r>
                <a:r>
                  <a:rPr lang="it-IT" dirty="0"/>
                  <a:t>= </a:t>
                </a:r>
                <a:r>
                  <a:rPr lang="it-IT" dirty="0" smtClean="0"/>
                  <a:t>’2’ </a:t>
                </a:r>
                <a:r>
                  <a:rPr lang="it-IT" dirty="0"/>
                  <a:t>allora poniamo </a:t>
                </a:r>
                <a:r>
                  <a:rPr lang="it-IT" dirty="0" err="1"/>
                  <a:t>y</a:t>
                </a:r>
                <a:r>
                  <a:rPr lang="it-IT" sz="2000" baseline="-25000" dirty="0" err="1"/>
                  <a:t>h</a:t>
                </a:r>
                <a:r>
                  <a:rPr lang="it-IT" baseline="-25000" dirty="0"/>
                  <a:t> </a:t>
                </a:r>
                <a:r>
                  <a:rPr lang="it-IT" dirty="0"/>
                  <a:t>= </a:t>
                </a:r>
                <a:r>
                  <a:rPr lang="it-IT" dirty="0" smtClean="0"/>
                  <a:t>‘b’</a:t>
                </a:r>
                <a:endParaRPr lang="it-IT" dirty="0"/>
              </a:p>
              <a:p>
                <a:pPr lvl="1"/>
                <a:r>
                  <a:rPr lang="it-IT" dirty="0" smtClean="0"/>
                  <a:t>infine, poniamo y </a:t>
                </a:r>
                <a:r>
                  <a:rPr lang="it-IT" dirty="0"/>
                  <a:t>= </a:t>
                </a:r>
                <a:r>
                  <a:rPr lang="it-IT" dirty="0" smtClean="0"/>
                  <a:t>y</a:t>
                </a:r>
                <a:r>
                  <a:rPr lang="it-IT" sz="2000" baseline="-25000" dirty="0" smtClean="0"/>
                  <a:t>1</a:t>
                </a:r>
                <a:r>
                  <a:rPr lang="it-IT" sz="1800" baseline="-25000" dirty="0" smtClean="0"/>
                  <a:t> </a:t>
                </a:r>
                <a:r>
                  <a:rPr lang="it-IT" dirty="0" smtClean="0"/>
                  <a:t>y</a:t>
                </a:r>
                <a:r>
                  <a:rPr lang="it-IT" sz="2000" baseline="-25000" dirty="0" smtClean="0"/>
                  <a:t>2</a:t>
                </a:r>
                <a:r>
                  <a:rPr lang="it-IT" sz="1800" baseline="-25000" dirty="0" smtClean="0"/>
                  <a:t> </a:t>
                </a:r>
                <a:r>
                  <a:rPr lang="is-IS" dirty="0"/>
                  <a:t>… </a:t>
                </a:r>
                <a:r>
                  <a:rPr lang="it-IT" dirty="0" err="1" smtClean="0"/>
                  <a:t>y</a:t>
                </a:r>
                <a:r>
                  <a:rPr lang="it-IT" sz="2000" baseline="-25000" dirty="0" err="1" smtClean="0"/>
                  <a:t>n</a:t>
                </a:r>
                <a:r>
                  <a:rPr lang="it-IT" sz="1800" baseline="-25000" dirty="0" smtClean="0"/>
                  <a:t> </a:t>
                </a:r>
                <a:r>
                  <a:rPr lang="is-IS" dirty="0" smtClean="0"/>
                  <a:t>.</a:t>
                </a:r>
                <a:endParaRPr lang="it-IT" dirty="0" smtClean="0"/>
              </a:p>
              <a:p>
                <a:r>
                  <a:rPr lang="it-IT" dirty="0" smtClean="0"/>
                  <a:t>Quello che ho ottenuto è quindi una parola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r>
                  <a:rPr lang="it-IT" dirty="0" err="1" smtClean="0"/>
                  <a:t>a,b</a:t>
                </a:r>
                <a:r>
                  <a:rPr lang="it-IT" dirty="0" smtClean="0"/>
                  <a:t>}* che ha le seguenti caratteristiche</a:t>
                </a:r>
              </a:p>
              <a:p>
                <a:pPr lvl="1"/>
                <a:r>
                  <a:rPr lang="it-IT" dirty="0" smtClean="0"/>
                  <a:t>se </a:t>
                </a:r>
                <a:r>
                  <a:rPr lang="it-IT" b="1" dirty="0" smtClean="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 </m:t>
                    </m:r>
                  </m:oMath>
                </a14:m>
                <a:r>
                  <a:rPr lang="it-IT" b="1" dirty="0">
                    <a:solidFill>
                      <a:srgbClr val="3636E8"/>
                    </a:solidFill>
                  </a:rPr>
                  <a:t>L</a:t>
                </a:r>
                <a:r>
                  <a:rPr lang="it-IT" sz="2000" b="1" baseline="-25000" dirty="0">
                    <a:solidFill>
                      <a:srgbClr val="3636E8"/>
                    </a:solidFill>
                  </a:rPr>
                  <a:t>P12</a:t>
                </a:r>
                <a:r>
                  <a:rPr lang="it-IT" b="1" dirty="0" smtClean="0">
                    <a:solidFill>
                      <a:srgbClr val="3636E8"/>
                    </a:solidFill>
                  </a:rPr>
                  <a:t> allora y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a:t>
                </a:r>
                <a:r>
                  <a:rPr lang="it-IT" b="1" dirty="0" smtClean="0">
                    <a:solidFill>
                      <a:srgbClr val="3636E8"/>
                    </a:solidFill>
                  </a:rPr>
                  <a:t>L</a:t>
                </a:r>
                <a:r>
                  <a:rPr lang="it-IT" sz="2000" b="1" baseline="-25000" dirty="0" smtClean="0">
                    <a:solidFill>
                      <a:srgbClr val="3636E8"/>
                    </a:solidFill>
                  </a:rPr>
                  <a:t>PPAL</a:t>
                </a:r>
                <a:endParaRPr lang="it-IT" sz="2000" b="1" dirty="0" smtClean="0">
                  <a:solidFill>
                    <a:srgbClr val="3636E8"/>
                  </a:solidFill>
                </a:endParaRPr>
              </a:p>
              <a:p>
                <a:pPr lvl="1"/>
                <a:r>
                  <a:rPr lang="it-IT" b="1" dirty="0" smtClean="0">
                    <a:solidFill>
                      <a:srgbClr val="D441C9"/>
                    </a:solidFill>
                  </a:rPr>
                  <a:t>se x</a:t>
                </a:r>
                <a14:m>
                  <m:oMath xmlns:m="http://schemas.openxmlformats.org/officeDocument/2006/math">
                    <m:r>
                      <a:rPr lang="it-IT" b="1" i="0" smtClean="0">
                        <a:solidFill>
                          <a:srgbClr val="D441C9"/>
                        </a:solidFill>
                        <a:latin typeface="Cambria Math" charset="0"/>
                        <a:ea typeface="Cambria Math" charset="0"/>
                        <a:cs typeface="Cambria Math" charset="0"/>
                      </a:rPr>
                      <m:t> </m:t>
                    </m:r>
                    <m:r>
                      <a:rPr lang="it-IT" b="1" i="1">
                        <a:solidFill>
                          <a:srgbClr val="D441C9"/>
                        </a:solidFill>
                        <a:latin typeface="Cambria Math" charset="0"/>
                        <a:ea typeface="Cambria Math" charset="0"/>
                        <a:cs typeface="Cambria Math" charset="0"/>
                      </a:rPr>
                      <m:t>∉</m:t>
                    </m:r>
                    <m:r>
                      <a:rPr lang="it-IT" b="1" i="1" smtClean="0">
                        <a:solidFill>
                          <a:srgbClr val="D441C9"/>
                        </a:solidFill>
                        <a:latin typeface="Cambria Math" charset="0"/>
                        <a:ea typeface="Cambria Math" charset="0"/>
                        <a:cs typeface="Cambria Math" charset="0"/>
                      </a:rPr>
                      <m:t> </m:t>
                    </m:r>
                  </m:oMath>
                </a14:m>
                <a:r>
                  <a:rPr lang="it-IT" b="1" dirty="0" smtClean="0">
                    <a:solidFill>
                      <a:srgbClr val="D441C9"/>
                    </a:solidFill>
                  </a:rPr>
                  <a:t> L</a:t>
                </a:r>
                <a:r>
                  <a:rPr lang="it-IT" sz="2000" b="1" baseline="-25000" dirty="0" smtClean="0">
                    <a:solidFill>
                      <a:srgbClr val="D441C9"/>
                    </a:solidFill>
                  </a:rPr>
                  <a:t>P12</a:t>
                </a:r>
                <a:r>
                  <a:rPr lang="it-IT" b="1" dirty="0" smtClean="0">
                    <a:solidFill>
                      <a:srgbClr val="D441C9"/>
                    </a:solidFill>
                  </a:rPr>
                  <a:t> allora </a:t>
                </a:r>
                <a:r>
                  <a:rPr lang="it-IT" b="1" dirty="0">
                    <a:solidFill>
                      <a:srgbClr val="D441C9"/>
                    </a:solidFill>
                  </a:rPr>
                  <a:t>y</a:t>
                </a:r>
                <a:r>
                  <a:rPr lang="it-IT" b="1" dirty="0" smtClean="0">
                    <a:solidFill>
                      <a:srgbClr val="D441C9"/>
                    </a:solidFill>
                  </a:rPr>
                  <a:t> </a:t>
                </a:r>
                <a14:m>
                  <m:oMath xmlns:m="http://schemas.openxmlformats.org/officeDocument/2006/math">
                    <m:r>
                      <a:rPr lang="it-IT" b="1" i="1">
                        <a:solidFill>
                          <a:srgbClr val="D441C9"/>
                        </a:solidFill>
                        <a:latin typeface="Cambria Math" charset="0"/>
                        <a:ea typeface="Cambria Math" charset="0"/>
                        <a:cs typeface="Cambria Math" charset="0"/>
                      </a:rPr>
                      <m:t>∉</m:t>
                    </m:r>
                  </m:oMath>
                </a14:m>
                <a:r>
                  <a:rPr lang="it-IT" b="1" dirty="0" smtClean="0">
                    <a:solidFill>
                      <a:srgbClr val="D441C9"/>
                    </a:solidFill>
                  </a:rPr>
                  <a:t> L</a:t>
                </a:r>
                <a:r>
                  <a:rPr lang="it-IT" sz="2000" b="1" baseline="-25000" dirty="0" smtClean="0">
                    <a:solidFill>
                      <a:srgbClr val="D441C9"/>
                    </a:solidFill>
                  </a:rPr>
                  <a:t>PPAL</a:t>
                </a:r>
                <a:endParaRPr lang="it-IT" sz="2000" b="1" dirty="0">
                  <a:solidFill>
                    <a:srgbClr val="D441C9"/>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08978" y="1022533"/>
                <a:ext cx="8915400" cy="5510614"/>
              </a:xfrm>
              <a:blipFill rotWithShape="0">
                <a:blip r:embed="rId2"/>
                <a:stretch>
                  <a:fillRect l="-479" t="-664" r="-821" b="-5199"/>
                </a:stretch>
              </a:blipFill>
            </p:spPr>
            <p:txBody>
              <a:bodyPr/>
              <a:lstStyle/>
              <a:p>
                <a:r>
                  <a:rPr lang="it-IT">
                    <a:noFill/>
                  </a:rPr>
                  <a:t> </a:t>
                </a:r>
              </a:p>
            </p:txBody>
          </p:sp>
        </mc:Fallback>
      </mc:AlternateContent>
    </p:spTree>
    <p:extLst>
      <p:ext uri="{BB962C8B-B14F-4D97-AF65-F5344CB8AC3E}">
        <p14:creationId xmlns:p14="http://schemas.microsoft.com/office/powerpoint/2010/main" val="26073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Riduzioni (</a:t>
            </a:r>
            <a:r>
              <a:rPr lang="it-IT" dirty="0" err="1" smtClean="0">
                <a:solidFill>
                  <a:schemeClr val="tx1"/>
                </a:solidFill>
              </a:rPr>
              <a:t>many</a:t>
            </a:r>
            <a:r>
              <a:rPr lang="it-IT" dirty="0" smtClean="0">
                <a:solidFill>
                  <a:schemeClr val="tx1"/>
                </a:solidFill>
              </a:rPr>
              <a:t>-to-</a:t>
            </a:r>
            <a:r>
              <a:rPr lang="it-IT" dirty="0" err="1" smtClean="0">
                <a:solidFill>
                  <a:schemeClr val="tx1"/>
                </a:solidFill>
              </a:rPr>
              <a:t>one</a:t>
            </a:r>
            <a:r>
              <a:rPr lang="it-IT" dirty="0" smtClean="0">
                <a:solidFill>
                  <a:schemeClr val="tx1"/>
                </a:solidFill>
              </a:rPr>
              <a:t>)</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953357" y="1390668"/>
                <a:ext cx="8915400" cy="4997006"/>
              </a:xfrm>
            </p:spPr>
            <p:txBody>
              <a:bodyPr>
                <a:normAutofit/>
              </a:bodyPr>
              <a:lstStyle/>
              <a:p>
                <a:r>
                  <a:rPr lang="it-IT" dirty="0" smtClean="0"/>
                  <a:t>Quello che abbiamo fatto, in realtà, è qualcosa di più di una semplice trasformazione di una parola in un’altra parola</a:t>
                </a:r>
              </a:p>
              <a:p>
                <a:r>
                  <a:rPr lang="it-IT" dirty="0" smtClean="0"/>
                  <a:t>Abbiamo progettato una funzione </a:t>
                </a:r>
                <a:r>
                  <a:rPr lang="it-IT" dirty="0" err="1" smtClean="0"/>
                  <a:t>f</a:t>
                </a:r>
                <a:r>
                  <a:rPr lang="it-IT" dirty="0" smtClean="0"/>
                  <a:t> : {1,2}* </a:t>
                </a:r>
                <a14:m>
                  <m:oMath xmlns:m="http://schemas.openxmlformats.org/officeDocument/2006/math">
                    <m:r>
                      <a:rPr lang="is-IS" i="1" smtClean="0">
                        <a:latin typeface="Cambria Math" charset="0"/>
                        <a:ea typeface="Cambria Math" charset="0"/>
                        <a:cs typeface="Cambria Math" charset="0"/>
                      </a:rPr>
                      <m:t>→</m:t>
                    </m:r>
                  </m:oMath>
                </a14:m>
                <a:r>
                  <a:rPr lang="it-IT" dirty="0" smtClean="0"/>
                  <a:t> {</a:t>
                </a:r>
                <a:r>
                  <a:rPr lang="it-IT" dirty="0" err="1" smtClean="0"/>
                  <a:t>a,b</a:t>
                </a:r>
                <a:r>
                  <a:rPr lang="it-IT" dirty="0" smtClean="0"/>
                  <a:t>}* tale che</a:t>
                </a:r>
                <a:endParaRPr lang="it-IT" dirty="0"/>
              </a:p>
              <a:p>
                <a:r>
                  <a:rPr lang="it-IT" dirty="0" smtClean="0"/>
                  <a:t>1) </a:t>
                </a:r>
                <a:r>
                  <a:rPr lang="it-IT" b="1" dirty="0" err="1" smtClean="0">
                    <a:solidFill>
                      <a:srgbClr val="00B050"/>
                    </a:solidFill>
                  </a:rPr>
                  <a:t>f</a:t>
                </a:r>
                <a:r>
                  <a:rPr lang="it-IT" b="1" dirty="0" smtClean="0">
                    <a:solidFill>
                      <a:srgbClr val="00B050"/>
                    </a:solidFill>
                  </a:rPr>
                  <a:t> </a:t>
                </a:r>
                <a:r>
                  <a:rPr lang="it-IT" b="1" dirty="0">
                    <a:solidFill>
                      <a:srgbClr val="00B050"/>
                    </a:solidFill>
                  </a:rPr>
                  <a:t>è totale e calcolabile </a:t>
                </a:r>
                <a:r>
                  <a:rPr lang="it-IT" dirty="0"/>
                  <a:t>– ossia, </a:t>
                </a:r>
                <a:endParaRPr lang="it-IT" dirty="0" smtClean="0"/>
              </a:p>
              <a:p>
                <a:pPr lvl="1"/>
                <a:r>
                  <a:rPr lang="it-IT" dirty="0" smtClean="0"/>
                  <a:t>è </a:t>
                </a:r>
                <a:r>
                  <a:rPr lang="it-IT" dirty="0"/>
                  <a:t>definita per ogni parola x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smtClean="0"/>
                  <a:t>{1,2}* e, inoltre, </a:t>
                </a:r>
              </a:p>
              <a:p>
                <a:pPr lvl="1"/>
                <a:r>
                  <a:rPr lang="it-IT" dirty="0" smtClean="0"/>
                  <a:t>esiste una macchina di </a:t>
                </a:r>
                <a:r>
                  <a:rPr lang="it-IT" dirty="0" err="1" smtClean="0"/>
                  <a:t>Turing</a:t>
                </a:r>
                <a:r>
                  <a:rPr lang="it-IT" dirty="0" smtClean="0"/>
                  <a:t> di tipo trasduttore </a:t>
                </a:r>
                <a:r>
                  <a:rPr lang="it-IT" dirty="0" err="1" smtClean="0"/>
                  <a:t>T</a:t>
                </a:r>
                <a:r>
                  <a:rPr lang="it-IT" sz="2000" baseline="-25000" dirty="0" err="1" smtClean="0"/>
                  <a:t>f</a:t>
                </a:r>
                <a:r>
                  <a:rPr lang="it-IT" dirty="0" smtClean="0"/>
                  <a:t> tale che, </a:t>
                </a:r>
                <a:r>
                  <a:rPr lang="it-IT" dirty="0"/>
                  <a:t>per ogni parola x </a:t>
                </a:r>
                <a14:m>
                  <m:oMath xmlns:m="http://schemas.openxmlformats.org/officeDocument/2006/math">
                    <m:r>
                      <a:rPr lang="it-IT" i="1">
                        <a:solidFill>
                          <a:schemeClr val="tx1"/>
                        </a:solidFill>
                        <a:latin typeface="Cambria Math" charset="0"/>
                        <a:ea typeface="Cambria Math" charset="0"/>
                        <a:cs typeface="Cambria Math" charset="0"/>
                      </a:rPr>
                      <m:t>∈ </m:t>
                    </m:r>
                  </m:oMath>
                </a14:m>
                <a:r>
                  <a:rPr lang="it-IT" dirty="0"/>
                  <a:t>{1,2</a:t>
                </a:r>
                <a:r>
                  <a:rPr lang="it-IT" dirty="0" smtClean="0"/>
                  <a:t>}*, la computazione </a:t>
                </a:r>
                <a:r>
                  <a:rPr lang="it-IT" dirty="0" err="1" smtClean="0"/>
                  <a:t>T</a:t>
                </a:r>
                <a:r>
                  <a:rPr lang="it-IT" sz="2000" baseline="-25000" dirty="0" err="1" smtClean="0"/>
                  <a:t>f</a:t>
                </a:r>
                <a:r>
                  <a:rPr lang="it-IT" sz="2000" baseline="-25000" dirty="0" smtClean="0"/>
                  <a:t> </a:t>
                </a:r>
                <a:r>
                  <a:rPr lang="it-IT" dirty="0" smtClean="0"/>
                  <a:t>(x) termina con la parola </a:t>
                </a:r>
                <a:r>
                  <a:rPr lang="it-IT" dirty="0" err="1" smtClean="0"/>
                  <a:t>f</a:t>
                </a:r>
                <a:r>
                  <a:rPr lang="it-IT" dirty="0" smtClean="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r>
                  <a:rPr lang="it-IT" dirty="0" err="1" smtClean="0"/>
                  <a:t>a,b</a:t>
                </a:r>
                <a:r>
                  <a:rPr lang="it-IT" dirty="0" smtClean="0"/>
                  <a:t>}* scritta sul nastro di output</a:t>
                </a:r>
                <a:endParaRPr lang="it-IT" dirty="0"/>
              </a:p>
              <a:p>
                <a:r>
                  <a:rPr lang="it-IT" dirty="0" smtClean="0"/>
                  <a:t>2) per ogni x</a:t>
                </a:r>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{1,2}* vale che: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L</a:t>
                </a:r>
                <a:r>
                  <a:rPr lang="it-IT" sz="2000" baseline="-25000" dirty="0"/>
                  <a:t>P12</a:t>
                </a:r>
                <a:r>
                  <a:rPr lang="it-IT" baseline="-25000" dirty="0"/>
                  <a:t> </a:t>
                </a:r>
                <a:r>
                  <a:rPr lang="it-IT" baseline="-25000" dirty="0" smtClean="0"/>
                  <a:t> </a:t>
                </a:r>
                <a:r>
                  <a:rPr lang="it-IT" dirty="0" smtClean="0"/>
                  <a:t>se e solo se </a:t>
                </a:r>
                <a:r>
                  <a:rPr lang="it-IT" dirty="0" err="1" smtClean="0"/>
                  <a:t>f</a:t>
                </a:r>
                <a:r>
                  <a:rPr lang="it-IT" dirty="0" smtClean="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t>L</a:t>
                </a:r>
                <a:r>
                  <a:rPr lang="it-IT" sz="2000" baseline="-25000" dirty="0" smtClean="0"/>
                  <a:t>PPAL</a:t>
                </a:r>
                <a:endParaRPr lang="it-IT" sz="2000" dirty="0" smtClean="0"/>
              </a:p>
              <a:p>
                <a:pPr lvl="1"/>
                <a:r>
                  <a:rPr lang="it-IT" dirty="0" smtClean="0"/>
                  <a:t>che in </a:t>
                </a:r>
                <a:r>
                  <a:rPr lang="it-IT" dirty="0" err="1" smtClean="0"/>
                  <a:t>matematichese</a:t>
                </a:r>
                <a:r>
                  <a:rPr lang="it-IT" dirty="0" smtClean="0"/>
                  <a:t> si scrive : </a:t>
                </a:r>
                <a14:m>
                  <m:oMath xmlns:m="http://schemas.openxmlformats.org/officeDocument/2006/math">
                    <m:r>
                      <a:rPr lang="it-IT" sz="1800" b="1" i="1" smtClean="0">
                        <a:solidFill>
                          <a:srgbClr val="3636E8"/>
                        </a:solidFill>
                        <a:latin typeface="Cambria Math" charset="0"/>
                        <a:ea typeface="Cambria Math" charset="0"/>
                        <a:cs typeface="Cambria Math" charset="0"/>
                      </a:rPr>
                      <m:t>∀ </m:t>
                    </m:r>
                  </m:oMath>
                </a14:m>
                <a:r>
                  <a:rPr lang="it-IT" b="1" dirty="0" smtClean="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{1,2}* </a:t>
                </a:r>
                <a:r>
                  <a:rPr lang="it-IT" b="1" dirty="0" smtClean="0">
                    <a:solidFill>
                      <a:srgbClr val="3636E8"/>
                    </a:solidFill>
                  </a:rPr>
                  <a:t>[ 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P12</a:t>
                </a:r>
                <a:r>
                  <a:rPr lang="it-IT" b="1" baseline="-25000" dirty="0">
                    <a:solidFill>
                      <a:srgbClr val="3636E8"/>
                    </a:solidFill>
                  </a:rPr>
                  <a:t>  </a:t>
                </a:r>
                <a14:m>
                  <m:oMath xmlns:m="http://schemas.openxmlformats.org/officeDocument/2006/math">
                    <m:r>
                      <a:rPr lang="it-IT" b="1" i="0" smtClean="0">
                        <a:solidFill>
                          <a:srgbClr val="3636E8"/>
                        </a:solidFill>
                        <a:latin typeface="Cambria Math" charset="0"/>
                        <a:ea typeface="Cambria Math" charset="0"/>
                        <a:cs typeface="Cambria Math" charset="0"/>
                      </a:rPr>
                      <m:t>↔</m:t>
                    </m:r>
                  </m:oMath>
                </a14:m>
                <a:r>
                  <a:rPr lang="it-IT" b="1" dirty="0" smtClean="0">
                    <a:solidFill>
                      <a:srgbClr val="3636E8"/>
                    </a:solidFill>
                  </a:rPr>
                  <a:t> </a:t>
                </a:r>
                <a:r>
                  <a:rPr lang="it-IT" b="1" dirty="0" err="1" smtClean="0">
                    <a:solidFill>
                      <a:srgbClr val="3636E8"/>
                    </a:solidFill>
                  </a:rPr>
                  <a:t>f</a:t>
                </a:r>
                <a:r>
                  <a:rPr lang="it-IT" b="1" dirty="0" smtClean="0">
                    <a:solidFill>
                      <a:srgbClr val="3636E8"/>
                    </a:solidFill>
                  </a:rPr>
                  <a:t>(x</a:t>
                </a:r>
                <a:r>
                  <a:rPr lang="it-IT" b="1"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a:t>
                </a:r>
                <a:r>
                  <a:rPr lang="it-IT" b="1" dirty="0" smtClean="0">
                    <a:solidFill>
                      <a:srgbClr val="3636E8"/>
                    </a:solidFill>
                  </a:rPr>
                  <a:t>L</a:t>
                </a:r>
                <a:r>
                  <a:rPr lang="it-IT" sz="2000" b="1" baseline="-25000" dirty="0" smtClean="0">
                    <a:solidFill>
                      <a:srgbClr val="3636E8"/>
                    </a:solidFill>
                  </a:rPr>
                  <a:t>PPAL</a:t>
                </a:r>
                <a:r>
                  <a:rPr lang="it-IT" b="1" baseline="-25000" dirty="0" smtClean="0">
                    <a:solidFill>
                      <a:srgbClr val="3636E8"/>
                    </a:solidFill>
                  </a:rPr>
                  <a:t> </a:t>
                </a:r>
                <a:r>
                  <a:rPr lang="it-IT" b="1" dirty="0" smtClean="0">
                    <a:solidFill>
                      <a:srgbClr val="3636E8"/>
                    </a:solidFill>
                  </a:rPr>
                  <a:t>]</a:t>
                </a:r>
                <a:endParaRPr lang="it-IT" sz="1800" b="1" dirty="0" smtClean="0"/>
              </a:p>
              <a:p>
                <a:r>
                  <a:rPr lang="it-IT" dirty="0" smtClean="0"/>
                  <a:t>la funzione </a:t>
                </a:r>
                <a:r>
                  <a:rPr lang="it-IT" dirty="0" err="1" smtClean="0"/>
                  <a:t>f</a:t>
                </a:r>
                <a:r>
                  <a:rPr lang="it-IT" dirty="0" smtClean="0"/>
                  <a:t> si chiama </a:t>
                </a:r>
                <a:r>
                  <a:rPr lang="it-IT" b="1" i="1" dirty="0" smtClean="0">
                    <a:solidFill>
                      <a:srgbClr val="FF0000"/>
                    </a:solidFill>
                  </a:rPr>
                  <a:t>riduzione</a:t>
                </a:r>
                <a:r>
                  <a:rPr lang="it-IT" dirty="0" smtClean="0">
                    <a:solidFill>
                      <a:srgbClr val="FF0000"/>
                    </a:solidFill>
                  </a:rPr>
                  <a:t> </a:t>
                </a:r>
                <a:r>
                  <a:rPr lang="it-IT" dirty="0"/>
                  <a:t>da L</a:t>
                </a:r>
                <a:r>
                  <a:rPr lang="it-IT" sz="2000" baseline="-25000" dirty="0"/>
                  <a:t>P12</a:t>
                </a:r>
                <a:r>
                  <a:rPr lang="it-IT" baseline="-25000" dirty="0"/>
                  <a:t> </a:t>
                </a:r>
                <a:r>
                  <a:rPr lang="it-IT" baseline="-25000" dirty="0" smtClean="0"/>
                  <a:t> </a:t>
                </a:r>
                <a:r>
                  <a:rPr lang="it-IT" dirty="0"/>
                  <a:t>a </a:t>
                </a:r>
                <a:r>
                  <a:rPr lang="it-IT" dirty="0" smtClean="0"/>
                  <a:t>L</a:t>
                </a:r>
                <a:r>
                  <a:rPr lang="it-IT" sz="2000" baseline="-25000" dirty="0" smtClean="0"/>
                  <a:t>PPAL</a:t>
                </a:r>
                <a:endParaRPr lang="it-IT" sz="2000" dirty="0" smtClean="0"/>
              </a:p>
              <a:p>
                <a:r>
                  <a:rPr lang="it-IT" dirty="0" smtClean="0"/>
                  <a:t>e si dice che </a:t>
                </a:r>
                <a:r>
                  <a:rPr lang="it-IT" dirty="0"/>
                  <a:t>L</a:t>
                </a:r>
                <a:r>
                  <a:rPr lang="it-IT" sz="2000" baseline="-25000" dirty="0"/>
                  <a:t>P12</a:t>
                </a:r>
                <a:r>
                  <a:rPr lang="it-IT" baseline="-25000" dirty="0"/>
                  <a:t>  </a:t>
                </a:r>
                <a:r>
                  <a:rPr lang="it-IT" dirty="0" smtClean="0">
                    <a:solidFill>
                      <a:schemeClr val="tx1"/>
                    </a:solidFill>
                  </a:rPr>
                  <a:t>è</a:t>
                </a:r>
                <a:r>
                  <a:rPr lang="it-IT" b="1" i="1" dirty="0" smtClean="0">
                    <a:solidFill>
                      <a:srgbClr val="FF0000"/>
                    </a:solidFill>
                  </a:rPr>
                  <a:t> riducibile </a:t>
                </a:r>
                <a:r>
                  <a:rPr lang="it-IT" dirty="0" smtClean="0"/>
                  <a:t>a </a:t>
                </a:r>
                <a:r>
                  <a:rPr lang="it-IT" dirty="0"/>
                  <a:t>L</a:t>
                </a:r>
                <a:r>
                  <a:rPr lang="it-IT" sz="2000" baseline="-25000" dirty="0"/>
                  <a:t>PPAL</a:t>
                </a:r>
                <a:r>
                  <a:rPr lang="it-IT" baseline="-25000" dirty="0"/>
                  <a:t> </a:t>
                </a:r>
                <a:r>
                  <a:rPr lang="it-IT" dirty="0" smtClean="0"/>
                  <a:t> e si scrive </a:t>
                </a:r>
                <a:r>
                  <a:rPr lang="it-IT" dirty="0"/>
                  <a:t>L</a:t>
                </a:r>
                <a:r>
                  <a:rPr lang="it-IT" sz="2000" baseline="-25000" dirty="0"/>
                  <a:t>P12</a:t>
                </a:r>
                <a:r>
                  <a:rPr lang="it-IT" baseline="-25000" dirty="0"/>
                  <a:t> </a:t>
                </a:r>
                <a14:m>
                  <m:oMath xmlns:m="http://schemas.openxmlformats.org/officeDocument/2006/math">
                    <m:r>
                      <a:rPr lang="it-IT" b="1" i="1" smtClean="0">
                        <a:solidFill>
                          <a:srgbClr val="FF0000"/>
                        </a:solidFill>
                        <a:latin typeface="Cambria Math" charset="0"/>
                        <a:ea typeface="Cambria Math" charset="0"/>
                        <a:cs typeface="Cambria Math" charset="0"/>
                      </a:rPr>
                      <m:t>≼</m:t>
                    </m:r>
                  </m:oMath>
                </a14:m>
                <a:r>
                  <a:rPr lang="it-IT" dirty="0"/>
                  <a:t> L</a:t>
                </a:r>
                <a:r>
                  <a:rPr lang="it-IT" sz="2000" baseline="-25000" dirty="0"/>
                  <a:t>PPAL</a:t>
                </a:r>
                <a:endParaRPr lang="it-IT" sz="2000" dirty="0" smtClean="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953357" y="1390668"/>
                <a:ext cx="8915400" cy="4997006"/>
              </a:xfrm>
              <a:blipFill rotWithShape="0">
                <a:blip r:embed="rId2"/>
                <a:stretch>
                  <a:fillRect l="-478" t="-610"/>
                </a:stretch>
              </a:blipFill>
            </p:spPr>
            <p:txBody>
              <a:bodyPr/>
              <a:lstStyle/>
              <a:p>
                <a:r>
                  <a:rPr lang="it-IT">
                    <a:noFill/>
                  </a:rPr>
                  <a:t> </a:t>
                </a:r>
              </a:p>
            </p:txBody>
          </p:sp>
        </mc:Fallback>
      </mc:AlternateContent>
    </p:spTree>
    <p:extLst>
      <p:ext uri="{BB962C8B-B14F-4D97-AF65-F5344CB8AC3E}">
        <p14:creationId xmlns:p14="http://schemas.microsoft.com/office/powerpoint/2010/main" val="211132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Riduzioni (</a:t>
            </a:r>
            <a:r>
              <a:rPr lang="it-IT" dirty="0" err="1" smtClean="0">
                <a:solidFill>
                  <a:schemeClr val="tx1"/>
                </a:solidFill>
              </a:rPr>
              <a:t>many</a:t>
            </a:r>
            <a:r>
              <a:rPr lang="it-IT" dirty="0" smtClean="0">
                <a:solidFill>
                  <a:schemeClr val="tx1"/>
                </a:solidFill>
              </a:rPr>
              <a:t>-to-</a:t>
            </a:r>
            <a:r>
              <a:rPr lang="it-IT" dirty="0" err="1" smtClean="0">
                <a:solidFill>
                  <a:schemeClr val="tx1"/>
                </a:solidFill>
              </a:rPr>
              <a:t>one</a:t>
            </a:r>
            <a:r>
              <a:rPr lang="it-IT" dirty="0" smtClean="0">
                <a:solidFill>
                  <a:schemeClr val="tx1"/>
                </a:solidFill>
              </a:rPr>
              <a:t>)</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953357" y="1390668"/>
                <a:ext cx="9211948" cy="4997006"/>
              </a:xfrm>
            </p:spPr>
            <p:txBody>
              <a:bodyPr>
                <a:normAutofit/>
              </a:bodyPr>
              <a:lstStyle/>
              <a:p>
                <a:r>
                  <a:rPr lang="it-IT" dirty="0" smtClean="0"/>
                  <a:t>Quello che abbiamo detto sino ad ora può essere generalizzato</a:t>
                </a:r>
              </a:p>
              <a:p>
                <a:r>
                  <a:rPr lang="it-IT" dirty="0" smtClean="0"/>
                  <a:t>Dati due linguaggi, L</a:t>
                </a:r>
                <a:r>
                  <a:rPr lang="it-IT" sz="2000" baseline="-25000" dirty="0" smtClean="0"/>
                  <a:t>1</a:t>
                </a:r>
                <a:r>
                  <a:rPr lang="it-IT" dirty="0" smtClean="0"/>
                  <a:t> </a:t>
                </a:r>
                <a14:m>
                  <m:oMath xmlns:m="http://schemas.openxmlformats.org/officeDocument/2006/math">
                    <m:r>
                      <a:rPr lang="it-IT" i="1" smtClean="0">
                        <a:latin typeface="Cambria Math" charset="0"/>
                        <a:ea typeface="Cambria Math" charset="0"/>
                        <a:cs typeface="Cambria Math" charset="0"/>
                      </a:rPr>
                      <m:t>⊆</m:t>
                    </m:r>
                    <m:r>
                      <a:rPr lang="it-IT" b="0" i="1" smtClean="0">
                        <a:latin typeface="Cambria Math" charset="0"/>
                        <a:ea typeface="Cambria Math" charset="0"/>
                        <a:cs typeface="Cambria Math" charset="0"/>
                      </a:rPr>
                      <m:t> </m:t>
                    </m:r>
                  </m:oMath>
                </a14:m>
                <a:r>
                  <a:rPr lang="it-IT" dirty="0" smtClean="0"/>
                  <a:t> </a:t>
                </a:r>
                <a14:m>
                  <m:oMath xmlns:m="http://schemas.openxmlformats.org/officeDocument/2006/math">
                    <m:r>
                      <m:rPr>
                        <m:sty m:val="p"/>
                      </m:rPr>
                      <a:rPr lang="el-GR" i="1" dirty="0" smtClean="0">
                        <a:latin typeface="Cambria Math" charset="0"/>
                        <a:ea typeface="Cambria Math" charset="0"/>
                        <a:cs typeface="Cambria Math" charset="0"/>
                      </a:rPr>
                      <m:t>Σ</m:t>
                    </m:r>
                  </m:oMath>
                </a14:m>
                <a:r>
                  <a:rPr lang="it-IT" sz="2000" baseline="-25000" dirty="0" smtClean="0"/>
                  <a:t>1</a:t>
                </a:r>
                <a:r>
                  <a:rPr lang="it-IT" dirty="0"/>
                  <a:t>*  e </a:t>
                </a:r>
                <a:r>
                  <a:rPr lang="it-IT" b="1" dirty="0" smtClean="0">
                    <a:solidFill>
                      <a:srgbClr val="00B050"/>
                    </a:solidFill>
                  </a:rPr>
                  <a:t>L</a:t>
                </a:r>
                <a:r>
                  <a:rPr lang="it-IT" sz="2000" b="1" baseline="-25000" dirty="0">
                    <a:solidFill>
                      <a:srgbClr val="00B050"/>
                    </a:solidFill>
                  </a:rPr>
                  <a:t>2</a:t>
                </a:r>
                <a:r>
                  <a:rPr lang="it-IT" dirty="0" smtClean="0"/>
                  <a:t> </a:t>
                </a:r>
                <a14:m>
                  <m:oMath xmlns:m="http://schemas.openxmlformats.org/officeDocument/2006/math">
                    <m:r>
                      <a:rPr lang="it-IT" i="1">
                        <a:latin typeface="Cambria Math" charset="0"/>
                        <a:ea typeface="Cambria Math" charset="0"/>
                        <a:cs typeface="Cambria Math" charset="0"/>
                      </a:rPr>
                      <m:t>⊆ </m:t>
                    </m:r>
                  </m:oMath>
                </a14:m>
                <a:r>
                  <a:rPr lang="it-IT" dirty="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2</a:t>
                </a:r>
                <a:r>
                  <a:rPr lang="it-IT" dirty="0" smtClean="0"/>
                  <a:t>*,  diciamo che </a:t>
                </a:r>
                <a:r>
                  <a:rPr lang="it-IT" b="1" dirty="0" smtClean="0">
                    <a:solidFill>
                      <a:srgbClr val="FF0000"/>
                    </a:solidFill>
                  </a:rPr>
                  <a:t>L</a:t>
                </a:r>
                <a:r>
                  <a:rPr lang="it-IT" sz="2000" b="1" baseline="-25000" dirty="0" smtClean="0">
                    <a:solidFill>
                      <a:srgbClr val="FF0000"/>
                    </a:solidFill>
                  </a:rPr>
                  <a:t>1</a:t>
                </a:r>
                <a:r>
                  <a:rPr lang="it-IT" b="1" baseline="-25000" dirty="0" smtClean="0">
                    <a:solidFill>
                      <a:srgbClr val="FF0000"/>
                    </a:solidFill>
                  </a:rPr>
                  <a:t>  </a:t>
                </a:r>
                <a:r>
                  <a:rPr lang="it-IT" b="1" dirty="0">
                    <a:solidFill>
                      <a:srgbClr val="FF0000"/>
                    </a:solidFill>
                  </a:rPr>
                  <a:t>è</a:t>
                </a:r>
                <a:r>
                  <a:rPr lang="it-IT" b="1" i="1" dirty="0">
                    <a:solidFill>
                      <a:srgbClr val="FF0000"/>
                    </a:solidFill>
                  </a:rPr>
                  <a:t> riducibile </a:t>
                </a:r>
                <a:r>
                  <a:rPr lang="it-IT" b="1" dirty="0">
                    <a:solidFill>
                      <a:srgbClr val="FF0000"/>
                    </a:solidFill>
                  </a:rPr>
                  <a:t>a </a:t>
                </a:r>
                <a:r>
                  <a:rPr lang="it-IT" b="1" dirty="0" smtClean="0">
                    <a:solidFill>
                      <a:srgbClr val="FF0000"/>
                    </a:solidFill>
                  </a:rPr>
                  <a:t>L</a:t>
                </a:r>
                <a:r>
                  <a:rPr lang="it-IT" sz="2000" b="1" baseline="-25000" dirty="0" smtClean="0">
                    <a:solidFill>
                      <a:srgbClr val="FF0000"/>
                    </a:solidFill>
                  </a:rPr>
                  <a:t>2</a:t>
                </a:r>
                <a:r>
                  <a:rPr lang="it-IT" baseline="-25000" dirty="0" smtClean="0"/>
                  <a:t> </a:t>
                </a:r>
                <a:r>
                  <a:rPr lang="it-IT" dirty="0" smtClean="0"/>
                  <a:t> </a:t>
                </a:r>
                <a:r>
                  <a:rPr lang="it-IT" dirty="0"/>
                  <a:t>e </a:t>
                </a:r>
                <a:r>
                  <a:rPr lang="it-IT" dirty="0" smtClean="0"/>
                  <a:t>scriviamo </a:t>
                </a:r>
                <a:r>
                  <a:rPr lang="it-IT" b="1" dirty="0" smtClean="0">
                    <a:solidFill>
                      <a:srgbClr val="FF0000"/>
                    </a:solidFill>
                  </a:rPr>
                  <a:t>L</a:t>
                </a:r>
                <a:r>
                  <a:rPr lang="it-IT" sz="2000" b="1" baseline="-25000" dirty="0" smtClean="0">
                    <a:solidFill>
                      <a:srgbClr val="FF0000"/>
                    </a:solidFill>
                  </a:rPr>
                  <a:t>1</a:t>
                </a:r>
                <a:r>
                  <a:rPr lang="it-IT" b="1" baseline="-25000" dirty="0" smtClean="0">
                    <a:solidFill>
                      <a:srgbClr val="FF0000"/>
                    </a:solidFill>
                  </a:rPr>
                  <a:t> </a:t>
                </a:r>
                <a14:m>
                  <m:oMath xmlns:m="http://schemas.openxmlformats.org/officeDocument/2006/math">
                    <m:r>
                      <a:rPr lang="it-IT" b="1" i="1">
                        <a:solidFill>
                          <a:srgbClr val="FF0000"/>
                        </a:solidFill>
                        <a:latin typeface="Cambria Math" charset="0"/>
                        <a:ea typeface="Cambria Math" charset="0"/>
                        <a:cs typeface="Cambria Math" charset="0"/>
                      </a:rPr>
                      <m:t>≼</m:t>
                    </m:r>
                  </m:oMath>
                </a14:m>
                <a:r>
                  <a:rPr lang="it-IT" b="1" dirty="0">
                    <a:solidFill>
                      <a:srgbClr val="FF0000"/>
                    </a:solidFill>
                  </a:rPr>
                  <a:t> </a:t>
                </a:r>
                <a:r>
                  <a:rPr lang="it-IT" b="1" dirty="0" smtClean="0">
                    <a:solidFill>
                      <a:srgbClr val="FF0000"/>
                    </a:solidFill>
                  </a:rPr>
                  <a:t>L</a:t>
                </a:r>
                <a:r>
                  <a:rPr lang="it-IT" sz="2000" b="1" baseline="-25000" dirty="0" smtClean="0">
                    <a:solidFill>
                      <a:srgbClr val="FF0000"/>
                    </a:solidFill>
                  </a:rPr>
                  <a:t>2 </a:t>
                </a:r>
                <a:r>
                  <a:rPr lang="it-IT" sz="2000" dirty="0" smtClean="0">
                    <a:solidFill>
                      <a:schemeClr val="tx1"/>
                    </a:solidFill>
                  </a:rPr>
                  <a:t> </a:t>
                </a:r>
                <a:r>
                  <a:rPr lang="it-IT" dirty="0" smtClean="0">
                    <a:solidFill>
                      <a:schemeClr val="tx1"/>
                    </a:solidFill>
                  </a:rPr>
                  <a:t>se</a:t>
                </a:r>
                <a:endParaRPr lang="it-IT" dirty="0" smtClean="0"/>
              </a:p>
              <a:p>
                <a:r>
                  <a:rPr lang="it-IT" dirty="0" smtClean="0"/>
                  <a:t>Esiste una funzione </a:t>
                </a:r>
                <a:r>
                  <a:rPr lang="it-IT" dirty="0" err="1" smtClean="0"/>
                  <a:t>f</a:t>
                </a:r>
                <a:r>
                  <a:rPr lang="it-IT" dirty="0" smtClean="0"/>
                  <a:t> :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a:t>1</a:t>
                </a:r>
                <a:r>
                  <a:rPr lang="it-IT" dirty="0"/>
                  <a:t>* </a:t>
                </a:r>
                <a14:m>
                  <m:oMath xmlns:m="http://schemas.openxmlformats.org/officeDocument/2006/math">
                    <m:r>
                      <a:rPr lang="is-IS" i="1" smtClean="0">
                        <a:latin typeface="Cambria Math" charset="0"/>
                        <a:ea typeface="Cambria Math" charset="0"/>
                        <a:cs typeface="Cambria Math" charset="0"/>
                      </a:rPr>
                      <m:t>→</m:t>
                    </m:r>
                  </m:oMath>
                </a14:m>
                <a:r>
                  <a:rPr lang="it-IT" dirty="0" smtClean="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2</a:t>
                </a:r>
                <a:r>
                  <a:rPr lang="it-IT" dirty="0"/>
                  <a:t>* </a:t>
                </a:r>
                <a:r>
                  <a:rPr lang="it-IT" dirty="0" smtClean="0"/>
                  <a:t>tale che</a:t>
                </a:r>
                <a:endParaRPr lang="it-IT" dirty="0"/>
              </a:p>
              <a:p>
                <a:r>
                  <a:rPr lang="it-IT" dirty="0" smtClean="0"/>
                  <a:t>1) </a:t>
                </a:r>
                <a:r>
                  <a:rPr lang="it-IT" dirty="0" err="1" smtClean="0"/>
                  <a:t>f</a:t>
                </a:r>
                <a:r>
                  <a:rPr lang="it-IT" dirty="0" smtClean="0"/>
                  <a:t> </a:t>
                </a:r>
                <a:r>
                  <a:rPr lang="it-IT" dirty="0"/>
                  <a:t>è totale e calcolabile – ossia, </a:t>
                </a:r>
                <a:endParaRPr lang="it-IT" dirty="0" smtClean="0"/>
              </a:p>
              <a:p>
                <a:pPr lvl="1"/>
                <a:r>
                  <a:rPr lang="it-IT" dirty="0" smtClean="0"/>
                  <a:t>è </a:t>
                </a:r>
                <a:r>
                  <a:rPr lang="it-IT" dirty="0"/>
                  <a:t>definita per ogni parola x </a:t>
                </a:r>
                <a14:m>
                  <m:oMath xmlns:m="http://schemas.openxmlformats.org/officeDocument/2006/math">
                    <m:r>
                      <a:rPr lang="it-IT" i="1">
                        <a:solidFill>
                          <a:schemeClr val="tx1"/>
                        </a:solidFill>
                        <a:latin typeface="Cambria Math" charset="0"/>
                        <a:ea typeface="Cambria Math" charset="0"/>
                        <a:cs typeface="Cambria Math" charset="0"/>
                      </a:rPr>
                      <m:t>∈ </m:t>
                    </m:r>
                    <m:r>
                      <m:rPr>
                        <m:sty m:val="p"/>
                      </m:rPr>
                      <a:rPr lang="el-GR" i="1" dirty="0">
                        <a:latin typeface="Cambria Math" charset="0"/>
                        <a:ea typeface="Cambria Math" charset="0"/>
                        <a:cs typeface="Cambria Math" charset="0"/>
                      </a:rPr>
                      <m:t>Σ</m:t>
                    </m:r>
                  </m:oMath>
                </a14:m>
                <a:r>
                  <a:rPr lang="it-IT" sz="2000" baseline="-25000" dirty="0"/>
                  <a:t>1</a:t>
                </a:r>
                <a:r>
                  <a:rPr lang="it-IT" dirty="0"/>
                  <a:t>* </a:t>
                </a:r>
                <a:r>
                  <a:rPr lang="it-IT" dirty="0" smtClean="0"/>
                  <a:t>e, inoltre, </a:t>
                </a:r>
              </a:p>
              <a:p>
                <a:pPr lvl="1"/>
                <a:r>
                  <a:rPr lang="it-IT" dirty="0" smtClean="0"/>
                  <a:t>esiste una macchina di </a:t>
                </a:r>
                <a:r>
                  <a:rPr lang="it-IT" dirty="0" err="1" smtClean="0"/>
                  <a:t>Turing</a:t>
                </a:r>
                <a:r>
                  <a:rPr lang="it-IT" dirty="0" smtClean="0"/>
                  <a:t> di tipo trasduttore </a:t>
                </a:r>
                <a:r>
                  <a:rPr lang="it-IT" dirty="0" err="1" smtClean="0"/>
                  <a:t>T</a:t>
                </a:r>
                <a:r>
                  <a:rPr lang="it-IT" sz="2000" baseline="-25000" dirty="0" err="1" smtClean="0"/>
                  <a:t>f</a:t>
                </a:r>
                <a:r>
                  <a:rPr lang="it-IT" dirty="0" smtClean="0"/>
                  <a:t> tale che, </a:t>
                </a:r>
                <a:r>
                  <a:rPr lang="it-IT" dirty="0"/>
                  <a:t>per ogni parola x </a:t>
                </a:r>
                <a14:m>
                  <m:oMath xmlns:m="http://schemas.openxmlformats.org/officeDocument/2006/math">
                    <m:r>
                      <a:rPr lang="it-IT" i="1">
                        <a:solidFill>
                          <a:schemeClr val="tx1"/>
                        </a:solidFill>
                        <a:latin typeface="Cambria Math" charset="0"/>
                        <a:ea typeface="Cambria Math" charset="0"/>
                        <a:cs typeface="Cambria Math" charset="0"/>
                      </a:rPr>
                      <m:t>∈ </m:t>
                    </m:r>
                    <m:r>
                      <m:rPr>
                        <m:sty m:val="p"/>
                      </m:rPr>
                      <a:rPr lang="el-GR" i="1" dirty="0">
                        <a:latin typeface="Cambria Math" charset="0"/>
                        <a:ea typeface="Cambria Math" charset="0"/>
                        <a:cs typeface="Cambria Math" charset="0"/>
                      </a:rPr>
                      <m:t>Σ</m:t>
                    </m:r>
                  </m:oMath>
                </a14:m>
                <a:r>
                  <a:rPr lang="it-IT" sz="1800" baseline="-25000" dirty="0"/>
                  <a:t>1</a:t>
                </a:r>
                <a:r>
                  <a:rPr lang="it-IT" dirty="0"/>
                  <a:t>*</a:t>
                </a:r>
                <a:r>
                  <a:rPr lang="it-IT" dirty="0" smtClean="0"/>
                  <a:t>, la computazione </a:t>
                </a:r>
                <a:r>
                  <a:rPr lang="it-IT" dirty="0" err="1" smtClean="0"/>
                  <a:t>T</a:t>
                </a:r>
                <a:r>
                  <a:rPr lang="it-IT" sz="2000" baseline="-25000" dirty="0" err="1" smtClean="0"/>
                  <a:t>f</a:t>
                </a:r>
                <a:r>
                  <a:rPr lang="it-IT" sz="2000" baseline="-25000" dirty="0" smtClean="0"/>
                  <a:t> </a:t>
                </a:r>
                <a:r>
                  <a:rPr lang="it-IT" dirty="0" smtClean="0"/>
                  <a:t>(x) termina con la parola </a:t>
                </a:r>
                <a:r>
                  <a:rPr lang="it-IT" dirty="0" err="1" smtClean="0"/>
                  <a:t>f</a:t>
                </a:r>
                <a:r>
                  <a:rPr lang="it-IT" dirty="0" smtClean="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14:m>
                  <m:oMath xmlns:m="http://schemas.openxmlformats.org/officeDocument/2006/math">
                    <m:r>
                      <m:rPr>
                        <m:sty m:val="p"/>
                      </m:rPr>
                      <a:rPr lang="el-GR" i="1" dirty="0">
                        <a:latin typeface="Cambria Math" charset="0"/>
                        <a:ea typeface="Cambria Math" charset="0"/>
                        <a:cs typeface="Cambria Math" charset="0"/>
                      </a:rPr>
                      <m:t>Σ</m:t>
                    </m:r>
                  </m:oMath>
                </a14:m>
                <a:r>
                  <a:rPr lang="it-IT" sz="1800" baseline="-25000" dirty="0" smtClean="0"/>
                  <a:t>2</a:t>
                </a:r>
                <a:r>
                  <a:rPr lang="it-IT" dirty="0"/>
                  <a:t>* </a:t>
                </a:r>
                <a:r>
                  <a:rPr lang="it-IT" dirty="0" smtClean="0"/>
                  <a:t>scritta sul nastro di output</a:t>
                </a:r>
                <a:endParaRPr lang="it-IT" dirty="0"/>
              </a:p>
              <a:p>
                <a:r>
                  <a:rPr lang="it-IT" dirty="0" smtClean="0"/>
                  <a:t>2) per ogni x</a:t>
                </a:r>
                <a:r>
                  <a:rPr lang="it-IT" dirty="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a:t>1</a:t>
                </a:r>
                <a:r>
                  <a:rPr lang="it-IT" dirty="0"/>
                  <a:t>* </a:t>
                </a:r>
                <a:r>
                  <a:rPr lang="it-IT" dirty="0" smtClean="0"/>
                  <a:t>vale che: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t>L</a:t>
                </a:r>
                <a:r>
                  <a:rPr lang="it-IT" sz="2000" baseline="-25000" dirty="0" smtClean="0"/>
                  <a:t>1</a:t>
                </a:r>
                <a:r>
                  <a:rPr lang="it-IT" baseline="-25000" dirty="0" smtClean="0"/>
                  <a:t>  </a:t>
                </a:r>
                <a:r>
                  <a:rPr lang="it-IT" dirty="0" smtClean="0"/>
                  <a:t>se e solo se </a:t>
                </a:r>
                <a:r>
                  <a:rPr lang="it-IT" dirty="0" err="1" smtClean="0"/>
                  <a:t>f</a:t>
                </a:r>
                <a:r>
                  <a:rPr lang="it-IT" dirty="0" smtClean="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t>L</a:t>
                </a:r>
                <a:r>
                  <a:rPr lang="it-IT" sz="2000" baseline="-25000" dirty="0" smtClean="0"/>
                  <a:t>2</a:t>
                </a:r>
              </a:p>
              <a:p>
                <a:pPr lvl="1"/>
                <a14:m>
                  <m:oMath xmlns:m="http://schemas.openxmlformats.org/officeDocument/2006/math">
                    <m:r>
                      <a:rPr lang="it-IT" sz="1800" b="1" i="1">
                        <a:solidFill>
                          <a:srgbClr val="3636E8"/>
                        </a:solidFill>
                        <a:latin typeface="Cambria Math" charset="0"/>
                        <a:ea typeface="Cambria Math" charset="0"/>
                        <a:cs typeface="Cambria Math" charset="0"/>
                      </a:rPr>
                      <m:t>∀ </m:t>
                    </m:r>
                  </m:oMath>
                </a14:m>
                <a:r>
                  <a:rPr lang="it-IT" b="1" dirty="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a:t>
                </a:r>
                <a14:m>
                  <m:oMath xmlns:m="http://schemas.openxmlformats.org/officeDocument/2006/math">
                    <m:r>
                      <a:rPr lang="el-GR" b="1" dirty="0">
                        <a:solidFill>
                          <a:srgbClr val="3636E8"/>
                        </a:solidFill>
                        <a:latin typeface="Cambria Math" charset="0"/>
                        <a:ea typeface="Cambria Math" charset="0"/>
                        <a:cs typeface="Cambria Math" charset="0"/>
                      </a:rPr>
                      <m:t>𝚺</m:t>
                    </m:r>
                  </m:oMath>
                </a14:m>
                <a:r>
                  <a:rPr lang="it-IT" sz="1800" b="1" baseline="-25000" dirty="0">
                    <a:solidFill>
                      <a:srgbClr val="3636E8"/>
                    </a:solidFill>
                  </a:rPr>
                  <a:t>1</a:t>
                </a:r>
                <a:r>
                  <a:rPr lang="it-IT" b="1" dirty="0">
                    <a:solidFill>
                      <a:srgbClr val="3636E8"/>
                    </a:solidFill>
                  </a:rPr>
                  <a:t>*</a:t>
                </a:r>
                <a:r>
                  <a:rPr lang="it-IT" dirty="0"/>
                  <a:t> </a:t>
                </a:r>
                <a:r>
                  <a:rPr lang="it-IT" b="1" dirty="0">
                    <a:solidFill>
                      <a:srgbClr val="3636E8"/>
                    </a:solidFill>
                  </a:rPr>
                  <a:t>[ 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1</a:t>
                </a:r>
                <a:r>
                  <a:rPr lang="it-IT" b="1" baseline="-25000" dirty="0">
                    <a:solidFill>
                      <a:srgbClr val="3636E8"/>
                    </a:solidFill>
                  </a:rPr>
                  <a:t>  </a:t>
                </a:r>
                <a14:m>
                  <m:oMath xmlns:m="http://schemas.openxmlformats.org/officeDocument/2006/math">
                    <m:r>
                      <a:rPr lang="it-IT" b="1">
                        <a:solidFill>
                          <a:srgbClr val="3636E8"/>
                        </a:solidFill>
                        <a:latin typeface="Cambria Math" charset="0"/>
                        <a:ea typeface="Cambria Math" charset="0"/>
                        <a:cs typeface="Cambria Math" charset="0"/>
                      </a:rPr>
                      <m:t>↔</m:t>
                    </m:r>
                  </m:oMath>
                </a14:m>
                <a:r>
                  <a:rPr lang="it-IT" b="1" dirty="0">
                    <a:solidFill>
                      <a:srgbClr val="3636E8"/>
                    </a:solidFill>
                  </a:rPr>
                  <a:t> </a:t>
                </a:r>
                <a:r>
                  <a:rPr lang="it-IT" b="1" dirty="0" err="1">
                    <a:solidFill>
                      <a:srgbClr val="3636E8"/>
                    </a:solidFill>
                  </a:rPr>
                  <a:t>f</a:t>
                </a:r>
                <a:r>
                  <a:rPr lang="it-IT" b="1" dirty="0">
                    <a:solidFill>
                      <a:srgbClr val="3636E8"/>
                    </a:solidFill>
                  </a:rPr>
                  <a:t>(x)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2000" b="1" baseline="-25000" dirty="0">
                    <a:solidFill>
                      <a:srgbClr val="3636E8"/>
                    </a:solidFill>
                  </a:rPr>
                  <a:t>2</a:t>
                </a:r>
                <a:r>
                  <a:rPr lang="it-IT" b="1" baseline="-25000" dirty="0">
                    <a:solidFill>
                      <a:srgbClr val="3636E8"/>
                    </a:solidFill>
                  </a:rPr>
                  <a:t> </a:t>
                </a:r>
                <a:r>
                  <a:rPr lang="it-IT" b="1" dirty="0" smtClean="0">
                    <a:solidFill>
                      <a:srgbClr val="3636E8"/>
                    </a:solidFill>
                  </a:rPr>
                  <a:t>]</a:t>
                </a:r>
                <a:endParaRPr lang="it-IT" sz="1800" b="1" dirty="0" smtClean="0"/>
              </a:p>
              <a:p>
                <a:pPr lvl="1"/>
                <a:endParaRPr lang="it-IT" baseline="-25000" dirty="0" smtClean="0"/>
              </a:p>
              <a:p>
                <a:r>
                  <a:rPr lang="it-IT" dirty="0" smtClean="0"/>
                  <a:t>Siamo al paragrafo 5.5</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953357" y="1390668"/>
                <a:ext cx="9211948" cy="4997006"/>
              </a:xfrm>
              <a:blipFill rotWithShape="0">
                <a:blip r:embed="rId2"/>
                <a:stretch>
                  <a:fillRect l="-463" t="-610" r="-66"/>
                </a:stretch>
              </a:blipFill>
            </p:spPr>
            <p:txBody>
              <a:bodyPr/>
              <a:lstStyle/>
              <a:p>
                <a:r>
                  <a:rPr lang="it-IT">
                    <a:noFill/>
                  </a:rPr>
                  <a:t> </a:t>
                </a:r>
              </a:p>
            </p:txBody>
          </p:sp>
        </mc:Fallback>
      </mc:AlternateContent>
    </p:spTree>
    <p:extLst>
      <p:ext uri="{BB962C8B-B14F-4D97-AF65-F5344CB8AC3E}">
        <p14:creationId xmlns:p14="http://schemas.microsoft.com/office/powerpoint/2010/main" val="136555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normAutofit/>
          </a:bodyPr>
          <a:lstStyle/>
          <a:p>
            <a:r>
              <a:rPr lang="it-IT" dirty="0" smtClean="0">
                <a:solidFill>
                  <a:schemeClr val="tx1"/>
                </a:solidFill>
              </a:rPr>
              <a:t>Esempio (difficile) di riduzione</a:t>
            </a:r>
            <a:endParaRPr lang="it-IT" dirty="0">
              <a:solidFill>
                <a:schemeClr val="tx1"/>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05229" y="1270352"/>
                <a:ext cx="9645085" cy="4997006"/>
              </a:xfrm>
            </p:spPr>
            <p:txBody>
              <a:bodyPr>
                <a:normAutofit/>
              </a:bodyPr>
              <a:lstStyle/>
              <a:p>
                <a:r>
                  <a:rPr lang="it-IT" u="sng" dirty="0" smtClean="0"/>
                  <a:t>Saltate</a:t>
                </a:r>
                <a:r>
                  <a:rPr lang="it-IT" dirty="0" smtClean="0"/>
                  <a:t> l’esempio a pag. 7 della dispensa 5</a:t>
                </a:r>
              </a:p>
              <a:p>
                <a:r>
                  <a:rPr lang="it-IT" dirty="0" smtClean="0"/>
                  <a:t>Viene considerato il seguente linguaggio:											 	L</a:t>
                </a:r>
                <a:r>
                  <a:rPr lang="it-IT" sz="2000" baseline="-25000" dirty="0" smtClean="0"/>
                  <a:t>H </a:t>
                </a:r>
                <a:r>
                  <a:rPr lang="it-IT" sz="2000" baseline="-25000" dirty="0" smtClean="0">
                    <a:sym typeface="Symbol" charset="2"/>
                  </a:rPr>
                  <a:t></a:t>
                </a:r>
                <a:r>
                  <a:rPr lang="it-IT" dirty="0" smtClean="0">
                    <a:effectLst/>
                  </a:rPr>
                  <a:t> </a:t>
                </a:r>
                <a:r>
                  <a:rPr lang="it-IT" dirty="0" smtClean="0"/>
                  <a:t>={ k</a:t>
                </a:r>
                <a:r>
                  <a:rPr lang="it-IT" dirty="0" smtClean="0">
                    <a:solidFill>
                      <a:schemeClr val="tx1"/>
                    </a:solidFill>
                    <a:ea typeface="Cambria Math" charset="0"/>
                    <a:cs typeface="Cambria Math" charset="0"/>
                  </a:rPr>
                  <a:t> </a:t>
                </a:r>
                <a14:m>
                  <m:oMath xmlns:m="http://schemas.openxmlformats.org/officeDocument/2006/math">
                    <m:r>
                      <a:rPr lang="it-IT" i="1">
                        <a:solidFill>
                          <a:schemeClr val="tx1"/>
                        </a:solidFill>
                        <a:latin typeface="Cambria Math" charset="0"/>
                        <a:ea typeface="Cambria Math" charset="0"/>
                        <a:cs typeface="Cambria Math" charset="0"/>
                      </a:rPr>
                      <m:t>∈</m:t>
                    </m:r>
                    <m:r>
                      <a:rPr lang="it-IT" i="1" smtClean="0">
                        <a:latin typeface="Cambria Math" charset="0"/>
                        <a:ea typeface="Cambria Math" charset="0"/>
                        <a:cs typeface="Cambria Math" charset="0"/>
                      </a:rPr>
                      <m:t>ℕ</m:t>
                    </m:r>
                  </m:oMath>
                </a14:m>
                <a:r>
                  <a:rPr lang="it-IT" dirty="0" smtClean="0"/>
                  <a:t>: h è la codifica di una macchina di </a:t>
                </a:r>
                <a:r>
                  <a:rPr lang="it-IT" dirty="0" err="1" smtClean="0"/>
                  <a:t>Turing</a:t>
                </a:r>
                <a:r>
                  <a:rPr lang="it-IT" dirty="0">
                    <a:solidFill>
                      <a:schemeClr val="tx1"/>
                    </a:solidFill>
                  </a:rPr>
                  <a:t> </a:t>
                </a:r>
                <a:r>
                  <a:rPr lang="it-IT" dirty="0" err="1" smtClean="0">
                    <a:solidFill>
                      <a:schemeClr val="tx1"/>
                    </a:solidFill>
                  </a:rPr>
                  <a:t>T</a:t>
                </a:r>
                <a:r>
                  <a:rPr lang="it-IT" sz="2000" baseline="-25000" dirty="0" err="1" smtClean="0">
                    <a:solidFill>
                      <a:schemeClr val="tx1"/>
                    </a:solidFill>
                  </a:rPr>
                  <a:t>k</a:t>
                </a:r>
                <a:r>
                  <a:rPr lang="it-IT" sz="2000" baseline="-25000" dirty="0" smtClean="0">
                    <a:solidFill>
                      <a:schemeClr val="tx1"/>
                    </a:solidFill>
                  </a:rPr>
                  <a:t> </a:t>
                </a:r>
                <a:r>
                  <a:rPr lang="it-IT" dirty="0" smtClean="0"/>
                  <a:t> e </a:t>
                </a:r>
                <a:r>
                  <a:rPr lang="it-IT" dirty="0" err="1" smtClean="0"/>
                  <a:t>T</a:t>
                </a:r>
                <a:r>
                  <a:rPr lang="it-IT" sz="2000" baseline="-25000" dirty="0" err="1" smtClean="0"/>
                  <a:t>k</a:t>
                </a:r>
                <a:r>
                  <a:rPr lang="it-IT" sz="2000" baseline="-25000" dirty="0" smtClean="0"/>
                  <a:t> </a:t>
                </a:r>
                <a:r>
                  <a:rPr lang="it-IT" dirty="0" smtClean="0"/>
                  <a:t>(</a:t>
                </a:r>
                <a:r>
                  <a:rPr lang="it-IT" dirty="0" smtClean="0">
                    <a:sym typeface="Symbol" charset="2"/>
                  </a:rPr>
                  <a:t></a:t>
                </a:r>
                <a:r>
                  <a:rPr lang="it-IT" dirty="0" smtClean="0"/>
                  <a:t>) termina }, </a:t>
                </a:r>
              </a:p>
              <a:p>
                <a:pPr lvl="1"/>
                <a:r>
                  <a:rPr lang="it-IT" dirty="0" smtClean="0"/>
                  <a:t>dove</a:t>
                </a:r>
                <a:r>
                  <a:rPr lang="it-IT" dirty="0"/>
                  <a:t> </a:t>
                </a:r>
                <a:r>
                  <a:rPr lang="it-IT" dirty="0" err="1"/>
                  <a:t>T</a:t>
                </a:r>
                <a:r>
                  <a:rPr lang="it-IT" sz="2000" baseline="-25000" dirty="0" err="1"/>
                  <a:t>k</a:t>
                </a:r>
                <a:r>
                  <a:rPr lang="it-IT" sz="1800" baseline="-25000" dirty="0"/>
                  <a:t> </a:t>
                </a:r>
                <a:r>
                  <a:rPr lang="it-IT" dirty="0"/>
                  <a:t>(</a:t>
                </a:r>
                <a:r>
                  <a:rPr lang="it-IT" dirty="0">
                    <a:sym typeface="Symbol" charset="2"/>
                  </a:rPr>
                  <a:t></a:t>
                </a:r>
                <a:r>
                  <a:rPr lang="it-IT" dirty="0" smtClean="0"/>
                  <a:t>) è la computazione della macchina </a:t>
                </a:r>
                <a:r>
                  <a:rPr lang="it-IT" dirty="0" err="1"/>
                  <a:t>T</a:t>
                </a:r>
                <a:r>
                  <a:rPr lang="it-IT" sz="2000" baseline="-25000" dirty="0" err="1"/>
                  <a:t>k</a:t>
                </a:r>
                <a:r>
                  <a:rPr lang="it-IT" sz="2000" baseline="-25000" dirty="0"/>
                  <a:t> </a:t>
                </a:r>
                <a:r>
                  <a:rPr lang="it-IT" dirty="0" smtClean="0"/>
                  <a:t> quando sul suo nastro non è scritto nulla (la computazione di </a:t>
                </a:r>
                <a:r>
                  <a:rPr lang="it-IT" dirty="0" err="1"/>
                  <a:t>T</a:t>
                </a:r>
                <a:r>
                  <a:rPr lang="it-IT" sz="2000" baseline="-25000" dirty="0" err="1"/>
                  <a:t>k</a:t>
                </a:r>
                <a:r>
                  <a:rPr lang="it-IT" sz="1800" baseline="-25000" dirty="0"/>
                  <a:t> </a:t>
                </a:r>
                <a:r>
                  <a:rPr lang="it-IT" dirty="0" smtClean="0"/>
                  <a:t> sulla parola vuota)</a:t>
                </a:r>
              </a:p>
              <a:p>
                <a:r>
                  <a:rPr lang="it-IT" dirty="0" smtClean="0"/>
                  <a:t>che assomiglia parecchio al linguaggio dell’</a:t>
                </a:r>
                <a:r>
                  <a:rPr lang="it-IT" dirty="0" err="1" smtClean="0"/>
                  <a:t>Halting</a:t>
                </a:r>
                <a:r>
                  <a:rPr lang="it-IT" dirty="0" smtClean="0"/>
                  <a:t> </a:t>
                </a:r>
                <a:r>
                  <a:rPr lang="it-IT" dirty="0" err="1" smtClean="0"/>
                  <a:t>Problem</a:t>
                </a:r>
                <a:r>
                  <a:rPr lang="it-IT" dirty="0" smtClean="0"/>
                  <a:t> 						L</a:t>
                </a:r>
                <a:r>
                  <a:rPr lang="it-IT" sz="2000" baseline="-25000" dirty="0" smtClean="0"/>
                  <a:t>H</a:t>
                </a:r>
                <a:r>
                  <a:rPr lang="it-IT" baseline="-25000" dirty="0" smtClean="0"/>
                  <a:t> </a:t>
                </a:r>
                <a:r>
                  <a:rPr lang="it-IT" dirty="0">
                    <a:solidFill>
                      <a:schemeClr val="tx1"/>
                    </a:solidFill>
                  </a:rPr>
                  <a:t>= { (</a:t>
                </a:r>
                <a:r>
                  <a:rPr lang="it-IT" dirty="0" err="1">
                    <a:solidFill>
                      <a:schemeClr val="tx1"/>
                    </a:solidFill>
                  </a:rPr>
                  <a:t>i,x</a:t>
                </a:r>
                <a:r>
                  <a:rPr lang="it-IT" dirty="0">
                    <a:solidFill>
                      <a:schemeClr val="tx1"/>
                    </a:solidFill>
                  </a:rPr>
                  <a:t>)</a:t>
                </a:r>
                <a14:m>
                  <m:oMath xmlns:m="http://schemas.openxmlformats.org/officeDocument/2006/math">
                    <m:r>
                      <a:rPr lang="it-IT">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ea typeface="Cambria Math" charset="0"/>
                        <a:cs typeface="Cambria Math" charset="0"/>
                      </a:rPr>
                      <m:t>ℕ</m:t>
                    </m:r>
                    <m:r>
                      <a:rPr lang="it-IT" i="1">
                        <a:solidFill>
                          <a:schemeClr val="tx1"/>
                        </a:solidFill>
                        <a:latin typeface="Cambria Math" charset="0"/>
                        <a:ea typeface="Cambria Math" charset="0"/>
                        <a:cs typeface="Cambria Math" charset="0"/>
                      </a:rPr>
                      <m:t> × </m:t>
                    </m:r>
                    <m:r>
                      <a:rPr lang="it-IT" i="1">
                        <a:solidFill>
                          <a:schemeClr val="tx1"/>
                        </a:solidFill>
                        <a:latin typeface="Cambria Math" charset="0"/>
                        <a:ea typeface="Cambria Math" charset="0"/>
                        <a:cs typeface="Cambria Math" charset="0"/>
                      </a:rPr>
                      <m:t>ℕ</m:t>
                    </m:r>
                  </m:oMath>
                </a14:m>
                <a:r>
                  <a:rPr lang="it-IT" dirty="0">
                    <a:solidFill>
                      <a:schemeClr val="tx1"/>
                    </a:solidFill>
                  </a:rPr>
                  <a:t> : i è la codifica di una macchina di </a:t>
                </a:r>
                <a:r>
                  <a:rPr lang="it-IT" dirty="0" err="1">
                    <a:solidFill>
                      <a:schemeClr val="tx1"/>
                    </a:solidFill>
                  </a:rPr>
                  <a:t>Turing</a:t>
                </a:r>
                <a:r>
                  <a:rPr lang="it-IT" dirty="0">
                    <a:solidFill>
                      <a:schemeClr val="tx1"/>
                    </a:solidFill>
                  </a:rPr>
                  <a:t> T</a:t>
                </a:r>
                <a:r>
                  <a:rPr lang="it-IT" sz="2000" baseline="-25000" dirty="0">
                    <a:solidFill>
                      <a:schemeClr val="tx1"/>
                    </a:solidFill>
                  </a:rPr>
                  <a:t>i</a:t>
                </a:r>
                <a:r>
                  <a:rPr lang="it-IT" sz="2000" dirty="0">
                    <a:solidFill>
                      <a:schemeClr val="tx1"/>
                    </a:solidFill>
                  </a:rPr>
                  <a:t> </a:t>
                </a:r>
                <a:r>
                  <a:rPr lang="it-IT" dirty="0">
                    <a:solidFill>
                      <a:schemeClr val="tx1"/>
                    </a:solidFill>
                  </a:rPr>
                  <a:t>e T</a:t>
                </a:r>
                <a:r>
                  <a:rPr lang="it-IT" sz="2000" baseline="-25000" dirty="0">
                    <a:solidFill>
                      <a:schemeClr val="tx1"/>
                    </a:solidFill>
                  </a:rPr>
                  <a:t>i</a:t>
                </a:r>
                <a:r>
                  <a:rPr lang="it-IT" dirty="0">
                    <a:solidFill>
                      <a:schemeClr val="tx1"/>
                    </a:solidFill>
                  </a:rPr>
                  <a:t> (x) termina </a:t>
                </a:r>
                <a:r>
                  <a:rPr lang="it-IT" dirty="0" smtClean="0">
                    <a:solidFill>
                      <a:schemeClr val="tx1"/>
                    </a:solidFill>
                  </a:rPr>
                  <a:t>}</a:t>
                </a:r>
                <a:endParaRPr lang="it-IT" dirty="0" smtClean="0"/>
              </a:p>
              <a:p>
                <a:r>
                  <a:rPr lang="it-IT" dirty="0" smtClean="0"/>
                  <a:t>e viene accennata una riduzione da </a:t>
                </a:r>
                <a:r>
                  <a:rPr lang="it-IT" dirty="0"/>
                  <a:t>L</a:t>
                </a:r>
                <a:r>
                  <a:rPr lang="it-IT" sz="2000" baseline="-25000" dirty="0"/>
                  <a:t>H</a:t>
                </a:r>
                <a:r>
                  <a:rPr lang="it-IT" dirty="0" smtClean="0"/>
                  <a:t> </a:t>
                </a:r>
                <a:r>
                  <a:rPr lang="it-IT" dirty="0"/>
                  <a:t>a L</a:t>
                </a:r>
                <a:r>
                  <a:rPr lang="it-IT" baseline="-25000" dirty="0"/>
                  <a:t>H </a:t>
                </a:r>
                <a:r>
                  <a:rPr lang="it-IT" baseline="-25000" dirty="0">
                    <a:sym typeface="Symbol" charset="2"/>
                  </a:rPr>
                  <a:t></a:t>
                </a:r>
                <a:r>
                  <a:rPr lang="it-IT" dirty="0"/>
                  <a:t> </a:t>
                </a:r>
                <a:endParaRPr lang="it-IT" dirty="0" smtClean="0"/>
              </a:p>
              <a:p>
                <a:r>
                  <a:rPr lang="it-IT" dirty="0" smtClean="0"/>
                  <a:t>è una riduzione basata su una “sottigliezza” che è un po’ complesso descrivere a distanza</a:t>
                </a:r>
              </a:p>
              <a:p>
                <a:pPr lvl="1"/>
                <a:r>
                  <a:rPr lang="it-IT" u="sng" dirty="0" smtClean="0"/>
                  <a:t>lasciate perdere l’esempio</a:t>
                </a:r>
              </a:p>
              <a:p>
                <a:pPr lvl="1"/>
                <a:r>
                  <a:rPr lang="it-IT" dirty="0" smtClean="0"/>
                  <a:t>tanto, di riduzioni, ne vedremo in abbondanza quando parleremo di problemi NP-completi</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05229" y="1270352"/>
                <a:ext cx="9645085" cy="4997006"/>
              </a:xfrm>
              <a:blipFill rotWithShape="0">
                <a:blip r:embed="rId2"/>
                <a:stretch>
                  <a:fillRect l="-442" t="-610" r="-63"/>
                </a:stretch>
              </a:blipFill>
            </p:spPr>
            <p:txBody>
              <a:bodyPr/>
              <a:lstStyle/>
              <a:p>
                <a:r>
                  <a:rPr lang="it-IT">
                    <a:noFill/>
                  </a:rPr>
                  <a:t> </a:t>
                </a:r>
              </a:p>
            </p:txBody>
          </p:sp>
        </mc:Fallback>
      </mc:AlternateContent>
    </p:spTree>
    <p:extLst>
      <p:ext uri="{BB962C8B-B14F-4D97-AF65-F5344CB8AC3E}">
        <p14:creationId xmlns:p14="http://schemas.microsoft.com/office/powerpoint/2010/main" val="31527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Decidibilità, accettabilità e riduzioni</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57104" y="1118786"/>
                <a:ext cx="9148744" cy="5402330"/>
              </a:xfrm>
            </p:spPr>
            <p:txBody>
              <a:bodyPr>
                <a:normAutofit/>
              </a:bodyPr>
              <a:lstStyle/>
              <a:p>
                <a:r>
                  <a:rPr lang="it-IT" dirty="0" smtClean="0"/>
                  <a:t>Il concetto di riduzione si rivela molto utile come strumento per dimostrare  che un linguaggio è decidibile/accettabile: dato un linguaggio L</a:t>
                </a:r>
                <a:r>
                  <a:rPr lang="it-IT" sz="2000" baseline="-25000" dirty="0" smtClean="0"/>
                  <a:t>3</a:t>
                </a:r>
              </a:p>
              <a:p>
                <a:pPr lvl="1"/>
                <a:r>
                  <a:rPr lang="it-IT" dirty="0"/>
                  <a:t>se dimostro </a:t>
                </a:r>
                <a:r>
                  <a:rPr lang="it-IT" dirty="0" smtClean="0"/>
                  <a:t>che </a:t>
                </a:r>
                <a:r>
                  <a:rPr lang="it-IT" b="1" dirty="0" smtClean="0">
                    <a:solidFill>
                      <a:srgbClr val="3636E8"/>
                    </a:solidFill>
                  </a:rPr>
                  <a:t>L</a:t>
                </a:r>
                <a:r>
                  <a:rPr lang="it-IT" sz="1800" b="1" baseline="-25000" dirty="0" smtClean="0">
                    <a:solidFill>
                      <a:srgbClr val="3636E8"/>
                    </a:solidFill>
                  </a:rPr>
                  <a:t>3</a:t>
                </a:r>
                <a:r>
                  <a:rPr lang="it-IT" b="1" baseline="-25000" dirty="0" smtClean="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4 </a:t>
                </a:r>
                <a:r>
                  <a:rPr lang="it-IT" dirty="0"/>
                  <a:t>, </a:t>
                </a:r>
                <a:r>
                  <a:rPr lang="it-IT" dirty="0" smtClean="0"/>
                  <a:t>per un qualche altro </a:t>
                </a:r>
                <a:r>
                  <a:rPr lang="it-IT" dirty="0"/>
                  <a:t>linguaggio </a:t>
                </a:r>
                <a:r>
                  <a:rPr lang="it-IT" dirty="0">
                    <a:solidFill>
                      <a:schemeClr val="tx1"/>
                    </a:solidFill>
                  </a:rPr>
                  <a:t>L</a:t>
                </a:r>
                <a:r>
                  <a:rPr lang="it-IT" sz="2000" baseline="-25000" dirty="0">
                    <a:solidFill>
                      <a:schemeClr val="tx1"/>
                    </a:solidFill>
                  </a:rPr>
                  <a:t>4</a:t>
                </a:r>
                <a:r>
                  <a:rPr lang="it-IT" dirty="0">
                    <a:solidFill>
                      <a:schemeClr val="tx1"/>
                    </a:solidFill>
                  </a:rPr>
                  <a:t> ,</a:t>
                </a:r>
                <a:r>
                  <a:rPr lang="it-IT" dirty="0"/>
                  <a:t> </a:t>
                </a:r>
                <a:endParaRPr lang="it-IT" b="1" dirty="0"/>
              </a:p>
              <a:p>
                <a:pPr lvl="1"/>
                <a:r>
                  <a:rPr lang="it-IT" dirty="0" smtClean="0"/>
                  <a:t>se io so che </a:t>
                </a:r>
                <a:r>
                  <a:rPr lang="it-IT" b="1" dirty="0" smtClean="0">
                    <a:solidFill>
                      <a:srgbClr val="3636E8"/>
                    </a:solidFill>
                  </a:rPr>
                  <a:t>L</a:t>
                </a:r>
                <a:r>
                  <a:rPr lang="it-IT" sz="2000" b="1" baseline="-25000" dirty="0" smtClean="0">
                    <a:solidFill>
                      <a:srgbClr val="3636E8"/>
                    </a:solidFill>
                  </a:rPr>
                  <a:t>4</a:t>
                </a:r>
                <a:r>
                  <a:rPr lang="it-IT" b="1" dirty="0" smtClean="0">
                    <a:solidFill>
                      <a:srgbClr val="3636E8"/>
                    </a:solidFill>
                  </a:rPr>
                  <a:t> è decidibile </a:t>
                </a:r>
              </a:p>
              <a:p>
                <a:pPr lvl="1"/>
                <a:r>
                  <a:rPr lang="it-IT" dirty="0" smtClean="0"/>
                  <a:t>allora, posso concludere che anche </a:t>
                </a:r>
                <a:r>
                  <a:rPr lang="it-IT" b="1" dirty="0" smtClean="0">
                    <a:solidFill>
                      <a:srgbClr val="3636E8"/>
                    </a:solidFill>
                  </a:rPr>
                  <a:t>L</a:t>
                </a:r>
                <a:r>
                  <a:rPr lang="it-IT" sz="2000" b="1" baseline="-25000" dirty="0" smtClean="0">
                    <a:solidFill>
                      <a:srgbClr val="3636E8"/>
                    </a:solidFill>
                  </a:rPr>
                  <a:t>3</a:t>
                </a:r>
                <a:r>
                  <a:rPr lang="it-IT" b="1" dirty="0" smtClean="0">
                    <a:solidFill>
                      <a:srgbClr val="3636E8"/>
                    </a:solidFill>
                  </a:rPr>
                  <a:t> è decidibile </a:t>
                </a:r>
              </a:p>
              <a:p>
                <a:r>
                  <a:rPr lang="it-IT" dirty="0"/>
                  <a:t>Infatti, sia </a:t>
                </a:r>
                <a:r>
                  <a:rPr lang="it-IT" dirty="0" smtClean="0"/>
                  <a:t>L</a:t>
                </a:r>
                <a:r>
                  <a:rPr lang="it-IT" sz="2000" baseline="-25000" dirty="0" smtClean="0"/>
                  <a:t>3</a:t>
                </a:r>
                <a:r>
                  <a:rPr lang="it-IT" dirty="0" smtClean="0"/>
                  <a:t> </a:t>
                </a:r>
                <a14:m>
                  <m:oMath xmlns:m="http://schemas.openxmlformats.org/officeDocument/2006/math">
                    <m:r>
                      <a:rPr lang="it-IT" i="1">
                        <a:latin typeface="Cambria Math" charset="0"/>
                        <a:ea typeface="Cambria Math" charset="0"/>
                        <a:cs typeface="Cambria Math" charset="0"/>
                      </a:rPr>
                      <m:t>⊆ </m:t>
                    </m:r>
                  </m:oMath>
                </a14:m>
                <a:r>
                  <a:rPr lang="it-IT" dirty="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3</a:t>
                </a:r>
                <a:r>
                  <a:rPr lang="it-IT" dirty="0"/>
                  <a:t>*  e </a:t>
                </a:r>
                <a:r>
                  <a:rPr lang="it-IT" dirty="0" smtClean="0"/>
                  <a:t>L</a:t>
                </a:r>
                <a:r>
                  <a:rPr lang="it-IT" sz="2000" baseline="-25000" dirty="0" smtClean="0"/>
                  <a:t>4</a:t>
                </a:r>
                <a:r>
                  <a:rPr lang="it-IT" dirty="0" smtClean="0"/>
                  <a:t> </a:t>
                </a:r>
                <a14:m>
                  <m:oMath xmlns:m="http://schemas.openxmlformats.org/officeDocument/2006/math">
                    <m:r>
                      <a:rPr lang="it-IT" i="1">
                        <a:latin typeface="Cambria Math" charset="0"/>
                        <a:ea typeface="Cambria Math" charset="0"/>
                        <a:cs typeface="Cambria Math" charset="0"/>
                      </a:rPr>
                      <m:t>⊆ </m:t>
                    </m:r>
                  </m:oMath>
                </a14:m>
                <a:r>
                  <a:rPr lang="it-IT" dirty="0"/>
                  <a:t> </a:t>
                </a:r>
                <a14:m>
                  <m:oMath xmlns:m="http://schemas.openxmlformats.org/officeDocument/2006/math">
                    <m:r>
                      <m:rPr>
                        <m:sty m:val="p"/>
                      </m:rPr>
                      <a:rPr lang="el-GR" i="1" dirty="0">
                        <a:latin typeface="Cambria Math" charset="0"/>
                        <a:ea typeface="Cambria Math" charset="0"/>
                        <a:cs typeface="Cambria Math" charset="0"/>
                      </a:rPr>
                      <m:t>Σ</m:t>
                    </m:r>
                  </m:oMath>
                </a14:m>
                <a:r>
                  <a:rPr lang="it-IT" sz="2000" baseline="-25000" dirty="0" smtClean="0"/>
                  <a:t>4</a:t>
                </a:r>
                <a:r>
                  <a:rPr lang="it-IT" dirty="0"/>
                  <a:t>*</a:t>
                </a:r>
                <a:endParaRPr lang="it-IT" dirty="0" smtClean="0"/>
              </a:p>
              <a:p>
                <a:pPr lvl="1"/>
                <a:r>
                  <a:rPr lang="it-IT" b="1" dirty="0">
                    <a:solidFill>
                      <a:srgbClr val="3636E8"/>
                    </a:solidFill>
                  </a:rPr>
                  <a:t>L</a:t>
                </a:r>
                <a:r>
                  <a:rPr lang="it-IT" sz="1800" b="1" baseline="-25000" dirty="0">
                    <a:solidFill>
                      <a:srgbClr val="3636E8"/>
                    </a:solidFill>
                  </a:rPr>
                  <a:t>4</a:t>
                </a:r>
                <a:r>
                  <a:rPr lang="it-IT" b="1" dirty="0">
                    <a:solidFill>
                      <a:srgbClr val="3636E8"/>
                    </a:solidFill>
                  </a:rPr>
                  <a:t> è decidibile </a:t>
                </a:r>
                <a:r>
                  <a:rPr lang="it-IT" dirty="0" smtClean="0"/>
                  <a:t>: allora esiste una macchina T</a:t>
                </a:r>
                <a:r>
                  <a:rPr lang="it-IT" sz="2000" baseline="-25000" dirty="0" smtClean="0"/>
                  <a:t>4</a:t>
                </a:r>
                <a:r>
                  <a:rPr lang="it-IT" dirty="0" smtClean="0"/>
                  <a:t> tale che, per ogni x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latin typeface="Cambria Math" charset="0"/>
                        <a:ea typeface="Cambria Math" charset="0"/>
                        <a:cs typeface="Cambria Math" charset="0"/>
                      </a:rPr>
                      <m:t>Σ</m:t>
                    </m:r>
                  </m:oMath>
                </a14:m>
                <a:r>
                  <a:rPr lang="it-IT" sz="2000" baseline="-25000" dirty="0" smtClean="0"/>
                  <a:t>4</a:t>
                </a:r>
                <a:r>
                  <a:rPr lang="it-IT" dirty="0" smtClean="0"/>
                  <a:t>*,</a:t>
                </a:r>
                <a:r>
                  <a:rPr lang="it-IT" dirty="0" smtClean="0"/>
                  <a:t> </a:t>
                </a:r>
                <a:r>
                  <a:rPr lang="it-IT" dirty="0" smtClean="0"/>
                  <a:t>T</a:t>
                </a:r>
                <a:r>
                  <a:rPr lang="it-IT" sz="2000" baseline="-25000" dirty="0"/>
                  <a:t>4</a:t>
                </a:r>
                <a:r>
                  <a:rPr lang="it-IT" baseline="-25000" dirty="0"/>
                  <a:t> </a:t>
                </a:r>
                <a:r>
                  <a:rPr lang="it-IT" dirty="0" smtClean="0"/>
                  <a:t>(x) termina in </a:t>
                </a:r>
                <a:r>
                  <a:rPr lang="it-IT" dirty="0" err="1" smtClean="0"/>
                  <a:t>q</a:t>
                </a:r>
                <a:r>
                  <a:rPr lang="it-IT" sz="2000" baseline="-25000" dirty="0" err="1" smtClean="0"/>
                  <a:t>A</a:t>
                </a:r>
                <a:r>
                  <a:rPr lang="it-IT" dirty="0" smtClean="0"/>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r>
                  <a:rPr lang="it-IT" dirty="0">
                    <a:solidFill>
                      <a:schemeClr val="tx1"/>
                    </a:solidFill>
                  </a:rPr>
                  <a:t>L</a:t>
                </a:r>
                <a:r>
                  <a:rPr lang="it-IT" sz="2000" baseline="-25000" dirty="0">
                    <a:solidFill>
                      <a:schemeClr val="tx1"/>
                    </a:solidFill>
                  </a:rPr>
                  <a:t>4</a:t>
                </a:r>
                <a:r>
                  <a:rPr lang="it-IT" dirty="0" smtClean="0"/>
                  <a:t>, </a:t>
                </a:r>
                <a:r>
                  <a:rPr lang="it-IT" dirty="0"/>
                  <a:t>T</a:t>
                </a:r>
                <a:r>
                  <a:rPr lang="it-IT" sz="2000" baseline="-25000" dirty="0"/>
                  <a:t>4</a:t>
                </a:r>
                <a:r>
                  <a:rPr lang="it-IT" baseline="-25000" dirty="0"/>
                  <a:t> </a:t>
                </a:r>
                <a:r>
                  <a:rPr lang="it-IT" dirty="0"/>
                  <a:t>(x)</a:t>
                </a:r>
                <a:r>
                  <a:rPr lang="it-IT" dirty="0" smtClean="0"/>
                  <a:t> termina in </a:t>
                </a:r>
                <a:r>
                  <a:rPr lang="it-IT" dirty="0" err="1" smtClean="0"/>
                  <a:t>q</a:t>
                </a:r>
                <a:r>
                  <a:rPr lang="it-IT" sz="2000" baseline="-25000" dirty="0" err="1" smtClean="0"/>
                  <a:t>R</a:t>
                </a:r>
                <a:r>
                  <a:rPr lang="it-IT" dirty="0" smtClean="0"/>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t> </a:t>
                </a:r>
                <a:r>
                  <a:rPr lang="it-IT" dirty="0" smtClean="0">
                    <a:solidFill>
                      <a:schemeClr val="tx1"/>
                    </a:solidFill>
                  </a:rPr>
                  <a:t>L</a:t>
                </a:r>
                <a:r>
                  <a:rPr lang="it-IT" sz="2000" baseline="-25000" dirty="0" smtClean="0">
                    <a:solidFill>
                      <a:schemeClr val="tx1"/>
                    </a:solidFill>
                  </a:rPr>
                  <a:t>4</a:t>
                </a:r>
                <a:endParaRPr lang="it-IT" sz="2000" dirty="0" smtClean="0"/>
              </a:p>
              <a:p>
                <a:pPr lvl="1"/>
                <a:r>
                  <a:rPr lang="it-IT" b="1" dirty="0" smtClean="0">
                    <a:solidFill>
                      <a:srgbClr val="3636E8"/>
                    </a:solidFill>
                  </a:rPr>
                  <a:t>L</a:t>
                </a:r>
                <a:r>
                  <a:rPr lang="it-IT" b="1" baseline="-25000" dirty="0">
                    <a:solidFill>
                      <a:srgbClr val="3636E8"/>
                    </a:solidFill>
                  </a:rPr>
                  <a:t>3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b="1" baseline="-25000" dirty="0">
                    <a:solidFill>
                      <a:srgbClr val="3636E8"/>
                    </a:solidFill>
                  </a:rPr>
                  <a:t>4 </a:t>
                </a:r>
                <a:r>
                  <a:rPr lang="it-IT" dirty="0" smtClean="0"/>
                  <a:t>: allora esiste una </a:t>
                </a:r>
                <a:r>
                  <a:rPr lang="it-IT" dirty="0"/>
                  <a:t>una macchina </a:t>
                </a:r>
                <a:r>
                  <a:rPr lang="it-IT" dirty="0" err="1" smtClean="0"/>
                  <a:t>T</a:t>
                </a:r>
                <a:r>
                  <a:rPr lang="it-IT" sz="2000" baseline="-25000" dirty="0" err="1" smtClean="0"/>
                  <a:t>f</a:t>
                </a:r>
                <a:r>
                  <a:rPr lang="it-IT" dirty="0" smtClean="0"/>
                  <a:t> </a:t>
                </a:r>
                <a:r>
                  <a:rPr lang="it-IT" dirty="0"/>
                  <a:t>tale che, per ogni x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latin typeface="Cambria Math" charset="0"/>
                        <a:ea typeface="Cambria Math" charset="0"/>
                        <a:cs typeface="Cambria Math" charset="0"/>
                      </a:rPr>
                      <m:t>Σ</m:t>
                    </m:r>
                  </m:oMath>
                </a14:m>
                <a:r>
                  <a:rPr lang="it-IT" sz="2000" baseline="-25000" dirty="0" smtClean="0"/>
                  <a:t>3</a:t>
                </a:r>
                <a:r>
                  <a:rPr lang="it-IT" dirty="0" smtClean="0"/>
                  <a:t>*,</a:t>
                </a:r>
                <a:r>
                  <a:rPr lang="it-IT" dirty="0" smtClean="0"/>
                  <a:t> </a:t>
                </a:r>
                <a:r>
                  <a:rPr lang="it-IT" dirty="0" err="1" smtClean="0"/>
                  <a:t>T</a:t>
                </a:r>
                <a:r>
                  <a:rPr lang="it-IT" sz="2000" baseline="-25000" dirty="0" err="1" smtClean="0"/>
                  <a:t>f</a:t>
                </a:r>
                <a:r>
                  <a:rPr lang="it-IT" baseline="-25000" dirty="0" smtClean="0"/>
                  <a:t> </a:t>
                </a:r>
                <a:r>
                  <a:rPr lang="it-IT" dirty="0"/>
                  <a:t>(x) termina </a:t>
                </a:r>
                <a:r>
                  <a:rPr lang="it-IT" dirty="0" smtClean="0"/>
                  <a:t>con una parola y </a:t>
                </a:r>
                <a14:m>
                  <m:oMath xmlns:m="http://schemas.openxmlformats.org/officeDocument/2006/math">
                    <m:r>
                      <a:rPr lang="it-IT" i="1">
                        <a:solidFill>
                          <a:schemeClr val="tx1"/>
                        </a:solidFill>
                        <a:latin typeface="Cambria Math" charset="0"/>
                        <a:ea typeface="Cambria Math" charset="0"/>
                        <a:cs typeface="Cambria Math" charset="0"/>
                      </a:rPr>
                      <m:t>∈</m:t>
                    </m:r>
                    <m:r>
                      <m:rPr>
                        <m:sty m:val="p"/>
                      </m:rPr>
                      <a:rPr lang="el-GR" i="1" dirty="0">
                        <a:latin typeface="Cambria Math" charset="0"/>
                        <a:ea typeface="Cambria Math" charset="0"/>
                        <a:cs typeface="Cambria Math" charset="0"/>
                      </a:rPr>
                      <m:t>Σ</m:t>
                    </m:r>
                  </m:oMath>
                </a14:m>
                <a:r>
                  <a:rPr lang="it-IT" sz="1800" baseline="-25000" dirty="0" smtClean="0"/>
                  <a:t>4</a:t>
                </a:r>
                <a:r>
                  <a:rPr lang="it-IT" dirty="0" smtClean="0"/>
                  <a:t>* scritta </a:t>
                </a:r>
                <a:r>
                  <a:rPr lang="it-IT" dirty="0" smtClean="0"/>
                  <a:t>sul nastro di output tale che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sz="1800" baseline="-25000" dirty="0">
                    <a:solidFill>
                      <a:schemeClr val="tx1"/>
                    </a:solidFill>
                  </a:rPr>
                  <a:t>4 </a:t>
                </a:r>
                <a:r>
                  <a:rPr lang="it-IT" sz="1800" baseline="-25000" dirty="0" smtClean="0">
                    <a:solidFill>
                      <a:schemeClr val="tx1"/>
                    </a:solidFill>
                  </a:rPr>
                  <a:t> </a:t>
                </a:r>
                <a:r>
                  <a:rPr lang="it-IT" dirty="0" smtClean="0"/>
                  <a:t>se </a:t>
                </a:r>
                <a:r>
                  <a:rPr lang="it-IT" dirty="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solidFill>
                      <a:schemeClr val="tx1"/>
                    </a:solidFill>
                  </a:rPr>
                  <a:t>L</a:t>
                </a:r>
                <a:r>
                  <a:rPr lang="it-IT" sz="2000" baseline="-25000" dirty="0" smtClean="0">
                    <a:solidFill>
                      <a:schemeClr val="tx1"/>
                    </a:solidFill>
                  </a:rPr>
                  <a:t>3</a:t>
                </a:r>
                <a:r>
                  <a:rPr lang="it-IT" dirty="0" smtClean="0"/>
                  <a:t>, 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solidFill>
                      <a:schemeClr val="tx1"/>
                    </a:solidFill>
                  </a:rPr>
                  <a:t>L</a:t>
                </a:r>
                <a:r>
                  <a:rPr lang="it-IT" sz="2000" baseline="-25000" dirty="0" smtClean="0">
                    <a:solidFill>
                      <a:schemeClr val="tx1"/>
                    </a:solidFill>
                  </a:rPr>
                  <a:t>4</a:t>
                </a:r>
                <a:r>
                  <a:rPr lang="it-IT" dirty="0" smtClean="0"/>
                  <a:t> se </a:t>
                </a:r>
                <a:r>
                  <a:rPr lang="it-IT" dirty="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solidFill>
                      <a:schemeClr val="tx1"/>
                    </a:solidFill>
                  </a:rPr>
                  <a:t>L</a:t>
                </a:r>
                <a:r>
                  <a:rPr lang="it-IT" sz="2000" baseline="-25000" dirty="0" smtClean="0">
                    <a:solidFill>
                      <a:schemeClr val="tx1"/>
                    </a:solidFill>
                  </a:rPr>
                  <a:t>3</a:t>
                </a:r>
                <a:endParaRPr lang="it-IT" dirty="0" smtClean="0"/>
              </a:p>
              <a:p>
                <a:r>
                  <a:rPr lang="it-IT" dirty="0"/>
                  <a:t>Ora, costruiamo una macchina T</a:t>
                </a:r>
                <a:r>
                  <a:rPr lang="it-IT" sz="2000" baseline="-25000" dirty="0"/>
                  <a:t>3</a:t>
                </a:r>
                <a:r>
                  <a:rPr lang="it-IT" dirty="0"/>
                  <a:t> </a:t>
                </a:r>
                <a:r>
                  <a:rPr lang="it-IT" dirty="0" smtClean="0"/>
                  <a:t>, a 2 nastri, che</a:t>
                </a:r>
                <a:r>
                  <a:rPr lang="it-IT" dirty="0"/>
                  <a:t>, con input x </a:t>
                </a:r>
                <a14:m>
                  <m:oMath xmlns:m="http://schemas.openxmlformats.org/officeDocument/2006/math">
                    <m:r>
                      <a:rPr lang="it-IT" sz="2000" i="1">
                        <a:solidFill>
                          <a:schemeClr val="tx1"/>
                        </a:solidFill>
                        <a:latin typeface="Cambria Math" charset="0"/>
                        <a:ea typeface="Cambria Math" charset="0"/>
                        <a:cs typeface="Cambria Math" charset="0"/>
                      </a:rPr>
                      <m:t>∈</m:t>
                    </m:r>
                    <m:r>
                      <m:rPr>
                        <m:sty m:val="p"/>
                      </m:rPr>
                      <a:rPr lang="el-GR" sz="2000" i="1" dirty="0">
                        <a:latin typeface="Cambria Math" charset="0"/>
                        <a:ea typeface="Cambria Math" charset="0"/>
                        <a:cs typeface="Cambria Math" charset="0"/>
                      </a:rPr>
                      <m:t>Σ</m:t>
                    </m:r>
                    <m:r>
                      <a:rPr lang="it-IT" sz="2000" b="0" i="0" baseline="-25000" dirty="0" smtClean="0">
                        <a:latin typeface="Cambria Math" charset="0"/>
                        <a:ea typeface="Cambria Math" charset="0"/>
                        <a:cs typeface="Cambria Math" charset="0"/>
                      </a:rPr>
                      <m:t>3</m:t>
                    </m:r>
                  </m:oMath>
                </a14:m>
                <a:r>
                  <a:rPr lang="it-IT" dirty="0" smtClean="0"/>
                  <a:t>* </a:t>
                </a:r>
                <a:r>
                  <a:rPr lang="it-IT" dirty="0" smtClean="0"/>
                  <a:t>:</a:t>
                </a:r>
              </a:p>
              <a:p>
                <a:pPr lvl="1"/>
                <a:r>
                  <a:rPr lang="it-IT" dirty="0" smtClean="0"/>
                  <a:t>prima </a:t>
                </a:r>
                <a:r>
                  <a:rPr lang="it-IT" dirty="0"/>
                  <a:t>simula </a:t>
                </a:r>
                <a:r>
                  <a:rPr lang="it-IT" dirty="0" err="1"/>
                  <a:t>T</a:t>
                </a:r>
                <a:r>
                  <a:rPr lang="it-IT" sz="1800" baseline="-25000" dirty="0" err="1"/>
                  <a:t>f</a:t>
                </a:r>
                <a:r>
                  <a:rPr lang="it-IT" baseline="-25000" dirty="0"/>
                  <a:t> </a:t>
                </a:r>
                <a:r>
                  <a:rPr lang="it-IT" dirty="0"/>
                  <a:t>(x</a:t>
                </a:r>
                <a:r>
                  <a:rPr lang="it-IT" dirty="0" smtClean="0"/>
                  <a:t>) scrivendo l’output y sul secondo nastro</a:t>
                </a:r>
              </a:p>
              <a:p>
                <a:pPr lvl="1"/>
                <a:r>
                  <a:rPr lang="it-IT" dirty="0" smtClean="0"/>
                  <a:t>poi </a:t>
                </a:r>
                <a:r>
                  <a:rPr lang="it-IT" dirty="0"/>
                  <a:t>simula T</a:t>
                </a:r>
                <a:r>
                  <a:rPr lang="it-IT" sz="1800" baseline="-25000" dirty="0"/>
                  <a:t>4</a:t>
                </a:r>
                <a:r>
                  <a:rPr lang="it-IT" baseline="-25000" dirty="0"/>
                  <a:t> </a:t>
                </a:r>
                <a:r>
                  <a:rPr lang="it-IT" dirty="0" smtClean="0"/>
                  <a:t>(y): se </a:t>
                </a:r>
                <a:r>
                  <a:rPr lang="it-IT" dirty="0"/>
                  <a:t>T</a:t>
                </a:r>
                <a:r>
                  <a:rPr lang="it-IT" sz="2000" baseline="-25000" dirty="0"/>
                  <a:t>4</a:t>
                </a:r>
                <a:r>
                  <a:rPr lang="it-IT" baseline="-25000" dirty="0"/>
                  <a:t> </a:t>
                </a:r>
                <a:r>
                  <a:rPr lang="it-IT" dirty="0"/>
                  <a:t>(y</a:t>
                </a:r>
                <a:r>
                  <a:rPr lang="it-IT" dirty="0" smtClean="0"/>
                  <a:t>) accetta allora anche T</a:t>
                </a:r>
                <a:r>
                  <a:rPr lang="it-IT" sz="2000" baseline="-25000" dirty="0" smtClean="0"/>
                  <a:t>3</a:t>
                </a:r>
                <a:r>
                  <a:rPr lang="it-IT" dirty="0" smtClean="0"/>
                  <a:t> accetta, </a:t>
                </a:r>
                <a:r>
                  <a:rPr lang="it-IT" dirty="0"/>
                  <a:t>se T</a:t>
                </a:r>
                <a:r>
                  <a:rPr lang="it-IT" sz="2000" baseline="-25000" dirty="0"/>
                  <a:t>4</a:t>
                </a:r>
                <a:r>
                  <a:rPr lang="it-IT" baseline="-25000" dirty="0"/>
                  <a:t> </a:t>
                </a:r>
                <a:r>
                  <a:rPr lang="it-IT" dirty="0"/>
                  <a:t>(y) </a:t>
                </a:r>
                <a:r>
                  <a:rPr lang="it-IT" dirty="0" smtClean="0"/>
                  <a:t>rigetta allora </a:t>
                </a:r>
                <a:r>
                  <a:rPr lang="it-IT" dirty="0"/>
                  <a:t>anche T</a:t>
                </a:r>
                <a:r>
                  <a:rPr lang="it-IT" sz="2000" baseline="-25000" dirty="0"/>
                  <a:t>3</a:t>
                </a:r>
                <a:r>
                  <a:rPr lang="it-IT" dirty="0"/>
                  <a:t> </a:t>
                </a:r>
                <a:r>
                  <a:rPr lang="it-IT" dirty="0" smtClean="0"/>
                  <a:t>rigetta, </a:t>
                </a:r>
                <a:endParaRPr lang="it-IT" dirty="0"/>
              </a:p>
              <a:p>
                <a:pPr lvl="1"/>
                <a:endParaRPr lang="it-IT" dirty="0" smtClean="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57104" y="1118786"/>
                <a:ext cx="9148744" cy="5402330"/>
              </a:xfrm>
              <a:blipFill rotWithShape="0">
                <a:blip r:embed="rId2"/>
                <a:stretch>
                  <a:fillRect l="-467" t="-677" r="-867"/>
                </a:stretch>
              </a:blipFill>
            </p:spPr>
            <p:txBody>
              <a:bodyPr/>
              <a:lstStyle/>
              <a:p>
                <a:r>
                  <a:rPr lang="it-IT">
                    <a:noFill/>
                  </a:rPr>
                  <a:t> </a:t>
                </a:r>
              </a:p>
            </p:txBody>
          </p:sp>
        </mc:Fallback>
      </mc:AlternateContent>
    </p:spTree>
    <p:extLst>
      <p:ext uri="{BB962C8B-B14F-4D97-AF65-F5344CB8AC3E}">
        <p14:creationId xmlns:p14="http://schemas.microsoft.com/office/powerpoint/2010/main" val="212039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94161" y="315351"/>
            <a:ext cx="8911687" cy="803435"/>
          </a:xfrm>
        </p:spPr>
        <p:txBody>
          <a:bodyPr/>
          <a:lstStyle/>
          <a:p>
            <a:r>
              <a:rPr lang="it-IT" dirty="0" smtClean="0">
                <a:solidFill>
                  <a:schemeClr val="tx1"/>
                </a:solidFill>
              </a:rPr>
              <a:t>Decidibilità, accettabilità e riduzioni</a:t>
            </a:r>
            <a:endParaRPr lang="it-IT" dirty="0">
              <a:solidFill>
                <a:schemeClr val="tx1"/>
              </a:solidFill>
            </a:endParaRP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857103" y="1118786"/>
                <a:ext cx="9368359" cy="5402330"/>
              </a:xfrm>
            </p:spPr>
            <p:txBody>
              <a:bodyPr>
                <a:normAutofit/>
              </a:bodyPr>
              <a:lstStyle/>
              <a:p>
                <a:r>
                  <a:rPr lang="it-IT" dirty="0" smtClean="0"/>
                  <a:t>Abbiamo costruito una </a:t>
                </a:r>
                <a:r>
                  <a:rPr lang="it-IT" dirty="0"/>
                  <a:t>macchina T</a:t>
                </a:r>
                <a:r>
                  <a:rPr lang="it-IT" sz="2000" baseline="-25000" dirty="0"/>
                  <a:t>3</a:t>
                </a:r>
                <a:r>
                  <a:rPr lang="it-IT" dirty="0"/>
                  <a:t> </a:t>
                </a:r>
                <a:r>
                  <a:rPr lang="it-IT" dirty="0" smtClean="0"/>
                  <a:t>, a 2 nastri, che</a:t>
                </a:r>
                <a:r>
                  <a:rPr lang="it-IT" dirty="0"/>
                  <a:t>, con input x </a:t>
                </a:r>
                <a14:m>
                  <m:oMath xmlns:m="http://schemas.openxmlformats.org/officeDocument/2006/math">
                    <m:r>
                      <a:rPr lang="it-IT" sz="2000" i="1">
                        <a:solidFill>
                          <a:schemeClr val="tx1"/>
                        </a:solidFill>
                        <a:latin typeface="Cambria Math" charset="0"/>
                        <a:ea typeface="Cambria Math" charset="0"/>
                        <a:cs typeface="Cambria Math" charset="0"/>
                      </a:rPr>
                      <m:t>∈</m:t>
                    </m:r>
                    <m:r>
                      <m:rPr>
                        <m:sty m:val="p"/>
                      </m:rPr>
                      <a:rPr lang="el-GR" sz="2000" i="1" dirty="0">
                        <a:latin typeface="Cambria Math" charset="0"/>
                        <a:ea typeface="Cambria Math" charset="0"/>
                        <a:cs typeface="Cambria Math" charset="0"/>
                      </a:rPr>
                      <m:t>Σ</m:t>
                    </m:r>
                    <m:r>
                      <a:rPr lang="it-IT" sz="2000" b="0" i="0" baseline="-25000" dirty="0" smtClean="0">
                        <a:latin typeface="Cambria Math" charset="0"/>
                        <a:ea typeface="Cambria Math" charset="0"/>
                        <a:cs typeface="Cambria Math" charset="0"/>
                      </a:rPr>
                      <m:t>3</m:t>
                    </m:r>
                  </m:oMath>
                </a14:m>
                <a:r>
                  <a:rPr lang="it-IT" dirty="0" smtClean="0"/>
                  <a:t>* </a:t>
                </a:r>
                <a:r>
                  <a:rPr lang="it-IT" dirty="0" smtClean="0"/>
                  <a:t>:</a:t>
                </a:r>
              </a:p>
              <a:p>
                <a:pPr lvl="1"/>
                <a:r>
                  <a:rPr lang="it-IT" dirty="0"/>
                  <a:t>prima simula </a:t>
                </a:r>
                <a:r>
                  <a:rPr lang="it-IT" dirty="0" err="1"/>
                  <a:t>T</a:t>
                </a:r>
                <a:r>
                  <a:rPr lang="it-IT" sz="1800" baseline="-25000" dirty="0" err="1"/>
                  <a:t>f</a:t>
                </a:r>
                <a:r>
                  <a:rPr lang="it-IT" baseline="-25000" dirty="0"/>
                  <a:t> </a:t>
                </a:r>
                <a:r>
                  <a:rPr lang="it-IT" dirty="0"/>
                  <a:t>(x) scrivendo l’output y sul secondo nastro</a:t>
                </a:r>
              </a:p>
              <a:p>
                <a:pPr lvl="1"/>
                <a:r>
                  <a:rPr lang="it-IT" dirty="0"/>
                  <a:t>poi simula T</a:t>
                </a:r>
                <a:r>
                  <a:rPr lang="it-IT" sz="1800" baseline="-25000" dirty="0"/>
                  <a:t>4</a:t>
                </a:r>
                <a:r>
                  <a:rPr lang="it-IT" baseline="-25000" dirty="0"/>
                  <a:t> </a:t>
                </a:r>
                <a:r>
                  <a:rPr lang="it-IT" dirty="0"/>
                  <a:t>(y): se T</a:t>
                </a:r>
                <a:r>
                  <a:rPr lang="it-IT" sz="2000" baseline="-25000" dirty="0"/>
                  <a:t>4</a:t>
                </a:r>
                <a:r>
                  <a:rPr lang="it-IT" baseline="-25000" dirty="0"/>
                  <a:t> </a:t>
                </a:r>
                <a:r>
                  <a:rPr lang="it-IT" dirty="0"/>
                  <a:t>(y) accetta allora anche T</a:t>
                </a:r>
                <a:r>
                  <a:rPr lang="it-IT" sz="2000" baseline="-25000" dirty="0"/>
                  <a:t>3</a:t>
                </a:r>
                <a:r>
                  <a:rPr lang="it-IT" dirty="0"/>
                  <a:t> accetta, se T</a:t>
                </a:r>
                <a:r>
                  <a:rPr lang="it-IT" sz="2000" baseline="-25000" dirty="0"/>
                  <a:t>4</a:t>
                </a:r>
                <a:r>
                  <a:rPr lang="it-IT" baseline="-25000" dirty="0"/>
                  <a:t> </a:t>
                </a:r>
                <a:r>
                  <a:rPr lang="it-IT" dirty="0"/>
                  <a:t>(y) rigetta allora anche T</a:t>
                </a:r>
                <a:r>
                  <a:rPr lang="it-IT" sz="2000" baseline="-25000" dirty="0"/>
                  <a:t>3</a:t>
                </a:r>
                <a:r>
                  <a:rPr lang="it-IT" dirty="0"/>
                  <a:t> rigetta, </a:t>
                </a:r>
              </a:p>
              <a:p>
                <a:r>
                  <a:rPr lang="it-IT" dirty="0" smtClean="0"/>
                  <a:t>E a che ci serve?! Beh,</a:t>
                </a:r>
              </a:p>
              <a:p>
                <a:pPr lvl="1"/>
                <a:r>
                  <a:rPr lang="it-IT" dirty="0" smtClean="0"/>
                  <a:t>poiché </a:t>
                </a:r>
                <a:r>
                  <a:rPr lang="it-IT" dirty="0"/>
                  <a:t>che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sz="1800" baseline="-25000" dirty="0">
                    <a:solidFill>
                      <a:schemeClr val="tx1"/>
                    </a:solidFill>
                  </a:rPr>
                  <a:t>4  </a:t>
                </a:r>
                <a:r>
                  <a:rPr lang="it-IT" dirty="0"/>
                  <a:t>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sz="2000" baseline="-25000" dirty="0">
                    <a:solidFill>
                      <a:schemeClr val="tx1"/>
                    </a:solidFill>
                  </a:rPr>
                  <a:t>3</a:t>
                </a:r>
                <a:r>
                  <a:rPr lang="it-IT" dirty="0"/>
                  <a:t>, e 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sz="2000" baseline="-25000" dirty="0">
                    <a:solidFill>
                      <a:schemeClr val="tx1"/>
                    </a:solidFill>
                  </a:rPr>
                  <a:t>4</a:t>
                </a:r>
                <a:r>
                  <a:rPr lang="it-IT" dirty="0"/>
                  <a:t> se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smtClean="0">
                    <a:solidFill>
                      <a:schemeClr val="tx1"/>
                    </a:solidFill>
                  </a:rPr>
                  <a:t>L</a:t>
                </a:r>
                <a:r>
                  <a:rPr lang="it-IT" sz="2000" baseline="-25000" dirty="0" smtClean="0">
                    <a:solidFill>
                      <a:schemeClr val="tx1"/>
                    </a:solidFill>
                  </a:rPr>
                  <a:t>3 </a:t>
                </a:r>
                <a:r>
                  <a:rPr lang="it-IT" dirty="0" smtClean="0">
                    <a:solidFill>
                      <a:schemeClr val="tx1"/>
                    </a:solidFill>
                  </a:rPr>
                  <a:t>, allora:</a:t>
                </a:r>
                <a:endParaRPr lang="it-IT" dirty="0"/>
              </a:p>
              <a:p>
                <a:pPr lvl="1"/>
                <a:r>
                  <a:rPr lang="it-IT" dirty="0" smtClean="0"/>
                  <a:t>se </a:t>
                </a:r>
                <a:r>
                  <a:rPr lang="it-IT" dirty="0"/>
                  <a:t>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baseline="-25000" dirty="0">
                    <a:solidFill>
                      <a:schemeClr val="tx1"/>
                    </a:solidFill>
                  </a:rPr>
                  <a:t>3</a:t>
                </a:r>
                <a:r>
                  <a:rPr lang="it-IT" dirty="0"/>
                  <a:t> </a:t>
                </a:r>
                <a:r>
                  <a:rPr lang="it-IT" dirty="0" smtClean="0"/>
                  <a:t>allora </a:t>
                </a:r>
                <a:r>
                  <a:rPr lang="it-IT" dirty="0"/>
                  <a:t>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baseline="-25000" dirty="0">
                    <a:solidFill>
                      <a:schemeClr val="tx1"/>
                    </a:solidFill>
                  </a:rPr>
                  <a:t>4 </a:t>
                </a:r>
                <a:r>
                  <a:rPr lang="it-IT" baseline="-25000" dirty="0" smtClean="0">
                    <a:solidFill>
                      <a:schemeClr val="tx1"/>
                    </a:solidFill>
                  </a:rPr>
                  <a:t> </a:t>
                </a:r>
                <a:r>
                  <a:rPr lang="it-IT" dirty="0" smtClean="0"/>
                  <a:t>e, quindi, T</a:t>
                </a:r>
                <a:r>
                  <a:rPr lang="it-IT" sz="2000" baseline="-25000" dirty="0" smtClean="0"/>
                  <a:t>4</a:t>
                </a:r>
                <a:r>
                  <a:rPr lang="it-IT" baseline="-25000" dirty="0" smtClean="0"/>
                  <a:t> </a:t>
                </a:r>
                <a:r>
                  <a:rPr lang="it-IT" dirty="0"/>
                  <a:t>(y) </a:t>
                </a:r>
                <a:r>
                  <a:rPr lang="it-IT" dirty="0" smtClean="0"/>
                  <a:t>accetta; quindi, T</a:t>
                </a:r>
                <a:r>
                  <a:rPr lang="it-IT" sz="2000" baseline="-25000" dirty="0" smtClean="0"/>
                  <a:t>3</a:t>
                </a:r>
                <a:r>
                  <a:rPr lang="it-IT" dirty="0" smtClean="0"/>
                  <a:t> accetta le parole in L</a:t>
                </a:r>
                <a:r>
                  <a:rPr lang="it-IT" sz="2000" baseline="-25000" dirty="0" smtClean="0"/>
                  <a:t>3</a:t>
                </a:r>
                <a:r>
                  <a:rPr lang="it-IT" dirty="0" smtClean="0"/>
                  <a:t>, </a:t>
                </a:r>
              </a:p>
              <a:p>
                <a:pPr lvl="1"/>
                <a:r>
                  <a:rPr lang="it-IT" dirty="0" smtClean="0"/>
                  <a:t>se </a:t>
                </a:r>
                <a:r>
                  <a:rPr lang="it-IT" dirty="0"/>
                  <a:t>, x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baseline="-25000" dirty="0">
                    <a:solidFill>
                      <a:schemeClr val="tx1"/>
                    </a:solidFill>
                  </a:rPr>
                  <a:t>3 </a:t>
                </a:r>
                <a:r>
                  <a:rPr lang="it-IT" dirty="0" smtClean="0"/>
                  <a:t> allora </a:t>
                </a:r>
                <a:r>
                  <a:rPr lang="it-IT" dirty="0"/>
                  <a:t>y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t> </a:t>
                </a:r>
                <a:r>
                  <a:rPr lang="it-IT" dirty="0">
                    <a:solidFill>
                      <a:schemeClr val="tx1"/>
                    </a:solidFill>
                  </a:rPr>
                  <a:t>L</a:t>
                </a:r>
                <a:r>
                  <a:rPr lang="it-IT" baseline="-25000" dirty="0">
                    <a:solidFill>
                      <a:schemeClr val="tx1"/>
                    </a:solidFill>
                  </a:rPr>
                  <a:t>4</a:t>
                </a:r>
                <a:r>
                  <a:rPr lang="it-IT" dirty="0"/>
                  <a:t> </a:t>
                </a:r>
                <a:r>
                  <a:rPr lang="it-IT" dirty="0" smtClean="0"/>
                  <a:t> e, quindi, T</a:t>
                </a:r>
                <a:r>
                  <a:rPr lang="it-IT" sz="2000" baseline="-25000" dirty="0" smtClean="0"/>
                  <a:t>4</a:t>
                </a:r>
                <a:r>
                  <a:rPr lang="it-IT" baseline="-25000" dirty="0" smtClean="0"/>
                  <a:t> </a:t>
                </a:r>
                <a:r>
                  <a:rPr lang="it-IT" dirty="0"/>
                  <a:t>(y) </a:t>
                </a:r>
                <a:r>
                  <a:rPr lang="it-IT" dirty="0" smtClean="0"/>
                  <a:t>rigetta; quindi </a:t>
                </a:r>
                <a:r>
                  <a:rPr lang="it-IT" dirty="0"/>
                  <a:t>T</a:t>
                </a:r>
                <a:r>
                  <a:rPr lang="it-IT" sz="2000" baseline="-25000" dirty="0"/>
                  <a:t>3</a:t>
                </a:r>
                <a:r>
                  <a:rPr lang="it-IT" dirty="0"/>
                  <a:t> </a:t>
                </a:r>
                <a:r>
                  <a:rPr lang="it-IT" dirty="0" smtClean="0"/>
                  <a:t>rigetta le parole che non sono in </a:t>
                </a:r>
                <a:r>
                  <a:rPr lang="it-IT" dirty="0"/>
                  <a:t>L</a:t>
                </a:r>
                <a:r>
                  <a:rPr lang="it-IT" sz="1800" baseline="-25000" dirty="0"/>
                  <a:t>3</a:t>
                </a:r>
                <a:r>
                  <a:rPr lang="it-IT" dirty="0" smtClean="0"/>
                  <a:t>. </a:t>
                </a:r>
              </a:p>
              <a:p>
                <a:r>
                  <a:rPr lang="it-IT" dirty="0" smtClean="0"/>
                  <a:t>In conclusione</a:t>
                </a:r>
                <a:r>
                  <a:rPr lang="it-IT" dirty="0"/>
                  <a:t>, T</a:t>
                </a:r>
                <a:r>
                  <a:rPr lang="it-IT" sz="2000" baseline="-25000" dirty="0"/>
                  <a:t>3</a:t>
                </a:r>
                <a:r>
                  <a:rPr lang="it-IT" dirty="0"/>
                  <a:t> decide </a:t>
                </a:r>
                <a:r>
                  <a:rPr lang="it-IT" dirty="0" smtClean="0"/>
                  <a:t>L</a:t>
                </a:r>
                <a:r>
                  <a:rPr lang="it-IT" sz="2000" baseline="-25000" dirty="0" smtClean="0"/>
                  <a:t>3</a:t>
                </a:r>
                <a:r>
                  <a:rPr lang="it-IT" dirty="0" smtClean="0"/>
                  <a:t>. Ossia</a:t>
                </a:r>
                <a:r>
                  <a:rPr lang="it-IT" dirty="0"/>
                  <a:t>, </a:t>
                </a:r>
                <a:r>
                  <a:rPr lang="it-IT" b="1" dirty="0" smtClean="0">
                    <a:solidFill>
                      <a:srgbClr val="3636E8"/>
                    </a:solidFill>
                  </a:rPr>
                  <a:t>L</a:t>
                </a:r>
                <a:r>
                  <a:rPr lang="it-IT" b="1" baseline="-25000" dirty="0" smtClean="0">
                    <a:solidFill>
                      <a:srgbClr val="3636E8"/>
                    </a:solidFill>
                  </a:rPr>
                  <a:t>3  </a:t>
                </a:r>
                <a:r>
                  <a:rPr lang="it-IT" b="1" dirty="0" smtClean="0">
                    <a:solidFill>
                      <a:srgbClr val="3636E8"/>
                    </a:solidFill>
                  </a:rPr>
                  <a:t>è decidibile</a:t>
                </a:r>
              </a:p>
              <a:p>
                <a:r>
                  <a:rPr lang="it-IT" dirty="0" smtClean="0"/>
                  <a:t>Con una dimostrazione simile (che vi fate per esercizio) si dimostra che </a:t>
                </a:r>
                <a:r>
                  <a:rPr lang="it-IT" dirty="0"/>
                  <a:t>dato un linguaggio L</a:t>
                </a:r>
                <a:r>
                  <a:rPr lang="it-IT" sz="2000" baseline="-25000" dirty="0"/>
                  <a:t>3</a:t>
                </a:r>
              </a:p>
              <a:p>
                <a:pPr lvl="1"/>
                <a:r>
                  <a:rPr lang="it-IT" dirty="0"/>
                  <a:t>se dimostro che </a:t>
                </a:r>
                <a:r>
                  <a:rPr lang="it-IT" b="1" dirty="0">
                    <a:solidFill>
                      <a:srgbClr val="3636E8"/>
                    </a:solidFill>
                  </a:rPr>
                  <a:t>L</a:t>
                </a:r>
                <a:r>
                  <a:rPr lang="it-IT" sz="1800" b="1" baseline="-25000" dirty="0">
                    <a:solidFill>
                      <a:srgbClr val="3636E8"/>
                    </a:solidFill>
                  </a:rPr>
                  <a:t>3</a:t>
                </a:r>
                <a:r>
                  <a:rPr lang="it-IT" b="1" baseline="-25000" dirty="0">
                    <a:solidFill>
                      <a:srgbClr val="3636E8"/>
                    </a:solidFill>
                  </a:rPr>
                  <a:t> </a:t>
                </a:r>
                <a14:m>
                  <m:oMath xmlns:m="http://schemas.openxmlformats.org/officeDocument/2006/math">
                    <m:r>
                      <a:rPr lang="it-IT" b="1" i="1">
                        <a:solidFill>
                          <a:srgbClr val="3636E8"/>
                        </a:solidFill>
                        <a:latin typeface="Cambria Math" charset="0"/>
                        <a:ea typeface="Cambria Math" charset="0"/>
                        <a:cs typeface="Cambria Math" charset="0"/>
                      </a:rPr>
                      <m:t>≼</m:t>
                    </m:r>
                  </m:oMath>
                </a14:m>
                <a:r>
                  <a:rPr lang="it-IT" b="1" dirty="0">
                    <a:solidFill>
                      <a:srgbClr val="3636E8"/>
                    </a:solidFill>
                  </a:rPr>
                  <a:t> L</a:t>
                </a:r>
                <a:r>
                  <a:rPr lang="it-IT" sz="1800" b="1" baseline="-25000" dirty="0">
                    <a:solidFill>
                      <a:srgbClr val="3636E8"/>
                    </a:solidFill>
                  </a:rPr>
                  <a:t>4 </a:t>
                </a:r>
                <a:r>
                  <a:rPr lang="it-IT" dirty="0"/>
                  <a:t>, per un qualche altro linguaggio </a:t>
                </a:r>
                <a:r>
                  <a:rPr lang="it-IT" dirty="0">
                    <a:solidFill>
                      <a:schemeClr val="tx1"/>
                    </a:solidFill>
                  </a:rPr>
                  <a:t>L</a:t>
                </a:r>
                <a:r>
                  <a:rPr lang="it-IT" sz="2000" baseline="-25000" dirty="0">
                    <a:solidFill>
                      <a:schemeClr val="tx1"/>
                    </a:solidFill>
                  </a:rPr>
                  <a:t>4</a:t>
                </a:r>
                <a:r>
                  <a:rPr lang="it-IT" dirty="0">
                    <a:solidFill>
                      <a:schemeClr val="tx1"/>
                    </a:solidFill>
                  </a:rPr>
                  <a:t> ,</a:t>
                </a:r>
                <a:r>
                  <a:rPr lang="it-IT" dirty="0"/>
                  <a:t> </a:t>
                </a:r>
                <a:endParaRPr lang="it-IT" b="1" dirty="0"/>
              </a:p>
              <a:p>
                <a:pPr lvl="1"/>
                <a:r>
                  <a:rPr lang="it-IT" dirty="0"/>
                  <a:t>se io so che </a:t>
                </a:r>
                <a:r>
                  <a:rPr lang="it-IT" b="1" dirty="0" smtClean="0">
                    <a:solidFill>
                      <a:srgbClr val="3636E8"/>
                    </a:solidFill>
                  </a:rPr>
                  <a:t>L</a:t>
                </a:r>
                <a:r>
                  <a:rPr lang="it-IT" sz="2000" b="1" baseline="-25000" dirty="0" smtClean="0">
                    <a:solidFill>
                      <a:srgbClr val="3636E8"/>
                    </a:solidFill>
                  </a:rPr>
                  <a:t>4</a:t>
                </a:r>
                <a:r>
                  <a:rPr lang="it-IT" b="1" dirty="0" smtClean="0">
                    <a:solidFill>
                      <a:srgbClr val="3636E8"/>
                    </a:solidFill>
                  </a:rPr>
                  <a:t> </a:t>
                </a:r>
                <a:r>
                  <a:rPr lang="it-IT" b="1" dirty="0">
                    <a:solidFill>
                      <a:srgbClr val="3636E8"/>
                    </a:solidFill>
                  </a:rPr>
                  <a:t>è </a:t>
                </a:r>
                <a:r>
                  <a:rPr lang="it-IT" b="1" dirty="0" smtClean="0">
                    <a:solidFill>
                      <a:srgbClr val="3636E8"/>
                    </a:solidFill>
                  </a:rPr>
                  <a:t>accettabile</a:t>
                </a:r>
                <a:endParaRPr lang="it-IT" b="1" dirty="0">
                  <a:solidFill>
                    <a:srgbClr val="3636E8"/>
                  </a:solidFill>
                </a:endParaRPr>
              </a:p>
              <a:p>
                <a:pPr lvl="1"/>
                <a:r>
                  <a:rPr lang="it-IT" dirty="0" smtClean="0"/>
                  <a:t>allora</a:t>
                </a:r>
                <a:r>
                  <a:rPr lang="it-IT" dirty="0"/>
                  <a:t>, posso concludere che anche </a:t>
                </a:r>
                <a:r>
                  <a:rPr lang="it-IT" b="1" dirty="0">
                    <a:solidFill>
                      <a:srgbClr val="3636E8"/>
                    </a:solidFill>
                  </a:rPr>
                  <a:t>L</a:t>
                </a:r>
                <a:r>
                  <a:rPr lang="it-IT" sz="2000" b="1" baseline="-25000" dirty="0">
                    <a:solidFill>
                      <a:srgbClr val="3636E8"/>
                    </a:solidFill>
                  </a:rPr>
                  <a:t>3</a:t>
                </a:r>
                <a:r>
                  <a:rPr lang="it-IT" b="1" dirty="0">
                    <a:solidFill>
                      <a:srgbClr val="3636E8"/>
                    </a:solidFill>
                  </a:rPr>
                  <a:t> è </a:t>
                </a:r>
                <a:r>
                  <a:rPr lang="it-IT" b="1" dirty="0" smtClean="0">
                    <a:solidFill>
                      <a:srgbClr val="3636E8"/>
                    </a:solidFill>
                  </a:rPr>
                  <a:t>accettabile</a:t>
                </a:r>
                <a:endParaRPr lang="it-IT" dirty="0" smtClean="0"/>
              </a:p>
              <a:p>
                <a:pPr lvl="1"/>
                <a:endParaRPr lang="it-IT" dirty="0" smtClean="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857103" y="1118786"/>
                <a:ext cx="9368359" cy="5402330"/>
              </a:xfrm>
              <a:blipFill rotWithShape="0">
                <a:blip r:embed="rId2"/>
                <a:stretch>
                  <a:fillRect l="-456" t="-339" r="-326" b="-564"/>
                </a:stretch>
              </a:blipFill>
            </p:spPr>
            <p:txBody>
              <a:bodyPr/>
              <a:lstStyle/>
              <a:p>
                <a:r>
                  <a:rPr lang="it-IT">
                    <a:noFill/>
                  </a:rPr>
                  <a:t> </a:t>
                </a:r>
              </a:p>
            </p:txBody>
          </p:sp>
        </mc:Fallback>
      </mc:AlternateContent>
    </p:spTree>
    <p:extLst>
      <p:ext uri="{BB962C8B-B14F-4D97-AF65-F5344CB8AC3E}">
        <p14:creationId xmlns:p14="http://schemas.microsoft.com/office/powerpoint/2010/main" val="23536018"/>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Filo</Template>
  <TotalTime>6449</TotalTime>
  <Words>2530</Words>
  <Application>Microsoft Macintosh PowerPoint</Application>
  <PresentationFormat>Widescreen</PresentationFormat>
  <Paragraphs>178</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Cambria Math</vt:lpstr>
      <vt:lpstr>Century Gothic</vt:lpstr>
      <vt:lpstr>Symbol</vt:lpstr>
      <vt:lpstr>Wingdings 3</vt:lpstr>
      <vt:lpstr>Arial</vt:lpstr>
      <vt:lpstr>Filo</vt:lpstr>
      <vt:lpstr>Lezione a distanza 8</vt:lpstr>
      <vt:lpstr>Usare “a scatola nera”</vt:lpstr>
      <vt:lpstr>Usare “a scatola nera”</vt:lpstr>
      <vt:lpstr>Usare “a scatola nera”</vt:lpstr>
      <vt:lpstr>Riduzioni (many-to-one)</vt:lpstr>
      <vt:lpstr>Riduzioni (many-to-one)</vt:lpstr>
      <vt:lpstr>Esempio (difficile) di riduzione</vt:lpstr>
      <vt:lpstr>Decidibilità, accettabilità e riduzioni</vt:lpstr>
      <vt:lpstr>Decidibilità, accettabilità e riduzioni</vt:lpstr>
      <vt:lpstr>Decidibilità, accettabilità e riduzioni</vt:lpstr>
      <vt:lpstr>E con questo termina la         Calcolabilità</vt:lpstr>
      <vt:lpstr>Complessità: si parte!</vt:lpstr>
      <vt:lpstr>La Torre di Hanoi</vt:lpstr>
      <vt:lpstr>La Torre di Hanoi</vt:lpstr>
      <vt:lpstr>La Torre di Hanoi</vt:lpstr>
      <vt:lpstr>La Torre di Hanoi</vt:lpstr>
      <vt:lpstr>La Torre di Hanoi</vt:lpstr>
      <vt:lpstr>E allora?</vt:lpstr>
      <vt:lpstr>La Teoria della Complessità Computazionale</vt:lpstr>
      <vt:lpstr>La Teoria della Complessità Computazionale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a distanza 1</dc:title>
  <dc:creator>Utente di Microsoft Office</dc:creator>
  <cp:lastModifiedBy>Utente di Microsoft Office</cp:lastModifiedBy>
  <cp:revision>256</cp:revision>
  <dcterms:created xsi:type="dcterms:W3CDTF">2020-03-06T09:19:14Z</dcterms:created>
  <dcterms:modified xsi:type="dcterms:W3CDTF">2020-04-09T16:49:53Z</dcterms:modified>
</cp:coreProperties>
</file>