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1" r:id="rId4"/>
    <p:sldId id="337" r:id="rId5"/>
    <p:sldId id="335" r:id="rId6"/>
    <p:sldId id="339" r:id="rId7"/>
    <p:sldId id="322" r:id="rId8"/>
    <p:sldId id="338" r:id="rId9"/>
    <p:sldId id="340" r:id="rId10"/>
    <p:sldId id="341" r:id="rId11"/>
    <p:sldId id="302" r:id="rId12"/>
    <p:sldId id="342" r:id="rId13"/>
    <p:sldId id="345" r:id="rId14"/>
    <p:sldId id="343" r:id="rId15"/>
    <p:sldId id="344" r:id="rId16"/>
    <p:sldId id="346" r:id="rId17"/>
    <p:sldId id="347" r:id="rId18"/>
    <p:sldId id="34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4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98" d="100"/>
          <a:sy n="98" d="100"/>
        </p:scale>
        <p:origin x="111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9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del 15/04/2020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Verso le classi di complessità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0476" y="959594"/>
                <a:ext cx="9555021" cy="5467332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Sia </a:t>
                </a:r>
                <a:r>
                  <a:rPr lang="it-IT" dirty="0" err="1"/>
                  <a:t>f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una funzione </a:t>
                </a:r>
                <a:r>
                  <a:rPr lang="it-IT" b="1" dirty="0">
                    <a:solidFill>
                      <a:srgbClr val="D441C9"/>
                    </a:solidFill>
                  </a:rPr>
                  <a:t>totale calcolabile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Sia </a:t>
                </a:r>
                <a:r>
                  <a:rPr lang="it-IT" dirty="0" err="1"/>
                  <a:t>Σ</a:t>
                </a:r>
                <a:r>
                  <a:rPr lang="it-IT" dirty="0" smtClean="0"/>
                  <a:t> un alfabeto finito e sia x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/>
                  <a:t>Σ*: indichiamo con |x| il numero di caratteri di x</a:t>
                </a:r>
              </a:p>
              <a:p>
                <a:pPr lvl="2"/>
                <a:endParaRPr lang="it-IT" dirty="0" smtClean="0"/>
              </a:p>
              <a:p>
                <a:r>
                  <a:rPr lang="it-IT" dirty="0" smtClean="0"/>
                  <a:t>Un linguaggio </a:t>
                </a:r>
                <a:r>
                  <a:rPr lang="it-IT" i="1" dirty="0"/>
                  <a:t>L </a:t>
                </a:r>
                <a:r>
                  <a:rPr lang="it-IT" dirty="0"/>
                  <a:t>⊆ </a:t>
                </a:r>
                <a:r>
                  <a:rPr lang="it-IT" dirty="0" err="1" smtClean="0"/>
                  <a:t>Σ</a:t>
                </a:r>
                <a:r>
                  <a:rPr lang="it-IT" dirty="0" smtClean="0"/>
                  <a:t>*  </a:t>
                </a:r>
                <a:r>
                  <a:rPr lang="it-IT" i="1" dirty="0"/>
                  <a:t>è</a:t>
                </a:r>
                <a:r>
                  <a:rPr lang="it-IT" i="1" dirty="0" smtClean="0"/>
                  <a:t> </a:t>
                </a:r>
                <a:r>
                  <a:rPr lang="it-IT" i="1" dirty="0"/>
                  <a:t>deciso in tempo (spazio) deterministico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i="1" dirty="0" err="1" smtClean="0"/>
                  <a:t>n</a:t>
                </a:r>
                <a:r>
                  <a:rPr lang="it-IT" dirty="0"/>
                  <a:t>) se 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esiste </a:t>
                </a:r>
                <a:r>
                  <a:rPr lang="it-IT" dirty="0"/>
                  <a:t>una macchina di </a:t>
                </a:r>
                <a:r>
                  <a:rPr lang="it-IT" dirty="0" err="1"/>
                  <a:t>Turing</a:t>
                </a:r>
                <a:r>
                  <a:rPr lang="it-IT" dirty="0"/>
                  <a:t> deterministica T</a:t>
                </a:r>
                <a:r>
                  <a:rPr lang="it-IT" i="1" dirty="0"/>
                  <a:t> </a:t>
                </a:r>
                <a:r>
                  <a:rPr lang="it-IT" dirty="0"/>
                  <a:t>che decide L</a:t>
                </a:r>
                <a:r>
                  <a:rPr lang="it-IT" i="1" dirty="0"/>
                  <a:t> </a:t>
                </a:r>
                <a:r>
                  <a:rPr lang="it-IT" dirty="0"/>
                  <a:t>e tale che, 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per </a:t>
                </a:r>
                <a:r>
                  <a:rPr lang="it-IT" dirty="0"/>
                  <a:t>ogni </a:t>
                </a:r>
                <a:r>
                  <a:rPr lang="it-IT" i="1" dirty="0"/>
                  <a:t>x </a:t>
                </a:r>
                <a:r>
                  <a:rPr lang="it-IT" dirty="0"/>
                  <a:t>∈ </a:t>
                </a:r>
                <a:r>
                  <a:rPr lang="it-IT" dirty="0" err="1" smtClean="0"/>
                  <a:t>Σ</a:t>
                </a:r>
                <a:r>
                  <a:rPr lang="it-IT" dirty="0" smtClean="0"/>
                  <a:t>*, </a:t>
                </a:r>
                <a:r>
                  <a:rPr lang="it-IT" dirty="0" err="1"/>
                  <a:t>dtime</a:t>
                </a:r>
                <a:r>
                  <a:rPr lang="it-IT" dirty="0"/>
                  <a:t>(</a:t>
                </a:r>
                <a:r>
                  <a:rPr lang="it-IT" dirty="0" err="1"/>
                  <a:t>T,x</a:t>
                </a:r>
                <a:r>
                  <a:rPr lang="it-IT" dirty="0"/>
                  <a:t>) ≤ </a:t>
                </a:r>
                <a:r>
                  <a:rPr lang="it-IT" dirty="0" err="1"/>
                  <a:t>f</a:t>
                </a:r>
                <a:r>
                  <a:rPr lang="it-IT" dirty="0"/>
                  <a:t>(|x|) </a:t>
                </a:r>
                <a:r>
                  <a:rPr lang="it-IT" dirty="0" smtClean="0"/>
                  <a:t>	( </a:t>
                </a:r>
                <a:r>
                  <a:rPr lang="it-IT" dirty="0" err="1" smtClean="0"/>
                  <a:t>dspace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T,x</a:t>
                </a:r>
                <a:r>
                  <a:rPr lang="it-IT" dirty="0"/>
                  <a:t>) = </a:t>
                </a:r>
                <a:r>
                  <a:rPr lang="it-IT" dirty="0" err="1"/>
                  <a:t>f</a:t>
                </a:r>
                <a:r>
                  <a:rPr lang="it-IT" dirty="0"/>
                  <a:t>(|x</a:t>
                </a:r>
                <a:r>
                  <a:rPr lang="it-IT" dirty="0" smtClean="0"/>
                  <a:t>|) ).</a:t>
                </a:r>
                <a:r>
                  <a:rPr lang="it-IT" dirty="0"/>
                  <a:t/>
                </a:r>
                <a:br>
                  <a:rPr lang="it-IT" dirty="0"/>
                </a:br>
                <a:endParaRPr lang="it-IT" dirty="0" smtClean="0"/>
              </a:p>
              <a:p>
                <a:r>
                  <a:rPr lang="it-IT" dirty="0"/>
                  <a:t>U</a:t>
                </a:r>
                <a:r>
                  <a:rPr lang="it-IT" dirty="0" smtClean="0"/>
                  <a:t>n </a:t>
                </a:r>
                <a:r>
                  <a:rPr lang="it-IT" dirty="0"/>
                  <a:t>linguaggio </a:t>
                </a:r>
                <a:r>
                  <a:rPr lang="it-IT" i="1" dirty="0"/>
                  <a:t>L </a:t>
                </a:r>
                <a:r>
                  <a:rPr lang="it-IT" dirty="0"/>
                  <a:t>⊆ </a:t>
                </a:r>
                <a:r>
                  <a:rPr lang="it-IT" dirty="0" err="1" smtClean="0"/>
                  <a:t>Σ</a:t>
                </a:r>
                <a:r>
                  <a:rPr lang="it-IT" dirty="0" smtClean="0"/>
                  <a:t>* è</a:t>
                </a:r>
                <a:r>
                  <a:rPr lang="it-IT" i="1" dirty="0" smtClean="0"/>
                  <a:t> </a:t>
                </a:r>
                <a:r>
                  <a:rPr lang="it-IT" i="1" dirty="0"/>
                  <a:t>accettato in tempo (spazio) non deterministico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i="1" dirty="0" err="1" smtClean="0"/>
                  <a:t>n</a:t>
                </a:r>
                <a:r>
                  <a:rPr lang="it-IT" dirty="0"/>
                  <a:t>) </a:t>
                </a:r>
                <a:r>
                  <a:rPr lang="it-IT" dirty="0" smtClean="0"/>
                  <a:t>se</a:t>
                </a:r>
              </a:p>
              <a:p>
                <a:pPr lvl="1"/>
                <a:r>
                  <a:rPr lang="it-IT" dirty="0" smtClean="0"/>
                  <a:t>esiste </a:t>
                </a:r>
                <a:r>
                  <a:rPr lang="it-IT" dirty="0"/>
                  <a:t>una macchina di </a:t>
                </a:r>
                <a:r>
                  <a:rPr lang="it-IT" dirty="0" err="1"/>
                  <a:t>Turing</a:t>
                </a:r>
                <a:r>
                  <a:rPr lang="it-IT" dirty="0"/>
                  <a:t> non deterministica NT</a:t>
                </a:r>
                <a:r>
                  <a:rPr lang="it-IT" i="1" dirty="0"/>
                  <a:t> </a:t>
                </a:r>
                <a:r>
                  <a:rPr lang="it-IT" dirty="0"/>
                  <a:t>che accetta </a:t>
                </a:r>
                <a:r>
                  <a:rPr lang="it-IT" i="1" dirty="0"/>
                  <a:t>L </a:t>
                </a:r>
                <a:r>
                  <a:rPr lang="it-IT" dirty="0"/>
                  <a:t>e tale che, </a:t>
                </a:r>
              </a:p>
              <a:p>
                <a:pPr lvl="1"/>
                <a:r>
                  <a:rPr lang="it-IT" dirty="0"/>
                  <a:t>per ogni </a:t>
                </a:r>
                <a:r>
                  <a:rPr lang="it-IT" i="1" dirty="0"/>
                  <a:t>x </a:t>
                </a:r>
                <a:r>
                  <a:rPr lang="it-IT" dirty="0"/>
                  <a:t>∈ </a:t>
                </a:r>
                <a:r>
                  <a:rPr lang="it-IT" i="1" dirty="0"/>
                  <a:t>L</a:t>
                </a:r>
                <a:r>
                  <a:rPr lang="it-IT" dirty="0"/>
                  <a:t>, </a:t>
                </a:r>
                <a:r>
                  <a:rPr lang="it-IT" dirty="0" err="1"/>
                  <a:t>ntime</a:t>
                </a:r>
                <a:r>
                  <a:rPr lang="it-IT" dirty="0"/>
                  <a:t>(</a:t>
                </a:r>
                <a:r>
                  <a:rPr lang="it-IT" i="1" dirty="0" err="1"/>
                  <a:t>NT</a:t>
                </a:r>
                <a:r>
                  <a:rPr lang="it-IT" dirty="0" err="1"/>
                  <a:t>,</a:t>
                </a:r>
                <a:r>
                  <a:rPr lang="it-IT" i="1" dirty="0" err="1"/>
                  <a:t>x</a:t>
                </a:r>
                <a:r>
                  <a:rPr lang="it-IT" dirty="0"/>
                  <a:t>) ≤ </a:t>
                </a:r>
                <a:r>
                  <a:rPr lang="it-IT" i="1" dirty="0" err="1"/>
                  <a:t>f</a:t>
                </a:r>
                <a:r>
                  <a:rPr lang="it-IT" dirty="0"/>
                  <a:t>(|</a:t>
                </a:r>
                <a:r>
                  <a:rPr lang="it-IT" i="1" dirty="0"/>
                  <a:t>x</a:t>
                </a:r>
                <a:r>
                  <a:rPr lang="it-IT" dirty="0"/>
                  <a:t>|) </a:t>
                </a:r>
                <a:r>
                  <a:rPr lang="it-IT" dirty="0" smtClean="0"/>
                  <a:t>	( </a:t>
                </a:r>
                <a:r>
                  <a:rPr lang="it-IT" dirty="0" err="1" smtClean="0"/>
                  <a:t>nspace</a:t>
                </a:r>
                <a:r>
                  <a:rPr lang="it-IT" dirty="0" smtClean="0"/>
                  <a:t>(</a:t>
                </a:r>
                <a:r>
                  <a:rPr lang="it-IT" i="1" dirty="0" err="1" smtClean="0"/>
                  <a:t>NT</a:t>
                </a:r>
                <a:r>
                  <a:rPr lang="it-IT" dirty="0" err="1" smtClean="0"/>
                  <a:t>,</a:t>
                </a:r>
                <a:r>
                  <a:rPr lang="it-IT" i="1" dirty="0" err="1" smtClean="0"/>
                  <a:t>x</a:t>
                </a:r>
                <a:r>
                  <a:rPr lang="it-IT" dirty="0"/>
                  <a:t>) ≤ </a:t>
                </a:r>
                <a:r>
                  <a:rPr lang="it-IT" i="1" dirty="0" err="1"/>
                  <a:t>f</a:t>
                </a:r>
                <a:r>
                  <a:rPr lang="it-IT" dirty="0"/>
                  <a:t>(|</a:t>
                </a:r>
                <a:r>
                  <a:rPr lang="it-IT" i="1" dirty="0"/>
                  <a:t>x</a:t>
                </a:r>
                <a:r>
                  <a:rPr lang="it-IT" dirty="0" smtClean="0"/>
                  <a:t>|) )</a:t>
                </a:r>
              </a:p>
              <a:p>
                <a:pPr lvl="3"/>
                <a:endParaRPr lang="it-IT" dirty="0" smtClean="0"/>
              </a:p>
              <a:p>
                <a:r>
                  <a:rPr lang="it-IT" dirty="0" smtClean="0"/>
                  <a:t>Un </a:t>
                </a:r>
                <a:r>
                  <a:rPr lang="it-IT" dirty="0"/>
                  <a:t>linguaggio </a:t>
                </a:r>
                <a:r>
                  <a:rPr lang="it-IT" dirty="0" smtClean="0"/>
                  <a:t>L</a:t>
                </a:r>
                <a:r>
                  <a:rPr lang="it-IT" dirty="0"/>
                  <a:t> ⊆ </a:t>
                </a:r>
                <a:r>
                  <a:rPr lang="it-IT" dirty="0" err="1"/>
                  <a:t>Σ</a:t>
                </a:r>
                <a:r>
                  <a:rPr lang="it-IT" dirty="0"/>
                  <a:t>*</a:t>
                </a:r>
                <a:r>
                  <a:rPr lang="it-IT" dirty="0" smtClean="0"/>
                  <a:t> è</a:t>
                </a:r>
                <a:r>
                  <a:rPr lang="it-IT" i="1" dirty="0" smtClean="0"/>
                  <a:t> </a:t>
                </a:r>
                <a:r>
                  <a:rPr lang="it-IT" i="1" dirty="0"/>
                  <a:t>deciso in tempo (spazio) non deterministico </a:t>
                </a:r>
                <a:r>
                  <a:rPr lang="it-IT" dirty="0" err="1"/>
                  <a:t>f</a:t>
                </a:r>
                <a:r>
                  <a:rPr lang="it-IT" dirty="0"/>
                  <a:t>(</a:t>
                </a:r>
                <a:r>
                  <a:rPr lang="it-IT" i="1" dirty="0" err="1"/>
                  <a:t>n</a:t>
                </a:r>
                <a:r>
                  <a:rPr lang="it-IT" dirty="0"/>
                  <a:t>) se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esiste </a:t>
                </a:r>
                <a:r>
                  <a:rPr lang="it-IT" dirty="0"/>
                  <a:t>una </a:t>
                </a:r>
                <a:r>
                  <a:rPr lang="it-IT" dirty="0" smtClean="0"/>
                  <a:t>macchina di </a:t>
                </a:r>
                <a:r>
                  <a:rPr lang="it-IT" dirty="0" err="1" smtClean="0"/>
                  <a:t>Turing</a:t>
                </a:r>
                <a:r>
                  <a:rPr lang="it-IT" dirty="0" smtClean="0"/>
                  <a:t> non deterministica NT che decide </a:t>
                </a:r>
                <a:r>
                  <a:rPr lang="it-IT" i="1" dirty="0" smtClean="0"/>
                  <a:t>L </a:t>
                </a:r>
                <a:r>
                  <a:rPr lang="it-IT" dirty="0" smtClean="0"/>
                  <a:t>e tale che </a:t>
                </a:r>
              </a:p>
              <a:p>
                <a:pPr lvl="1"/>
                <a:r>
                  <a:rPr lang="it-IT" dirty="0" smtClean="0"/>
                  <a:t>per ogni </a:t>
                </a:r>
                <a:r>
                  <a:rPr lang="it-IT" i="1" dirty="0" err="1" smtClean="0"/>
                  <a:t>x</a:t>
                </a:r>
                <a:r>
                  <a:rPr lang="it-IT" dirty="0" err="1" smtClean="0"/>
                  <a:t>∈Σ</a:t>
                </a:r>
                <a:r>
                  <a:rPr lang="it-IT" dirty="0"/>
                  <a:t>∗</a:t>
                </a:r>
                <a:r>
                  <a:rPr lang="it-IT" dirty="0" smtClean="0"/>
                  <a:t>, </a:t>
                </a:r>
                <a:r>
                  <a:rPr lang="it-IT" i="1" dirty="0" err="1" smtClean="0"/>
                  <a:t>ntime</a:t>
                </a:r>
                <a:r>
                  <a:rPr lang="it-IT" dirty="0" smtClean="0"/>
                  <a:t>(</a:t>
                </a:r>
                <a:r>
                  <a:rPr lang="it-IT" i="1" dirty="0" err="1" smtClean="0"/>
                  <a:t>NT</a:t>
                </a:r>
                <a:r>
                  <a:rPr lang="it-IT" dirty="0" err="1" smtClean="0"/>
                  <a:t>,</a:t>
                </a:r>
                <a:r>
                  <a:rPr lang="it-IT" i="1" dirty="0" err="1" smtClean="0"/>
                  <a:t>x</a:t>
                </a:r>
                <a:r>
                  <a:rPr lang="it-IT" dirty="0"/>
                  <a:t>)≤ </a:t>
                </a:r>
                <a:r>
                  <a:rPr lang="it-IT" i="1" dirty="0" err="1"/>
                  <a:t>f</a:t>
                </a:r>
                <a:r>
                  <a:rPr lang="it-IT" dirty="0"/>
                  <a:t>(|</a:t>
                </a:r>
                <a:r>
                  <a:rPr lang="it-IT" i="1" dirty="0"/>
                  <a:t>x</a:t>
                </a:r>
                <a:r>
                  <a:rPr lang="it-IT" dirty="0"/>
                  <a:t>|)(</a:t>
                </a:r>
                <a:r>
                  <a:rPr lang="it-IT" i="1" dirty="0" err="1"/>
                  <a:t>nspace</a:t>
                </a:r>
                <a:r>
                  <a:rPr lang="it-IT" dirty="0"/>
                  <a:t>(</a:t>
                </a:r>
                <a:r>
                  <a:rPr lang="it-IT" i="1" dirty="0" err="1"/>
                  <a:t>NT</a:t>
                </a:r>
                <a:r>
                  <a:rPr lang="it-IT" dirty="0" err="1"/>
                  <a:t>,</a:t>
                </a:r>
                <a:r>
                  <a:rPr lang="it-IT" i="1" dirty="0" err="1"/>
                  <a:t>x</a:t>
                </a:r>
                <a:r>
                  <a:rPr lang="it-IT" dirty="0"/>
                  <a:t>)≤ </a:t>
                </a:r>
                <a:r>
                  <a:rPr lang="it-IT" i="1" dirty="0" err="1" smtClean="0"/>
                  <a:t>f</a:t>
                </a:r>
                <a:r>
                  <a:rPr lang="it-IT" i="1" dirty="0" smtClean="0"/>
                  <a:t> </a:t>
                </a:r>
                <a:r>
                  <a:rPr lang="it-IT" dirty="0"/>
                  <a:t>(|</a:t>
                </a:r>
                <a:r>
                  <a:rPr lang="it-IT" i="1" dirty="0"/>
                  <a:t>x</a:t>
                </a:r>
                <a:r>
                  <a:rPr lang="it-IT" dirty="0"/>
                  <a:t>|)). 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0476" y="959594"/>
                <a:ext cx="9555021" cy="5467332"/>
              </a:xfrm>
              <a:blipFill rotWithShape="0">
                <a:blip r:embed="rId2"/>
                <a:stretch>
                  <a:fillRect l="-446" t="-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3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Dall’accettazione alla decisione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14168" y="1260039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 smtClean="0"/>
              <a:t>Osservate che </a:t>
            </a:r>
          </a:p>
          <a:p>
            <a:pPr lvl="1"/>
            <a:r>
              <a:rPr lang="it-IT" dirty="0" smtClean="0"/>
              <a:t>nel caso deterministico definiamo soltanto i linguaggi decisi in un certo tempo o spazio </a:t>
            </a:r>
          </a:p>
          <a:p>
            <a:pPr lvl="1"/>
            <a:r>
              <a:rPr lang="it-IT" dirty="0" smtClean="0"/>
              <a:t>nel caso non deterministico distinguiamo in linguaggi accettati in un certo tempo o spazio da quelli decisi nello stesso tempo o spazio</a:t>
            </a:r>
          </a:p>
          <a:p>
            <a:r>
              <a:rPr lang="it-IT" dirty="0" smtClean="0"/>
              <a:t>Ma perché?</a:t>
            </a:r>
          </a:p>
          <a:p>
            <a:r>
              <a:rPr lang="it-IT" dirty="0" smtClean="0"/>
              <a:t>Si potrebbe pensare che esistono linguaggi che sono accettabili in un certo tempo o spazio, ma che non sono decidibili – ossia, il loro complemento non è accettabile</a:t>
            </a:r>
          </a:p>
          <a:p>
            <a:pPr lvl="1"/>
            <a:r>
              <a:rPr lang="it-IT" dirty="0" smtClean="0"/>
              <a:t>ma, allora, verrebbe da chiedersi, perché questa cosa esce fuori solamente quando si utilizza una macchina non deterministica?!</a:t>
            </a:r>
          </a:p>
          <a:p>
            <a:r>
              <a:rPr lang="it-IT" dirty="0" smtClean="0"/>
              <a:t>In effetti, non è così: </a:t>
            </a:r>
            <a:r>
              <a:rPr lang="it-IT" dirty="0"/>
              <a:t>i</a:t>
            </a:r>
            <a:r>
              <a:rPr lang="it-IT" dirty="0" smtClean="0"/>
              <a:t>l </a:t>
            </a:r>
            <a:r>
              <a:rPr lang="it-IT" dirty="0"/>
              <a:t>prossimo teorema mostra che, ogni qualvolta una funzione totale e calcolabile limita la </a:t>
            </a:r>
            <a:r>
              <a:rPr lang="it-IT" dirty="0" smtClean="0"/>
              <a:t>quantità </a:t>
            </a:r>
            <a:r>
              <a:rPr lang="it-IT" dirty="0"/>
              <a:t>di risorse disponibili al fine di accettare le parole di un linguaggio, i concetti di </a:t>
            </a:r>
            <a:r>
              <a:rPr lang="it-IT" dirty="0" smtClean="0"/>
              <a:t>accettabilità </a:t>
            </a:r>
            <a:r>
              <a:rPr lang="it-IT" dirty="0"/>
              <a:t>e di </a:t>
            </a:r>
            <a:r>
              <a:rPr lang="it-IT" dirty="0" smtClean="0"/>
              <a:t>decidibilità </a:t>
            </a:r>
            <a:r>
              <a:rPr lang="it-IT" dirty="0"/>
              <a:t>coincidono. </a:t>
            </a:r>
          </a:p>
        </p:txBody>
      </p:sp>
    </p:spTree>
    <p:extLst>
      <p:ext uri="{BB962C8B-B14F-4D97-AF65-F5344CB8AC3E}">
        <p14:creationId xmlns:p14="http://schemas.microsoft.com/office/powerpoint/2010/main" val="211132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41464" y="197786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Dall’accettazione alla decisione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41464" y="1001221"/>
                <a:ext cx="10195100" cy="547795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/>
                  <a:t>Teorema </a:t>
                </a:r>
                <a:r>
                  <a:rPr lang="it-IT" b="1" dirty="0" smtClean="0"/>
                  <a:t>6.2</a:t>
                </a:r>
                <a:r>
                  <a:rPr lang="it-IT" dirty="0" smtClean="0"/>
                  <a:t> (tempo): </a:t>
                </a:r>
                <a:r>
                  <a:rPr lang="it-IT" i="1" dirty="0"/>
                  <a:t>Sia </a:t>
                </a:r>
                <a:r>
                  <a:rPr lang="it-IT" dirty="0" err="1"/>
                  <a:t>f</a:t>
                </a:r>
                <a:r>
                  <a:rPr lang="it-IT" dirty="0"/>
                  <a:t> 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</a:t>
                </a:r>
                <a:r>
                  <a:rPr lang="it-IT" i="1" dirty="0"/>
                  <a:t>una funzione totale calcolabile.</a:t>
                </a:r>
                <a:br>
                  <a:rPr lang="it-IT" i="1" dirty="0"/>
                </a:br>
                <a:r>
                  <a:rPr lang="it-IT" i="1" dirty="0"/>
                  <a:t>Se </a:t>
                </a:r>
                <a:r>
                  <a:rPr lang="it-IT" dirty="0"/>
                  <a:t>L</a:t>
                </a:r>
                <a:r>
                  <a:rPr lang="it-IT" i="1" dirty="0"/>
                  <a:t> </a:t>
                </a:r>
                <a:r>
                  <a:rPr lang="it-IT" dirty="0"/>
                  <a:t>⊆ </a:t>
                </a:r>
                <a:r>
                  <a:rPr lang="it-IT" dirty="0" err="1" smtClean="0"/>
                  <a:t>Σ</a:t>
                </a:r>
                <a:r>
                  <a:rPr lang="it-IT" dirty="0"/>
                  <a:t>*</a:t>
                </a:r>
                <a:r>
                  <a:rPr lang="it-IT" dirty="0" smtClean="0"/>
                  <a:t> </a:t>
                </a:r>
                <a:r>
                  <a:rPr lang="it-IT" i="1" dirty="0"/>
                  <a:t>è</a:t>
                </a:r>
                <a:r>
                  <a:rPr lang="it-IT" i="1" dirty="0" smtClean="0"/>
                  <a:t> </a:t>
                </a:r>
                <a:r>
                  <a:rPr lang="it-IT" i="1" dirty="0"/>
                  <a:t>accettato </a:t>
                </a:r>
                <a:r>
                  <a:rPr lang="it-IT" i="1" dirty="0" smtClean="0"/>
                  <a:t>da </a:t>
                </a:r>
                <a:r>
                  <a:rPr lang="it-IT" i="1" dirty="0"/>
                  <a:t>una macchina di di </a:t>
                </a:r>
                <a:r>
                  <a:rPr lang="it-IT" i="1" dirty="0" err="1"/>
                  <a:t>Turing</a:t>
                </a:r>
                <a:r>
                  <a:rPr lang="it-IT" i="1" dirty="0"/>
                  <a:t> non deterministica </a:t>
                </a:r>
                <a:r>
                  <a:rPr lang="it-IT" dirty="0"/>
                  <a:t>NT</a:t>
                </a:r>
                <a:r>
                  <a:rPr lang="it-IT" i="1" dirty="0"/>
                  <a:t> tale che, per ogni </a:t>
                </a:r>
                <a:r>
                  <a:rPr lang="it-IT" dirty="0"/>
                  <a:t>x ∈ L, </a:t>
                </a:r>
                <a:r>
                  <a:rPr lang="it-IT" dirty="0" err="1"/>
                  <a:t>ntime</a:t>
                </a:r>
                <a:r>
                  <a:rPr lang="it-IT" dirty="0"/>
                  <a:t>(</a:t>
                </a:r>
                <a:r>
                  <a:rPr lang="it-IT" dirty="0" err="1"/>
                  <a:t>NT,x</a:t>
                </a:r>
                <a:r>
                  <a:rPr lang="it-IT" dirty="0"/>
                  <a:t>) ≤ </a:t>
                </a:r>
                <a:r>
                  <a:rPr lang="it-IT" dirty="0" err="1"/>
                  <a:t>f</a:t>
                </a:r>
                <a:r>
                  <a:rPr lang="it-IT" dirty="0"/>
                  <a:t> (|x|)] </a:t>
                </a:r>
                <a:r>
                  <a:rPr lang="it-IT" i="1" dirty="0"/>
                  <a:t>allora </a:t>
                </a:r>
                <a:r>
                  <a:rPr lang="it-IT" dirty="0"/>
                  <a:t>L</a:t>
                </a:r>
                <a:r>
                  <a:rPr lang="it-IT" i="1" dirty="0"/>
                  <a:t> è</a:t>
                </a:r>
                <a:r>
                  <a:rPr lang="it-IT" i="1" dirty="0" smtClean="0"/>
                  <a:t> </a:t>
                </a:r>
                <a:r>
                  <a:rPr lang="it-IT" i="1" dirty="0"/>
                  <a:t>decidibile.</a:t>
                </a:r>
                <a:br>
                  <a:rPr lang="it-IT" i="1" dirty="0"/>
                </a:br>
                <a:endParaRPr lang="it-IT" i="1" dirty="0" smtClean="0"/>
              </a:p>
              <a:p>
                <a:r>
                  <a:rPr lang="it-IT" dirty="0" smtClean="0"/>
                  <a:t>Poiché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è calcolabile, esiste una macchina </a:t>
                </a:r>
                <a:r>
                  <a:rPr lang="it-IT" dirty="0" err="1" smtClean="0"/>
                  <a:t>T</a:t>
                </a:r>
                <a:r>
                  <a:rPr lang="it-IT" sz="2000" baseline="-25000" dirty="0" err="1" smtClean="0"/>
                  <a:t>f</a:t>
                </a:r>
                <a:r>
                  <a:rPr lang="it-IT" dirty="0" smtClean="0"/>
                  <a:t> di tipo trasduttore tale che, per </a:t>
                </a:r>
                <a:r>
                  <a:rPr lang="it-IT" dirty="0"/>
                  <a:t>ogni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∈</a:t>
                </a:r>
                <a:r>
                  <a:rPr lang="it-IT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/>
                  <a:t>, </a:t>
                </a:r>
                <a:r>
                  <a:rPr lang="it-IT" dirty="0" err="1" smtClean="0"/>
                  <a:t>T</a:t>
                </a:r>
                <a:r>
                  <a:rPr lang="it-IT" sz="2000" baseline="-25000" dirty="0" err="1" smtClean="0"/>
                  <a:t>f</a:t>
                </a:r>
                <a:r>
                  <a:rPr lang="it-IT" sz="2000" baseline="-25000" dirty="0" smtClean="0"/>
                  <a:t> 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termina con il valore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scritto sul nastro di output</a:t>
                </a:r>
              </a:p>
              <a:p>
                <a:pPr lvl="1"/>
                <a:r>
                  <a:rPr lang="it-IT" dirty="0" smtClean="0"/>
                  <a:t>senza perdita di generalità, assumiamo </a:t>
                </a:r>
                <a:r>
                  <a:rPr lang="it-IT" dirty="0"/>
                  <a:t>che </a:t>
                </a:r>
                <a:r>
                  <a:rPr lang="it-IT" dirty="0" err="1"/>
                  <a:t>T</a:t>
                </a:r>
                <a:r>
                  <a:rPr lang="it-IT" baseline="-25000" dirty="0" err="1"/>
                  <a:t>f</a:t>
                </a:r>
                <a:r>
                  <a:rPr lang="it-IT" baseline="-25000" dirty="0"/>
                  <a:t> </a:t>
                </a:r>
                <a:r>
                  <a:rPr lang="it-IT" baseline="-25000" dirty="0" smtClean="0"/>
                  <a:t> </a:t>
                </a:r>
                <a:r>
                  <a:rPr lang="it-IT" dirty="0" smtClean="0"/>
                  <a:t>scriva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in unario sul nastro di output</a:t>
                </a:r>
              </a:p>
              <a:p>
                <a:pPr lvl="1"/>
                <a:r>
                  <a:rPr lang="it-IT" dirty="0" smtClean="0"/>
                  <a:t>perché possiamo assumerlo?</a:t>
                </a:r>
                <a:endParaRPr lang="it-IT" dirty="0"/>
              </a:p>
              <a:p>
                <a:r>
                  <a:rPr lang="it-IT" dirty="0" smtClean="0"/>
                  <a:t>Costruiamo una nuova macchina non deterministica NT’, a tre nastri, che decide L: </a:t>
                </a:r>
                <a:r>
                  <a:rPr lang="it-IT" dirty="0"/>
                  <a:t>per ogni x ∈ </a:t>
                </a:r>
                <a:r>
                  <a:rPr lang="it-IT" dirty="0" err="1"/>
                  <a:t>Σ</a:t>
                </a:r>
                <a:r>
                  <a:rPr lang="it-IT" dirty="0"/>
                  <a:t>*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NT’(x) scrive |x| sul secondo nastro e invoca </a:t>
                </a:r>
                <a:r>
                  <a:rPr lang="it-IT" dirty="0" err="1" smtClean="0"/>
                  <a:t>T</a:t>
                </a:r>
                <a:r>
                  <a:rPr lang="it-IT" sz="2000" baseline="-25000" dirty="0" err="1" smtClean="0"/>
                  <a:t>f</a:t>
                </a:r>
                <a:r>
                  <a:rPr lang="it-IT" dirty="0" smtClean="0"/>
                  <a:t>(|x|): al termine della computazione sul terzo nastro si troverà scritto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(|x|) in unario</a:t>
                </a:r>
              </a:p>
              <a:p>
                <a:pPr lvl="1"/>
                <a:r>
                  <a:rPr lang="it-IT" dirty="0" smtClean="0"/>
                  <a:t>NT’(x) </a:t>
                </a:r>
                <a:r>
                  <a:rPr lang="it-IT" sz="2000" b="1" dirty="0" smtClean="0">
                    <a:solidFill>
                      <a:srgbClr val="00B050"/>
                    </a:solidFill>
                  </a:rPr>
                  <a:t>simula</a:t>
                </a:r>
                <a:r>
                  <a:rPr lang="it-IT" dirty="0" smtClean="0"/>
                  <a:t> NT(x) e, per ogni quintupla eseguita da NT(x):</a:t>
                </a:r>
              </a:p>
              <a:p>
                <a:pPr lvl="2"/>
                <a:r>
                  <a:rPr lang="it-IT" dirty="0"/>
                  <a:t> </a:t>
                </a:r>
                <a:r>
                  <a:rPr lang="it-IT" sz="1600" dirty="0"/>
                  <a:t>NT’ “cancella” un ‘1’ dal terzo </a:t>
                </a:r>
                <a:r>
                  <a:rPr lang="it-IT" sz="1600" dirty="0" smtClean="0"/>
                  <a:t>nastro</a:t>
                </a:r>
                <a:r>
                  <a:rPr lang="it-IT" sz="1600" dirty="0"/>
                  <a:t> </a:t>
                </a:r>
                <a:r>
                  <a:rPr lang="it-IT" sz="1600" dirty="0" smtClean="0"/>
                  <a:t>e, inoltre,</a:t>
                </a:r>
                <a:endParaRPr lang="it-IT" sz="1600" dirty="0"/>
              </a:p>
              <a:p>
                <a:pPr lvl="2"/>
                <a:r>
                  <a:rPr lang="it-IT" sz="1600" dirty="0" smtClean="0"/>
                  <a:t>se </a:t>
                </a:r>
                <a:r>
                  <a:rPr lang="it-IT" sz="1600" dirty="0"/>
                  <a:t>NT(x) accetta allora anche NT’(x) </a:t>
                </a:r>
                <a:r>
                  <a:rPr lang="it-IT" sz="1600" dirty="0" smtClean="0"/>
                  <a:t>accetta,</a:t>
                </a:r>
                <a:r>
                  <a:rPr lang="it-IT" sz="1600" dirty="0"/>
                  <a:t> se NT(x) </a:t>
                </a:r>
                <a:r>
                  <a:rPr lang="it-IT" sz="1600" dirty="0" smtClean="0"/>
                  <a:t>rigetta allora </a:t>
                </a:r>
                <a:r>
                  <a:rPr lang="it-IT" sz="1600" dirty="0"/>
                  <a:t>anche NT’(x) </a:t>
                </a:r>
                <a:r>
                  <a:rPr lang="it-IT" sz="1600" dirty="0" smtClean="0"/>
                  <a:t>rigetta;</a:t>
                </a:r>
                <a:endParaRPr lang="it-IT" sz="1600" dirty="0"/>
              </a:p>
              <a:p>
                <a:pPr lvl="1"/>
                <a:r>
                  <a:rPr lang="it-IT" dirty="0" smtClean="0"/>
                  <a:t>se quando il terzo nastro di NT’ è vuoto NT(x) non ha ancora terminato, allora NT’(x) rigetta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464" y="1001221"/>
                <a:ext cx="10195100" cy="5477957"/>
              </a:xfrm>
              <a:blipFill rotWithShape="0">
                <a:blip r:embed="rId2"/>
                <a:stretch>
                  <a:fillRect l="-419" t="-667" r="-239" b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9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41464" y="197786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Dall’accettazione alla decisione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41464" y="1001221"/>
                <a:ext cx="10195100" cy="547795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/>
                  <a:t>Teorema </a:t>
                </a:r>
                <a:r>
                  <a:rPr lang="it-IT" b="1" dirty="0" smtClean="0"/>
                  <a:t>6.2</a:t>
                </a:r>
                <a:r>
                  <a:rPr lang="it-IT" dirty="0" smtClean="0"/>
                  <a:t> (tempo): </a:t>
                </a:r>
                <a:r>
                  <a:rPr lang="it-IT" i="1" dirty="0"/>
                  <a:t>Sia </a:t>
                </a:r>
                <a:r>
                  <a:rPr lang="it-IT" dirty="0" err="1"/>
                  <a:t>f</a:t>
                </a:r>
                <a:r>
                  <a:rPr lang="it-IT" dirty="0"/>
                  <a:t> 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</a:t>
                </a:r>
                <a:r>
                  <a:rPr lang="it-IT" i="1" dirty="0"/>
                  <a:t>una funzione totale calcolabile.</a:t>
                </a:r>
                <a:br>
                  <a:rPr lang="it-IT" i="1" dirty="0"/>
                </a:br>
                <a:r>
                  <a:rPr lang="it-IT" i="1" dirty="0"/>
                  <a:t>Se </a:t>
                </a:r>
                <a:r>
                  <a:rPr lang="it-IT" dirty="0"/>
                  <a:t>L</a:t>
                </a:r>
                <a:r>
                  <a:rPr lang="it-IT" i="1" dirty="0"/>
                  <a:t> </a:t>
                </a:r>
                <a:r>
                  <a:rPr lang="it-IT" dirty="0"/>
                  <a:t>⊆ </a:t>
                </a:r>
                <a:r>
                  <a:rPr lang="it-IT" dirty="0" err="1" smtClean="0"/>
                  <a:t>Σ</a:t>
                </a:r>
                <a:r>
                  <a:rPr lang="it-IT" dirty="0"/>
                  <a:t>*</a:t>
                </a:r>
                <a:r>
                  <a:rPr lang="it-IT" dirty="0" smtClean="0"/>
                  <a:t> </a:t>
                </a:r>
                <a:r>
                  <a:rPr lang="it-IT" i="1" dirty="0"/>
                  <a:t>è</a:t>
                </a:r>
                <a:r>
                  <a:rPr lang="it-IT" i="1" dirty="0" smtClean="0"/>
                  <a:t> </a:t>
                </a:r>
                <a:r>
                  <a:rPr lang="it-IT" i="1" dirty="0"/>
                  <a:t>accettato </a:t>
                </a:r>
                <a:r>
                  <a:rPr lang="it-IT" i="1" dirty="0" smtClean="0"/>
                  <a:t>da </a:t>
                </a:r>
                <a:r>
                  <a:rPr lang="it-IT" i="1" dirty="0"/>
                  <a:t>una macchina di di </a:t>
                </a:r>
                <a:r>
                  <a:rPr lang="it-IT" i="1" dirty="0" err="1"/>
                  <a:t>Turing</a:t>
                </a:r>
                <a:r>
                  <a:rPr lang="it-IT" i="1" dirty="0"/>
                  <a:t> non deterministica </a:t>
                </a:r>
                <a:r>
                  <a:rPr lang="it-IT" dirty="0"/>
                  <a:t>NT</a:t>
                </a:r>
                <a:r>
                  <a:rPr lang="it-IT" i="1" dirty="0"/>
                  <a:t> tale che, per ogni </a:t>
                </a:r>
                <a:r>
                  <a:rPr lang="it-IT" dirty="0"/>
                  <a:t>x ∈ L, </a:t>
                </a:r>
                <a:r>
                  <a:rPr lang="it-IT" dirty="0" err="1"/>
                  <a:t>ntime</a:t>
                </a:r>
                <a:r>
                  <a:rPr lang="it-IT" dirty="0"/>
                  <a:t>(</a:t>
                </a:r>
                <a:r>
                  <a:rPr lang="it-IT" dirty="0" err="1"/>
                  <a:t>NT,x</a:t>
                </a:r>
                <a:r>
                  <a:rPr lang="it-IT" dirty="0"/>
                  <a:t>) ≤ </a:t>
                </a:r>
                <a:r>
                  <a:rPr lang="it-IT" dirty="0" err="1"/>
                  <a:t>f</a:t>
                </a:r>
                <a:r>
                  <a:rPr lang="it-IT" dirty="0"/>
                  <a:t> (|x|)] </a:t>
                </a:r>
                <a:r>
                  <a:rPr lang="it-IT" i="1" dirty="0"/>
                  <a:t>allora </a:t>
                </a:r>
                <a:r>
                  <a:rPr lang="it-IT" dirty="0"/>
                  <a:t>L</a:t>
                </a:r>
                <a:r>
                  <a:rPr lang="it-IT" i="1" dirty="0"/>
                  <a:t> è</a:t>
                </a:r>
                <a:r>
                  <a:rPr lang="it-IT" i="1" dirty="0" smtClean="0"/>
                  <a:t> </a:t>
                </a:r>
                <a:r>
                  <a:rPr lang="it-IT" i="1" dirty="0"/>
                  <a:t>decidibile.</a:t>
                </a:r>
                <a:br>
                  <a:rPr lang="it-IT" i="1" dirty="0"/>
                </a:br>
                <a:endParaRPr lang="it-IT" i="1" dirty="0" smtClean="0"/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Osserviamo, intanto, che le computazioni di NT’ terminano sempre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una computazione NT’(x) dura più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(|x|) passi, la interrompiamo!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/>
                  <a:t>Poi, NT’ decide L, infatti:</a:t>
                </a:r>
              </a:p>
              <a:p>
                <a:pPr lvl="1"/>
                <a:r>
                  <a:rPr lang="it-IT" dirty="0"/>
                  <a:t>se x ∈ L, allora NT(x) accetta in al più </a:t>
                </a:r>
                <a:r>
                  <a:rPr lang="it-IT" dirty="0" err="1"/>
                  <a:t>f</a:t>
                </a:r>
                <a:r>
                  <a:rPr lang="it-IT" dirty="0"/>
                  <a:t>(|x|) passi: e, quindi, NT’(x) accetta</a:t>
                </a:r>
              </a:p>
              <a:p>
                <a:pPr lvl="1"/>
                <a:r>
                  <a:rPr lang="it-IT" dirty="0" smtClean="0"/>
                  <a:t>se x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 smtClean="0"/>
                  <a:t> L, allora </a:t>
                </a:r>
                <a:r>
                  <a:rPr lang="it-IT" dirty="0"/>
                  <a:t>o NT(x) </a:t>
                </a:r>
                <a:r>
                  <a:rPr lang="it-IT" dirty="0" smtClean="0"/>
                  <a:t>rigetta in </a:t>
                </a:r>
                <a:r>
                  <a:rPr lang="it-IT" dirty="0"/>
                  <a:t>al più </a:t>
                </a:r>
                <a:r>
                  <a:rPr lang="it-IT" dirty="0" err="1"/>
                  <a:t>f</a:t>
                </a:r>
                <a:r>
                  <a:rPr lang="it-IT" dirty="0"/>
                  <a:t>(|x|) </a:t>
                </a:r>
                <a:r>
                  <a:rPr lang="it-IT" dirty="0" smtClean="0"/>
                  <a:t>passi </a:t>
                </a:r>
                <a:r>
                  <a:rPr lang="it-IT" dirty="0"/>
                  <a:t>e, quindi, NT’(x) </a:t>
                </a:r>
                <a:r>
                  <a:rPr lang="it-IT" dirty="0" smtClean="0"/>
                  <a:t>rigetta, oppure NT(x) non termina entro </a:t>
                </a:r>
                <a:r>
                  <a:rPr lang="it-IT" dirty="0" err="1"/>
                  <a:t>f</a:t>
                </a:r>
                <a:r>
                  <a:rPr lang="it-IT" dirty="0"/>
                  <a:t>(|x|) passi e, quindi, NT’(</a:t>
                </a:r>
                <a:r>
                  <a:rPr lang="it-IT" dirty="0" smtClean="0"/>
                  <a:t>x), ugualmente, rigetta</a:t>
                </a:r>
              </a:p>
              <a:p>
                <a:r>
                  <a:rPr lang="it-IT" dirty="0" smtClean="0">
                    <a:solidFill>
                      <a:srgbClr val="D441C9"/>
                    </a:solidFill>
                  </a:rPr>
                  <a:t>Ma quanto impiega NT’ a rigettare </a:t>
                </a:r>
                <a:r>
                  <a:rPr lang="it-IT" dirty="0">
                    <a:solidFill>
                      <a:srgbClr val="D441C9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D441C9"/>
                    </a:solidFill>
                  </a:rPr>
                  <a:t> L</a:t>
                </a:r>
                <a:r>
                  <a:rPr lang="it-IT" dirty="0" smtClean="0">
                    <a:solidFill>
                      <a:srgbClr val="D441C9"/>
                    </a:solidFill>
                  </a:rPr>
                  <a:t>?</a:t>
                </a:r>
              </a:p>
              <a:p>
                <a:pPr lvl="1"/>
                <a:r>
                  <a:rPr lang="it-IT" dirty="0" smtClean="0"/>
                  <a:t>Boh?! Che ne sappiamo quanto tempo impiega </a:t>
                </a:r>
                <a:r>
                  <a:rPr lang="it-IT" dirty="0" err="1" smtClean="0"/>
                  <a:t>T</a:t>
                </a:r>
                <a:r>
                  <a:rPr lang="it-IT" sz="2000" baseline="-25000" dirty="0" err="1" smtClean="0"/>
                  <a:t>f</a:t>
                </a:r>
                <a:r>
                  <a:rPr lang="it-IT" sz="2000" baseline="-25000" dirty="0" smtClean="0"/>
                  <a:t> </a:t>
                </a:r>
                <a:r>
                  <a:rPr lang="it-IT" dirty="0" smtClean="0"/>
                  <a:t>a calcolare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(|x|)?</a:t>
                </a:r>
              </a:p>
              <a:p>
                <a:pPr lvl="1"/>
                <a:r>
                  <a:rPr lang="it-IT" dirty="0" smtClean="0"/>
                  <a:t>Sappiamo solo che</a:t>
                </a:r>
                <a:r>
                  <a:rPr lang="it-IT" dirty="0"/>
                  <a:t> </a:t>
                </a:r>
                <a:r>
                  <a:rPr lang="it-IT" dirty="0" err="1"/>
                  <a:t>T</a:t>
                </a:r>
                <a:r>
                  <a:rPr lang="it-IT" sz="2000" baseline="-25000" dirty="0" err="1"/>
                  <a:t>f</a:t>
                </a:r>
                <a:r>
                  <a:rPr lang="it-IT" sz="2000" dirty="0" smtClean="0"/>
                  <a:t> </a:t>
                </a:r>
                <a:r>
                  <a:rPr lang="it-IT" dirty="0" smtClean="0"/>
                  <a:t>(|x|) termina, ma non in quanto tempo!</a:t>
                </a:r>
              </a:p>
              <a:p>
                <a:r>
                  <a:rPr lang="it-IT" dirty="0" smtClean="0">
                    <a:solidFill>
                      <a:srgbClr val="FF0000"/>
                    </a:solidFill>
                  </a:rPr>
                  <a:t>Per questo possiamo concludere che L è decidibile, ma non che è deciso in tempo non deterministico </a:t>
                </a:r>
                <a:r>
                  <a:rPr lang="it-IT" dirty="0" err="1" smtClean="0">
                    <a:solidFill>
                      <a:srgbClr val="FF0000"/>
                    </a:solidFill>
                  </a:rPr>
                  <a:t>f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(</a:t>
                </a:r>
                <a:r>
                  <a:rPr lang="it-IT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464" y="1001221"/>
                <a:ext cx="10195100" cy="5477957"/>
              </a:xfrm>
              <a:blipFill rotWithShape="0">
                <a:blip r:embed="rId2"/>
                <a:stretch>
                  <a:fillRect l="-419" t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62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Dall’accettazione alla decisione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53357" y="1390668"/>
                <a:ext cx="8915400" cy="4997006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/>
                  <a:t>Teorema </a:t>
                </a:r>
                <a:r>
                  <a:rPr lang="it-IT" b="1" dirty="0" smtClean="0"/>
                  <a:t>6.2</a:t>
                </a:r>
                <a:r>
                  <a:rPr lang="it-IT" dirty="0" smtClean="0"/>
                  <a:t> (spazio): </a:t>
                </a:r>
                <a:r>
                  <a:rPr lang="it-IT" i="1" dirty="0"/>
                  <a:t>Sia </a:t>
                </a:r>
                <a:r>
                  <a:rPr lang="it-IT" dirty="0" err="1"/>
                  <a:t>f</a:t>
                </a:r>
                <a:r>
                  <a:rPr lang="it-IT" dirty="0"/>
                  <a:t> 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</a:t>
                </a:r>
                <a:r>
                  <a:rPr lang="it-IT" i="1" dirty="0"/>
                  <a:t>una funzione totale calcolabile.</a:t>
                </a:r>
                <a:br>
                  <a:rPr lang="it-IT" i="1" dirty="0"/>
                </a:br>
                <a:r>
                  <a:rPr lang="it-IT" i="1" dirty="0"/>
                  <a:t>Se </a:t>
                </a:r>
                <a:r>
                  <a:rPr lang="it-IT" dirty="0"/>
                  <a:t>L</a:t>
                </a:r>
                <a:r>
                  <a:rPr lang="it-IT" i="1" dirty="0"/>
                  <a:t> </a:t>
                </a:r>
                <a:r>
                  <a:rPr lang="it-IT" dirty="0"/>
                  <a:t>⊆ </a:t>
                </a:r>
                <a:r>
                  <a:rPr lang="it-IT" dirty="0" err="1"/>
                  <a:t>Σ</a:t>
                </a:r>
                <a:r>
                  <a:rPr lang="it-IT" dirty="0"/>
                  <a:t>* </a:t>
                </a:r>
                <a:r>
                  <a:rPr lang="it-IT" i="1" dirty="0"/>
                  <a:t>è accettato da una macchina di di </a:t>
                </a:r>
                <a:r>
                  <a:rPr lang="it-IT" i="1" dirty="0" err="1"/>
                  <a:t>Turing</a:t>
                </a:r>
                <a:r>
                  <a:rPr lang="it-IT" i="1" dirty="0"/>
                  <a:t> non deterministica </a:t>
                </a:r>
                <a:r>
                  <a:rPr lang="it-IT" dirty="0"/>
                  <a:t>NT</a:t>
                </a:r>
                <a:r>
                  <a:rPr lang="it-IT" i="1" dirty="0"/>
                  <a:t> tale che, per ogni </a:t>
                </a:r>
                <a:r>
                  <a:rPr lang="it-IT" dirty="0"/>
                  <a:t>x ∈ L</a:t>
                </a:r>
                <a:r>
                  <a:rPr lang="it-IT" dirty="0" smtClean="0"/>
                  <a:t>,</a:t>
                </a:r>
                <a:r>
                  <a:rPr lang="it-IT" i="1" dirty="0" smtClean="0"/>
                  <a:t>, </a:t>
                </a:r>
                <a:r>
                  <a:rPr lang="it-IT" dirty="0" err="1"/>
                  <a:t>nspace</a:t>
                </a:r>
                <a:r>
                  <a:rPr lang="it-IT" dirty="0"/>
                  <a:t>(</a:t>
                </a:r>
                <a:r>
                  <a:rPr lang="it-IT" dirty="0" err="1"/>
                  <a:t>NT,x</a:t>
                </a:r>
                <a:r>
                  <a:rPr lang="it-IT" dirty="0"/>
                  <a:t>) ≤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</a:t>
                </a:r>
                <a:r>
                  <a:rPr lang="it-IT" dirty="0"/>
                  <a:t>(|x|)] </a:t>
                </a:r>
                <a:r>
                  <a:rPr lang="it-IT" i="1" dirty="0"/>
                  <a:t>allora L </a:t>
                </a:r>
                <a:r>
                  <a:rPr lang="it-IT" i="1" dirty="0" err="1"/>
                  <a:t>e`</a:t>
                </a:r>
                <a:r>
                  <a:rPr lang="it-IT" i="1" dirty="0"/>
                  <a:t> decidibile. </a:t>
                </a:r>
                <a:endParaRPr lang="it-IT" dirty="0"/>
              </a:p>
              <a:p>
                <a:endParaRPr lang="it-IT" dirty="0"/>
              </a:p>
              <a:p>
                <a:r>
                  <a:rPr lang="it-IT" dirty="0" smtClean="0"/>
                  <a:t>La dimostrazione è analoga al caso di </a:t>
                </a:r>
                <a:r>
                  <a:rPr lang="it-IT" dirty="0" err="1" smtClean="0"/>
                  <a:t>ntime</a:t>
                </a:r>
                <a:endParaRPr lang="it-IT" dirty="0" smtClean="0"/>
              </a:p>
              <a:p>
                <a:pPr lvl="1"/>
                <a:r>
                  <a:rPr lang="it-IT" sz="1600" dirty="0" smtClean="0"/>
                  <a:t>e ve la risparmio</a:t>
                </a:r>
              </a:p>
              <a:p>
                <a:pPr lvl="1"/>
                <a:r>
                  <a:rPr lang="it-IT" dirty="0" smtClean="0"/>
                  <a:t>non siete tenuti a studiarla</a:t>
                </a:r>
              </a:p>
              <a:p>
                <a:pPr lvl="1"/>
                <a:r>
                  <a:rPr lang="it-IT" sz="1600" dirty="0" smtClean="0"/>
                  <a:t>cioè, non siete tenuti a studiare le ultime 4 righe della dimostrazione del Teorema 6.2 sulla dispensa</a:t>
                </a:r>
              </a:p>
              <a:p>
                <a:pPr lvl="1"/>
                <a:r>
                  <a:rPr lang="it-IT" dirty="0" smtClean="0"/>
                  <a:t>tutto il resto della dimostrazione, però, siete tenuti eccome a studiarla!</a:t>
                </a:r>
                <a:endParaRPr lang="it-IT" sz="1600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357" y="1390668"/>
                <a:ext cx="8915400" cy="4997006"/>
              </a:xfrm>
              <a:blipFill rotWithShape="0">
                <a:blip r:embed="rId2"/>
                <a:stretch>
                  <a:fillRect l="-478" t="-732" r="-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3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Complessità e modelli di calcolo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53356" y="1390668"/>
            <a:ext cx="9750964" cy="4997006"/>
          </a:xfrm>
        </p:spPr>
        <p:txBody>
          <a:bodyPr>
            <a:normAutofit/>
          </a:bodyPr>
          <a:lstStyle/>
          <a:p>
            <a:r>
              <a:rPr lang="it-IT" dirty="0" smtClean="0"/>
              <a:t>Siamo al paragrafo 6.2 della dispensa 6</a:t>
            </a:r>
          </a:p>
          <a:p>
            <a:r>
              <a:rPr lang="it-IT" dirty="0" smtClean="0"/>
              <a:t>Qui si dimostra che che tutti i modelli di calcolo deterministici sono fra loro </a:t>
            </a:r>
            <a:r>
              <a:rPr lang="it-IT" dirty="0" err="1" smtClean="0"/>
              <a:t>polinomialmente</a:t>
            </a:r>
            <a:r>
              <a:rPr lang="it-IT" dirty="0" smtClean="0"/>
              <a:t> correlati</a:t>
            </a:r>
            <a:endParaRPr lang="it-IT" dirty="0"/>
          </a:p>
          <a:p>
            <a:pPr lvl="1"/>
            <a:r>
              <a:rPr lang="it-IT" dirty="0"/>
              <a:t>M</a:t>
            </a:r>
            <a:r>
              <a:rPr lang="it-IT" dirty="0" smtClean="0"/>
              <a:t>acchine di </a:t>
            </a:r>
            <a:r>
              <a:rPr lang="it-IT" dirty="0" err="1" smtClean="0"/>
              <a:t>Turing</a:t>
            </a:r>
            <a:r>
              <a:rPr lang="it-IT" dirty="0" smtClean="0"/>
              <a:t> ad un nastro</a:t>
            </a:r>
          </a:p>
          <a:p>
            <a:pPr lvl="1"/>
            <a:r>
              <a:rPr lang="it-IT" dirty="0"/>
              <a:t>M</a:t>
            </a:r>
            <a:r>
              <a:rPr lang="it-IT" dirty="0" smtClean="0"/>
              <a:t>acchine di </a:t>
            </a:r>
            <a:r>
              <a:rPr lang="it-IT" dirty="0" err="1" smtClean="0"/>
              <a:t>Turing</a:t>
            </a:r>
            <a:r>
              <a:rPr lang="it-IT" dirty="0" smtClean="0"/>
              <a:t> a quanti nastri ci pare</a:t>
            </a:r>
          </a:p>
          <a:p>
            <a:pPr lvl="1"/>
            <a:r>
              <a:rPr lang="it-IT" dirty="0"/>
              <a:t>M</a:t>
            </a:r>
            <a:r>
              <a:rPr lang="it-IT" dirty="0" smtClean="0"/>
              <a:t>acchine di </a:t>
            </a:r>
            <a:r>
              <a:rPr lang="it-IT" dirty="0" err="1" smtClean="0"/>
              <a:t>Turing</a:t>
            </a:r>
            <a:r>
              <a:rPr lang="it-IT" dirty="0" smtClean="0"/>
              <a:t> su alfabeto binario</a:t>
            </a:r>
            <a:endParaRPr lang="it-IT" dirty="0"/>
          </a:p>
          <a:p>
            <a:pPr lvl="1"/>
            <a:r>
              <a:rPr lang="it-IT" dirty="0"/>
              <a:t>M</a:t>
            </a:r>
            <a:r>
              <a:rPr lang="it-IT" dirty="0" smtClean="0"/>
              <a:t>acchine di </a:t>
            </a:r>
            <a:r>
              <a:rPr lang="it-IT" dirty="0" err="1" smtClean="0"/>
              <a:t>Turing</a:t>
            </a:r>
            <a:r>
              <a:rPr lang="it-IT" dirty="0" smtClean="0"/>
              <a:t> su alfabeti grandi quanto ci pare</a:t>
            </a:r>
          </a:p>
          <a:p>
            <a:r>
              <a:rPr lang="it-IT" dirty="0" smtClean="0"/>
              <a:t>Ma che vuol dire che questi modelli sono fra loro </a:t>
            </a:r>
            <a:r>
              <a:rPr lang="it-IT" dirty="0" err="1" smtClean="0"/>
              <a:t>polinomialmente</a:t>
            </a:r>
            <a:r>
              <a:rPr lang="it-IT" dirty="0" smtClean="0"/>
              <a:t>  correlati?</a:t>
            </a:r>
          </a:p>
          <a:p>
            <a:pPr lvl="1"/>
            <a:r>
              <a:rPr lang="it-IT" dirty="0" smtClean="0"/>
              <a:t>che per macchina di </a:t>
            </a:r>
            <a:r>
              <a:rPr lang="it-IT" dirty="0" err="1" smtClean="0"/>
              <a:t>Turing</a:t>
            </a:r>
            <a:r>
              <a:rPr lang="it-IT" dirty="0" smtClean="0"/>
              <a:t> T di uno di questi tipi esistono una macchina di </a:t>
            </a:r>
            <a:r>
              <a:rPr lang="it-IT" dirty="0" err="1" smtClean="0"/>
              <a:t>Turing</a:t>
            </a:r>
            <a:r>
              <a:rPr lang="it-IT" dirty="0" smtClean="0"/>
              <a:t> T’ di uno qualunque degli altri tipi che risolve lo stesso problema risolto da T ed un polinomio </a:t>
            </a:r>
            <a:r>
              <a:rPr lang="it-IT" dirty="0" err="1" smtClean="0"/>
              <a:t>p</a:t>
            </a:r>
            <a:r>
              <a:rPr lang="it-IT" dirty="0" smtClean="0"/>
              <a:t> tali che, per ogni x, </a:t>
            </a:r>
            <a:r>
              <a:rPr lang="it-IT" dirty="0" err="1" smtClean="0"/>
              <a:t>dtime</a:t>
            </a:r>
            <a:r>
              <a:rPr lang="it-IT" dirty="0" smtClean="0"/>
              <a:t>(T’,x) ≤ </a:t>
            </a:r>
            <a:r>
              <a:rPr lang="it-IT" dirty="0" err="1" smtClean="0"/>
              <a:t>p</a:t>
            </a:r>
            <a:r>
              <a:rPr lang="it-IT" dirty="0" smtClean="0"/>
              <a:t>( </a:t>
            </a:r>
            <a:r>
              <a:rPr lang="it-IT" dirty="0" err="1" smtClean="0"/>
              <a:t>dtime</a:t>
            </a:r>
            <a:r>
              <a:rPr lang="it-IT" dirty="0" smtClean="0"/>
              <a:t>(</a:t>
            </a:r>
            <a:r>
              <a:rPr lang="it-IT" dirty="0" err="1" smtClean="0"/>
              <a:t>T,x</a:t>
            </a:r>
            <a:r>
              <a:rPr lang="it-IT" dirty="0" smtClean="0"/>
              <a:t>) ) e </a:t>
            </a:r>
            <a:r>
              <a:rPr lang="it-IT" dirty="0" err="1" smtClean="0"/>
              <a:t>dspace</a:t>
            </a:r>
            <a:r>
              <a:rPr lang="it-IT" dirty="0" smtClean="0"/>
              <a:t>(T</a:t>
            </a:r>
            <a:r>
              <a:rPr lang="it-IT" dirty="0"/>
              <a:t>’,x) ≤ </a:t>
            </a:r>
            <a:r>
              <a:rPr lang="it-IT" dirty="0" err="1"/>
              <a:t>p</a:t>
            </a:r>
            <a:r>
              <a:rPr lang="it-IT" dirty="0"/>
              <a:t>( </a:t>
            </a:r>
            <a:r>
              <a:rPr lang="it-IT" dirty="0" err="1" smtClean="0"/>
              <a:t>dspace</a:t>
            </a:r>
            <a:r>
              <a:rPr lang="it-IT" dirty="0" smtClean="0"/>
              <a:t>(</a:t>
            </a:r>
            <a:r>
              <a:rPr lang="it-IT" dirty="0" err="1" smtClean="0"/>
              <a:t>T,x</a:t>
            </a:r>
            <a:r>
              <a:rPr lang="it-IT" dirty="0"/>
              <a:t>) ) </a:t>
            </a:r>
          </a:p>
          <a:p>
            <a:r>
              <a:rPr lang="it-IT" dirty="0" smtClean="0"/>
              <a:t>E anche che il modello Macchina di </a:t>
            </a:r>
            <a:r>
              <a:rPr lang="it-IT" dirty="0" err="1" smtClean="0"/>
              <a:t>Turing</a:t>
            </a:r>
            <a:r>
              <a:rPr lang="it-IT" dirty="0" smtClean="0"/>
              <a:t> è </a:t>
            </a:r>
            <a:r>
              <a:rPr lang="it-IT" dirty="0" err="1" smtClean="0"/>
              <a:t>polinomialmente</a:t>
            </a:r>
            <a:r>
              <a:rPr lang="it-IT" dirty="0" smtClean="0"/>
              <a:t> correlato con il </a:t>
            </a:r>
            <a:r>
              <a:rPr lang="it-IT" dirty="0" err="1" smtClean="0"/>
              <a:t>PascalMinimo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627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Complessità e modelli di calcolo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9482" y="1262478"/>
            <a:ext cx="9750964" cy="4997006"/>
          </a:xfrm>
        </p:spPr>
        <p:txBody>
          <a:bodyPr>
            <a:normAutofit/>
          </a:bodyPr>
          <a:lstStyle/>
          <a:p>
            <a:r>
              <a:rPr lang="it-IT" dirty="0" smtClean="0"/>
              <a:t>Siamo al paragrafo 6.2 della dispensa 6</a:t>
            </a:r>
          </a:p>
          <a:p>
            <a:r>
              <a:rPr lang="it-IT" dirty="0" smtClean="0"/>
              <a:t>Qui si dimostra che che tutti i modelli di calcolo deterministici sono fra loro </a:t>
            </a:r>
            <a:r>
              <a:rPr lang="it-IT" dirty="0" err="1" smtClean="0"/>
              <a:t>polinomialmente</a:t>
            </a:r>
            <a:r>
              <a:rPr lang="it-IT" dirty="0" smtClean="0"/>
              <a:t> correlati</a:t>
            </a:r>
            <a:endParaRPr lang="it-IT" dirty="0"/>
          </a:p>
          <a:p>
            <a:r>
              <a:rPr lang="it-IT" dirty="0" smtClean="0"/>
              <a:t>Ok, bello, ma che ce ne importa? cosa significa tutto ciò?</a:t>
            </a:r>
          </a:p>
          <a:p>
            <a:pPr lvl="1"/>
            <a:r>
              <a:rPr lang="it-IT" dirty="0" smtClean="0"/>
              <a:t>Che possiamo risolvere un problema utilizzando il modello che più ci aggrada</a:t>
            </a:r>
          </a:p>
          <a:p>
            <a:pPr lvl="1"/>
            <a:r>
              <a:rPr lang="it-IT" dirty="0" smtClean="0"/>
              <a:t>ad esempio, per risolvere un certo problema possiamo scrivere un algoritmo A in </a:t>
            </a:r>
            <a:r>
              <a:rPr lang="it-IT" dirty="0" err="1" smtClean="0"/>
              <a:t>PascalMinimo</a:t>
            </a:r>
            <a:r>
              <a:rPr lang="it-IT" dirty="0" smtClean="0"/>
              <a:t> (invece che stare lì a progettare quintuple di una macchina di </a:t>
            </a:r>
            <a:r>
              <a:rPr lang="it-IT" dirty="0" err="1" smtClean="0"/>
              <a:t>Turing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e se A trova la soluzione di una istanza x del problema eseguendo </a:t>
            </a:r>
            <a:r>
              <a:rPr lang="it-IT" dirty="0" err="1" smtClean="0"/>
              <a:t>f</a:t>
            </a:r>
            <a:r>
              <a:rPr lang="it-IT" dirty="0" smtClean="0"/>
              <a:t>(|x|) istruzioni</a:t>
            </a:r>
          </a:p>
          <a:p>
            <a:pPr lvl="1"/>
            <a:r>
              <a:rPr lang="it-IT" dirty="0" smtClean="0"/>
              <a:t>allora esiste una macchina di </a:t>
            </a:r>
            <a:r>
              <a:rPr lang="it-IT" dirty="0" err="1" smtClean="0"/>
              <a:t>Turing</a:t>
            </a:r>
            <a:r>
              <a:rPr lang="it-IT" dirty="0" smtClean="0"/>
              <a:t> T ad un nastro che risolve lo stesso problema, ed esiste un polinomio </a:t>
            </a:r>
            <a:r>
              <a:rPr lang="it-IT" dirty="0" err="1" smtClean="0"/>
              <a:t>p</a:t>
            </a:r>
            <a:r>
              <a:rPr lang="it-IT" dirty="0" smtClean="0"/>
              <a:t> tale che </a:t>
            </a:r>
            <a:r>
              <a:rPr lang="it-IT" dirty="0" err="1" smtClean="0"/>
              <a:t>dtime</a:t>
            </a:r>
            <a:r>
              <a:rPr lang="it-IT" dirty="0" smtClean="0"/>
              <a:t>(</a:t>
            </a:r>
            <a:r>
              <a:rPr lang="it-IT" dirty="0" err="1" smtClean="0"/>
              <a:t>T,x</a:t>
            </a:r>
            <a:r>
              <a:rPr lang="it-IT" dirty="0"/>
              <a:t>) ≤ </a:t>
            </a:r>
            <a:r>
              <a:rPr lang="it-IT" dirty="0" smtClean="0"/>
              <a:t> </a:t>
            </a:r>
            <a:r>
              <a:rPr lang="it-IT" dirty="0" err="1" smtClean="0"/>
              <a:t>p</a:t>
            </a:r>
            <a:r>
              <a:rPr lang="it-IT" dirty="0" smtClean="0"/>
              <a:t>( </a:t>
            </a:r>
            <a:r>
              <a:rPr lang="it-IT" dirty="0" err="1" smtClean="0"/>
              <a:t>f</a:t>
            </a:r>
            <a:r>
              <a:rPr lang="it-IT" dirty="0" smtClean="0"/>
              <a:t>(|x|)</a:t>
            </a:r>
          </a:p>
          <a:p>
            <a:r>
              <a:rPr lang="it-IT" dirty="0" smtClean="0"/>
              <a:t>Chiara l’idea?</a:t>
            </a:r>
          </a:p>
          <a:p>
            <a:pPr lvl="1"/>
            <a:r>
              <a:rPr lang="it-IT" dirty="0" smtClean="0"/>
              <a:t>anche se ve l’ho raccontata come “risolvere problemi” invece che “decidere linguaggi”</a:t>
            </a:r>
          </a:p>
          <a:p>
            <a:pPr lvl="1"/>
            <a:r>
              <a:rPr lang="it-IT" dirty="0" smtClean="0"/>
              <a:t>e non vi ho detto cosa indica |x| al di fuori del mondo delle macchine di </a:t>
            </a:r>
            <a:r>
              <a:rPr lang="it-IT" dirty="0" err="1" smtClean="0"/>
              <a:t>Turing</a:t>
            </a:r>
            <a:endParaRPr lang="it-IT" dirty="0" smtClean="0"/>
          </a:p>
          <a:p>
            <a:pPr lvl="1"/>
            <a:r>
              <a:rPr lang="it-IT" dirty="0" smtClean="0"/>
              <a:t>ma voi lo intuite, vero?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224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Complessità e modelli di calcolo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9482" y="1262478"/>
            <a:ext cx="9750964" cy="4997006"/>
          </a:xfrm>
        </p:spPr>
        <p:txBody>
          <a:bodyPr>
            <a:normAutofit/>
          </a:bodyPr>
          <a:lstStyle/>
          <a:p>
            <a:r>
              <a:rPr lang="it-IT" dirty="0" smtClean="0"/>
              <a:t>Siamo al paragrafo 6.2 della dispensa 6</a:t>
            </a:r>
          </a:p>
          <a:p>
            <a:r>
              <a:rPr lang="it-IT" dirty="0" smtClean="0"/>
              <a:t>Qui si dimostra che che tutti i modelli di calcolo deterministici sono fra loro </a:t>
            </a:r>
            <a:r>
              <a:rPr lang="it-IT" dirty="0" err="1" smtClean="0"/>
              <a:t>polinomialmente</a:t>
            </a:r>
            <a:r>
              <a:rPr lang="it-IT" dirty="0" smtClean="0"/>
              <a:t> correlati</a:t>
            </a:r>
            <a:endParaRPr lang="it-IT" dirty="0"/>
          </a:p>
          <a:p>
            <a:r>
              <a:rPr lang="it-IT" dirty="0" smtClean="0"/>
              <a:t>Ok, bello, ma perché è così importante sapere che sono </a:t>
            </a:r>
            <a:r>
              <a:rPr lang="it-IT" b="1" dirty="0" err="1" smtClean="0">
                <a:solidFill>
                  <a:srgbClr val="FF0000"/>
                </a:solidFill>
              </a:rPr>
              <a:t>polinomialmente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correlati?</a:t>
            </a:r>
          </a:p>
          <a:p>
            <a:pPr lvl="1"/>
            <a:r>
              <a:rPr lang="it-IT" dirty="0" smtClean="0"/>
              <a:t>Beh, che se abbiamo un algoritmo in </a:t>
            </a:r>
            <a:r>
              <a:rPr lang="it-IT" dirty="0" err="1" smtClean="0"/>
              <a:t>PascalMinimo</a:t>
            </a:r>
            <a:r>
              <a:rPr lang="it-IT" dirty="0" smtClean="0"/>
              <a:t> che impiega un numero di istruzioni </a:t>
            </a:r>
            <a:r>
              <a:rPr lang="it-IT" dirty="0" err="1" smtClean="0"/>
              <a:t>polinomale</a:t>
            </a:r>
            <a:r>
              <a:rPr lang="it-IT" dirty="0" smtClean="0"/>
              <a:t> nella lunghezza dell’input per risolvere il problema</a:t>
            </a:r>
          </a:p>
          <a:p>
            <a:pPr lvl="1"/>
            <a:r>
              <a:rPr lang="it-IT" dirty="0" smtClean="0"/>
              <a:t>sappiamo anche che esiste una macchina di </a:t>
            </a:r>
            <a:r>
              <a:rPr lang="it-IT" dirty="0" err="1" smtClean="0"/>
              <a:t>Turing</a:t>
            </a:r>
            <a:r>
              <a:rPr lang="it-IT" dirty="0" smtClean="0"/>
              <a:t> che risolve lo stesso problema eseguendo, anch’essa, un numero di istruzioni polinomiale nella lunghezza dell’input</a:t>
            </a:r>
          </a:p>
          <a:p>
            <a:r>
              <a:rPr lang="it-IT" dirty="0" smtClean="0"/>
              <a:t>E (ve lo ricordate) un problema è trattabile se il tempo necessario a risolverlo è polinomiale (nella dimensione dell’input)</a:t>
            </a:r>
          </a:p>
          <a:p>
            <a:pPr lvl="1"/>
            <a:r>
              <a:rPr lang="it-IT" dirty="0" smtClean="0"/>
              <a:t>perciò, se un problema è trattabile rispetto ad un modello, è trattabile anche rispetto a tutti gli altri!</a:t>
            </a:r>
          </a:p>
          <a:p>
            <a:r>
              <a:rPr lang="it-IT" dirty="0" smtClean="0"/>
              <a:t>Ma di questo parleremo a lungo, fra un po’ di tempo </a:t>
            </a:r>
          </a:p>
        </p:txBody>
      </p:sp>
    </p:spTree>
    <p:extLst>
      <p:ext uri="{BB962C8B-B14F-4D97-AF65-F5344CB8AC3E}">
        <p14:creationId xmlns:p14="http://schemas.microsoft.com/office/powerpoint/2010/main" val="182813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Complessità e modelli di calcolo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9482" y="1262478"/>
            <a:ext cx="9750964" cy="4997006"/>
          </a:xfrm>
        </p:spPr>
        <p:txBody>
          <a:bodyPr>
            <a:normAutofit/>
          </a:bodyPr>
          <a:lstStyle/>
          <a:p>
            <a:r>
              <a:rPr lang="it-IT" dirty="0" smtClean="0"/>
              <a:t>Siamo al paragrafo 6.2 della dispensa 6</a:t>
            </a:r>
          </a:p>
          <a:p>
            <a:r>
              <a:rPr lang="it-IT" dirty="0" smtClean="0"/>
              <a:t>Per il momento, vi basti sapere della correlazione polinomiale</a:t>
            </a:r>
          </a:p>
          <a:p>
            <a:pPr lvl="1"/>
            <a:r>
              <a:rPr lang="it-IT" dirty="0" smtClean="0"/>
              <a:t>e accontentatevi dell’idea (informale) di motivazione dell’importanza di questa correlazione che vi ho proposto</a:t>
            </a:r>
            <a:endParaRPr lang="it-IT" dirty="0"/>
          </a:p>
          <a:p>
            <a:r>
              <a:rPr lang="it-IT" dirty="0" smtClean="0"/>
              <a:t>Solo una questioncina merita di essere specificata: </a:t>
            </a:r>
            <a:r>
              <a:rPr lang="it-IT" dirty="0" smtClean="0">
                <a:solidFill>
                  <a:srgbClr val="3636E8"/>
                </a:solidFill>
              </a:rPr>
              <a:t>|x| lo leggiamo come </a:t>
            </a:r>
            <a:r>
              <a:rPr lang="it-IT" i="1" dirty="0" smtClean="0">
                <a:solidFill>
                  <a:srgbClr val="3636E8"/>
                </a:solidFill>
              </a:rPr>
              <a:t>lunghezza</a:t>
            </a:r>
            <a:r>
              <a:rPr lang="it-IT" dirty="0" smtClean="0">
                <a:solidFill>
                  <a:srgbClr val="3636E8"/>
                </a:solidFill>
              </a:rPr>
              <a:t> di x</a:t>
            </a:r>
          </a:p>
          <a:p>
            <a:pPr lvl="1"/>
            <a:r>
              <a:rPr lang="it-IT" dirty="0" smtClean="0"/>
              <a:t>qualunque sia il modello di calcolo che utilizzate, |x| rappresenta la quantità di memoria che occorre a rappresentare x in quel modello</a:t>
            </a:r>
          </a:p>
          <a:p>
            <a:pPr lvl="1"/>
            <a:r>
              <a:rPr lang="it-IT" dirty="0" smtClean="0"/>
              <a:t>Cioè? Il numero di celle di nastro di una macchina di </a:t>
            </a:r>
            <a:r>
              <a:rPr lang="it-IT" dirty="0" err="1" smtClean="0"/>
              <a:t>Turing</a:t>
            </a:r>
            <a:r>
              <a:rPr lang="it-IT" dirty="0" smtClean="0"/>
              <a:t>, il numero di bit di una RAM, ecc. ecc. ecc.</a:t>
            </a:r>
          </a:p>
          <a:p>
            <a:r>
              <a:rPr lang="it-IT" dirty="0" smtClean="0"/>
              <a:t>Un’ultima cosa: i teoremi del paragrafo 6.2 non li dovete studiare</a:t>
            </a:r>
          </a:p>
          <a:p>
            <a:pPr lvl="1"/>
            <a:r>
              <a:rPr lang="it-IT" dirty="0" smtClean="0"/>
              <a:t>ma se avete voglia di guardarli, stanno là (e io sto qua per discuterne)</a:t>
            </a:r>
          </a:p>
        </p:txBody>
      </p:sp>
    </p:spTree>
    <p:extLst>
      <p:ext uri="{BB962C8B-B14F-4D97-AF65-F5344CB8AC3E}">
        <p14:creationId xmlns:p14="http://schemas.microsoft.com/office/powerpoint/2010/main" val="162875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Misure di complessità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8" y="1118786"/>
            <a:ext cx="8915400" cy="5510614"/>
          </a:xfrm>
        </p:spPr>
        <p:txBody>
          <a:bodyPr>
            <a:normAutofit/>
          </a:bodyPr>
          <a:lstStyle/>
          <a:p>
            <a:r>
              <a:rPr lang="it-IT" dirty="0" smtClean="0"/>
              <a:t>Siamo alla dispensa 6, paragrafo 6.1</a:t>
            </a:r>
          </a:p>
          <a:p>
            <a:r>
              <a:rPr lang="it-IT" dirty="0" smtClean="0"/>
              <a:t>Una </a:t>
            </a:r>
            <a:r>
              <a:rPr lang="it-IT" b="1" dirty="0">
                <a:solidFill>
                  <a:srgbClr val="FF0000"/>
                </a:solidFill>
              </a:rPr>
              <a:t>misura di </a:t>
            </a:r>
            <a:r>
              <a:rPr lang="it-IT" b="1" dirty="0" smtClean="0">
                <a:solidFill>
                  <a:srgbClr val="FF0000"/>
                </a:solidFill>
              </a:rPr>
              <a:t>complessità </a:t>
            </a:r>
            <a:r>
              <a:rPr lang="it-IT" dirty="0" smtClean="0"/>
              <a:t>è </a:t>
            </a:r>
            <a:r>
              <a:rPr lang="it-IT" dirty="0">
                <a:solidFill>
                  <a:srgbClr val="3636E8"/>
                </a:solidFill>
              </a:rPr>
              <a:t>una funzione </a:t>
            </a:r>
            <a:r>
              <a:rPr lang="it-IT" b="1" dirty="0" smtClean="0">
                <a:solidFill>
                  <a:srgbClr val="3636E8"/>
                </a:solidFill>
              </a:rPr>
              <a:t>c</a:t>
            </a:r>
            <a:r>
              <a:rPr lang="it-IT" dirty="0" smtClean="0"/>
              <a:t> che </a:t>
            </a:r>
            <a:r>
              <a:rPr lang="it-IT" dirty="0"/>
              <a:t>associa un valore numerico </a:t>
            </a:r>
            <a:r>
              <a:rPr lang="it-IT" dirty="0" smtClean="0"/>
              <a:t>ad una macchina </a:t>
            </a:r>
            <a:r>
              <a:rPr lang="it-IT" dirty="0"/>
              <a:t>di </a:t>
            </a:r>
            <a:r>
              <a:rPr lang="it-IT" dirty="0" err="1"/>
              <a:t>Turing</a:t>
            </a:r>
            <a:r>
              <a:rPr lang="it-IT" dirty="0"/>
              <a:t> </a:t>
            </a:r>
            <a:r>
              <a:rPr lang="it-IT" dirty="0" smtClean="0"/>
              <a:t>T e </a:t>
            </a:r>
            <a:r>
              <a:rPr lang="it-IT" dirty="0"/>
              <a:t>ad </a:t>
            </a:r>
            <a:r>
              <a:rPr lang="it-IT" dirty="0" smtClean="0"/>
              <a:t>un suo input x </a:t>
            </a:r>
          </a:p>
          <a:p>
            <a:pPr lvl="1"/>
            <a:r>
              <a:rPr lang="it-IT" b="1" dirty="0" smtClean="0">
                <a:solidFill>
                  <a:srgbClr val="3636E8"/>
                </a:solidFill>
              </a:rPr>
              <a:t>c(</a:t>
            </a:r>
            <a:r>
              <a:rPr lang="it-IT" b="1" dirty="0" err="1" smtClean="0">
                <a:solidFill>
                  <a:srgbClr val="3636E8"/>
                </a:solidFill>
              </a:rPr>
              <a:t>T,x</a:t>
            </a:r>
            <a:r>
              <a:rPr lang="it-IT" b="1" dirty="0" smtClean="0">
                <a:solidFill>
                  <a:srgbClr val="3636E8"/>
                </a:solidFill>
              </a:rPr>
              <a:t>)</a:t>
            </a:r>
            <a:r>
              <a:rPr lang="it-IT" dirty="0" smtClean="0"/>
              <a:t> intende rappresentare il </a:t>
            </a:r>
            <a:r>
              <a:rPr lang="it-IT" dirty="0"/>
              <a:t>“costo” </a:t>
            </a:r>
            <a:r>
              <a:rPr lang="it-IT" dirty="0" smtClean="0"/>
              <a:t>della </a:t>
            </a:r>
            <a:r>
              <a:rPr lang="it-IT" dirty="0"/>
              <a:t>computazione </a:t>
            </a:r>
            <a:r>
              <a:rPr lang="it-IT" dirty="0" smtClean="0"/>
              <a:t>T(x)</a:t>
            </a:r>
          </a:p>
          <a:p>
            <a:r>
              <a:rPr lang="it-IT" dirty="0" smtClean="0"/>
              <a:t>Affinché </a:t>
            </a:r>
            <a:r>
              <a:rPr lang="it-IT" b="1" dirty="0" smtClean="0">
                <a:solidFill>
                  <a:srgbClr val="3636E8"/>
                </a:solidFill>
              </a:rPr>
              <a:t>c</a:t>
            </a:r>
            <a:r>
              <a:rPr lang="it-IT" dirty="0" smtClean="0"/>
              <a:t> possa </a:t>
            </a:r>
            <a:r>
              <a:rPr lang="it-IT" dirty="0"/>
              <a:t>essere considerata una misura di </a:t>
            </a:r>
            <a:r>
              <a:rPr lang="it-IT" dirty="0" smtClean="0"/>
              <a:t>complessità, </a:t>
            </a:r>
            <a:r>
              <a:rPr lang="it-IT" dirty="0"/>
              <a:t>essa deve soddisfare le due seguenti </a:t>
            </a:r>
            <a:r>
              <a:rPr lang="it-IT" dirty="0" smtClean="0"/>
              <a:t>proprietà, </a:t>
            </a:r>
            <a:r>
              <a:rPr lang="it-IT" dirty="0"/>
              <a:t>note come </a:t>
            </a:r>
            <a:r>
              <a:rPr lang="it-IT" i="1" dirty="0">
                <a:solidFill>
                  <a:srgbClr val="3636E8"/>
                </a:solidFill>
              </a:rPr>
              <a:t>assiomi di </a:t>
            </a:r>
            <a:r>
              <a:rPr lang="it-IT" i="1" dirty="0" err="1">
                <a:solidFill>
                  <a:srgbClr val="3636E8"/>
                </a:solidFill>
              </a:rPr>
              <a:t>Blum</a:t>
            </a:r>
            <a:r>
              <a:rPr lang="it-IT" dirty="0"/>
              <a:t>: </a:t>
            </a:r>
          </a:p>
          <a:p>
            <a:r>
              <a:rPr lang="it-IT" dirty="0" smtClean="0"/>
              <a:t>1) </a:t>
            </a:r>
            <a:r>
              <a:rPr lang="it-IT" b="1" u="sng" dirty="0">
                <a:solidFill>
                  <a:srgbClr val="3636E8"/>
                </a:solidFill>
              </a:rPr>
              <a:t>c </a:t>
            </a:r>
            <a:r>
              <a:rPr lang="it-IT" b="1" u="sng" dirty="0" smtClean="0">
                <a:solidFill>
                  <a:srgbClr val="3636E8"/>
                </a:solidFill>
              </a:rPr>
              <a:t> </a:t>
            </a:r>
            <a:r>
              <a:rPr lang="it-IT" u="sng" dirty="0"/>
              <a:t>è</a:t>
            </a:r>
            <a:r>
              <a:rPr lang="it-IT" u="sng" dirty="0" smtClean="0"/>
              <a:t> </a:t>
            </a:r>
            <a:r>
              <a:rPr lang="it-IT" u="sng" dirty="0"/>
              <a:t>definita solo per computazioni che terminano </a:t>
            </a:r>
            <a:endParaRPr lang="it-IT" dirty="0"/>
          </a:p>
          <a:p>
            <a:pPr lvl="1"/>
            <a:r>
              <a:rPr lang="it-IT" dirty="0" smtClean="0"/>
              <a:t>se </a:t>
            </a:r>
            <a:r>
              <a:rPr lang="it-IT" dirty="0"/>
              <a:t>una computazione </a:t>
            </a:r>
            <a:r>
              <a:rPr lang="it-IT" dirty="0" smtClean="0"/>
              <a:t>T(x</a:t>
            </a:r>
            <a:r>
              <a:rPr lang="it-IT" dirty="0"/>
              <a:t>) non termina, non </a:t>
            </a:r>
            <a:r>
              <a:rPr lang="it-IT" dirty="0" smtClean="0"/>
              <a:t>ha senso considerare </a:t>
            </a:r>
            <a:r>
              <a:rPr lang="it-IT" dirty="0"/>
              <a:t>che tale computazione abbia come costo un valore finito; </a:t>
            </a:r>
          </a:p>
          <a:p>
            <a:r>
              <a:rPr lang="it-IT" dirty="0" smtClean="0"/>
              <a:t>2) </a:t>
            </a:r>
            <a:r>
              <a:rPr lang="it-IT" b="1" dirty="0">
                <a:solidFill>
                  <a:srgbClr val="3636E8"/>
                </a:solidFill>
              </a:rPr>
              <a:t>c </a:t>
            </a:r>
            <a:r>
              <a:rPr lang="it-IT" dirty="0" smtClean="0"/>
              <a:t>deve </a:t>
            </a:r>
            <a:r>
              <a:rPr lang="it-IT" dirty="0"/>
              <a:t>essere una </a:t>
            </a:r>
            <a:r>
              <a:rPr lang="it-IT" u="sng" dirty="0"/>
              <a:t>funzione calcolabile</a:t>
            </a:r>
            <a:r>
              <a:rPr lang="it-IT" dirty="0"/>
              <a:t>, </a:t>
            </a:r>
            <a:endParaRPr lang="it-IT" dirty="0" smtClean="0"/>
          </a:p>
          <a:p>
            <a:pPr lvl="1"/>
            <a:r>
              <a:rPr lang="it-IT" dirty="0" smtClean="0"/>
              <a:t>ossia</a:t>
            </a:r>
            <a:r>
              <a:rPr lang="it-IT" dirty="0"/>
              <a:t>, deve esistere una macchina di </a:t>
            </a:r>
            <a:r>
              <a:rPr lang="it-IT" dirty="0" err="1"/>
              <a:t>Turing</a:t>
            </a:r>
            <a:r>
              <a:rPr lang="it-IT" dirty="0"/>
              <a:t> M che, ricevendo in input una macchina di </a:t>
            </a:r>
            <a:r>
              <a:rPr lang="it-IT" dirty="0" err="1"/>
              <a:t>Turing</a:t>
            </a:r>
            <a:r>
              <a:rPr lang="it-IT" dirty="0"/>
              <a:t> </a:t>
            </a:r>
            <a:r>
              <a:rPr lang="it-IT" i="1" dirty="0"/>
              <a:t>T </a:t>
            </a:r>
            <a:r>
              <a:rPr lang="it-IT" dirty="0"/>
              <a:t>ed un suo input </a:t>
            </a:r>
            <a:r>
              <a:rPr lang="it-IT" i="1" dirty="0"/>
              <a:t>x</a:t>
            </a:r>
            <a:r>
              <a:rPr lang="it-IT" dirty="0"/>
              <a:t>, calcola </a:t>
            </a:r>
            <a:r>
              <a:rPr lang="it-IT" b="1" dirty="0">
                <a:solidFill>
                  <a:srgbClr val="3636E8"/>
                </a:solidFill>
              </a:rPr>
              <a:t>c</a:t>
            </a:r>
            <a:r>
              <a:rPr lang="it-IT" dirty="0" smtClean="0"/>
              <a:t>(</a:t>
            </a:r>
            <a:r>
              <a:rPr lang="it-IT" dirty="0" err="1" smtClean="0"/>
              <a:t>T,x</a:t>
            </a:r>
            <a:r>
              <a:rPr lang="it-IT" dirty="0"/>
              <a:t>) ogniqualvolta </a:t>
            </a:r>
            <a:r>
              <a:rPr lang="it-IT" b="1" dirty="0">
                <a:solidFill>
                  <a:srgbClr val="3636E8"/>
                </a:solidFill>
              </a:rPr>
              <a:t>c</a:t>
            </a:r>
            <a:r>
              <a:rPr lang="it-IT" dirty="0" smtClean="0"/>
              <a:t>(</a:t>
            </a:r>
            <a:r>
              <a:rPr lang="it-IT" dirty="0" err="1" smtClean="0"/>
              <a:t>T,x</a:t>
            </a:r>
            <a:r>
              <a:rPr lang="it-IT" dirty="0"/>
              <a:t>) </a:t>
            </a:r>
            <a:r>
              <a:rPr lang="it-IT" dirty="0" err="1"/>
              <a:t>e`</a:t>
            </a:r>
            <a:r>
              <a:rPr lang="it-IT" dirty="0"/>
              <a:t> definita (</a:t>
            </a:r>
            <a:r>
              <a:rPr lang="it-IT" dirty="0" err="1"/>
              <a:t>cioe</a:t>
            </a:r>
            <a:r>
              <a:rPr lang="it-IT" dirty="0"/>
              <a:t>`, ogniqualvolta </a:t>
            </a:r>
            <a:r>
              <a:rPr lang="it-IT" i="1" dirty="0"/>
              <a:t>T </a:t>
            </a:r>
            <a:r>
              <a:rPr lang="it-IT" dirty="0"/>
              <a:t>(</a:t>
            </a:r>
            <a:r>
              <a:rPr lang="it-IT" i="1" dirty="0"/>
              <a:t>x</a:t>
            </a:r>
            <a:r>
              <a:rPr lang="it-IT" dirty="0"/>
              <a:t>) termina) </a:t>
            </a:r>
          </a:p>
          <a:p>
            <a:pPr lvl="1"/>
            <a:r>
              <a:rPr lang="it-IT" dirty="0" smtClean="0"/>
              <a:t>intuitivamente</a:t>
            </a:r>
            <a:r>
              <a:rPr lang="it-IT" dirty="0"/>
              <a:t>, questo significa che, il costo di una computazione </a:t>
            </a:r>
            <a:r>
              <a:rPr lang="it-IT" dirty="0" smtClean="0"/>
              <a:t> T(x</a:t>
            </a:r>
            <a:r>
              <a:rPr lang="it-IT" dirty="0"/>
              <a:t>) (che termina) dobbiamo poterlo calcolare effettivamente. </a:t>
            </a:r>
          </a:p>
        </p:txBody>
      </p:sp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Misure deterministiche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8" y="1118786"/>
            <a:ext cx="8915400" cy="5510614"/>
          </a:xfrm>
        </p:spPr>
        <p:txBody>
          <a:bodyPr>
            <a:normAutofit/>
          </a:bodyPr>
          <a:lstStyle/>
          <a:p>
            <a:r>
              <a:rPr lang="it-IT" dirty="0"/>
              <a:t>Iniziamo con le misure di </a:t>
            </a:r>
            <a:r>
              <a:rPr lang="it-IT" dirty="0" smtClean="0"/>
              <a:t>complessità </a:t>
            </a:r>
            <a:r>
              <a:rPr lang="it-IT" dirty="0"/>
              <a:t>che si riferiscono a computazioni </a:t>
            </a:r>
            <a:r>
              <a:rPr lang="it-IT" dirty="0" smtClean="0"/>
              <a:t>deterministiche</a:t>
            </a:r>
            <a:r>
              <a:rPr lang="it-IT" dirty="0"/>
              <a:t>.</a:t>
            </a:r>
            <a:endParaRPr lang="it-IT" dirty="0" smtClean="0"/>
          </a:p>
          <a:p>
            <a:pPr lvl="1"/>
            <a:r>
              <a:rPr lang="it-IT" u="sng" dirty="0" smtClean="0"/>
              <a:t>per </a:t>
            </a:r>
            <a:r>
              <a:rPr lang="it-IT" u="sng" dirty="0"/>
              <a:t>ogni macchina di </a:t>
            </a:r>
            <a:r>
              <a:rPr lang="it-IT" u="sng" dirty="0" err="1"/>
              <a:t>Turing</a:t>
            </a:r>
            <a:r>
              <a:rPr lang="it-IT" u="sng" dirty="0"/>
              <a:t> deterministica </a:t>
            </a:r>
            <a:r>
              <a:rPr lang="it-IT" u="sng" dirty="0" smtClean="0"/>
              <a:t>T </a:t>
            </a:r>
            <a:r>
              <a:rPr lang="it-IT" dirty="0" smtClean="0"/>
              <a:t>(riconoscitore o trasduttore), </a:t>
            </a:r>
            <a:r>
              <a:rPr lang="it-IT" dirty="0"/>
              <a:t>definita su un alfabeto </a:t>
            </a:r>
            <a:r>
              <a:rPr lang="it-IT" dirty="0" err="1"/>
              <a:t>Σ</a:t>
            </a:r>
            <a:r>
              <a:rPr lang="it-IT" dirty="0"/>
              <a:t>, </a:t>
            </a:r>
            <a:endParaRPr lang="it-IT" dirty="0" smtClean="0"/>
          </a:p>
          <a:p>
            <a:pPr lvl="1"/>
            <a:r>
              <a:rPr lang="it-IT" dirty="0" smtClean="0"/>
              <a:t>e </a:t>
            </a:r>
            <a:r>
              <a:rPr lang="it-IT" u="sng" dirty="0"/>
              <a:t>per ogni </a:t>
            </a:r>
            <a:r>
              <a:rPr lang="it-IT" i="1" u="sng" dirty="0"/>
              <a:t>x </a:t>
            </a:r>
            <a:r>
              <a:rPr lang="it-IT" u="sng" dirty="0"/>
              <a:t>∈ </a:t>
            </a:r>
            <a:r>
              <a:rPr lang="it-IT" u="sng" dirty="0" err="1" smtClean="0"/>
              <a:t>Σ</a:t>
            </a:r>
            <a:r>
              <a:rPr lang="it-IT" u="sng" dirty="0" smtClean="0"/>
              <a:t>* </a:t>
            </a:r>
          </a:p>
          <a:p>
            <a:pPr lvl="1"/>
            <a:r>
              <a:rPr lang="it-IT" dirty="0" smtClean="0"/>
              <a:t>tali </a:t>
            </a:r>
            <a:r>
              <a:rPr lang="it-IT" dirty="0"/>
              <a:t>che </a:t>
            </a:r>
            <a:r>
              <a:rPr lang="it-IT" dirty="0" smtClean="0">
                <a:solidFill>
                  <a:srgbClr val="D441C9"/>
                </a:solidFill>
              </a:rPr>
              <a:t>T(</a:t>
            </a:r>
            <a:r>
              <a:rPr lang="it-IT" i="1" dirty="0" smtClean="0">
                <a:solidFill>
                  <a:srgbClr val="D441C9"/>
                </a:solidFill>
              </a:rPr>
              <a:t>x</a:t>
            </a:r>
            <a:r>
              <a:rPr lang="it-IT" dirty="0">
                <a:solidFill>
                  <a:srgbClr val="D441C9"/>
                </a:solidFill>
              </a:rPr>
              <a:t>) termina, </a:t>
            </a:r>
            <a:endParaRPr lang="it-IT" dirty="0" smtClean="0">
              <a:solidFill>
                <a:srgbClr val="D441C9"/>
              </a:solidFill>
            </a:endParaRPr>
          </a:p>
          <a:p>
            <a:r>
              <a:rPr lang="it-IT" dirty="0" smtClean="0"/>
              <a:t>definiamo </a:t>
            </a:r>
            <a:r>
              <a:rPr lang="it-IT" dirty="0"/>
              <a:t>le due </a:t>
            </a:r>
            <a:r>
              <a:rPr lang="it-IT" u="sng" dirty="0"/>
              <a:t>funzioni</a:t>
            </a:r>
            <a:r>
              <a:rPr lang="it-IT" dirty="0"/>
              <a:t> seguenti: </a:t>
            </a:r>
          </a:p>
          <a:p>
            <a:pPr lvl="1"/>
            <a:r>
              <a:rPr lang="it-IT" dirty="0" err="1">
                <a:solidFill>
                  <a:srgbClr val="3636E8"/>
                </a:solidFill>
              </a:rPr>
              <a:t>dtime</a:t>
            </a:r>
            <a:r>
              <a:rPr lang="it-IT" dirty="0">
                <a:solidFill>
                  <a:srgbClr val="3636E8"/>
                </a:solidFill>
              </a:rPr>
              <a:t>(</a:t>
            </a:r>
            <a:r>
              <a:rPr lang="it-IT" dirty="0" err="1">
                <a:solidFill>
                  <a:srgbClr val="3636E8"/>
                </a:solidFill>
              </a:rPr>
              <a:t>T,x</a:t>
            </a:r>
            <a:r>
              <a:rPr lang="it-IT" dirty="0">
                <a:solidFill>
                  <a:srgbClr val="3636E8"/>
                </a:solidFill>
              </a:rPr>
              <a:t>)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= numero di istruzioni eseguite </a:t>
            </a:r>
            <a:r>
              <a:rPr lang="it-IT" dirty="0" smtClean="0"/>
              <a:t>dalla computazione </a:t>
            </a:r>
            <a:r>
              <a:rPr lang="it-IT" dirty="0"/>
              <a:t>T(x) </a:t>
            </a:r>
          </a:p>
          <a:p>
            <a:pPr lvl="1"/>
            <a:r>
              <a:rPr lang="it-IT" dirty="0" err="1">
                <a:solidFill>
                  <a:srgbClr val="3636E8"/>
                </a:solidFill>
              </a:rPr>
              <a:t>dspace</a:t>
            </a:r>
            <a:r>
              <a:rPr lang="it-IT" dirty="0">
                <a:solidFill>
                  <a:srgbClr val="3636E8"/>
                </a:solidFill>
              </a:rPr>
              <a:t>(</a:t>
            </a:r>
            <a:r>
              <a:rPr lang="it-IT" dirty="0" err="1">
                <a:solidFill>
                  <a:srgbClr val="3636E8"/>
                </a:solidFill>
              </a:rPr>
              <a:t>T,x</a:t>
            </a:r>
            <a:r>
              <a:rPr lang="it-IT" dirty="0">
                <a:solidFill>
                  <a:srgbClr val="3636E8"/>
                </a:solidFill>
              </a:rPr>
              <a:t>)</a:t>
            </a:r>
            <a:r>
              <a:rPr lang="it-IT" dirty="0"/>
              <a:t> = numero di celle utilizzate </a:t>
            </a:r>
            <a:r>
              <a:rPr lang="it-IT" dirty="0" smtClean="0"/>
              <a:t>dalla </a:t>
            </a:r>
            <a:r>
              <a:rPr lang="it-IT" dirty="0"/>
              <a:t>computazione T(x</a:t>
            </a:r>
            <a:r>
              <a:rPr lang="it-IT" dirty="0" smtClean="0"/>
              <a:t>).</a:t>
            </a:r>
          </a:p>
          <a:p>
            <a:r>
              <a:rPr lang="it-IT" dirty="0" smtClean="0"/>
              <a:t>Osservate che </a:t>
            </a:r>
            <a:r>
              <a:rPr lang="it-IT" dirty="0" err="1" smtClean="0"/>
              <a:t>dtime</a:t>
            </a:r>
            <a:r>
              <a:rPr lang="it-IT" dirty="0" smtClean="0"/>
              <a:t> e </a:t>
            </a:r>
            <a:r>
              <a:rPr lang="it-IT" dirty="0" err="1" smtClean="0"/>
              <a:t>dspace</a:t>
            </a:r>
            <a:r>
              <a:rPr lang="it-IT" dirty="0" smtClean="0"/>
              <a:t> sono due funzioni parziali: se T(x) non termina</a:t>
            </a:r>
          </a:p>
          <a:p>
            <a:pPr lvl="1"/>
            <a:r>
              <a:rPr lang="it-IT" dirty="0" err="1">
                <a:solidFill>
                  <a:srgbClr val="3636E8"/>
                </a:solidFill>
              </a:rPr>
              <a:t>dtime</a:t>
            </a:r>
            <a:r>
              <a:rPr lang="it-IT" dirty="0">
                <a:solidFill>
                  <a:srgbClr val="3636E8"/>
                </a:solidFill>
              </a:rPr>
              <a:t>(</a:t>
            </a:r>
            <a:r>
              <a:rPr lang="it-IT" dirty="0" err="1">
                <a:solidFill>
                  <a:srgbClr val="3636E8"/>
                </a:solidFill>
              </a:rPr>
              <a:t>T,x</a:t>
            </a:r>
            <a:r>
              <a:rPr lang="it-IT" dirty="0">
                <a:solidFill>
                  <a:srgbClr val="3636E8"/>
                </a:solidFill>
              </a:rPr>
              <a:t>)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smtClean="0"/>
              <a:t>non è definita</a:t>
            </a:r>
            <a:endParaRPr lang="it-IT" dirty="0"/>
          </a:p>
          <a:p>
            <a:pPr lvl="1"/>
            <a:r>
              <a:rPr lang="it-IT" dirty="0" err="1">
                <a:solidFill>
                  <a:srgbClr val="3636E8"/>
                </a:solidFill>
              </a:rPr>
              <a:t>dspace</a:t>
            </a:r>
            <a:r>
              <a:rPr lang="it-IT" dirty="0">
                <a:solidFill>
                  <a:srgbClr val="3636E8"/>
                </a:solidFill>
              </a:rPr>
              <a:t>(</a:t>
            </a:r>
            <a:r>
              <a:rPr lang="it-IT" dirty="0" err="1">
                <a:solidFill>
                  <a:srgbClr val="3636E8"/>
                </a:solidFill>
              </a:rPr>
              <a:t>T,x</a:t>
            </a:r>
            <a:r>
              <a:rPr lang="it-IT" dirty="0">
                <a:solidFill>
                  <a:srgbClr val="3636E8"/>
                </a:solidFill>
              </a:rPr>
              <a:t>)</a:t>
            </a:r>
            <a:r>
              <a:rPr lang="it-IT" dirty="0"/>
              <a:t> </a:t>
            </a:r>
            <a:r>
              <a:rPr lang="it-IT" dirty="0" smtClean="0"/>
              <a:t>non è definita</a:t>
            </a:r>
            <a:r>
              <a:rPr lang="it-IT" dirty="0"/>
              <a:t/>
            </a:r>
            <a:br>
              <a:rPr lang="it-IT" dirty="0"/>
            </a:b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644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8977" y="170972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Misure deterministiche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0692" y="878155"/>
            <a:ext cx="10006034" cy="5510614"/>
          </a:xfrm>
        </p:spPr>
        <p:txBody>
          <a:bodyPr>
            <a:normAutofit/>
          </a:bodyPr>
          <a:lstStyle/>
          <a:p>
            <a:r>
              <a:rPr lang="it-IT" dirty="0" smtClean="0"/>
              <a:t>Dimostriamo </a:t>
            </a:r>
            <a:r>
              <a:rPr lang="it-IT" dirty="0"/>
              <a:t>ora che le funzioni </a:t>
            </a:r>
            <a:r>
              <a:rPr lang="it-IT" dirty="0" err="1">
                <a:solidFill>
                  <a:srgbClr val="3636E8"/>
                </a:solidFill>
              </a:rPr>
              <a:t>dtime</a:t>
            </a:r>
            <a:r>
              <a:rPr lang="it-IT" i="1" dirty="0">
                <a:solidFill>
                  <a:srgbClr val="3636E8"/>
                </a:solidFill>
              </a:rPr>
              <a:t> </a:t>
            </a:r>
            <a:r>
              <a:rPr lang="it-IT" dirty="0"/>
              <a:t>e </a:t>
            </a:r>
            <a:r>
              <a:rPr lang="it-IT" dirty="0" err="1">
                <a:solidFill>
                  <a:srgbClr val="3636E8"/>
                </a:solidFill>
              </a:rPr>
              <a:t>dspace</a:t>
            </a:r>
            <a:r>
              <a:rPr lang="it-IT" i="1" dirty="0">
                <a:solidFill>
                  <a:srgbClr val="3636E8"/>
                </a:solidFill>
              </a:rPr>
              <a:t> </a:t>
            </a:r>
            <a:r>
              <a:rPr lang="it-IT" dirty="0"/>
              <a:t>soddisfano i due assiomi di </a:t>
            </a:r>
            <a:r>
              <a:rPr lang="it-IT" dirty="0" err="1"/>
              <a:t>Blum</a:t>
            </a:r>
            <a:r>
              <a:rPr lang="it-IT" dirty="0"/>
              <a:t>. </a:t>
            </a:r>
          </a:p>
          <a:p>
            <a:r>
              <a:rPr lang="it-IT" dirty="0"/>
              <a:t>1)  </a:t>
            </a:r>
            <a:r>
              <a:rPr lang="it-IT" dirty="0" smtClean="0"/>
              <a:t>Facile: lo abbiamo già osservato! </a:t>
            </a:r>
          </a:p>
          <a:p>
            <a:pPr lvl="1"/>
            <a:r>
              <a:rPr lang="it-IT" dirty="0" smtClean="0"/>
              <a:t>Per </a:t>
            </a:r>
            <a:r>
              <a:rPr lang="it-IT" dirty="0"/>
              <a:t>ogni macchina di </a:t>
            </a:r>
            <a:r>
              <a:rPr lang="it-IT" dirty="0" err="1"/>
              <a:t>Turing</a:t>
            </a:r>
            <a:r>
              <a:rPr lang="it-IT" dirty="0"/>
              <a:t> deterministica T</a:t>
            </a:r>
            <a:r>
              <a:rPr lang="it-IT" i="1" dirty="0"/>
              <a:t> </a:t>
            </a:r>
            <a:r>
              <a:rPr lang="it-IT" dirty="0"/>
              <a:t>e per ogni </a:t>
            </a:r>
            <a:r>
              <a:rPr lang="it-IT" i="1" dirty="0"/>
              <a:t>x </a:t>
            </a:r>
            <a:r>
              <a:rPr lang="it-IT" dirty="0"/>
              <a:t>∈ </a:t>
            </a:r>
            <a:r>
              <a:rPr lang="it-IT" dirty="0" err="1" smtClean="0"/>
              <a:t>Σ</a:t>
            </a:r>
            <a:r>
              <a:rPr lang="it-IT" dirty="0" smtClean="0"/>
              <a:t>*, </a:t>
            </a:r>
            <a:r>
              <a:rPr lang="it-IT" dirty="0" err="1"/>
              <a:t>dtime</a:t>
            </a:r>
            <a:r>
              <a:rPr lang="it-IT" dirty="0"/>
              <a:t>(</a:t>
            </a:r>
            <a:r>
              <a:rPr lang="it-IT" dirty="0" err="1"/>
              <a:t>T,x</a:t>
            </a:r>
            <a:r>
              <a:rPr lang="it-IT" dirty="0"/>
              <a:t>) e </a:t>
            </a:r>
            <a:r>
              <a:rPr lang="it-IT" dirty="0" err="1"/>
              <a:t>dspace</a:t>
            </a:r>
            <a:r>
              <a:rPr lang="it-IT" dirty="0"/>
              <a:t>(</a:t>
            </a:r>
            <a:r>
              <a:rPr lang="it-IT" dirty="0" err="1"/>
              <a:t>T,x</a:t>
            </a:r>
            <a:r>
              <a:rPr lang="it-IT" dirty="0"/>
              <a:t>) sono definite se e solo se T (</a:t>
            </a:r>
            <a:r>
              <a:rPr lang="it-IT" i="1" dirty="0"/>
              <a:t>x</a:t>
            </a:r>
            <a:r>
              <a:rPr lang="it-IT" dirty="0"/>
              <a:t>) termina. </a:t>
            </a:r>
          </a:p>
          <a:p>
            <a:r>
              <a:rPr lang="it-IT" dirty="0"/>
              <a:t>2)  </a:t>
            </a:r>
            <a:r>
              <a:rPr lang="it-IT" dirty="0" smtClean="0"/>
              <a:t>Dobbiamo mostrare che </a:t>
            </a:r>
            <a:r>
              <a:rPr lang="it-IT" dirty="0" err="1" smtClean="0">
                <a:solidFill>
                  <a:srgbClr val="3636E8"/>
                </a:solidFill>
              </a:rPr>
              <a:t>dtime</a:t>
            </a:r>
            <a:r>
              <a:rPr lang="it-IT" dirty="0" smtClean="0">
                <a:solidFill>
                  <a:srgbClr val="3636E8"/>
                </a:solidFill>
              </a:rPr>
              <a:t> </a:t>
            </a:r>
            <a:r>
              <a:rPr lang="it-IT" dirty="0" smtClean="0"/>
              <a:t>e </a:t>
            </a:r>
            <a:r>
              <a:rPr lang="it-IT" dirty="0" err="1" smtClean="0">
                <a:solidFill>
                  <a:srgbClr val="3636E8"/>
                </a:solidFill>
              </a:rPr>
              <a:t>dspace</a:t>
            </a:r>
            <a:r>
              <a:rPr lang="it-IT" dirty="0" smtClean="0">
                <a:solidFill>
                  <a:srgbClr val="3636E8"/>
                </a:solidFill>
              </a:rPr>
              <a:t> </a:t>
            </a:r>
            <a:r>
              <a:rPr lang="it-IT" dirty="0" smtClean="0"/>
              <a:t>sono calcolabili. Iniziamo da </a:t>
            </a:r>
            <a:r>
              <a:rPr lang="it-IT" dirty="0" err="1" smtClean="0">
                <a:solidFill>
                  <a:srgbClr val="3636E8"/>
                </a:solidFill>
              </a:rPr>
              <a:t>dtime</a:t>
            </a:r>
            <a:r>
              <a:rPr lang="it-IT" dirty="0" smtClean="0"/>
              <a:t>:</a:t>
            </a:r>
          </a:p>
          <a:p>
            <a:pPr lvl="1"/>
            <a:r>
              <a:rPr lang="it-IT" dirty="0"/>
              <a:t>c</a:t>
            </a:r>
            <a:r>
              <a:rPr lang="it-IT" dirty="0" smtClean="0"/>
              <a:t>onsideriamo </a:t>
            </a:r>
            <a:r>
              <a:rPr lang="it-IT" dirty="0"/>
              <a:t>una modifica </a:t>
            </a:r>
            <a:r>
              <a:rPr lang="it-IT" dirty="0" err="1"/>
              <a:t>U</a:t>
            </a:r>
            <a:r>
              <a:rPr lang="it-IT" sz="2000" baseline="-25000" dirty="0" err="1"/>
              <a:t>dtime</a:t>
            </a:r>
            <a:r>
              <a:rPr lang="it-IT" i="1" dirty="0"/>
              <a:t> </a:t>
            </a:r>
            <a:r>
              <a:rPr lang="it-IT" dirty="0"/>
              <a:t>della macchina di </a:t>
            </a:r>
            <a:r>
              <a:rPr lang="it-IT" dirty="0" err="1"/>
              <a:t>Turing</a:t>
            </a:r>
            <a:r>
              <a:rPr lang="it-IT" dirty="0"/>
              <a:t> universale </a:t>
            </a:r>
            <a:r>
              <a:rPr lang="it-IT" dirty="0" smtClean="0"/>
              <a:t>U: </a:t>
            </a:r>
          </a:p>
          <a:p>
            <a:pPr lvl="1"/>
            <a:r>
              <a:rPr lang="it-IT" dirty="0" smtClean="0"/>
              <a:t>aggiungiamo ad U il nastro N</a:t>
            </a:r>
            <a:r>
              <a:rPr lang="it-IT" sz="2000" baseline="-25000" dirty="0" smtClean="0"/>
              <a:t>5</a:t>
            </a:r>
            <a:r>
              <a:rPr lang="it-IT" dirty="0" smtClean="0"/>
              <a:t> che fungerà da contatore </a:t>
            </a:r>
            <a:r>
              <a:rPr lang="it-IT" dirty="0"/>
              <a:t>del numero di istruzioni della computazione T(</a:t>
            </a:r>
            <a:r>
              <a:rPr lang="it-IT" i="1" dirty="0"/>
              <a:t>x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 </a:t>
            </a:r>
            <a:r>
              <a:rPr lang="it-IT" dirty="0" err="1"/>
              <a:t>U</a:t>
            </a:r>
            <a:r>
              <a:rPr lang="it-IT" sz="2000" baseline="-25000" dirty="0" err="1"/>
              <a:t>dtime</a:t>
            </a:r>
            <a:r>
              <a:rPr lang="it-IT" dirty="0"/>
              <a:t>(</a:t>
            </a:r>
            <a:r>
              <a:rPr lang="it-IT" i="1" dirty="0" err="1"/>
              <a:t>T</a:t>
            </a:r>
            <a:r>
              <a:rPr lang="it-IT" dirty="0" err="1"/>
              <a:t>,</a:t>
            </a:r>
            <a:r>
              <a:rPr lang="it-IT" i="1" dirty="0" err="1"/>
              <a:t>x</a:t>
            </a:r>
            <a:r>
              <a:rPr lang="it-IT" dirty="0"/>
              <a:t>) si comporta </a:t>
            </a:r>
            <a:r>
              <a:rPr lang="it-IT" dirty="0" smtClean="0"/>
              <a:t>come U(</a:t>
            </a:r>
            <a:r>
              <a:rPr lang="it-IT" i="1" dirty="0" err="1" smtClean="0"/>
              <a:t>T</a:t>
            </a:r>
            <a:r>
              <a:rPr lang="it-IT" dirty="0" err="1" smtClean="0"/>
              <a:t>,</a:t>
            </a:r>
            <a:r>
              <a:rPr lang="it-IT" i="1" dirty="0" err="1" smtClean="0"/>
              <a:t>x</a:t>
            </a:r>
            <a:r>
              <a:rPr lang="it-IT" dirty="0"/>
              <a:t>) con l’unica differenza che, </a:t>
            </a:r>
            <a:r>
              <a:rPr lang="it-IT" dirty="0" smtClean="0"/>
              <a:t>dopo </a:t>
            </a:r>
            <a:r>
              <a:rPr lang="it-IT" dirty="0"/>
              <a:t>avere eseguito una istruzione della macchina T</a:t>
            </a:r>
            <a:r>
              <a:rPr lang="it-IT" i="1" dirty="0"/>
              <a:t> </a:t>
            </a:r>
            <a:r>
              <a:rPr lang="it-IT" dirty="0"/>
              <a:t>su input </a:t>
            </a:r>
            <a:r>
              <a:rPr lang="it-IT" i="1" dirty="0"/>
              <a:t>x </a:t>
            </a:r>
            <a:r>
              <a:rPr lang="it-IT" dirty="0"/>
              <a:t>ed essersi preparata ad eseguire l’istruzione </a:t>
            </a:r>
            <a:r>
              <a:rPr lang="it-IT" dirty="0" smtClean="0"/>
              <a:t>successiva, </a:t>
            </a:r>
            <a:r>
              <a:rPr lang="it-IT" dirty="0"/>
              <a:t>scrive un 1 sul nastro </a:t>
            </a:r>
            <a:r>
              <a:rPr lang="it-IT" i="1" dirty="0"/>
              <a:t>N</a:t>
            </a:r>
            <a:r>
              <a:rPr lang="it-IT" dirty="0"/>
              <a:t>5 e muove a destra la testina su tale nastro. </a:t>
            </a:r>
            <a:endParaRPr lang="it-IT" dirty="0" smtClean="0"/>
          </a:p>
          <a:p>
            <a:pPr lvl="1"/>
            <a:r>
              <a:rPr lang="it-IT" dirty="0" smtClean="0"/>
              <a:t>Al </a:t>
            </a:r>
            <a:r>
              <a:rPr lang="it-IT" dirty="0"/>
              <a:t>termine della computazione </a:t>
            </a:r>
            <a:r>
              <a:rPr lang="it-IT" dirty="0" err="1"/>
              <a:t>U</a:t>
            </a:r>
            <a:r>
              <a:rPr lang="it-IT" sz="2000" baseline="-25000" dirty="0" err="1"/>
              <a:t>dtime</a:t>
            </a:r>
            <a:r>
              <a:rPr lang="it-IT" dirty="0"/>
              <a:t>(</a:t>
            </a:r>
            <a:r>
              <a:rPr lang="it-IT" i="1" dirty="0" err="1"/>
              <a:t>T</a:t>
            </a:r>
            <a:r>
              <a:rPr lang="it-IT" dirty="0" err="1"/>
              <a:t>,</a:t>
            </a:r>
            <a:r>
              <a:rPr lang="it-IT" i="1" dirty="0" err="1"/>
              <a:t>x</a:t>
            </a:r>
            <a:r>
              <a:rPr lang="it-IT" dirty="0"/>
              <a:t>) (</a:t>
            </a:r>
            <a:r>
              <a:rPr lang="it-IT" b="1" u="sng" dirty="0">
                <a:solidFill>
                  <a:srgbClr val="D441C9"/>
                </a:solidFill>
              </a:rPr>
              <a:t>se essa termina</a:t>
            </a:r>
            <a:r>
              <a:rPr lang="it-IT" dirty="0"/>
              <a:t>) il nastro N</a:t>
            </a:r>
            <a:r>
              <a:rPr lang="it-IT" sz="2000" baseline="-25000" dirty="0"/>
              <a:t>5</a:t>
            </a:r>
            <a:r>
              <a:rPr lang="it-IT" dirty="0"/>
              <a:t> </a:t>
            </a:r>
            <a:r>
              <a:rPr lang="it-IT" dirty="0" smtClean="0"/>
              <a:t>conterrà, </a:t>
            </a:r>
            <a:r>
              <a:rPr lang="it-IT" dirty="0"/>
              <a:t>codificato in unario, il numero di passi eseguiti dalla computazione </a:t>
            </a:r>
            <a:r>
              <a:rPr lang="it-IT" i="1" dirty="0" smtClean="0"/>
              <a:t>T</a:t>
            </a:r>
            <a:r>
              <a:rPr lang="it-IT" dirty="0" smtClean="0"/>
              <a:t>(</a:t>
            </a:r>
            <a:r>
              <a:rPr lang="it-IT" i="1" dirty="0" smtClean="0"/>
              <a:t>x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dunque</a:t>
            </a:r>
            <a:r>
              <a:rPr lang="it-IT" dirty="0"/>
              <a:t>, </a:t>
            </a:r>
            <a:r>
              <a:rPr lang="it-IT" dirty="0" err="1">
                <a:solidFill>
                  <a:srgbClr val="3636E8"/>
                </a:solidFill>
              </a:rPr>
              <a:t>dtime</a:t>
            </a:r>
            <a:r>
              <a:rPr lang="it-IT" i="1" dirty="0">
                <a:solidFill>
                  <a:srgbClr val="3636E8"/>
                </a:solidFill>
              </a:rPr>
              <a:t> </a:t>
            </a:r>
            <a:r>
              <a:rPr lang="it-IT" dirty="0" err="1"/>
              <a:t>e`</a:t>
            </a:r>
            <a:r>
              <a:rPr lang="it-IT" dirty="0"/>
              <a:t> una funzione calcolabile. </a:t>
            </a:r>
            <a:endParaRPr lang="it-IT" dirty="0" smtClean="0"/>
          </a:p>
          <a:p>
            <a:pPr lvl="1"/>
            <a:r>
              <a:rPr lang="it-IT" dirty="0" smtClean="0"/>
              <a:t>La </a:t>
            </a:r>
            <a:r>
              <a:rPr lang="it-IT" dirty="0"/>
              <a:t>dimostrazione che </a:t>
            </a:r>
            <a:r>
              <a:rPr lang="it-IT" dirty="0" err="1">
                <a:solidFill>
                  <a:srgbClr val="3636E8"/>
                </a:solidFill>
              </a:rPr>
              <a:t>dspace</a:t>
            </a:r>
            <a:r>
              <a:rPr lang="it-IT" i="1" dirty="0">
                <a:solidFill>
                  <a:srgbClr val="3636E8"/>
                </a:solidFill>
              </a:rPr>
              <a:t> </a:t>
            </a:r>
            <a:r>
              <a:rPr lang="it-IT" dirty="0" err="1"/>
              <a:t>e`</a:t>
            </a:r>
            <a:r>
              <a:rPr lang="it-IT" dirty="0"/>
              <a:t> una funzione calcolabile </a:t>
            </a:r>
            <a:r>
              <a:rPr lang="it-IT" dirty="0" err="1"/>
              <a:t>e`</a:t>
            </a:r>
            <a:r>
              <a:rPr lang="it-IT" dirty="0"/>
              <a:t> simile </a:t>
            </a:r>
            <a:r>
              <a:rPr lang="it-IT" dirty="0" smtClean="0"/>
              <a:t>e la fate come esercizio.</a:t>
            </a:r>
          </a:p>
          <a:p>
            <a:pPr lvl="1"/>
            <a:r>
              <a:rPr lang="it-IT" dirty="0" smtClean="0">
                <a:effectLst/>
              </a:rPr>
              <a:t>NB: RIGUARDATE LA MACCHINA UNIVERSALE!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966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Misure non deterministiche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8" y="1118786"/>
            <a:ext cx="8915400" cy="5510614"/>
          </a:xfrm>
        </p:spPr>
        <p:txBody>
          <a:bodyPr>
            <a:normAutofit/>
          </a:bodyPr>
          <a:lstStyle/>
          <a:p>
            <a:r>
              <a:rPr lang="it-IT" dirty="0" smtClean="0"/>
              <a:t>Passiamo ora a definire  </a:t>
            </a:r>
            <a:r>
              <a:rPr lang="it-IT" dirty="0"/>
              <a:t>le misure di complessità che si riferiscono a computazioni </a:t>
            </a:r>
            <a:r>
              <a:rPr lang="it-IT" dirty="0" smtClean="0"/>
              <a:t>non deterministiche</a:t>
            </a:r>
            <a:r>
              <a:rPr lang="it-IT" dirty="0"/>
              <a:t>.</a:t>
            </a:r>
          </a:p>
          <a:p>
            <a:pPr lvl="1"/>
            <a:r>
              <a:rPr lang="it-IT" u="sng" dirty="0"/>
              <a:t>per ogni macchina di </a:t>
            </a:r>
            <a:r>
              <a:rPr lang="it-IT" u="sng" dirty="0" err="1"/>
              <a:t>Turing</a:t>
            </a:r>
            <a:r>
              <a:rPr lang="it-IT" u="sng" dirty="0"/>
              <a:t> </a:t>
            </a:r>
            <a:r>
              <a:rPr lang="it-IT" u="sng" dirty="0" smtClean="0"/>
              <a:t>non deterministica NT </a:t>
            </a:r>
            <a:r>
              <a:rPr lang="it-IT" dirty="0"/>
              <a:t>(</a:t>
            </a:r>
            <a:r>
              <a:rPr lang="it-IT" dirty="0" smtClean="0"/>
              <a:t>riconoscitore, per forza!), </a:t>
            </a:r>
            <a:r>
              <a:rPr lang="it-IT" dirty="0"/>
              <a:t>definita su un alfabeto </a:t>
            </a:r>
            <a:r>
              <a:rPr lang="it-IT" dirty="0" err="1"/>
              <a:t>Σ</a:t>
            </a:r>
            <a:r>
              <a:rPr lang="it-IT" dirty="0"/>
              <a:t>, </a:t>
            </a:r>
          </a:p>
          <a:p>
            <a:pPr lvl="1"/>
            <a:r>
              <a:rPr lang="it-IT" dirty="0"/>
              <a:t>e </a:t>
            </a:r>
            <a:r>
              <a:rPr lang="it-IT" u="sng" dirty="0"/>
              <a:t>per ogni </a:t>
            </a:r>
            <a:r>
              <a:rPr lang="it-IT" i="1" u="sng" dirty="0"/>
              <a:t>x </a:t>
            </a:r>
            <a:r>
              <a:rPr lang="it-IT" u="sng" dirty="0"/>
              <a:t>∈ </a:t>
            </a:r>
            <a:r>
              <a:rPr lang="it-IT" u="sng" dirty="0" err="1"/>
              <a:t>Σ</a:t>
            </a:r>
            <a:r>
              <a:rPr lang="it-IT" u="sng" dirty="0"/>
              <a:t>* </a:t>
            </a:r>
          </a:p>
          <a:p>
            <a:pPr lvl="1"/>
            <a:r>
              <a:rPr lang="it-IT" dirty="0"/>
              <a:t>tali che </a:t>
            </a:r>
            <a:r>
              <a:rPr lang="it-IT" dirty="0" smtClean="0">
                <a:solidFill>
                  <a:srgbClr val="D441C9"/>
                </a:solidFill>
              </a:rPr>
              <a:t>NT(</a:t>
            </a:r>
            <a:r>
              <a:rPr lang="it-IT" i="1" dirty="0" smtClean="0">
                <a:solidFill>
                  <a:srgbClr val="D441C9"/>
                </a:solidFill>
              </a:rPr>
              <a:t>x</a:t>
            </a:r>
            <a:r>
              <a:rPr lang="it-IT" dirty="0">
                <a:solidFill>
                  <a:srgbClr val="D441C9"/>
                </a:solidFill>
              </a:rPr>
              <a:t>) </a:t>
            </a:r>
            <a:r>
              <a:rPr lang="it-IT" b="1" dirty="0" smtClean="0">
                <a:solidFill>
                  <a:srgbClr val="D441C9"/>
                </a:solidFill>
              </a:rPr>
              <a:t>ACCETTA</a:t>
            </a:r>
            <a:r>
              <a:rPr lang="it-IT" dirty="0" smtClean="0">
                <a:solidFill>
                  <a:srgbClr val="D441C9"/>
                </a:solidFill>
              </a:rPr>
              <a:t>, </a:t>
            </a:r>
            <a:endParaRPr lang="it-IT" dirty="0">
              <a:solidFill>
                <a:srgbClr val="D441C9"/>
              </a:solidFill>
            </a:endParaRPr>
          </a:p>
          <a:p>
            <a:r>
              <a:rPr lang="it-IT" dirty="0"/>
              <a:t>definiamo le due </a:t>
            </a:r>
            <a:r>
              <a:rPr lang="it-IT" u="sng" dirty="0"/>
              <a:t>funzioni</a:t>
            </a:r>
            <a:r>
              <a:rPr lang="it-IT" dirty="0"/>
              <a:t> seguenti: </a:t>
            </a:r>
          </a:p>
          <a:p>
            <a:pPr lvl="1"/>
            <a:r>
              <a:rPr lang="it-IT" dirty="0" err="1" smtClean="0">
                <a:solidFill>
                  <a:srgbClr val="3636E8"/>
                </a:solidFill>
              </a:rPr>
              <a:t>ntime</a:t>
            </a:r>
            <a:r>
              <a:rPr lang="it-IT" dirty="0" smtClean="0">
                <a:solidFill>
                  <a:srgbClr val="3636E8"/>
                </a:solidFill>
              </a:rPr>
              <a:t>(</a:t>
            </a:r>
            <a:r>
              <a:rPr lang="it-IT" dirty="0" err="1" smtClean="0">
                <a:solidFill>
                  <a:srgbClr val="3636E8"/>
                </a:solidFill>
              </a:rPr>
              <a:t>T,x</a:t>
            </a:r>
            <a:r>
              <a:rPr lang="it-IT" dirty="0">
                <a:solidFill>
                  <a:srgbClr val="3636E8"/>
                </a:solidFill>
              </a:rPr>
              <a:t>)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= </a:t>
            </a:r>
            <a:r>
              <a:rPr lang="it-IT" dirty="0" smtClean="0"/>
              <a:t>minimo numero </a:t>
            </a:r>
            <a:r>
              <a:rPr lang="it-IT" dirty="0"/>
              <a:t>di istruzioni eseguite </a:t>
            </a:r>
            <a:r>
              <a:rPr lang="it-IT" dirty="0" smtClean="0"/>
              <a:t>da una computazione deterministica accettante di  NT(x</a:t>
            </a:r>
            <a:r>
              <a:rPr lang="it-IT" dirty="0"/>
              <a:t>) </a:t>
            </a:r>
          </a:p>
          <a:p>
            <a:pPr lvl="1"/>
            <a:r>
              <a:rPr lang="it-IT" dirty="0" err="1" smtClean="0">
                <a:solidFill>
                  <a:srgbClr val="3636E8"/>
                </a:solidFill>
              </a:rPr>
              <a:t>nspace</a:t>
            </a:r>
            <a:r>
              <a:rPr lang="it-IT" dirty="0" smtClean="0">
                <a:solidFill>
                  <a:srgbClr val="3636E8"/>
                </a:solidFill>
              </a:rPr>
              <a:t>(</a:t>
            </a:r>
            <a:r>
              <a:rPr lang="it-IT" dirty="0" err="1" smtClean="0">
                <a:solidFill>
                  <a:srgbClr val="3636E8"/>
                </a:solidFill>
              </a:rPr>
              <a:t>T,x</a:t>
            </a:r>
            <a:r>
              <a:rPr lang="it-IT" dirty="0">
                <a:solidFill>
                  <a:srgbClr val="3636E8"/>
                </a:solidFill>
              </a:rPr>
              <a:t>)</a:t>
            </a:r>
            <a:r>
              <a:rPr lang="it-IT" dirty="0"/>
              <a:t> = </a:t>
            </a:r>
            <a:r>
              <a:rPr lang="it-IT" dirty="0" smtClean="0"/>
              <a:t>minimo numero </a:t>
            </a:r>
            <a:r>
              <a:rPr lang="it-IT" dirty="0"/>
              <a:t>di celle utilizzate da una computazione deterministica accettante di </a:t>
            </a:r>
            <a:r>
              <a:rPr lang="it-IT" dirty="0" smtClean="0"/>
              <a:t>NT(x</a:t>
            </a:r>
            <a:r>
              <a:rPr lang="it-IT" dirty="0"/>
              <a:t>).</a:t>
            </a:r>
          </a:p>
          <a:p>
            <a:r>
              <a:rPr lang="it-IT" dirty="0"/>
              <a:t>Osservate che </a:t>
            </a:r>
            <a:r>
              <a:rPr lang="it-IT" dirty="0" err="1" smtClean="0"/>
              <a:t>ntime</a:t>
            </a:r>
            <a:r>
              <a:rPr lang="it-IT" dirty="0" smtClean="0"/>
              <a:t> </a:t>
            </a:r>
            <a:r>
              <a:rPr lang="it-IT" dirty="0"/>
              <a:t>e </a:t>
            </a:r>
            <a:r>
              <a:rPr lang="it-IT" dirty="0" err="1" smtClean="0"/>
              <a:t>nspace</a:t>
            </a:r>
            <a:r>
              <a:rPr lang="it-IT" dirty="0" smtClean="0"/>
              <a:t> </a:t>
            </a:r>
            <a:r>
              <a:rPr lang="it-IT" dirty="0"/>
              <a:t>sono due funzioni </a:t>
            </a:r>
            <a:r>
              <a:rPr lang="it-IT" dirty="0" smtClean="0"/>
              <a:t>parziali – </a:t>
            </a:r>
            <a:r>
              <a:rPr lang="it-IT" u="sng" dirty="0" smtClean="0">
                <a:solidFill>
                  <a:srgbClr val="D441C9"/>
                </a:solidFill>
              </a:rPr>
              <a:t>molto parziali</a:t>
            </a:r>
            <a:r>
              <a:rPr lang="it-IT" dirty="0" smtClean="0"/>
              <a:t>, potremmo dire: anche quando NT(x) termina, </a:t>
            </a:r>
            <a:r>
              <a:rPr lang="it-IT" dirty="0" smtClean="0">
                <a:solidFill>
                  <a:srgbClr val="D441C9"/>
                </a:solidFill>
              </a:rPr>
              <a:t>se NT(x</a:t>
            </a:r>
            <a:r>
              <a:rPr lang="it-IT" dirty="0">
                <a:solidFill>
                  <a:srgbClr val="D441C9"/>
                </a:solidFill>
              </a:rPr>
              <a:t>) non </a:t>
            </a:r>
            <a:r>
              <a:rPr lang="it-IT" dirty="0" smtClean="0">
                <a:solidFill>
                  <a:srgbClr val="D441C9"/>
                </a:solidFill>
              </a:rPr>
              <a:t>accetta </a:t>
            </a:r>
            <a:r>
              <a:rPr lang="it-IT" dirty="0" smtClean="0"/>
              <a:t>allora</a:t>
            </a:r>
            <a:endParaRPr lang="it-IT" dirty="0"/>
          </a:p>
          <a:p>
            <a:pPr lvl="1"/>
            <a:r>
              <a:rPr lang="it-IT" dirty="0" err="1">
                <a:solidFill>
                  <a:srgbClr val="3636E8"/>
                </a:solidFill>
              </a:rPr>
              <a:t>n</a:t>
            </a:r>
            <a:r>
              <a:rPr lang="it-IT" dirty="0" err="1" smtClean="0">
                <a:solidFill>
                  <a:srgbClr val="3636E8"/>
                </a:solidFill>
              </a:rPr>
              <a:t>time</a:t>
            </a:r>
            <a:r>
              <a:rPr lang="it-IT" dirty="0" smtClean="0">
                <a:solidFill>
                  <a:srgbClr val="3636E8"/>
                </a:solidFill>
              </a:rPr>
              <a:t>(</a:t>
            </a:r>
            <a:r>
              <a:rPr lang="it-IT" dirty="0" err="1" smtClean="0">
                <a:solidFill>
                  <a:srgbClr val="3636E8"/>
                </a:solidFill>
              </a:rPr>
              <a:t>T,x</a:t>
            </a:r>
            <a:r>
              <a:rPr lang="it-IT" dirty="0">
                <a:solidFill>
                  <a:srgbClr val="3636E8"/>
                </a:solidFill>
              </a:rPr>
              <a:t>)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non è definita</a:t>
            </a:r>
          </a:p>
          <a:p>
            <a:pPr lvl="1"/>
            <a:r>
              <a:rPr lang="it-IT" dirty="0" err="1">
                <a:solidFill>
                  <a:srgbClr val="3636E8"/>
                </a:solidFill>
              </a:rPr>
              <a:t>n</a:t>
            </a:r>
            <a:r>
              <a:rPr lang="it-IT" dirty="0" err="1" smtClean="0">
                <a:solidFill>
                  <a:srgbClr val="3636E8"/>
                </a:solidFill>
              </a:rPr>
              <a:t>space</a:t>
            </a:r>
            <a:r>
              <a:rPr lang="it-IT" dirty="0" smtClean="0">
                <a:solidFill>
                  <a:srgbClr val="3636E8"/>
                </a:solidFill>
              </a:rPr>
              <a:t>(</a:t>
            </a:r>
            <a:r>
              <a:rPr lang="it-IT" dirty="0" err="1" smtClean="0">
                <a:solidFill>
                  <a:srgbClr val="3636E8"/>
                </a:solidFill>
              </a:rPr>
              <a:t>T,x</a:t>
            </a:r>
            <a:r>
              <a:rPr lang="it-IT" dirty="0">
                <a:solidFill>
                  <a:srgbClr val="3636E8"/>
                </a:solidFill>
              </a:rPr>
              <a:t>)</a:t>
            </a:r>
            <a:r>
              <a:rPr lang="it-IT" dirty="0"/>
              <a:t> non è definita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55016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smtClean="0">
                <a:solidFill>
                  <a:schemeClr val="tx1"/>
                </a:solidFill>
              </a:rPr>
              <a:t>Misure non deterministiche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8" y="1118786"/>
            <a:ext cx="9986782" cy="5510614"/>
          </a:xfrm>
        </p:spPr>
        <p:txBody>
          <a:bodyPr>
            <a:normAutofit/>
          </a:bodyPr>
          <a:lstStyle/>
          <a:p>
            <a:r>
              <a:rPr lang="it-IT" dirty="0"/>
              <a:t>Ma perché, nella definizione di </a:t>
            </a:r>
            <a:r>
              <a:rPr lang="it-IT" dirty="0" err="1">
                <a:solidFill>
                  <a:srgbClr val="3636E8"/>
                </a:solidFill>
              </a:rPr>
              <a:t>ntime</a:t>
            </a:r>
            <a:r>
              <a:rPr lang="it-IT" dirty="0">
                <a:solidFill>
                  <a:srgbClr val="3636E8"/>
                </a:solidFill>
              </a:rPr>
              <a:t> </a:t>
            </a:r>
            <a:r>
              <a:rPr lang="it-IT" dirty="0"/>
              <a:t>e </a:t>
            </a:r>
            <a:r>
              <a:rPr lang="it-IT" dirty="0" err="1">
                <a:solidFill>
                  <a:srgbClr val="3636E8"/>
                </a:solidFill>
              </a:rPr>
              <a:t>nspace</a:t>
            </a:r>
            <a:r>
              <a:rPr lang="it-IT" dirty="0"/>
              <a:t>, </a:t>
            </a:r>
            <a:r>
              <a:rPr lang="it-IT" dirty="0">
                <a:solidFill>
                  <a:schemeClr val="tx1"/>
                </a:solidFill>
              </a:rPr>
              <a:t>si parla di </a:t>
            </a:r>
            <a:r>
              <a:rPr lang="it-IT" dirty="0"/>
              <a:t> computazioni che “accettano” invece che di computazioni che “terminano”?</a:t>
            </a:r>
          </a:p>
          <a:p>
            <a:r>
              <a:rPr lang="it-IT" dirty="0" smtClean="0"/>
              <a:t>Ve la ricordate quella (dannata) asimmetria nelle definizioni di accettazione e di rigetto di una macchina non deterministica?</a:t>
            </a:r>
          </a:p>
          <a:p>
            <a:pPr lvl="1"/>
            <a:r>
              <a:rPr lang="it-IT" dirty="0" smtClean="0"/>
              <a:t>NT(x) accetta se </a:t>
            </a:r>
            <a:r>
              <a:rPr lang="it-IT" b="1" i="1" dirty="0" smtClean="0">
                <a:solidFill>
                  <a:srgbClr val="D441C9"/>
                </a:solidFill>
              </a:rPr>
              <a:t>esiste</a:t>
            </a:r>
            <a:r>
              <a:rPr lang="it-IT" dirty="0" smtClean="0"/>
              <a:t> una sua computazione deterministica che accetta</a:t>
            </a:r>
          </a:p>
          <a:p>
            <a:pPr lvl="1"/>
            <a:r>
              <a:rPr lang="it-IT" dirty="0"/>
              <a:t>NT(x) </a:t>
            </a:r>
            <a:r>
              <a:rPr lang="it-IT" dirty="0" smtClean="0"/>
              <a:t>rigetta se </a:t>
            </a:r>
            <a:r>
              <a:rPr lang="it-IT" b="1" i="1" dirty="0" smtClean="0">
                <a:solidFill>
                  <a:srgbClr val="D441C9"/>
                </a:solidFill>
              </a:rPr>
              <a:t>tutte </a:t>
            </a:r>
            <a:r>
              <a:rPr lang="it-IT" dirty="0" smtClean="0"/>
              <a:t>le sue computazioni deterministiche rigettano</a:t>
            </a:r>
            <a:endParaRPr lang="it-IT" dirty="0"/>
          </a:p>
          <a:p>
            <a:r>
              <a:rPr lang="it-IT" dirty="0" smtClean="0"/>
              <a:t>Perciò, se vogliamo estendere le definizioni di </a:t>
            </a:r>
            <a:r>
              <a:rPr lang="it-IT" dirty="0" err="1" smtClean="0"/>
              <a:t>ntime</a:t>
            </a:r>
            <a:r>
              <a:rPr lang="it-IT" dirty="0" smtClean="0"/>
              <a:t> e </a:t>
            </a:r>
            <a:r>
              <a:rPr lang="it-IT" dirty="0" err="1" smtClean="0"/>
              <a:t>nspace</a:t>
            </a:r>
            <a:r>
              <a:rPr lang="it-IT" dirty="0" smtClean="0"/>
              <a:t> a tutte le computazioni che terminano, dobbiamo dire che: per </a:t>
            </a:r>
            <a:r>
              <a:rPr lang="it-IT" dirty="0"/>
              <a:t>ogni macchina di </a:t>
            </a:r>
            <a:r>
              <a:rPr lang="it-IT" dirty="0" err="1"/>
              <a:t>Turing</a:t>
            </a:r>
            <a:r>
              <a:rPr lang="it-IT" dirty="0"/>
              <a:t> non deterministica </a:t>
            </a:r>
            <a:r>
              <a:rPr lang="it-IT" dirty="0" smtClean="0"/>
              <a:t>NT, </a:t>
            </a:r>
            <a:r>
              <a:rPr lang="it-IT" dirty="0"/>
              <a:t>definita su un alfabeto </a:t>
            </a:r>
            <a:r>
              <a:rPr lang="it-IT" dirty="0" err="1"/>
              <a:t>Σ</a:t>
            </a:r>
            <a:r>
              <a:rPr lang="it-IT" dirty="0"/>
              <a:t>, </a:t>
            </a:r>
            <a:r>
              <a:rPr lang="it-IT" dirty="0" smtClean="0"/>
              <a:t>e </a:t>
            </a:r>
            <a:r>
              <a:rPr lang="it-IT" u="sng" dirty="0"/>
              <a:t>per ogni </a:t>
            </a:r>
            <a:r>
              <a:rPr lang="it-IT" i="1" u="sng" dirty="0"/>
              <a:t>x </a:t>
            </a:r>
            <a:r>
              <a:rPr lang="it-IT" u="sng" dirty="0"/>
              <a:t>∈ </a:t>
            </a:r>
            <a:r>
              <a:rPr lang="it-IT" u="sng" dirty="0" err="1"/>
              <a:t>Σ</a:t>
            </a:r>
            <a:r>
              <a:rPr lang="it-IT" u="sng" dirty="0"/>
              <a:t>* </a:t>
            </a:r>
            <a:r>
              <a:rPr lang="it-IT" dirty="0" smtClean="0"/>
              <a:t>tali </a:t>
            </a:r>
            <a:r>
              <a:rPr lang="it-IT" dirty="0"/>
              <a:t>che </a:t>
            </a:r>
            <a:r>
              <a:rPr lang="it-IT" dirty="0">
                <a:solidFill>
                  <a:srgbClr val="D441C9"/>
                </a:solidFill>
              </a:rPr>
              <a:t>NT(</a:t>
            </a:r>
            <a:r>
              <a:rPr lang="it-IT" i="1" dirty="0">
                <a:solidFill>
                  <a:srgbClr val="D441C9"/>
                </a:solidFill>
              </a:rPr>
              <a:t>x</a:t>
            </a:r>
            <a:r>
              <a:rPr lang="it-IT" dirty="0">
                <a:solidFill>
                  <a:srgbClr val="D441C9"/>
                </a:solidFill>
              </a:rPr>
              <a:t>) </a:t>
            </a:r>
            <a:r>
              <a:rPr lang="it-IT" b="1" dirty="0" smtClean="0">
                <a:solidFill>
                  <a:srgbClr val="D441C9"/>
                </a:solidFill>
              </a:rPr>
              <a:t>RIGETTA</a:t>
            </a:r>
            <a:r>
              <a:rPr lang="it-IT" dirty="0" smtClean="0">
                <a:solidFill>
                  <a:srgbClr val="D441C9"/>
                </a:solidFill>
              </a:rPr>
              <a:t>, </a:t>
            </a:r>
            <a:endParaRPr lang="it-IT" dirty="0">
              <a:solidFill>
                <a:srgbClr val="D441C9"/>
              </a:solidFill>
            </a:endParaRPr>
          </a:p>
          <a:p>
            <a:pPr lvl="1"/>
            <a:r>
              <a:rPr lang="it-IT" dirty="0" err="1" smtClean="0">
                <a:solidFill>
                  <a:srgbClr val="3636E8"/>
                </a:solidFill>
              </a:rPr>
              <a:t>ntime</a:t>
            </a:r>
            <a:r>
              <a:rPr lang="it-IT" dirty="0" smtClean="0">
                <a:solidFill>
                  <a:srgbClr val="3636E8"/>
                </a:solidFill>
              </a:rPr>
              <a:t>(</a:t>
            </a:r>
            <a:r>
              <a:rPr lang="it-IT" dirty="0" err="1" smtClean="0">
                <a:solidFill>
                  <a:srgbClr val="3636E8"/>
                </a:solidFill>
              </a:rPr>
              <a:t>T,x</a:t>
            </a:r>
            <a:r>
              <a:rPr lang="it-IT" dirty="0">
                <a:solidFill>
                  <a:srgbClr val="3636E8"/>
                </a:solidFill>
              </a:rPr>
              <a:t>)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= </a:t>
            </a:r>
            <a:r>
              <a:rPr lang="it-IT" b="1" dirty="0" smtClean="0">
                <a:solidFill>
                  <a:srgbClr val="D441C9"/>
                </a:solidFill>
              </a:rPr>
              <a:t>massimo</a:t>
            </a:r>
            <a:r>
              <a:rPr lang="it-IT" dirty="0" smtClean="0"/>
              <a:t> numero </a:t>
            </a:r>
            <a:r>
              <a:rPr lang="it-IT" dirty="0"/>
              <a:t>di istruzioni eseguite da una computazione deterministica </a:t>
            </a:r>
            <a:r>
              <a:rPr lang="it-IT" dirty="0" smtClean="0"/>
              <a:t>rigettante di  </a:t>
            </a:r>
            <a:r>
              <a:rPr lang="it-IT" dirty="0"/>
              <a:t>NT(x) </a:t>
            </a:r>
          </a:p>
          <a:p>
            <a:pPr lvl="1"/>
            <a:r>
              <a:rPr lang="it-IT" dirty="0" err="1">
                <a:solidFill>
                  <a:srgbClr val="3636E8"/>
                </a:solidFill>
              </a:rPr>
              <a:t>nspace</a:t>
            </a:r>
            <a:r>
              <a:rPr lang="it-IT" dirty="0">
                <a:solidFill>
                  <a:srgbClr val="3636E8"/>
                </a:solidFill>
              </a:rPr>
              <a:t>(</a:t>
            </a:r>
            <a:r>
              <a:rPr lang="it-IT" dirty="0" err="1">
                <a:solidFill>
                  <a:srgbClr val="3636E8"/>
                </a:solidFill>
              </a:rPr>
              <a:t>T,x</a:t>
            </a:r>
            <a:r>
              <a:rPr lang="it-IT" dirty="0">
                <a:solidFill>
                  <a:srgbClr val="3636E8"/>
                </a:solidFill>
              </a:rPr>
              <a:t>)</a:t>
            </a:r>
            <a:r>
              <a:rPr lang="it-IT" dirty="0"/>
              <a:t> = </a:t>
            </a:r>
            <a:r>
              <a:rPr lang="it-IT" b="1" dirty="0" smtClean="0">
                <a:solidFill>
                  <a:srgbClr val="D441C9"/>
                </a:solidFill>
              </a:rPr>
              <a:t>massimo</a:t>
            </a:r>
            <a:r>
              <a:rPr lang="it-IT" dirty="0" smtClean="0"/>
              <a:t> numero </a:t>
            </a:r>
            <a:r>
              <a:rPr lang="it-IT" dirty="0"/>
              <a:t>di celle utilizzate da una computazione </a:t>
            </a:r>
            <a:r>
              <a:rPr lang="it-IT"/>
              <a:t>deterministica </a:t>
            </a:r>
            <a:r>
              <a:rPr lang="it-IT" smtClean="0"/>
              <a:t>rigettante di </a:t>
            </a:r>
            <a:r>
              <a:rPr lang="it-IT" dirty="0"/>
              <a:t>NT(x</a:t>
            </a:r>
            <a:r>
              <a:rPr lang="it-IT" dirty="0" smtClean="0"/>
              <a:t>).</a:t>
            </a:r>
          </a:p>
          <a:p>
            <a:r>
              <a:rPr lang="it-IT" dirty="0" smtClean="0"/>
              <a:t>Anche con questa estensione, le funzioni </a:t>
            </a:r>
            <a:r>
              <a:rPr lang="it-IT" dirty="0" err="1" smtClean="0">
                <a:solidFill>
                  <a:srgbClr val="3636E8"/>
                </a:solidFill>
              </a:rPr>
              <a:t>ntime</a:t>
            </a:r>
            <a:r>
              <a:rPr lang="it-IT" dirty="0" smtClean="0">
                <a:solidFill>
                  <a:srgbClr val="3636E8"/>
                </a:solidFill>
              </a:rPr>
              <a:t> </a:t>
            </a:r>
            <a:r>
              <a:rPr lang="it-IT" dirty="0" smtClean="0"/>
              <a:t>e </a:t>
            </a:r>
            <a:r>
              <a:rPr lang="it-IT" dirty="0" err="1" smtClean="0">
                <a:solidFill>
                  <a:srgbClr val="3636E8"/>
                </a:solidFill>
              </a:rPr>
              <a:t>nspace</a:t>
            </a:r>
            <a:r>
              <a:rPr lang="it-IT" dirty="0" smtClean="0">
                <a:solidFill>
                  <a:srgbClr val="3636E8"/>
                </a:solidFill>
              </a:rPr>
              <a:t> </a:t>
            </a:r>
            <a:r>
              <a:rPr lang="it-IT" dirty="0" smtClean="0"/>
              <a:t>restano funzioni parziali</a:t>
            </a:r>
          </a:p>
          <a:p>
            <a:r>
              <a:rPr lang="it-IT" dirty="0" smtClean="0"/>
              <a:t>Per esercizio, dimostrate che soddisfano gli assiomi di </a:t>
            </a:r>
            <a:r>
              <a:rPr lang="it-IT" dirty="0" err="1" smtClean="0"/>
              <a:t>Blum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53245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Relazioni fra spazio e tempo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8" y="1022532"/>
            <a:ext cx="10143536" cy="5835467"/>
          </a:xfrm>
        </p:spPr>
        <p:txBody>
          <a:bodyPr>
            <a:normAutofit/>
          </a:bodyPr>
          <a:lstStyle/>
          <a:p>
            <a:r>
              <a:rPr lang="it-IT" b="1" dirty="0" smtClean="0"/>
              <a:t>Teorema 6.1 </a:t>
            </a:r>
            <a:r>
              <a:rPr lang="it-IT" dirty="0" smtClean="0"/>
              <a:t>(caso deterministico): </a:t>
            </a:r>
            <a:r>
              <a:rPr lang="it-IT" i="1" dirty="0" smtClean="0"/>
              <a:t>Sia </a:t>
            </a:r>
            <a:r>
              <a:rPr lang="it-IT" dirty="0" smtClean="0"/>
              <a:t>T</a:t>
            </a:r>
            <a:r>
              <a:rPr lang="it-IT" i="1" dirty="0" smtClean="0"/>
              <a:t> una macchina di </a:t>
            </a:r>
            <a:r>
              <a:rPr lang="it-IT" i="1" dirty="0" err="1" smtClean="0"/>
              <a:t>Turing</a:t>
            </a:r>
            <a:r>
              <a:rPr lang="it-IT" i="1" dirty="0" smtClean="0"/>
              <a:t> </a:t>
            </a:r>
            <a:r>
              <a:rPr lang="it-IT" b="1" i="1" dirty="0" smtClean="0">
                <a:solidFill>
                  <a:srgbClr val="D441C9"/>
                </a:solidFill>
              </a:rPr>
              <a:t>deterministica</a:t>
            </a:r>
            <a:r>
              <a:rPr lang="it-IT" i="1" dirty="0" smtClean="0"/>
              <a:t>, definita su un alfabeto </a:t>
            </a:r>
            <a:r>
              <a:rPr lang="it-IT" dirty="0" err="1" smtClean="0"/>
              <a:t>Σ</a:t>
            </a:r>
            <a:r>
              <a:rPr lang="it-IT" dirty="0" smtClean="0"/>
              <a:t> </a:t>
            </a:r>
            <a:r>
              <a:rPr lang="it-IT" i="1" dirty="0" smtClean="0"/>
              <a:t>(non contenente il simbolo </a:t>
            </a:r>
            <a:r>
              <a:rPr lang="it-IT" dirty="0">
                <a:sym typeface="Symbol" charset="2"/>
              </a:rPr>
              <a:t></a:t>
            </a:r>
            <a:r>
              <a:rPr lang="it-IT" dirty="0"/>
              <a:t> </a:t>
            </a:r>
            <a:r>
              <a:rPr lang="it-IT" i="1" dirty="0" smtClean="0"/>
              <a:t>) e </a:t>
            </a:r>
            <a:r>
              <a:rPr lang="it-IT" i="1" dirty="0"/>
              <a:t>un insieme degli stati </a:t>
            </a:r>
            <a:r>
              <a:rPr lang="it-IT" i="1" dirty="0" err="1"/>
              <a:t>Q</a:t>
            </a:r>
            <a:r>
              <a:rPr lang="it-IT" i="1" dirty="0"/>
              <a:t>, e sia x </a:t>
            </a:r>
            <a:r>
              <a:rPr lang="it-IT" dirty="0"/>
              <a:t>∈ </a:t>
            </a:r>
            <a:r>
              <a:rPr lang="it-IT" dirty="0" err="1"/>
              <a:t>Σ</a:t>
            </a:r>
            <a:r>
              <a:rPr lang="it-IT" dirty="0"/>
              <a:t>∗ </a:t>
            </a:r>
            <a:r>
              <a:rPr lang="it-IT" i="1" dirty="0"/>
              <a:t>tale che </a:t>
            </a:r>
            <a:r>
              <a:rPr lang="it-IT" dirty="0"/>
              <a:t>T (x) </a:t>
            </a:r>
            <a:r>
              <a:rPr lang="it-IT" i="1" dirty="0">
                <a:solidFill>
                  <a:schemeClr val="tx1"/>
                </a:solidFill>
              </a:rPr>
              <a:t>termina</a:t>
            </a:r>
            <a:r>
              <a:rPr lang="it-IT" i="1" dirty="0"/>
              <a:t>. Allora,</a:t>
            </a:r>
            <a:br>
              <a:rPr lang="it-IT" i="1" dirty="0"/>
            </a:br>
            <a:r>
              <a:rPr lang="it-IT" i="1" dirty="0" smtClean="0"/>
              <a:t>																				</a:t>
            </a:r>
            <a:r>
              <a:rPr lang="it-IT" dirty="0" err="1" smtClean="0"/>
              <a:t>dspace</a:t>
            </a:r>
            <a:r>
              <a:rPr lang="it-IT" dirty="0" smtClean="0"/>
              <a:t>(</a:t>
            </a:r>
            <a:r>
              <a:rPr lang="it-IT" dirty="0" err="1" smtClean="0"/>
              <a:t>T,x</a:t>
            </a:r>
            <a:r>
              <a:rPr lang="it-IT" dirty="0"/>
              <a:t>) ≤ </a:t>
            </a:r>
            <a:r>
              <a:rPr lang="it-IT" dirty="0" err="1"/>
              <a:t>dtime</a:t>
            </a:r>
            <a:r>
              <a:rPr lang="it-IT" dirty="0"/>
              <a:t>(</a:t>
            </a:r>
            <a:r>
              <a:rPr lang="it-IT" dirty="0" err="1"/>
              <a:t>T,x</a:t>
            </a:r>
            <a:r>
              <a:rPr lang="it-IT" dirty="0"/>
              <a:t>) ≤ </a:t>
            </a:r>
            <a:r>
              <a:rPr lang="it-IT" dirty="0" err="1"/>
              <a:t>dspace</a:t>
            </a:r>
            <a:r>
              <a:rPr lang="it-IT" dirty="0"/>
              <a:t>(</a:t>
            </a:r>
            <a:r>
              <a:rPr lang="it-IT" dirty="0" err="1"/>
              <a:t>T,x</a:t>
            </a:r>
            <a:r>
              <a:rPr lang="it-IT" dirty="0"/>
              <a:t>)|</a:t>
            </a:r>
            <a:r>
              <a:rPr lang="it-IT" dirty="0" err="1"/>
              <a:t>Q</a:t>
            </a:r>
            <a:r>
              <a:rPr lang="it-IT" dirty="0"/>
              <a:t>|(|</a:t>
            </a:r>
            <a:r>
              <a:rPr lang="it-IT" dirty="0" err="1"/>
              <a:t>Σ</a:t>
            </a:r>
            <a:r>
              <a:rPr lang="it-IT" dirty="0"/>
              <a:t>|+</a:t>
            </a:r>
            <a:r>
              <a:rPr lang="it-IT" dirty="0" smtClean="0"/>
              <a:t>1)</a:t>
            </a:r>
            <a:r>
              <a:rPr lang="it-IT" sz="2000" baseline="30000" dirty="0" err="1" smtClean="0"/>
              <a:t>dspace</a:t>
            </a:r>
            <a:r>
              <a:rPr lang="it-IT" sz="2000" baseline="30000" dirty="0" smtClean="0"/>
              <a:t>(</a:t>
            </a:r>
            <a:r>
              <a:rPr lang="it-IT" sz="2000" baseline="30000" dirty="0" err="1" smtClean="0"/>
              <a:t>T,x</a:t>
            </a:r>
            <a:r>
              <a:rPr lang="it-IT" sz="2000" baseline="30000" dirty="0" smtClean="0"/>
              <a:t>)</a:t>
            </a:r>
            <a:r>
              <a:rPr lang="it-IT" dirty="0" smtClean="0"/>
              <a:t> . </a:t>
            </a:r>
            <a:endParaRPr lang="it-IT" dirty="0"/>
          </a:p>
          <a:p>
            <a:pPr lvl="3"/>
            <a:endParaRPr lang="it-IT" dirty="0"/>
          </a:p>
          <a:p>
            <a:r>
              <a:rPr lang="it-IT" dirty="0" smtClean="0"/>
              <a:t>1</a:t>
            </a:r>
            <a:r>
              <a:rPr lang="it-IT" dirty="0"/>
              <a:t>) </a:t>
            </a:r>
            <a:r>
              <a:rPr lang="it-IT" dirty="0" err="1"/>
              <a:t>dspace</a:t>
            </a:r>
            <a:r>
              <a:rPr lang="it-IT" dirty="0"/>
              <a:t>(</a:t>
            </a:r>
            <a:r>
              <a:rPr lang="it-IT" dirty="0" err="1"/>
              <a:t>T,x</a:t>
            </a:r>
            <a:r>
              <a:rPr lang="it-IT" dirty="0"/>
              <a:t>) ≤ </a:t>
            </a:r>
            <a:r>
              <a:rPr lang="it-IT" dirty="0" err="1"/>
              <a:t>dtime</a:t>
            </a:r>
            <a:r>
              <a:rPr lang="it-IT" dirty="0"/>
              <a:t>(</a:t>
            </a:r>
            <a:r>
              <a:rPr lang="it-IT" dirty="0" err="1"/>
              <a:t>T,x</a:t>
            </a:r>
            <a:r>
              <a:rPr lang="it-IT" dirty="0"/>
              <a:t>) </a:t>
            </a:r>
            <a:endParaRPr lang="it-IT" dirty="0" smtClean="0"/>
          </a:p>
          <a:p>
            <a:pPr lvl="1"/>
            <a:r>
              <a:rPr lang="it-IT" dirty="0" smtClean="0"/>
              <a:t>Facile: se T(x) utilizza </a:t>
            </a:r>
            <a:r>
              <a:rPr lang="it-IT" dirty="0" err="1" smtClean="0"/>
              <a:t>dspace</a:t>
            </a:r>
            <a:r>
              <a:rPr lang="it-IT" dirty="0" smtClean="0"/>
              <a:t>(</a:t>
            </a:r>
            <a:r>
              <a:rPr lang="it-IT" dirty="0" err="1" smtClean="0"/>
              <a:t>T,x</a:t>
            </a:r>
            <a:r>
              <a:rPr lang="it-IT" dirty="0" smtClean="0"/>
              <a:t>) celle di memoria, quelle celle deve almeno leggerle</a:t>
            </a:r>
          </a:p>
          <a:p>
            <a:pPr lvl="1"/>
            <a:r>
              <a:rPr lang="it-IT" dirty="0" smtClean="0"/>
              <a:t>e, per leggere ciascuna cella impiega un’istruzione (ossia, esegue una quintupla)</a:t>
            </a:r>
            <a:endParaRPr lang="it-IT" dirty="0"/>
          </a:p>
          <a:p>
            <a:pPr lvl="1"/>
            <a:r>
              <a:rPr lang="it-IT" dirty="0" smtClean="0"/>
              <a:t>Fine</a:t>
            </a:r>
            <a:r>
              <a:rPr lang="is-IS" dirty="0" smtClean="0"/>
              <a:t>.</a:t>
            </a:r>
          </a:p>
          <a:p>
            <a:pPr lvl="1"/>
            <a:r>
              <a:rPr lang="is-IS" dirty="0" smtClean="0"/>
              <a:t>Beh, in realtà, potrebbe utilizzare un input molto più lungo del necessario</a:t>
            </a:r>
          </a:p>
          <a:p>
            <a:pPr lvl="1"/>
            <a:r>
              <a:rPr lang="is-IS" dirty="0" smtClean="0"/>
              <a:t>pensate, ad esempio, se per sommare i due numeri 15 e 6, scrivessimo l’input nella forma: “lunghissima sequen</a:t>
            </a:r>
            <a:r>
              <a:rPr lang="is-IS" sz="2000" b="1" dirty="0" smtClean="0">
                <a:solidFill>
                  <a:srgbClr val="00B050"/>
                </a:solidFill>
              </a:rPr>
              <a:t>z</a:t>
            </a:r>
            <a:r>
              <a:rPr lang="is-IS" dirty="0" smtClean="0"/>
              <a:t>a di 0”=15+6</a:t>
            </a:r>
          </a:p>
          <a:p>
            <a:pPr lvl="1"/>
            <a:r>
              <a:rPr lang="it-IT" dirty="0" smtClean="0"/>
              <a:t>e poi posizionassimo la testina sul carattere ’=‘ all’inizio della computazione: in questo caso non avremmo bisogno di leggere i tantissimi ‘0’ iniziali</a:t>
            </a:r>
          </a:p>
          <a:p>
            <a:pPr lvl="1"/>
            <a:r>
              <a:rPr lang="it-IT" dirty="0" smtClean="0"/>
              <a:t>per questo la definizione di </a:t>
            </a:r>
            <a:r>
              <a:rPr lang="it-IT" dirty="0" err="1" smtClean="0"/>
              <a:t>dspace</a:t>
            </a:r>
            <a:r>
              <a:rPr lang="it-IT" dirty="0" smtClean="0"/>
              <a:t> è un po’ diversa da quella che abbiamo visto</a:t>
            </a:r>
          </a:p>
          <a:p>
            <a:pPr lvl="1"/>
            <a:r>
              <a:rPr lang="it-IT" dirty="0" smtClean="0"/>
              <a:t>ma noi ci teniamo quella e non consideriamo questi casi “anomali”</a:t>
            </a:r>
          </a:p>
        </p:txBody>
      </p:sp>
    </p:spTree>
    <p:extLst>
      <p:ext uri="{BB962C8B-B14F-4D97-AF65-F5344CB8AC3E}">
        <p14:creationId xmlns:p14="http://schemas.microsoft.com/office/powerpoint/2010/main" val="26073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Relazioni fra spazio e tempo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b="1" dirty="0" smtClean="0"/>
              <a:t>Teorema 6.1 </a:t>
            </a:r>
            <a:r>
              <a:rPr lang="it-IT" dirty="0" smtClean="0"/>
              <a:t>(caso deterministico): </a:t>
            </a:r>
            <a:r>
              <a:rPr lang="it-IT" i="1" dirty="0" smtClean="0"/>
              <a:t>Sia </a:t>
            </a:r>
            <a:r>
              <a:rPr lang="it-IT" dirty="0" smtClean="0"/>
              <a:t>T</a:t>
            </a:r>
            <a:r>
              <a:rPr lang="it-IT" i="1" dirty="0" smtClean="0"/>
              <a:t> una macchina di </a:t>
            </a:r>
            <a:r>
              <a:rPr lang="it-IT" i="1" dirty="0" err="1" smtClean="0"/>
              <a:t>Turing</a:t>
            </a:r>
            <a:r>
              <a:rPr lang="it-IT" i="1" dirty="0" smtClean="0"/>
              <a:t> </a:t>
            </a:r>
            <a:r>
              <a:rPr lang="it-IT" b="1" i="1" dirty="0" smtClean="0">
                <a:solidFill>
                  <a:srgbClr val="D441C9"/>
                </a:solidFill>
              </a:rPr>
              <a:t>deterministica</a:t>
            </a:r>
            <a:r>
              <a:rPr lang="it-IT" i="1" dirty="0" smtClean="0"/>
              <a:t>, definita su un alfabeto </a:t>
            </a:r>
            <a:r>
              <a:rPr lang="it-IT" dirty="0" err="1" smtClean="0"/>
              <a:t>Σ</a:t>
            </a:r>
            <a:r>
              <a:rPr lang="it-IT" dirty="0" smtClean="0"/>
              <a:t> </a:t>
            </a:r>
            <a:r>
              <a:rPr lang="it-IT" i="1" dirty="0" smtClean="0"/>
              <a:t>(non contenente il simbolo </a:t>
            </a:r>
            <a:r>
              <a:rPr lang="it-IT" dirty="0">
                <a:sym typeface="Symbol" charset="2"/>
              </a:rPr>
              <a:t></a:t>
            </a:r>
            <a:r>
              <a:rPr lang="it-IT" dirty="0"/>
              <a:t> </a:t>
            </a:r>
            <a:r>
              <a:rPr lang="it-IT" i="1" dirty="0" smtClean="0"/>
              <a:t>) e </a:t>
            </a:r>
            <a:r>
              <a:rPr lang="it-IT" i="1" dirty="0"/>
              <a:t>un insieme degli stati </a:t>
            </a:r>
            <a:r>
              <a:rPr lang="it-IT" i="1" dirty="0" err="1"/>
              <a:t>Q</a:t>
            </a:r>
            <a:r>
              <a:rPr lang="it-IT" i="1" dirty="0"/>
              <a:t>, e sia x </a:t>
            </a:r>
            <a:r>
              <a:rPr lang="it-IT" dirty="0"/>
              <a:t>∈ </a:t>
            </a:r>
            <a:r>
              <a:rPr lang="it-IT" dirty="0" err="1" smtClean="0"/>
              <a:t>Σ</a:t>
            </a:r>
            <a:r>
              <a:rPr lang="it-IT" dirty="0"/>
              <a:t>*</a:t>
            </a:r>
            <a:r>
              <a:rPr lang="it-IT" dirty="0" smtClean="0"/>
              <a:t> </a:t>
            </a:r>
            <a:r>
              <a:rPr lang="it-IT" i="1" dirty="0"/>
              <a:t>tale che </a:t>
            </a:r>
            <a:r>
              <a:rPr lang="it-IT" dirty="0" smtClean="0"/>
              <a:t>T </a:t>
            </a:r>
            <a:r>
              <a:rPr lang="it-IT" dirty="0"/>
              <a:t>(x) </a:t>
            </a:r>
            <a:r>
              <a:rPr lang="it-IT" i="1" dirty="0" smtClean="0">
                <a:solidFill>
                  <a:schemeClr val="tx1"/>
                </a:solidFill>
              </a:rPr>
              <a:t>termina</a:t>
            </a:r>
            <a:r>
              <a:rPr lang="it-IT" i="1" dirty="0" smtClean="0"/>
              <a:t>. </a:t>
            </a:r>
            <a:r>
              <a:rPr lang="it-IT" i="1" dirty="0"/>
              <a:t>Allora</a:t>
            </a:r>
            <a:r>
              <a:rPr lang="it-IT" i="1" dirty="0" smtClean="0"/>
              <a:t>,												</a:t>
            </a:r>
            <a:endParaRPr lang="it-IT" dirty="0"/>
          </a:p>
          <a:p>
            <a:r>
              <a:rPr lang="it-IT" dirty="0"/>
              <a:t>2</a:t>
            </a:r>
            <a:r>
              <a:rPr lang="it-IT" dirty="0" smtClean="0"/>
              <a:t>) </a:t>
            </a:r>
            <a:r>
              <a:rPr lang="it-IT" dirty="0" err="1" smtClean="0"/>
              <a:t>dtime</a:t>
            </a:r>
            <a:r>
              <a:rPr lang="it-IT" dirty="0" smtClean="0"/>
              <a:t>(</a:t>
            </a:r>
            <a:r>
              <a:rPr lang="it-IT" dirty="0" err="1" smtClean="0"/>
              <a:t>T,x</a:t>
            </a:r>
            <a:r>
              <a:rPr lang="it-IT" dirty="0"/>
              <a:t>) ≤ </a:t>
            </a:r>
            <a:r>
              <a:rPr lang="it-IT" dirty="0" err="1"/>
              <a:t>dspace</a:t>
            </a:r>
            <a:r>
              <a:rPr lang="it-IT" dirty="0"/>
              <a:t>(</a:t>
            </a:r>
            <a:r>
              <a:rPr lang="it-IT" dirty="0" err="1"/>
              <a:t>T,x</a:t>
            </a:r>
            <a:r>
              <a:rPr lang="it-IT" dirty="0" smtClean="0"/>
              <a:t>)|</a:t>
            </a:r>
            <a:r>
              <a:rPr lang="it-IT" dirty="0" err="1"/>
              <a:t>Q</a:t>
            </a:r>
            <a:r>
              <a:rPr lang="it-IT" dirty="0" smtClean="0"/>
              <a:t>|(|</a:t>
            </a:r>
            <a:r>
              <a:rPr lang="it-IT" dirty="0" err="1"/>
              <a:t>Σ</a:t>
            </a:r>
            <a:r>
              <a:rPr lang="it-IT" dirty="0"/>
              <a:t>|+</a:t>
            </a:r>
            <a:r>
              <a:rPr lang="it-IT" dirty="0" smtClean="0"/>
              <a:t>1)</a:t>
            </a:r>
            <a:r>
              <a:rPr lang="it-IT" sz="2000" baseline="30000" dirty="0" err="1" smtClean="0"/>
              <a:t>dspace</a:t>
            </a:r>
            <a:r>
              <a:rPr lang="it-IT" sz="2000" baseline="30000" dirty="0" smtClean="0"/>
              <a:t>(</a:t>
            </a:r>
            <a:r>
              <a:rPr lang="it-IT" sz="2000" baseline="30000" dirty="0" err="1" smtClean="0"/>
              <a:t>T,x</a:t>
            </a:r>
            <a:r>
              <a:rPr lang="it-IT" sz="2000" baseline="30000" dirty="0"/>
              <a:t>)</a:t>
            </a:r>
            <a:r>
              <a:rPr lang="it-IT" dirty="0"/>
              <a:t> . </a:t>
            </a:r>
            <a:endParaRPr lang="it-IT" dirty="0" smtClean="0"/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Un po’ meno f</a:t>
            </a:r>
            <a:r>
              <a:rPr lang="it-IT" dirty="0" smtClean="0"/>
              <a:t>acile: questa volta, dobbiamo osservare </a:t>
            </a:r>
            <a:r>
              <a:rPr lang="it-IT" dirty="0"/>
              <a:t>che </a:t>
            </a:r>
            <a:r>
              <a:rPr lang="it-IT" dirty="0" err="1"/>
              <a:t>dspace</a:t>
            </a:r>
            <a:r>
              <a:rPr lang="it-IT" dirty="0"/>
              <a:t>(</a:t>
            </a:r>
            <a:r>
              <a:rPr lang="it-IT" dirty="0" err="1"/>
              <a:t>T,x</a:t>
            </a:r>
            <a:r>
              <a:rPr lang="it-IT" dirty="0"/>
              <a:t>)|</a:t>
            </a:r>
            <a:r>
              <a:rPr lang="it-IT" dirty="0" err="1"/>
              <a:t>Q</a:t>
            </a:r>
            <a:r>
              <a:rPr lang="it-IT" dirty="0"/>
              <a:t>|(|</a:t>
            </a:r>
            <a:r>
              <a:rPr lang="it-IT" dirty="0" err="1"/>
              <a:t>Σ</a:t>
            </a:r>
            <a:r>
              <a:rPr lang="it-IT" dirty="0"/>
              <a:t>|+</a:t>
            </a:r>
            <a:r>
              <a:rPr lang="it-IT" dirty="0" smtClean="0"/>
              <a:t>1)</a:t>
            </a:r>
            <a:r>
              <a:rPr lang="it-IT" sz="2000" baseline="30000" dirty="0" err="1" smtClean="0"/>
              <a:t>dspace</a:t>
            </a:r>
            <a:r>
              <a:rPr lang="it-IT" sz="2000" baseline="30000" dirty="0" smtClean="0"/>
              <a:t>(</a:t>
            </a:r>
            <a:r>
              <a:rPr lang="it-IT" sz="2000" baseline="30000" dirty="0" err="1" smtClean="0"/>
              <a:t>T,x</a:t>
            </a:r>
            <a:r>
              <a:rPr lang="it-IT" sz="2000" baseline="30000" dirty="0"/>
              <a:t>)</a:t>
            </a:r>
            <a:r>
              <a:rPr lang="it-IT" sz="2000" dirty="0"/>
              <a:t> </a:t>
            </a:r>
            <a:r>
              <a:rPr lang="it-IT" sz="2000" dirty="0" smtClean="0"/>
              <a:t> </a:t>
            </a:r>
            <a:r>
              <a:rPr lang="it-IT" dirty="0" smtClean="0"/>
              <a:t>(chiamiamo k(</a:t>
            </a:r>
            <a:r>
              <a:rPr lang="it-IT" dirty="0" err="1" smtClean="0"/>
              <a:t>T,x</a:t>
            </a:r>
            <a:r>
              <a:rPr lang="it-IT" dirty="0" smtClean="0"/>
              <a:t>) questo valore) è il numero di stati globali possibili di T nel caso in cui non più di </a:t>
            </a:r>
            <a:r>
              <a:rPr lang="it-IT" dirty="0" err="1" smtClean="0"/>
              <a:t>dspace</a:t>
            </a:r>
            <a:r>
              <a:rPr lang="it-IT" dirty="0" smtClean="0"/>
              <a:t>(</a:t>
            </a:r>
            <a:r>
              <a:rPr lang="it-IT" dirty="0" err="1" smtClean="0"/>
              <a:t>T,x</a:t>
            </a:r>
            <a:r>
              <a:rPr lang="it-IT" dirty="0" smtClean="0"/>
              <a:t>) celle del nastro vengano utilizzate dalla computazione T(x)</a:t>
            </a:r>
          </a:p>
          <a:p>
            <a:pPr lvl="1"/>
            <a:r>
              <a:rPr lang="it-IT" dirty="0" smtClean="0"/>
              <a:t>e questo è ben spiegato nella dispensa.</a:t>
            </a:r>
            <a:endParaRPr lang="it-IT" dirty="0"/>
          </a:p>
          <a:p>
            <a:pPr lvl="1"/>
            <a:r>
              <a:rPr lang="it-IT" dirty="0" smtClean="0"/>
              <a:t>Ora, ricordiamo che una computazione è una successione di stati globali tali che si passa da uno stato globale al successivo eseguendo una quintupla</a:t>
            </a:r>
            <a:endParaRPr lang="is-IS" dirty="0" smtClean="0"/>
          </a:p>
          <a:p>
            <a:pPr lvl="1"/>
            <a:r>
              <a:rPr lang="it-IT" dirty="0" smtClean="0"/>
              <a:t>se T(x) durasse più di k(</a:t>
            </a:r>
            <a:r>
              <a:rPr lang="it-IT" dirty="0" err="1" smtClean="0"/>
              <a:t>T,x</a:t>
            </a:r>
            <a:r>
              <a:rPr lang="it-IT" dirty="0" smtClean="0"/>
              <a:t>) passi (senza uscire mai dalle </a:t>
            </a:r>
            <a:r>
              <a:rPr lang="it-IT" dirty="0" err="1" smtClean="0"/>
              <a:t>dspace</a:t>
            </a:r>
            <a:r>
              <a:rPr lang="it-IT" dirty="0" smtClean="0"/>
              <a:t>(</a:t>
            </a:r>
            <a:r>
              <a:rPr lang="it-IT" dirty="0" err="1" smtClean="0"/>
              <a:t>T,x</a:t>
            </a:r>
            <a:r>
              <a:rPr lang="it-IT" dirty="0" smtClean="0"/>
              <a:t>) celle), allora sarebbe una successioni di stati globali contenente almeno due volte uno stesso stato globale – chiamiamolo SG1</a:t>
            </a:r>
          </a:p>
          <a:p>
            <a:pPr lvl="1"/>
            <a:r>
              <a:rPr lang="it-IT" dirty="0" smtClean="0"/>
              <a:t>ma T è deterministica; allora, a partire da SG1 è possibile eseguire un’unica quintupla – ed essa viene eseguita entrambe le volte in cui T(x) si trova in SG1</a:t>
            </a:r>
          </a:p>
          <a:p>
            <a:pPr lvl="1"/>
            <a:r>
              <a:rPr lang="it-IT" dirty="0" smtClean="0"/>
              <a:t>quindi, entrambe le volte, avviene una transizione verso lo stesso stato globale</a:t>
            </a:r>
          </a:p>
          <a:p>
            <a:pPr lvl="1"/>
            <a:r>
              <a:rPr lang="it-IT" dirty="0" smtClean="0"/>
              <a:t>e così via, e così via: T(x) sarebbe in </a:t>
            </a:r>
            <a:r>
              <a:rPr lang="it-IT" dirty="0" err="1" smtClean="0"/>
              <a:t>loop</a:t>
            </a:r>
            <a:r>
              <a:rPr lang="it-IT" dirty="0" smtClean="0"/>
              <a:t> (contro l’ipotesi che termina)</a:t>
            </a:r>
          </a:p>
          <a:p>
            <a:pPr lvl="1"/>
            <a:r>
              <a:rPr lang="it-IT" b="1" dirty="0" smtClean="0">
                <a:solidFill>
                  <a:srgbClr val="FF0000"/>
                </a:solidFill>
              </a:rPr>
              <a:t>studiatelo sulla dispensa (dove è descritto meglio!)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8094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Relazioni fra spazio e tempo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8" y="1022532"/>
            <a:ext cx="10143536" cy="5835467"/>
          </a:xfrm>
        </p:spPr>
        <p:txBody>
          <a:bodyPr>
            <a:normAutofit/>
          </a:bodyPr>
          <a:lstStyle/>
          <a:p>
            <a:r>
              <a:rPr lang="it-IT" b="1" dirty="0" smtClean="0"/>
              <a:t>Teorema 6.1 </a:t>
            </a:r>
            <a:r>
              <a:rPr lang="it-IT" dirty="0" smtClean="0"/>
              <a:t>(caso non deterministico): </a:t>
            </a:r>
            <a:r>
              <a:rPr lang="it-IT" i="1" dirty="0" smtClean="0"/>
              <a:t>Sia </a:t>
            </a:r>
            <a:r>
              <a:rPr lang="it-IT" dirty="0" smtClean="0"/>
              <a:t>NT</a:t>
            </a:r>
            <a:r>
              <a:rPr lang="it-IT" i="1" dirty="0" smtClean="0"/>
              <a:t> una macchina di </a:t>
            </a:r>
            <a:r>
              <a:rPr lang="it-IT" i="1" dirty="0" err="1" smtClean="0"/>
              <a:t>Turing</a:t>
            </a:r>
            <a:r>
              <a:rPr lang="it-IT" i="1" dirty="0" smtClean="0"/>
              <a:t> </a:t>
            </a:r>
            <a:r>
              <a:rPr lang="it-IT" b="1" i="1" dirty="0" smtClean="0">
                <a:solidFill>
                  <a:srgbClr val="D441C9"/>
                </a:solidFill>
              </a:rPr>
              <a:t>non deterministica</a:t>
            </a:r>
            <a:r>
              <a:rPr lang="it-IT" i="1" dirty="0" smtClean="0"/>
              <a:t>, definita su un alfabeto </a:t>
            </a:r>
            <a:r>
              <a:rPr lang="it-IT" dirty="0" err="1" smtClean="0"/>
              <a:t>Σ</a:t>
            </a:r>
            <a:r>
              <a:rPr lang="it-IT" dirty="0" smtClean="0"/>
              <a:t> </a:t>
            </a:r>
            <a:r>
              <a:rPr lang="it-IT" i="1" dirty="0" smtClean="0"/>
              <a:t>(non contenente il simbolo </a:t>
            </a:r>
            <a:r>
              <a:rPr lang="it-IT" dirty="0">
                <a:sym typeface="Symbol" charset="2"/>
              </a:rPr>
              <a:t></a:t>
            </a:r>
            <a:r>
              <a:rPr lang="it-IT" dirty="0"/>
              <a:t> </a:t>
            </a:r>
            <a:r>
              <a:rPr lang="it-IT" i="1" dirty="0" smtClean="0"/>
              <a:t>) e </a:t>
            </a:r>
            <a:r>
              <a:rPr lang="it-IT" i="1" dirty="0"/>
              <a:t>un insieme degli stati </a:t>
            </a:r>
            <a:r>
              <a:rPr lang="it-IT" i="1" dirty="0" err="1"/>
              <a:t>Q</a:t>
            </a:r>
            <a:r>
              <a:rPr lang="it-IT" i="1" dirty="0"/>
              <a:t>, e sia x </a:t>
            </a:r>
            <a:r>
              <a:rPr lang="it-IT" dirty="0"/>
              <a:t>∈ </a:t>
            </a:r>
            <a:r>
              <a:rPr lang="it-IT" dirty="0" err="1" smtClean="0"/>
              <a:t>Σ</a:t>
            </a:r>
            <a:r>
              <a:rPr lang="it-IT" dirty="0"/>
              <a:t>*</a:t>
            </a:r>
            <a:r>
              <a:rPr lang="it-IT" dirty="0" smtClean="0"/>
              <a:t> </a:t>
            </a:r>
            <a:r>
              <a:rPr lang="it-IT" i="1" dirty="0"/>
              <a:t>tale che </a:t>
            </a:r>
            <a:r>
              <a:rPr lang="it-IT" dirty="0" smtClean="0"/>
              <a:t>NT </a:t>
            </a:r>
            <a:r>
              <a:rPr lang="it-IT" dirty="0"/>
              <a:t>(x) </a:t>
            </a:r>
            <a:r>
              <a:rPr lang="it-IT" i="1" dirty="0" smtClean="0">
                <a:solidFill>
                  <a:schemeClr val="tx1"/>
                </a:solidFill>
              </a:rPr>
              <a:t>termina</a:t>
            </a:r>
            <a:r>
              <a:rPr lang="it-IT" i="1" dirty="0" smtClean="0"/>
              <a:t>. </a:t>
            </a:r>
            <a:r>
              <a:rPr lang="it-IT" i="1" dirty="0"/>
              <a:t>Allora,</a:t>
            </a:r>
            <a:br>
              <a:rPr lang="it-IT" i="1" dirty="0"/>
            </a:br>
            <a:r>
              <a:rPr lang="it-IT" i="1" dirty="0" smtClean="0"/>
              <a:t>																				</a:t>
            </a:r>
            <a:r>
              <a:rPr lang="it-IT" dirty="0" err="1" smtClean="0"/>
              <a:t>nspace</a:t>
            </a:r>
            <a:r>
              <a:rPr lang="it-IT" dirty="0" smtClean="0"/>
              <a:t>(</a:t>
            </a:r>
            <a:r>
              <a:rPr lang="it-IT" dirty="0" err="1" smtClean="0"/>
              <a:t>NT,x</a:t>
            </a:r>
            <a:r>
              <a:rPr lang="it-IT" dirty="0"/>
              <a:t>) ≤ </a:t>
            </a:r>
            <a:r>
              <a:rPr lang="it-IT" dirty="0" err="1" smtClean="0"/>
              <a:t>ntime</a:t>
            </a:r>
            <a:r>
              <a:rPr lang="it-IT" dirty="0" smtClean="0"/>
              <a:t>(</a:t>
            </a:r>
            <a:r>
              <a:rPr lang="it-IT" dirty="0" err="1" smtClean="0"/>
              <a:t>NT,x</a:t>
            </a:r>
            <a:r>
              <a:rPr lang="it-IT" dirty="0"/>
              <a:t>) ≤ </a:t>
            </a:r>
            <a:r>
              <a:rPr lang="it-IT" dirty="0" err="1" smtClean="0"/>
              <a:t>nspace</a:t>
            </a:r>
            <a:r>
              <a:rPr lang="it-IT" dirty="0" smtClean="0"/>
              <a:t>(</a:t>
            </a:r>
            <a:r>
              <a:rPr lang="it-IT" dirty="0" err="1" smtClean="0"/>
              <a:t>NT,x</a:t>
            </a:r>
            <a:r>
              <a:rPr lang="it-IT" dirty="0"/>
              <a:t>)|</a:t>
            </a:r>
            <a:r>
              <a:rPr lang="it-IT" dirty="0" err="1"/>
              <a:t>Q</a:t>
            </a:r>
            <a:r>
              <a:rPr lang="it-IT" dirty="0"/>
              <a:t>|(|</a:t>
            </a:r>
            <a:r>
              <a:rPr lang="it-IT" dirty="0" err="1"/>
              <a:t>Σ</a:t>
            </a:r>
            <a:r>
              <a:rPr lang="it-IT" dirty="0"/>
              <a:t>|+</a:t>
            </a:r>
            <a:r>
              <a:rPr lang="it-IT" dirty="0" smtClean="0"/>
              <a:t>1) </a:t>
            </a:r>
            <a:r>
              <a:rPr lang="it-IT" sz="2000" baseline="30000" dirty="0" err="1" smtClean="0"/>
              <a:t>nspace</a:t>
            </a:r>
            <a:r>
              <a:rPr lang="it-IT" sz="2000" baseline="30000" dirty="0" smtClean="0"/>
              <a:t>(</a:t>
            </a:r>
            <a:r>
              <a:rPr lang="it-IT" sz="2000" baseline="30000" dirty="0" err="1" smtClean="0"/>
              <a:t>NT,x</a:t>
            </a:r>
            <a:r>
              <a:rPr lang="it-IT" sz="2000" baseline="30000" dirty="0" smtClean="0"/>
              <a:t>)</a:t>
            </a:r>
            <a:r>
              <a:rPr lang="it-IT" dirty="0" smtClean="0"/>
              <a:t> . </a:t>
            </a:r>
            <a:endParaRPr lang="it-IT" dirty="0"/>
          </a:p>
          <a:p>
            <a:pPr lvl="3"/>
            <a:endParaRPr lang="it-IT" dirty="0"/>
          </a:p>
          <a:p>
            <a:r>
              <a:rPr lang="it-IT" dirty="0" smtClean="0"/>
              <a:t>Questa dimostrazione è sensibilmente più complessa di quella del caso deterministico, e ve la risparmio: non dovete studiarla</a:t>
            </a:r>
          </a:p>
          <a:p>
            <a:r>
              <a:rPr lang="it-IT" dirty="0" smtClean="0"/>
              <a:t>Ma vi consiglio di guardarla: per vostra cultura, per capire come funziona il caso non deterministico</a:t>
            </a:r>
          </a:p>
        </p:txBody>
      </p:sp>
    </p:spTree>
    <p:extLst>
      <p:ext uri="{BB962C8B-B14F-4D97-AF65-F5344CB8AC3E}">
        <p14:creationId xmlns:p14="http://schemas.microsoft.com/office/powerpoint/2010/main" val="183287621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7655</TotalTime>
  <Words>1663</Words>
  <Application>Microsoft Macintosh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Cambria Math</vt:lpstr>
      <vt:lpstr>Century Gothic</vt:lpstr>
      <vt:lpstr>Symbol</vt:lpstr>
      <vt:lpstr>Wingdings 3</vt:lpstr>
      <vt:lpstr>Arial</vt:lpstr>
      <vt:lpstr>Filo</vt:lpstr>
      <vt:lpstr>Lezione a distanza 9</vt:lpstr>
      <vt:lpstr>Misure di complessità</vt:lpstr>
      <vt:lpstr>Misure deterministiche</vt:lpstr>
      <vt:lpstr>Misure deterministiche</vt:lpstr>
      <vt:lpstr>Misure non deterministiche</vt:lpstr>
      <vt:lpstr>Misure non deterministiche</vt:lpstr>
      <vt:lpstr>Relazioni fra spazio e tempo</vt:lpstr>
      <vt:lpstr>Relazioni fra spazio e tempo</vt:lpstr>
      <vt:lpstr>Relazioni fra spazio e tempo</vt:lpstr>
      <vt:lpstr>Verso le classi di complessità</vt:lpstr>
      <vt:lpstr>Dall’accettazione alla decisione</vt:lpstr>
      <vt:lpstr>Dall’accettazione alla decisione</vt:lpstr>
      <vt:lpstr>Dall’accettazione alla decisione</vt:lpstr>
      <vt:lpstr>Dall’accettazione alla decisione</vt:lpstr>
      <vt:lpstr>Complessità e modelli di calcolo</vt:lpstr>
      <vt:lpstr>Complessità e modelli di calcolo</vt:lpstr>
      <vt:lpstr>Complessità e modelli di calcolo</vt:lpstr>
      <vt:lpstr>Complessità e modelli di calcolo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296</cp:revision>
  <dcterms:created xsi:type="dcterms:W3CDTF">2020-03-06T09:19:14Z</dcterms:created>
  <dcterms:modified xsi:type="dcterms:W3CDTF">2020-04-22T18:37:25Z</dcterms:modified>
</cp:coreProperties>
</file>