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70" r:id="rId15"/>
    <p:sldId id="279" r:id="rId16"/>
    <p:sldId id="280" r:id="rId17"/>
    <p:sldId id="278" r:id="rId18"/>
    <p:sldId id="272" r:id="rId19"/>
    <p:sldId id="273" r:id="rId20"/>
    <p:sldId id="281" r:id="rId21"/>
    <p:sldId id="282" r:id="rId22"/>
    <p:sldId id="283" r:id="rId23"/>
    <p:sldId id="284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7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15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1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22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2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1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86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6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C77-2227-4367-9DD3-D1DA2EEE2E8B}" type="datetimeFigureOut">
              <a:rPr lang="it-IT" smtClean="0"/>
              <a:t>16/10/2017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2AC8-23F1-46D7-9B75-29ACE9B0A4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0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Big Data management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4556720"/>
            <a:ext cx="6400800" cy="1752600"/>
          </a:xfrm>
        </p:spPr>
        <p:txBody>
          <a:bodyPr/>
          <a:lstStyle/>
          <a:p>
            <a:r>
              <a:rPr lang="it-IT" altLang="it-IT" dirty="0">
                <a:solidFill>
                  <a:schemeClr val="tx1"/>
                </a:solidFill>
              </a:rPr>
              <a:t>Maria Teresa PAZIENZA</a:t>
            </a:r>
          </a:p>
          <a:p>
            <a:r>
              <a:rPr lang="it-IT" altLang="it-IT" dirty="0" err="1">
                <a:solidFill>
                  <a:schemeClr val="tx1"/>
                </a:solidFill>
              </a:rPr>
              <a:t>a.a</a:t>
            </a:r>
            <a:r>
              <a:rPr lang="it-IT" altLang="it-IT" dirty="0">
                <a:solidFill>
                  <a:schemeClr val="tx1"/>
                </a:solidFill>
              </a:rPr>
              <a:t>. 2017-18</a:t>
            </a:r>
            <a:endParaRPr lang="en-GB" alt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 Analysis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/>
          <a:lstStyle/>
          <a:p>
            <a:r>
              <a:rPr lang="it-IT" dirty="0" err="1"/>
              <a:t>Acquisition</a:t>
            </a:r>
            <a:r>
              <a:rPr lang="it-IT" dirty="0"/>
              <a:t>/Access</a:t>
            </a:r>
          </a:p>
          <a:p>
            <a:r>
              <a:rPr lang="it-IT" dirty="0"/>
              <a:t>Assembly/Organization</a:t>
            </a:r>
          </a:p>
          <a:p>
            <a:pPr lvl="1"/>
            <a:r>
              <a:rPr lang="it-IT" dirty="0" err="1"/>
              <a:t>Extraction</a:t>
            </a:r>
            <a:r>
              <a:rPr lang="it-IT" dirty="0"/>
              <a:t>/</a:t>
            </a:r>
            <a:r>
              <a:rPr lang="it-IT" dirty="0" err="1"/>
              <a:t>Cleaning</a:t>
            </a:r>
            <a:endParaRPr lang="it-IT" dirty="0"/>
          </a:p>
          <a:p>
            <a:pPr lvl="1"/>
            <a:r>
              <a:rPr lang="it-IT" dirty="0"/>
              <a:t>Integration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it-IT" sz="3200" dirty="0" err="1"/>
              <a:t>Analyze</a:t>
            </a:r>
            <a:endParaRPr lang="it-IT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it-IT" sz="3200" dirty="0"/>
              <a:t>Action/</a:t>
            </a:r>
            <a:r>
              <a:rPr lang="it-IT" sz="3200" dirty="0" err="1"/>
              <a:t>Decision</a:t>
            </a:r>
            <a:endParaRPr lang="it-IT" sz="3200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23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6FE27CF-C6FD-458B-A879-83568136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Acquisition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682370B-47FF-4269-816B-E4CED27B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architetture per i Big Data devono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Acquisire dati ad alta velocità da più sorgenti</a:t>
            </a:r>
          </a:p>
          <a:p>
            <a:r>
              <a:rPr lang="it-IT" dirty="0"/>
              <a:t>Interagire con più protocolli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Bisogna </a:t>
            </a:r>
            <a:r>
              <a:rPr lang="it-IT" dirty="0"/>
              <a:t>definire dei filtri per memorizzare solo dati di interesse o dati con un basso livello di incertezza</a:t>
            </a:r>
          </a:p>
        </p:txBody>
      </p:sp>
    </p:spTree>
    <p:extLst>
      <p:ext uri="{BB962C8B-B14F-4D97-AF65-F5344CB8AC3E}">
        <p14:creationId xmlns:p14="http://schemas.microsoft.com/office/powerpoint/2010/main" val="72248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433C1EB-999A-4066-8423-75FAA454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Organization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1DAF1EE-3452-4313-96EF-03A27113A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architetture per i BD devono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poter gestire dati in vari formati </a:t>
            </a:r>
          </a:p>
          <a:p>
            <a:r>
              <a:rPr lang="it-IT" dirty="0"/>
              <a:t>essere capaci di analizzarli </a:t>
            </a:r>
          </a:p>
          <a:p>
            <a:r>
              <a:rPr lang="it-IT" dirty="0"/>
              <a:t>estrarre le informazioni specifiche quali Entità Nominali, relazioni tra di esse etc.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dati devono essere ripuliti e posti in formati computazionali, strutturati o </a:t>
            </a:r>
            <a:r>
              <a:rPr lang="it-IT" dirty="0" err="1"/>
              <a:t>semistrutturati</a:t>
            </a:r>
            <a:r>
              <a:rPr lang="it-IT" dirty="0"/>
              <a:t>, integrati e memorizzati nelle posizioni opportune</a:t>
            </a:r>
          </a:p>
        </p:txBody>
      </p:sp>
    </p:spTree>
    <p:extLst>
      <p:ext uri="{BB962C8B-B14F-4D97-AF65-F5344CB8AC3E}">
        <p14:creationId xmlns:p14="http://schemas.microsoft.com/office/powerpoint/2010/main" val="21504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54C5ED-F551-4C0A-A54D-B84243BB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2459AD4-55FF-4C37-990C-B9F3BA13B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Effettuare </a:t>
            </a:r>
            <a:r>
              <a:rPr lang="it-IT" dirty="0" err="1"/>
              <a:t>queries</a:t>
            </a:r>
            <a:r>
              <a:rPr lang="it-IT" dirty="0"/>
              <a:t>, creare modelli, costruire algoritmi appropriati per trovare nuove informazioni sotto forma di approfondimenti. L’attività di </a:t>
            </a:r>
            <a:r>
              <a:rPr lang="it-IT" dirty="0" err="1"/>
              <a:t>mining</a:t>
            </a:r>
            <a:r>
              <a:rPr lang="it-IT" dirty="0"/>
              <a:t> richiede dati integrati, ripuliti, verificati .</a:t>
            </a:r>
          </a:p>
          <a:p>
            <a:pPr marL="0" indent="0">
              <a:buNone/>
            </a:pPr>
            <a:r>
              <a:rPr lang="it-IT" dirty="0"/>
              <a:t>Nel contempo lo stesso data </a:t>
            </a:r>
            <a:r>
              <a:rPr lang="it-IT" dirty="0" err="1"/>
              <a:t>mining</a:t>
            </a:r>
            <a:r>
              <a:rPr lang="it-IT" dirty="0"/>
              <a:t> può essere usato per</a:t>
            </a:r>
          </a:p>
          <a:p>
            <a:r>
              <a:rPr lang="it-IT" dirty="0"/>
              <a:t>Migliorare la qualità e la veridicità dei dati</a:t>
            </a:r>
          </a:p>
          <a:p>
            <a:r>
              <a:rPr lang="it-IT" dirty="0"/>
              <a:t>Capirne la semantica</a:t>
            </a:r>
          </a:p>
          <a:p>
            <a:r>
              <a:rPr lang="it-IT" dirty="0"/>
              <a:t>Definire funzioni di interrogazione intelligenti</a:t>
            </a:r>
          </a:p>
        </p:txBody>
      </p:sp>
    </p:spTree>
    <p:extLst>
      <p:ext uri="{BB962C8B-B14F-4D97-AF65-F5344CB8AC3E}">
        <p14:creationId xmlns:p14="http://schemas.microsoft.com/office/powerpoint/2010/main" val="389181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51BAED8-18AA-4F83-A38C-C7A39F6F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visualizzazione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40BF298-116B-41C2-9D2D-AB4B7E01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6" y="1744216"/>
            <a:ext cx="8892480" cy="514116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800" dirty="0"/>
              <a:t>Prendere decisioni valide è un obiettivo finale per i BD</a:t>
            </a:r>
            <a:r>
              <a:rPr lang="it-IT" sz="2800" dirty="0" smtClean="0"/>
              <a:t>.</a:t>
            </a:r>
          </a:p>
          <a:p>
            <a:pPr marL="0" indent="0">
              <a:buNone/>
            </a:pPr>
            <a:r>
              <a:rPr lang="it-IT" sz="2800" dirty="0" smtClean="0"/>
              <a:t>L’utente finale è punto di riferimento</a:t>
            </a:r>
          </a:p>
          <a:p>
            <a:pPr marL="0" indent="0">
              <a:buNone/>
            </a:pPr>
            <a:endParaRPr lang="it-IT" sz="2800" dirty="0"/>
          </a:p>
          <a:p>
            <a:pPr marL="0" indent="0">
              <a:buNone/>
            </a:pPr>
            <a:r>
              <a:rPr lang="it-IT" sz="2800" dirty="0"/>
              <a:t>Necessari strumenti di visualizzazione «dinamici»</a:t>
            </a:r>
          </a:p>
          <a:p>
            <a:r>
              <a:rPr lang="it-IT" sz="2800" dirty="0"/>
              <a:t>Visualizzare e collegare concetti di un determinato dominio </a:t>
            </a:r>
          </a:p>
          <a:p>
            <a:r>
              <a:rPr lang="it-IT" sz="2800" dirty="0"/>
              <a:t>Visualizzare l’evoluzione di un documento rispetto ai diversi contributi di diversi autori (History flow)</a:t>
            </a:r>
          </a:p>
        </p:txBody>
      </p:sp>
    </p:spTree>
    <p:extLst>
      <p:ext uri="{BB962C8B-B14F-4D97-AF65-F5344CB8AC3E}">
        <p14:creationId xmlns:p14="http://schemas.microsoft.com/office/powerpoint/2010/main" val="18510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82369"/>
            <a:ext cx="9001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Essere capaci di prendere decisioni </a:t>
            </a:r>
            <a:r>
              <a:rPr lang="it-IT" dirty="0" smtClean="0"/>
              <a:t>«preziose» significa </a:t>
            </a:r>
            <a:r>
              <a:rPr lang="it-IT" dirty="0"/>
              <a:t>essere capaci di interpretare efficientemente i risultati delle analisi 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Semantica come risorsa </a:t>
            </a:r>
            <a:r>
              <a:rPr lang="it-IT" dirty="0"/>
              <a:t>del processing per gestire: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/>
                </a:solidFill>
              </a:rPr>
              <a:t>1-grandi volumi di dati </a:t>
            </a:r>
            <a:r>
              <a:rPr lang="it-IT" dirty="0" smtClean="0"/>
              <a:t>(rifarsi alla semantica che può convertire dati di </a:t>
            </a:r>
            <a:r>
              <a:rPr lang="it-IT" b="1" i="1" dirty="0"/>
              <a:t>basso livello </a:t>
            </a:r>
            <a:r>
              <a:rPr lang="it-IT" dirty="0" smtClean="0"/>
              <a:t>(osservazioni) in astrazioni di </a:t>
            </a:r>
            <a:r>
              <a:rPr lang="it-IT" b="1" i="1" dirty="0"/>
              <a:t>alto livello </a:t>
            </a:r>
            <a:r>
              <a:rPr lang="it-IT" dirty="0" smtClean="0"/>
              <a:t>più adatte a prendere delle decisioni)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2-</a:t>
            </a:r>
            <a:r>
              <a:rPr lang="it-IT" dirty="0" smtClean="0"/>
              <a:t>la </a:t>
            </a:r>
            <a:r>
              <a:rPr lang="it-IT" b="1" dirty="0" smtClean="0">
                <a:solidFill>
                  <a:schemeClr val="accent1"/>
                </a:solidFill>
              </a:rPr>
              <a:t>diversità</a:t>
            </a:r>
            <a:r>
              <a:rPr lang="it-IT" dirty="0" smtClean="0"/>
              <a:t> (far ricorso ai modelli semantici ed alle annotazioni dei dati in modo che elaborazioni intelligenti siano indipendenti dalla eterogeneità dei formati dei dati)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3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82369"/>
            <a:ext cx="9001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Essere capaci di prendere decisioni </a:t>
            </a:r>
            <a:r>
              <a:rPr lang="it-IT" dirty="0" smtClean="0"/>
              <a:t>«preziose» significa </a:t>
            </a:r>
            <a:r>
              <a:rPr lang="it-IT" dirty="0"/>
              <a:t>essere capaci di interpretare efficientemente i risultati delle analisi 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dirty="0" smtClean="0"/>
              <a:t>Semantica come risorsa del processing p</a:t>
            </a:r>
            <a:r>
              <a:rPr lang="it-IT" dirty="0" smtClean="0"/>
              <a:t>er gestire: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3- la velocità </a:t>
            </a:r>
            <a:r>
              <a:rPr lang="it-IT" dirty="0" smtClean="0"/>
              <a:t>con cui arrivano i dati (ricorriamo sempre alla capacità della semantica di creare dinamicamente modelli per specifici eventi o situazioni e riconoscere nuovi concetti, entità e fatti)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</a:rPr>
              <a:t>4- la veridicità </a:t>
            </a:r>
            <a:r>
              <a:rPr lang="it-IT" dirty="0" smtClean="0"/>
              <a:t>delle informazioni (esplorare modelli e modelli per verificarne l’attendibilità)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247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8D586DD-16CB-4B67-AFDE-BC9BAF8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9A5013C-ED6F-4579-BFA6-DDB98026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82369"/>
            <a:ext cx="8784976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Importante per l’utente finale «</a:t>
            </a:r>
            <a:r>
              <a:rPr lang="it-IT" b="1" dirty="0">
                <a:solidFill>
                  <a:schemeClr val="accent1"/>
                </a:solidFill>
              </a:rPr>
              <a:t>capire e verificare</a:t>
            </a:r>
            <a:r>
              <a:rPr lang="it-IT" dirty="0"/>
              <a:t>» l’output del processing.</a:t>
            </a:r>
          </a:p>
          <a:p>
            <a:pPr marL="0" indent="0">
              <a:buNone/>
            </a:pPr>
            <a:r>
              <a:rPr lang="it-IT" dirty="0"/>
              <a:t>La «</a:t>
            </a:r>
            <a:r>
              <a:rPr lang="it-IT" b="1" i="1" dirty="0" err="1"/>
              <a:t>provenance</a:t>
            </a:r>
            <a:r>
              <a:rPr lang="it-IT" dirty="0"/>
              <a:t>» dei dati (ovvero </a:t>
            </a:r>
            <a:r>
              <a:rPr lang="it-IT" dirty="0" smtClean="0"/>
              <a:t>informazione supplementare </a:t>
            </a:r>
            <a:r>
              <a:rPr lang="it-IT" dirty="0"/>
              <a:t>che spieghi come ciascun risultato sia stato derivato)  dovrebbe essere resa accessibile per aiutare l’utente a capire cosa abbia ottenuto</a:t>
            </a:r>
          </a:p>
        </p:txBody>
      </p:sp>
    </p:spTree>
    <p:extLst>
      <p:ext uri="{BB962C8B-B14F-4D97-AF65-F5344CB8AC3E}">
        <p14:creationId xmlns:p14="http://schemas.microsoft.com/office/powerpoint/2010/main" val="209298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1DFFDB5-01A9-445F-A063-624C100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Privacy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8F2FB9DA-B358-44F5-B6F1-FC9C0725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tutelare la privacy si </a:t>
            </a:r>
            <a:r>
              <a:rPr lang="it-IT" dirty="0" smtClean="0"/>
              <a:t>può incorrere </a:t>
            </a:r>
            <a:r>
              <a:rPr lang="it-IT" dirty="0"/>
              <a:t>in alcuni problemi: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creazione dei dati</a:t>
            </a:r>
            <a:r>
              <a:rPr lang="it-IT" dirty="0"/>
              <a:t> (se qualcuno vuole nascondere parte dell’informazione)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analisi dei dati </a:t>
            </a:r>
            <a:r>
              <a:rPr lang="it-IT" dirty="0"/>
              <a:t>(se vogliamo aggregare o correlare dati serve accedere a tutti i dati anche quelli privati)</a:t>
            </a:r>
          </a:p>
          <a:p>
            <a:r>
              <a:rPr lang="it-IT" i="1" dirty="0">
                <a:solidFill>
                  <a:schemeClr val="accent1"/>
                </a:solidFill>
              </a:rPr>
              <a:t>In fase di cancellazione </a:t>
            </a:r>
            <a:r>
              <a:rPr lang="it-IT" dirty="0"/>
              <a:t>di istanze da un data base si può provocare inconsistenza nei dati aggregati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799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D3BCE0E-D8C8-46D8-9E70-729FB21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sintesi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8B0B882-CBC0-4558-B1B2-07F06C70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Gestire BD implica avere una infrastruttura:</a:t>
            </a:r>
          </a:p>
          <a:p>
            <a:r>
              <a:rPr lang="it-IT" dirty="0"/>
              <a:t>Lineare scalabile</a:t>
            </a:r>
          </a:p>
          <a:p>
            <a:r>
              <a:rPr lang="it-IT" dirty="0"/>
              <a:t>Capace di gestire high </a:t>
            </a:r>
            <a:r>
              <a:rPr lang="it-IT" dirty="0" err="1"/>
              <a:t>throughput</a:t>
            </a:r>
            <a:r>
              <a:rPr lang="it-IT" dirty="0"/>
              <a:t> multi-</a:t>
            </a:r>
            <a:r>
              <a:rPr lang="it-IT" dirty="0" err="1"/>
              <a:t>formatted</a:t>
            </a:r>
            <a:r>
              <a:rPr lang="it-IT" dirty="0"/>
              <a:t> data</a:t>
            </a:r>
          </a:p>
          <a:p>
            <a:r>
              <a:rPr lang="it-IT" dirty="0"/>
              <a:t>Fault </a:t>
            </a:r>
            <a:r>
              <a:rPr lang="it-IT" dirty="0" err="1"/>
              <a:t>tolerant</a:t>
            </a:r>
            <a:endParaRPr lang="it-IT" dirty="0"/>
          </a:p>
          <a:p>
            <a:r>
              <a:rPr lang="it-IT" dirty="0" err="1"/>
              <a:t>Autorecoverable</a:t>
            </a:r>
            <a:endParaRPr lang="it-IT" dirty="0"/>
          </a:p>
          <a:p>
            <a:r>
              <a:rPr lang="it-IT" dirty="0"/>
              <a:t>Con un alto grado di parallelismo</a:t>
            </a:r>
          </a:p>
          <a:p>
            <a:r>
              <a:rPr lang="it-IT" dirty="0"/>
              <a:t>Con un data processing distribuito</a:t>
            </a:r>
          </a:p>
        </p:txBody>
      </p:sp>
    </p:spTree>
    <p:extLst>
      <p:ext uri="{BB962C8B-B14F-4D97-AF65-F5344CB8AC3E}">
        <p14:creationId xmlns:p14="http://schemas.microsoft.com/office/powerpoint/2010/main" val="5640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Principali punti di interesse:</a:t>
            </a:r>
          </a:p>
          <a:p>
            <a:r>
              <a:rPr lang="it-IT" b="1" i="1" dirty="0">
                <a:solidFill>
                  <a:srgbClr val="0070C0"/>
                </a:solidFill>
              </a:rPr>
              <a:t>Technical data </a:t>
            </a:r>
            <a:r>
              <a:rPr lang="it-IT" b="1" i="1" dirty="0" err="1">
                <a:solidFill>
                  <a:srgbClr val="0070C0"/>
                </a:solidFill>
              </a:rPr>
              <a:t>provisioning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(acquisizione, memorizzazione, elaborazione)</a:t>
            </a:r>
          </a:p>
          <a:p>
            <a:r>
              <a:rPr lang="it-IT" b="1" i="1" dirty="0">
                <a:solidFill>
                  <a:srgbClr val="0070C0"/>
                </a:solidFill>
              </a:rPr>
              <a:t>Technical data </a:t>
            </a:r>
            <a:r>
              <a:rPr lang="it-IT" b="1" i="1" dirty="0" err="1">
                <a:solidFill>
                  <a:srgbClr val="0070C0"/>
                </a:solidFill>
              </a:rPr>
              <a:t>utilization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(complessità temporale e computazionale)</a:t>
            </a:r>
          </a:p>
          <a:p>
            <a:r>
              <a:rPr lang="it-IT" b="1" i="1" dirty="0" err="1">
                <a:solidFill>
                  <a:srgbClr val="0070C0"/>
                </a:solidFill>
              </a:rPr>
              <a:t>Functional</a:t>
            </a:r>
            <a:r>
              <a:rPr lang="it-IT" b="1" i="1" dirty="0">
                <a:solidFill>
                  <a:srgbClr val="0070C0"/>
                </a:solidFill>
              </a:rPr>
              <a:t> data </a:t>
            </a:r>
            <a:r>
              <a:rPr lang="it-IT" b="1" i="1" dirty="0" err="1">
                <a:solidFill>
                  <a:srgbClr val="0070C0"/>
                </a:solidFill>
              </a:rPr>
              <a:t>provisioning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(gestione del ciclo di vita delle informazioni, agile gestione dell’informazione)</a:t>
            </a:r>
          </a:p>
          <a:p>
            <a:r>
              <a:rPr lang="it-IT" b="1" i="1" dirty="0" err="1">
                <a:solidFill>
                  <a:srgbClr val="0070C0"/>
                </a:solidFill>
              </a:rPr>
              <a:t>Functional</a:t>
            </a:r>
            <a:r>
              <a:rPr lang="it-IT" b="1" i="1" dirty="0">
                <a:solidFill>
                  <a:srgbClr val="0070C0"/>
                </a:solidFill>
              </a:rPr>
              <a:t> data </a:t>
            </a:r>
            <a:r>
              <a:rPr lang="it-IT" b="1" i="1" dirty="0" err="1">
                <a:solidFill>
                  <a:srgbClr val="0070C0"/>
                </a:solidFill>
              </a:rPr>
              <a:t>utilization</a:t>
            </a:r>
            <a:r>
              <a:rPr lang="it-IT" b="1" i="1" dirty="0">
                <a:solidFill>
                  <a:srgbClr val="0070C0"/>
                </a:solidFill>
              </a:rPr>
              <a:t> </a:t>
            </a:r>
            <a:r>
              <a:rPr lang="it-IT" dirty="0"/>
              <a:t>(settore in cui i Big Data sono usati)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/>
              <a:t>L’aspetto semantico si concentra su </a:t>
            </a:r>
          </a:p>
          <a:p>
            <a:pPr marL="0" indent="0" algn="ctr">
              <a:buNone/>
            </a:pPr>
            <a:r>
              <a:rPr lang="it-IT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r>
              <a:rPr lang="it-IT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discovering</a:t>
            </a:r>
            <a:r>
              <a:rPr lang="it-IT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management </a:t>
            </a:r>
          </a:p>
        </p:txBody>
      </p:sp>
    </p:spTree>
    <p:extLst>
      <p:ext uri="{BB962C8B-B14F-4D97-AF65-F5344CB8AC3E}">
        <p14:creationId xmlns:p14="http://schemas.microsoft.com/office/powerpoint/2010/main" val="351846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816224"/>
            <a:ext cx="907300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dimensione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dei BD esprimendo come le </a:t>
            </a:r>
            <a:r>
              <a:rPr lang="it-IT" b="1" dirty="0" smtClean="0">
                <a:solidFill>
                  <a:schemeClr val="accent1"/>
                </a:solidFill>
              </a:rPr>
              <a:t>astrazioni</a:t>
            </a:r>
            <a:r>
              <a:rPr lang="it-IT" dirty="0" smtClean="0"/>
              <a:t> di alto livello si manifestino in termini collegati alla realtà osservabile.</a:t>
            </a:r>
          </a:p>
          <a:p>
            <a:pPr marL="0" indent="0">
              <a:buNone/>
            </a:pPr>
            <a:r>
              <a:rPr lang="it-IT" dirty="0" smtClean="0"/>
              <a:t>Ciò comporta un filtraggio dei dati per decidere cosa porre in evidenza e cosa ignorare promuovendo così la scalabilità.</a:t>
            </a:r>
          </a:p>
          <a:p>
            <a:pPr marL="0" indent="0">
              <a:buNone/>
            </a:pPr>
            <a:r>
              <a:rPr lang="it-IT" dirty="0" smtClean="0"/>
              <a:t>L’integrazione semantica di grandi volumi di dati eterogenei e l’applicazione delle inferenze possibili data la conoscenza di background permette di scalare il problema di derivare informazioni utili a prendere decisioni. </a:t>
            </a:r>
            <a:r>
              <a:rPr lang="it-IT" b="1" i="1" dirty="0" err="1" smtClean="0">
                <a:solidFill>
                  <a:schemeClr val="accent1"/>
                </a:solidFill>
              </a:rPr>
              <a:t>Explanation</a:t>
            </a:r>
            <a:r>
              <a:rPr lang="it-IT" b="1" i="1" dirty="0" smtClean="0">
                <a:solidFill>
                  <a:schemeClr val="accent1"/>
                </a:solidFill>
              </a:rPr>
              <a:t> and </a:t>
            </a:r>
            <a:r>
              <a:rPr lang="it-IT" b="1" i="1" dirty="0" err="1" smtClean="0">
                <a:solidFill>
                  <a:schemeClr val="accent1"/>
                </a:solidFill>
              </a:rPr>
              <a:t>discrimination</a:t>
            </a: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9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816224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velocità </a:t>
            </a:r>
            <a:r>
              <a:rPr lang="it-IT" dirty="0" smtClean="0"/>
              <a:t>dei BD:</a:t>
            </a:r>
          </a:p>
          <a:p>
            <a:r>
              <a:rPr lang="it-IT" dirty="0" smtClean="0"/>
              <a:t>considerando di gestire grandi quantità di dati in tempo reale</a:t>
            </a:r>
          </a:p>
          <a:p>
            <a:r>
              <a:rPr lang="it-IT" dirty="0"/>
              <a:t>a</a:t>
            </a:r>
            <a:r>
              <a:rPr lang="it-IT" dirty="0" smtClean="0"/>
              <a:t>nalizzando e disseminando informazioni tempestivamente</a:t>
            </a:r>
          </a:p>
          <a:p>
            <a:pPr marL="0" indent="0">
              <a:buNone/>
            </a:pPr>
            <a:r>
              <a:rPr lang="it-IT" dirty="0" smtClean="0"/>
              <a:t>Costruzione di </a:t>
            </a:r>
            <a:r>
              <a:rPr lang="it-IT" b="1" dirty="0" smtClean="0">
                <a:solidFill>
                  <a:schemeClr val="accent1"/>
                </a:solidFill>
              </a:rPr>
              <a:t>modelli di dominio dinamici </a:t>
            </a:r>
            <a:r>
              <a:rPr lang="it-IT" dirty="0" smtClean="0"/>
              <a:t>per filtrare i dati e superare il problema della velocità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8501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eterogeneità </a:t>
            </a:r>
            <a:r>
              <a:rPr lang="it-IT" sz="2200" dirty="0" smtClean="0"/>
              <a:t>(</a:t>
            </a:r>
            <a:r>
              <a:rPr lang="it-IT" sz="2200" dirty="0" err="1" smtClean="0"/>
              <a:t>variety</a:t>
            </a:r>
            <a:r>
              <a:rPr lang="it-IT" sz="2200" dirty="0" smtClean="0"/>
              <a:t>) </a:t>
            </a:r>
            <a:r>
              <a:rPr lang="it-IT" dirty="0" smtClean="0"/>
              <a:t>dei BD con l’uso di metadati (</a:t>
            </a:r>
            <a:r>
              <a:rPr lang="it-IT" i="1" dirty="0" smtClean="0">
                <a:solidFill>
                  <a:schemeClr val="accent1"/>
                </a:solidFill>
              </a:rPr>
              <a:t>annotazioni</a:t>
            </a:r>
            <a:r>
              <a:rPr lang="it-IT" dirty="0" smtClean="0"/>
              <a:t>) per descrivere, integrare ed </a:t>
            </a:r>
            <a:r>
              <a:rPr lang="it-IT" dirty="0" err="1" smtClean="0"/>
              <a:t>interoperare</a:t>
            </a:r>
            <a:r>
              <a:rPr lang="it-IT" dirty="0" smtClean="0"/>
              <a:t> tra dati differenti.</a:t>
            </a:r>
          </a:p>
          <a:p>
            <a:pPr marL="0" indent="0">
              <a:buNone/>
            </a:pPr>
            <a:r>
              <a:rPr lang="it-IT" dirty="0" smtClean="0"/>
              <a:t>I modelli di dominio possono così catturare relazioni (es: causa effetto), correlazioni tra concetti, associazioni tra funzionalità e pattern di dati che assumono un ruolo critico per predire, spiegare e prendere decisioni in tempo reale.</a:t>
            </a:r>
          </a:p>
          <a:p>
            <a:pPr marL="0" indent="0">
              <a:buNone/>
            </a:pPr>
            <a:r>
              <a:rPr lang="it-IT" dirty="0" smtClean="0">
                <a:solidFill>
                  <a:schemeClr val="accent1"/>
                </a:solidFill>
              </a:rPr>
              <a:t>Combinare modelli statistici con approcci basati su logiche dichiarative</a:t>
            </a:r>
            <a:r>
              <a:rPr lang="it-IT" dirty="0" smtClean="0"/>
              <a:t> </a:t>
            </a:r>
            <a:r>
              <a:rPr lang="it-IT" dirty="0"/>
              <a:t>si rivela vincente </a:t>
            </a:r>
            <a:r>
              <a:rPr lang="it-IT" dirty="0" smtClean="0"/>
              <a:t>a supporto della rappresentazione della conoscenza e del ragionamento automatico.</a:t>
            </a:r>
          </a:p>
        </p:txBody>
      </p:sp>
    </p:spTree>
    <p:extLst>
      <p:ext uri="{BB962C8B-B14F-4D97-AF65-F5344CB8AC3E}">
        <p14:creationId xmlns:p14="http://schemas.microsoft.com/office/powerpoint/2010/main" val="285602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Ruolo della semantica nel BD processing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16" y="1960240"/>
            <a:ext cx="9036496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 modelli basati sulla semantica affrontano il problema della </a:t>
            </a:r>
            <a:r>
              <a:rPr lang="it-IT" b="1" dirty="0" smtClean="0">
                <a:solidFill>
                  <a:schemeClr val="accent1"/>
                </a:solidFill>
              </a:rPr>
              <a:t>veridicità </a:t>
            </a:r>
            <a:r>
              <a:rPr lang="it-IT" dirty="0" smtClean="0"/>
              <a:t>dei BD  cercando di correlare dati acquisisti con modalità differenti.</a:t>
            </a:r>
          </a:p>
          <a:p>
            <a:pPr marL="0" indent="0">
              <a:buNone/>
            </a:pPr>
            <a:r>
              <a:rPr lang="it-IT" dirty="0" smtClean="0"/>
              <a:t>La veridicità è un aspetto cruciale per l’analisi dei BD dove si aggregano dati provenienti da sorgenti diverse ed in </a:t>
            </a:r>
            <a:r>
              <a:rPr lang="it-IT" b="1" dirty="0" smtClean="0">
                <a:solidFill>
                  <a:schemeClr val="accent1"/>
                </a:solidFill>
              </a:rPr>
              <a:t>differenti contesti</a:t>
            </a:r>
            <a:r>
              <a:rPr lang="it-IT" dirty="0" smtClean="0"/>
              <a:t>. </a:t>
            </a:r>
          </a:p>
          <a:p>
            <a:pPr marL="0" indent="0">
              <a:buNone/>
            </a:pPr>
            <a:r>
              <a:rPr lang="it-IT" sz="2400" dirty="0" smtClean="0"/>
              <a:t>(Uno stesso evento può essere considerato positivo o negativo a seconda del contesto – es. risultati di una elezione politica) </a:t>
            </a:r>
          </a:p>
        </p:txBody>
      </p:sp>
    </p:spTree>
    <p:extLst>
      <p:ext uri="{BB962C8B-B14F-4D97-AF65-F5344CB8AC3E}">
        <p14:creationId xmlns:p14="http://schemas.microsoft.com/office/powerpoint/2010/main" val="1941714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A956B3-424A-43F0-B656-5EF7B768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98E5E21-2E37-43DE-AE3E-AC50063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Per integrare molte e grandi sorgenti di dati si deve</a:t>
            </a:r>
          </a:p>
          <a:p>
            <a:r>
              <a:rPr lang="it-IT" dirty="0"/>
              <a:t>Normalizzare</a:t>
            </a:r>
          </a:p>
          <a:p>
            <a:r>
              <a:rPr lang="it-IT" dirty="0"/>
              <a:t>Integrare</a:t>
            </a:r>
          </a:p>
          <a:p>
            <a:r>
              <a:rPr lang="it-IT" dirty="0"/>
              <a:t>Trasformare </a:t>
            </a:r>
          </a:p>
          <a:p>
            <a:pPr marL="0" indent="0">
              <a:buNone/>
            </a:pPr>
            <a:r>
              <a:rPr lang="it-IT" dirty="0"/>
              <a:t>i dati delle sorgenti di informazione richiesti per analizzare e visualizzare dati su larga scala.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Complessità dei </a:t>
            </a:r>
            <a:r>
              <a:rPr lang="it-IT" dirty="0" err="1"/>
              <a:t>tool</a:t>
            </a:r>
            <a:r>
              <a:rPr lang="it-IT" dirty="0"/>
              <a:t> di integrazione a causa della dimensione, eterogeneità e velocità dei dati in arrivo</a:t>
            </a:r>
          </a:p>
        </p:txBody>
      </p:sp>
    </p:spTree>
    <p:extLst>
      <p:ext uri="{BB962C8B-B14F-4D97-AF65-F5344CB8AC3E}">
        <p14:creationId xmlns:p14="http://schemas.microsoft.com/office/powerpoint/2010/main" val="4278529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45EB18B-6C01-4CF5-88AD-31740DB7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D687AD2-2389-478F-99D2-968AC3F6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55365"/>
            <a:ext cx="8928992" cy="49580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Possibile soluzione: </a:t>
            </a:r>
            <a:r>
              <a:rPr lang="it-IT" b="1" i="1" dirty="0">
                <a:solidFill>
                  <a:schemeClr val="accent1"/>
                </a:solidFill>
              </a:rPr>
              <a:t>parallelizzazione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Preparare un flusso di processing per ciascun campione di dati con l’output di un </a:t>
            </a:r>
            <a:r>
              <a:rPr lang="it-IT" dirty="0" err="1"/>
              <a:t>tool</a:t>
            </a:r>
            <a:r>
              <a:rPr lang="it-IT" dirty="0"/>
              <a:t> come input di un </a:t>
            </a:r>
            <a:r>
              <a:rPr lang="it-IT" dirty="0" err="1"/>
              <a:t>tool</a:t>
            </a:r>
            <a:r>
              <a:rPr lang="it-IT" dirty="0"/>
              <a:t> successivo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Eseguire in parallelo le operazioni di trasformazione dei dati (informazioni strutturate, </a:t>
            </a:r>
            <a:r>
              <a:rPr lang="it-IT" dirty="0" err="1"/>
              <a:t>semistrutturate</a:t>
            </a:r>
            <a:r>
              <a:rPr lang="it-IT" dirty="0"/>
              <a:t>,..)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192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68702F9-32BE-4FFF-B653-0E466448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Integrazione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E8A7FC5-6C99-47A7-99D9-267C590A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217024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Permangono problemi.</a:t>
            </a:r>
          </a:p>
          <a:p>
            <a:r>
              <a:rPr lang="it-IT" i="1" dirty="0">
                <a:solidFill>
                  <a:schemeClr val="accent1"/>
                </a:solidFill>
              </a:rPr>
              <a:t>Armonizzazione delle rappresentazioni dei dati </a:t>
            </a:r>
          </a:p>
          <a:p>
            <a:r>
              <a:rPr lang="it-IT" i="1" dirty="0">
                <a:solidFill>
                  <a:schemeClr val="accent1"/>
                </a:solidFill>
              </a:rPr>
              <a:t>Differenze nella nomenclatura </a:t>
            </a:r>
            <a:r>
              <a:rPr lang="it-IT" dirty="0"/>
              <a:t>( in data set </a:t>
            </a:r>
            <a:r>
              <a:rPr lang="it-IT" dirty="0" smtClean="0"/>
              <a:t>differenti nomi </a:t>
            </a:r>
            <a:r>
              <a:rPr lang="it-IT" dirty="0"/>
              <a:t>diversi per uguali attributi)</a:t>
            </a:r>
          </a:p>
          <a:p>
            <a:r>
              <a:rPr lang="it-IT" i="1" dirty="0">
                <a:solidFill>
                  <a:schemeClr val="accent1"/>
                </a:solidFill>
              </a:rPr>
              <a:t>Differenze nei formati e nelle strutture</a:t>
            </a:r>
          </a:p>
          <a:p>
            <a:pPr marL="0" indent="0">
              <a:buNone/>
            </a:pPr>
            <a:r>
              <a:rPr lang="it-IT" dirty="0"/>
              <a:t>Non basta specificare che un campo contenga il «</a:t>
            </a:r>
            <a:r>
              <a:rPr lang="it-IT" i="1" dirty="0"/>
              <a:t>nome</a:t>
            </a:r>
            <a:r>
              <a:rPr lang="it-IT" dirty="0"/>
              <a:t>» di una «</a:t>
            </a:r>
            <a:r>
              <a:rPr lang="it-IT" i="1" dirty="0"/>
              <a:t>Persona</a:t>
            </a:r>
            <a:r>
              <a:rPr lang="it-IT" dirty="0"/>
              <a:t>»  dove </a:t>
            </a:r>
            <a:r>
              <a:rPr lang="it-IT" i="1" dirty="0"/>
              <a:t>nome</a:t>
            </a:r>
            <a:r>
              <a:rPr lang="it-IT" dirty="0"/>
              <a:t> è una proprietà e </a:t>
            </a:r>
            <a:r>
              <a:rPr lang="it-IT" i="1" dirty="0"/>
              <a:t>Persona</a:t>
            </a:r>
            <a:r>
              <a:rPr lang="it-IT" dirty="0"/>
              <a:t> è una classe di una ontologia.</a:t>
            </a:r>
          </a:p>
          <a:p>
            <a:pPr marL="0" indent="0">
              <a:buNone/>
            </a:pPr>
            <a:r>
              <a:rPr lang="it-IT" dirty="0"/>
              <a:t>Il ruolo che gioca quella persona andrebbe esplicitato. </a:t>
            </a:r>
            <a:r>
              <a:rPr lang="it-IT" dirty="0" smtClean="0"/>
              <a:t>Specificare come </a:t>
            </a:r>
            <a:r>
              <a:rPr lang="it-IT" dirty="0"/>
              <a:t>i valori di alcuni data set mappano nelle classi e proprietà di una ontologia.</a:t>
            </a:r>
          </a:p>
        </p:txBody>
      </p:sp>
    </p:spTree>
    <p:extLst>
      <p:ext uri="{BB962C8B-B14F-4D97-AF65-F5344CB8AC3E}">
        <p14:creationId xmlns:p14="http://schemas.microsoft.com/office/powerpoint/2010/main" val="164227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35DB4E-49AD-4BC8-BF38-28BB65EB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sintesi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A3E23C5-DB57-46CC-8061-48D31C73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92108"/>
            <a:ext cx="9146504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L’integrazione dell’informazione prevede:</a:t>
            </a:r>
          </a:p>
          <a:p>
            <a:r>
              <a:rPr lang="it-IT" dirty="0"/>
              <a:t>Omogeneizzare differenze nelle strutture e nella nomenclatura</a:t>
            </a:r>
          </a:p>
          <a:p>
            <a:r>
              <a:rPr lang="it-IT" dirty="0"/>
              <a:t>Identificare record di diversi data set che si riferiscono alla stessa entità reale</a:t>
            </a:r>
          </a:p>
          <a:p>
            <a:pPr marL="0" indent="0">
              <a:buNone/>
            </a:pPr>
            <a:r>
              <a:rPr lang="it-IT" dirty="0"/>
              <a:t>Una ontologia di dominio può essere usata come riferimento in entrambi task.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Convertire i dati in RDF(con una ontologia di riferimento), caricarli in un triple store, interrogarli con SPARQL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212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3400" dirty="0"/>
              <a:t>In generale l’unico modo in cui gli utenti possono capire una nuova informazione è legata al fatto che il software sia in grado di capire le informazioni che gestisce.</a:t>
            </a:r>
          </a:p>
          <a:p>
            <a:pPr marL="0" indent="0">
              <a:buNone/>
            </a:pPr>
            <a:endParaRPr lang="it-IT" sz="3400" dirty="0"/>
          </a:p>
          <a:p>
            <a:pPr marL="0" indent="0">
              <a:buNone/>
            </a:pPr>
            <a:r>
              <a:rPr lang="it-IT" sz="3400" dirty="0"/>
              <a:t>La </a:t>
            </a:r>
            <a:r>
              <a:rPr lang="it-IT" sz="3400" b="1" u="sng" dirty="0">
                <a:solidFill>
                  <a:schemeClr val="accent1"/>
                </a:solidFill>
              </a:rPr>
              <a:t>rappresentazione dei dati </a:t>
            </a:r>
            <a:r>
              <a:rPr lang="it-IT" sz="3400" dirty="0"/>
              <a:t>è il fattore chiave per tutto il processo:</a:t>
            </a:r>
          </a:p>
          <a:p>
            <a:endParaRPr lang="it-IT" sz="3400" dirty="0"/>
          </a:p>
          <a:p>
            <a:r>
              <a:rPr lang="it-IT" sz="3400" dirty="0"/>
              <a:t>Memorizzazione</a:t>
            </a:r>
          </a:p>
          <a:p>
            <a:r>
              <a:rPr lang="it-IT" sz="3400" dirty="0"/>
              <a:t>Organizzazione</a:t>
            </a:r>
          </a:p>
          <a:p>
            <a:r>
              <a:rPr lang="it-IT" sz="3400" dirty="0"/>
              <a:t>Filtro</a:t>
            </a:r>
          </a:p>
          <a:p>
            <a:r>
              <a:rPr lang="it-IT" sz="3400" dirty="0"/>
              <a:t>Analisi</a:t>
            </a:r>
          </a:p>
          <a:p>
            <a:r>
              <a:rPr lang="it-IT" sz="3400" dirty="0"/>
              <a:t>Visualizzazione</a:t>
            </a:r>
          </a:p>
          <a:p>
            <a:pPr marL="0" indent="0">
              <a:buNone/>
            </a:pPr>
            <a:endParaRPr lang="it-IT" sz="3400" dirty="0"/>
          </a:p>
          <a:p>
            <a:pPr marL="0" indent="0">
              <a:buNone/>
            </a:pPr>
            <a:r>
              <a:rPr lang="it-IT" sz="3400" dirty="0"/>
              <a:t>dei dati su larga scala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3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855365"/>
            <a:ext cx="91450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 deve fare i conti con il </a:t>
            </a:r>
            <a:r>
              <a:rPr lang="it-IT" b="1" i="1" dirty="0"/>
              <a:t>problema della ubiquità</a:t>
            </a:r>
            <a:r>
              <a:rPr lang="it-IT" dirty="0"/>
              <a:t>, che si riferisce alla necessità di </a:t>
            </a:r>
          </a:p>
          <a:p>
            <a:pPr marL="0" indent="0" algn="ctr">
              <a:buNone/>
            </a:pPr>
            <a:r>
              <a:rPr lang="it-IT" b="1" i="1" dirty="0">
                <a:solidFill>
                  <a:schemeClr val="accent1"/>
                </a:solidFill>
              </a:rPr>
              <a:t>trasformare dati in conoscenza</a:t>
            </a:r>
          </a:p>
          <a:p>
            <a:pPr marL="0" indent="0" algn="ctr">
              <a:buNone/>
            </a:pPr>
            <a:r>
              <a:rPr lang="it-IT" dirty="0"/>
              <a:t>L’acquisizione di tale conoscenza dipende fortemente </a:t>
            </a:r>
            <a:r>
              <a:rPr lang="it-IT" b="1" i="1" dirty="0">
                <a:solidFill>
                  <a:schemeClr val="tx2"/>
                </a:solidFill>
              </a:rPr>
              <a:t>dall’esistenza di un effettivo/riconoscibile </a:t>
            </a:r>
            <a:r>
              <a:rPr lang="it-IT" b="1" i="1" u="sng" dirty="0">
                <a:solidFill>
                  <a:schemeClr val="tx2"/>
                </a:solidFill>
              </a:rPr>
              <a:t>collegamento</a:t>
            </a:r>
            <a:r>
              <a:rPr lang="it-IT" b="1" i="1" dirty="0">
                <a:solidFill>
                  <a:schemeClr val="tx2"/>
                </a:solidFill>
              </a:rPr>
              <a:t> tra i dati </a:t>
            </a:r>
          </a:p>
          <a:p>
            <a:pPr marL="0" indent="0">
              <a:buNone/>
            </a:pPr>
            <a:r>
              <a:rPr lang="it-IT" dirty="0"/>
              <a:t>che renda possibile ad un computer integrare dati da data set eterogenei.</a:t>
            </a:r>
            <a:endParaRPr lang="it-IT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71389"/>
            <a:ext cx="8219256" cy="4525963"/>
          </a:xfrm>
        </p:spPr>
        <p:txBody>
          <a:bodyPr/>
          <a:lstStyle/>
          <a:p>
            <a:r>
              <a:rPr lang="it-IT" dirty="0"/>
              <a:t>I </a:t>
            </a:r>
            <a:r>
              <a:rPr lang="it-IT" b="1" i="1" dirty="0">
                <a:solidFill>
                  <a:schemeClr val="accent1"/>
                </a:solidFill>
              </a:rPr>
              <a:t>grafi</a:t>
            </a:r>
            <a:r>
              <a:rPr lang="it-IT" dirty="0"/>
              <a:t> sono modelli flessibili per l’integrazione dei dati con diversi tipi di strutture; inoltre rendono possibile collegare tra loro tali dati eterogenei.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I </a:t>
            </a:r>
            <a:r>
              <a:rPr lang="it-IT" b="1" i="1" dirty="0">
                <a:solidFill>
                  <a:schemeClr val="accent1"/>
                </a:solidFill>
              </a:rPr>
              <a:t>vocabolari</a:t>
            </a:r>
            <a:r>
              <a:rPr lang="it-IT" dirty="0"/>
              <a:t> descrivono il significato dei dati </a:t>
            </a:r>
          </a:p>
        </p:txBody>
      </p:sp>
    </p:spTree>
    <p:extLst>
      <p:ext uri="{BB962C8B-B14F-4D97-AF65-F5344CB8AC3E}">
        <p14:creationId xmlns:p14="http://schemas.microsoft.com/office/powerpoint/2010/main" val="119261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2071389"/>
            <a:ext cx="856895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Più i dati potranno essere </a:t>
            </a:r>
            <a:r>
              <a:rPr lang="it-IT" b="1" i="1" u="sng" dirty="0"/>
              <a:t>integrati</a:t>
            </a:r>
            <a:r>
              <a:rPr lang="it-IT" dirty="0"/>
              <a:t>, </a:t>
            </a:r>
          </a:p>
          <a:p>
            <a:pPr marL="0" indent="0">
              <a:buNone/>
            </a:pPr>
            <a:r>
              <a:rPr lang="it-IT" dirty="0"/>
              <a:t>	più </a:t>
            </a:r>
            <a:r>
              <a:rPr lang="it-IT" b="1" i="1" u="sng" dirty="0"/>
              <a:t>conoscenza</a:t>
            </a:r>
            <a:r>
              <a:rPr lang="it-IT" dirty="0"/>
              <a:t> si potrà estrarre </a:t>
            </a:r>
          </a:p>
          <a:p>
            <a:pPr marL="0" indent="0">
              <a:buNone/>
            </a:pPr>
            <a:r>
              <a:rPr lang="it-IT" dirty="0"/>
              <a:t>aumentando così il valore dei risultati del processing.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tecnologie semantiche sono di grande aiuto in questo scenario: </a:t>
            </a:r>
          </a:p>
          <a:p>
            <a:pPr marL="0" indent="0" algn="ctr">
              <a:buNone/>
            </a:pPr>
            <a:r>
              <a:rPr lang="it-IT" b="1" dirty="0">
                <a:solidFill>
                  <a:schemeClr val="accent1"/>
                </a:solidFill>
              </a:rPr>
              <a:t>RDF, RFDS, OWL</a:t>
            </a:r>
          </a:p>
          <a:p>
            <a:pPr marL="0" indent="0">
              <a:buNone/>
            </a:pPr>
            <a:r>
              <a:rPr lang="it-IT" dirty="0"/>
              <a:t>Linguaggi per descrivere dati semantici in un contesto di elaborazione automatica.</a:t>
            </a:r>
          </a:p>
        </p:txBody>
      </p:sp>
    </p:spTree>
    <p:extLst>
      <p:ext uri="{BB962C8B-B14F-4D97-AF65-F5344CB8AC3E}">
        <p14:creationId xmlns:p14="http://schemas.microsoft.com/office/powerpoint/2010/main" val="410037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99381"/>
            <a:ext cx="8568952" cy="4525963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RDF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(Resource </a:t>
            </a:r>
            <a:r>
              <a:rPr lang="it-IT" dirty="0" err="1"/>
              <a:t>Description</a:t>
            </a:r>
            <a:r>
              <a:rPr lang="it-IT" dirty="0"/>
              <a:t> Framework) basato su triple (soggetto, predicato, oggetto) i cui elementi sono URI. RDF costruisce grafi etichettati con significato come </a:t>
            </a:r>
            <a:r>
              <a:rPr lang="it-IT" dirty="0" err="1"/>
              <a:t>query</a:t>
            </a:r>
            <a:r>
              <a:rPr lang="it-IT" dirty="0"/>
              <a:t> </a:t>
            </a:r>
            <a:r>
              <a:rPr lang="it-IT" dirty="0" err="1"/>
              <a:t>language</a:t>
            </a:r>
            <a:r>
              <a:rPr lang="it-IT" dirty="0"/>
              <a:t>.</a:t>
            </a:r>
          </a:p>
          <a:p>
            <a:r>
              <a:rPr lang="it-IT" b="1" dirty="0">
                <a:solidFill>
                  <a:schemeClr val="accent1"/>
                </a:solidFill>
              </a:rPr>
              <a:t>RDFS</a:t>
            </a:r>
            <a:r>
              <a:rPr lang="it-IT" dirty="0"/>
              <a:t> un vocabolario con una semantica normata, quella dello Schema. Il vocabolario esprime l’eredità delle classi e delle proprietà</a:t>
            </a:r>
          </a:p>
          <a:p>
            <a:r>
              <a:rPr lang="it-IT" b="1" dirty="0">
                <a:solidFill>
                  <a:schemeClr val="accent1"/>
                </a:solidFill>
              </a:rPr>
              <a:t>OWL</a:t>
            </a:r>
            <a:r>
              <a:rPr lang="it-IT" dirty="0"/>
              <a:t> una versione logica del linguaggio per soddisfare i requisiti Web. OWL può essere considerato un vocabolario con grande potere espressivo (classi, proprietà, relazioni, cardinalità, uguaglianze, vincoli,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645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Big Data </a:t>
            </a:r>
            <a:r>
              <a:rPr lang="it-IT" dirty="0"/>
              <a:t>management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Oltre agli aspetti tradizionali del data processing che prevedono</a:t>
            </a:r>
          </a:p>
          <a:p>
            <a:pPr marL="0" indent="0" algn="ctr">
              <a:buNone/>
            </a:pPr>
            <a:r>
              <a:rPr lang="it-IT" i="1" dirty="0">
                <a:solidFill>
                  <a:srgbClr val="0070C0"/>
                </a:solidFill>
              </a:rPr>
              <a:t>data </a:t>
            </a:r>
            <a:r>
              <a:rPr lang="it-IT" i="1" dirty="0" err="1">
                <a:solidFill>
                  <a:srgbClr val="0070C0"/>
                </a:solidFill>
              </a:rPr>
              <a:t>gathering</a:t>
            </a:r>
            <a:r>
              <a:rPr lang="it-IT" i="1" dirty="0">
                <a:solidFill>
                  <a:srgbClr val="0070C0"/>
                </a:solidFill>
              </a:rPr>
              <a:t>, processing, management for </a:t>
            </a:r>
            <a:r>
              <a:rPr lang="it-IT" i="1" dirty="0" err="1">
                <a:solidFill>
                  <a:srgbClr val="0070C0"/>
                </a:solidFill>
              </a:rPr>
              <a:t>producing</a:t>
            </a:r>
            <a:r>
              <a:rPr lang="it-IT" i="1" dirty="0">
                <a:solidFill>
                  <a:srgbClr val="0070C0"/>
                </a:solidFill>
              </a:rPr>
              <a:t> «new» information for end users,</a:t>
            </a:r>
            <a:r>
              <a:rPr lang="it-IT" dirty="0"/>
              <a:t> 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big data </a:t>
            </a:r>
            <a:r>
              <a:rPr lang="it-IT" dirty="0"/>
              <a:t>processing deve gestire anche</a:t>
            </a:r>
          </a:p>
          <a:p>
            <a:pPr marL="0" indent="0" algn="ctr">
              <a:buNone/>
            </a:pPr>
            <a:r>
              <a:rPr lang="it-IT" i="1" dirty="0" err="1">
                <a:solidFill>
                  <a:srgbClr val="0070C0"/>
                </a:solidFill>
              </a:rPr>
              <a:t>ambiguity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uncertainty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variety</a:t>
            </a:r>
            <a:endParaRPr lang="it-IT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it-IT" dirty="0"/>
              <a:t>per cui sarà richiesto che i dati siano </a:t>
            </a:r>
            <a:r>
              <a:rPr lang="it-IT" i="1" dirty="0" err="1">
                <a:solidFill>
                  <a:srgbClr val="0070C0"/>
                </a:solidFill>
              </a:rPr>
              <a:t>cleaned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tagged</a:t>
            </a:r>
            <a:r>
              <a:rPr lang="it-IT" i="1" dirty="0">
                <a:solidFill>
                  <a:srgbClr val="0070C0"/>
                </a:solidFill>
              </a:rPr>
              <a:t>, </a:t>
            </a:r>
            <a:r>
              <a:rPr lang="it-IT" i="1" dirty="0" err="1">
                <a:solidFill>
                  <a:srgbClr val="0070C0"/>
                </a:solidFill>
              </a:rPr>
              <a:t>classified</a:t>
            </a:r>
            <a:r>
              <a:rPr lang="it-IT" i="1" dirty="0">
                <a:solidFill>
                  <a:srgbClr val="0070C0"/>
                </a:solidFill>
              </a:rPr>
              <a:t> and </a:t>
            </a:r>
            <a:r>
              <a:rPr lang="it-IT" i="1" dirty="0" err="1" smtClean="0">
                <a:solidFill>
                  <a:srgbClr val="0070C0"/>
                </a:solidFill>
              </a:rPr>
              <a:t>formatted</a:t>
            </a:r>
            <a:r>
              <a:rPr lang="it-IT" i="1" dirty="0" smtClean="0">
                <a:solidFill>
                  <a:srgbClr val="0070C0"/>
                </a:solidFill>
              </a:rPr>
              <a:t> </a:t>
            </a:r>
            <a:r>
              <a:rPr lang="it-IT" dirty="0" smtClean="0"/>
              <a:t>per ottimizzare l’elaborazione</a:t>
            </a:r>
            <a:endParaRPr lang="it-IT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Big Data </a:t>
            </a:r>
            <a:r>
              <a:rPr lang="it-IT" dirty="0"/>
              <a:t>management</a:t>
            </a:r>
            <a:br>
              <a:rPr lang="it-IT" dirty="0"/>
            </a:br>
            <a:r>
              <a:rPr lang="it-IT" b="1" dirty="0">
                <a:solidFill>
                  <a:srgbClr val="0070C0"/>
                </a:solidFill>
              </a:rPr>
              <a:t>ETL</a:t>
            </a:r>
            <a:r>
              <a:rPr lang="it-IT" dirty="0">
                <a:solidFill>
                  <a:srgbClr val="0070C0"/>
                </a:solidFill>
              </a:rPr>
              <a:t>- </a:t>
            </a:r>
            <a:r>
              <a:rPr lang="it-IT" b="1" dirty="0" err="1">
                <a:solidFill>
                  <a:srgbClr val="0070C0"/>
                </a:solidFill>
              </a:rPr>
              <a:t>E</a:t>
            </a:r>
            <a:r>
              <a:rPr lang="it-IT" dirty="0" err="1">
                <a:solidFill>
                  <a:srgbClr val="0070C0"/>
                </a:solidFill>
              </a:rPr>
              <a:t>xtract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b="1" dirty="0" err="1">
                <a:solidFill>
                  <a:srgbClr val="0070C0"/>
                </a:solidFill>
              </a:rPr>
              <a:t>T</a:t>
            </a:r>
            <a:r>
              <a:rPr lang="it-IT" dirty="0" err="1">
                <a:solidFill>
                  <a:srgbClr val="0070C0"/>
                </a:solidFill>
              </a:rPr>
              <a:t>rasform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b="1" dirty="0" err="1">
                <a:solidFill>
                  <a:srgbClr val="0070C0"/>
                </a:solidFill>
              </a:rPr>
              <a:t>L</a:t>
            </a:r>
            <a:r>
              <a:rPr lang="it-IT" dirty="0" err="1">
                <a:solidFill>
                  <a:srgbClr val="0070C0"/>
                </a:solidFill>
              </a:rPr>
              <a:t>oad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Le architetture per </a:t>
            </a:r>
            <a:r>
              <a:rPr lang="it-IT" sz="4000" b="1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Big Data </a:t>
            </a:r>
            <a:r>
              <a:rPr lang="it-IT" dirty="0"/>
              <a:t>devono saper </a:t>
            </a:r>
          </a:p>
          <a:p>
            <a:r>
              <a:rPr lang="it-IT" dirty="0"/>
              <a:t>gestire </a:t>
            </a:r>
            <a:r>
              <a:rPr lang="it-IT" i="1" dirty="0">
                <a:solidFill>
                  <a:srgbClr val="0070C0"/>
                </a:solidFill>
              </a:rPr>
              <a:t>diversi tipi di formati di dati  (</a:t>
            </a:r>
            <a:r>
              <a:rPr lang="it-IT" dirty="0"/>
              <a:t>testi, </a:t>
            </a:r>
            <a:r>
              <a:rPr lang="it-IT" dirty="0" err="1"/>
              <a:t>files</a:t>
            </a:r>
            <a:r>
              <a:rPr lang="it-IT" dirty="0"/>
              <a:t> compressi, variamente delimitati,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r>
              <a:rPr lang="it-IT" dirty="0"/>
              <a:t>elaborare i dati per </a:t>
            </a:r>
            <a:r>
              <a:rPr lang="it-IT" i="1" dirty="0">
                <a:solidFill>
                  <a:srgbClr val="0070C0"/>
                </a:solidFill>
              </a:rPr>
              <a:t>estrarre informazione puntuale</a:t>
            </a:r>
            <a:r>
              <a:rPr lang="it-IT" dirty="0"/>
              <a:t> quali entità nominali, relazioni tra entità, etc.</a:t>
            </a:r>
          </a:p>
          <a:p>
            <a:pPr marL="0" indent="0">
              <a:buNone/>
            </a:pPr>
            <a:r>
              <a:rPr lang="it-IT" dirty="0"/>
              <a:t>Ragion per cui i dati devono essere puliti, resi processabili, che siano strutturati o meno, integrati e memorizzati opportunamente congiuntamente </a:t>
            </a:r>
            <a:r>
              <a:rPr lang="it-IT"/>
              <a:t>ai metadati.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189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1495</Words>
  <Application>Microsoft Office PowerPoint</Application>
  <PresentationFormat>Presentazione su schermo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Tema di Office</vt:lpstr>
      <vt:lpstr>Big Data management</vt:lpstr>
      <vt:lpstr>Introduzione </vt:lpstr>
      <vt:lpstr>Introduzione </vt:lpstr>
      <vt:lpstr>Introduzione </vt:lpstr>
      <vt:lpstr>Introduzione </vt:lpstr>
      <vt:lpstr>Big Data</vt:lpstr>
      <vt:lpstr>Big Data </vt:lpstr>
      <vt:lpstr>Big Data management</vt:lpstr>
      <vt:lpstr>Big Data management ETL- Extract, Trasform, Load</vt:lpstr>
      <vt:lpstr>Big Data Analysis</vt:lpstr>
      <vt:lpstr>Acquisition </vt:lpstr>
      <vt:lpstr>Organization </vt:lpstr>
      <vt:lpstr>Analyse </vt:lpstr>
      <vt:lpstr>Tecniche di visualizzazione</vt:lpstr>
      <vt:lpstr>Decision </vt:lpstr>
      <vt:lpstr>Decision 2</vt:lpstr>
      <vt:lpstr>Decision 3</vt:lpstr>
      <vt:lpstr>Privacy </vt:lpstr>
      <vt:lpstr>In sintesi </vt:lpstr>
      <vt:lpstr>Ruolo della semantica nel BD processing</vt:lpstr>
      <vt:lpstr>Ruolo della semantica nel BD processing</vt:lpstr>
      <vt:lpstr>Ruolo della semantica nel BD processing</vt:lpstr>
      <vt:lpstr>Ruolo della semantica nel BD processing</vt:lpstr>
      <vt:lpstr>Integrazione </vt:lpstr>
      <vt:lpstr>Integrazione 2</vt:lpstr>
      <vt:lpstr>Integrazione 3</vt:lpstr>
      <vt:lpstr>In sintesi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management</dc:title>
  <dc:creator>Pazienza</dc:creator>
  <cp:lastModifiedBy>Pazienza</cp:lastModifiedBy>
  <cp:revision>42</cp:revision>
  <dcterms:created xsi:type="dcterms:W3CDTF">2017-10-13T14:37:11Z</dcterms:created>
  <dcterms:modified xsi:type="dcterms:W3CDTF">2017-10-16T10:08:51Z</dcterms:modified>
</cp:coreProperties>
</file>