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7" r:id="rId3"/>
    <p:sldId id="257"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289" r:id="rId33"/>
    <p:sldId id="290" r:id="rId34"/>
    <p:sldId id="262" r:id="rId35"/>
    <p:sldId id="350" r:id="rId36"/>
    <p:sldId id="263" r:id="rId37"/>
    <p:sldId id="285" r:id="rId38"/>
    <p:sldId id="282" r:id="rId3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34955-94E4-4F88-A6E2-CC615EC82DB2}" type="datetimeFigureOut">
              <a:rPr lang="it-IT" smtClean="0"/>
              <a:t>23/10/2017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37FEB-AC52-4F02-B044-04D650C37550}" type="slidenum">
              <a:rPr lang="it-IT" smtClean="0"/>
              <a:t>‹N›</a:t>
            </a:fld>
            <a:endParaRPr lang="it-IT"/>
          </a:p>
        </p:txBody>
      </p:sp>
    </p:spTree>
    <p:extLst>
      <p:ext uri="{BB962C8B-B14F-4D97-AF65-F5344CB8AC3E}">
        <p14:creationId xmlns:p14="http://schemas.microsoft.com/office/powerpoint/2010/main" val="112063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998B870-F139-4889-8CA9-6D305FE19717}" type="datetimeFigureOut">
              <a:rPr lang="it-IT" smtClean="0"/>
              <a:t>23/10/2017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76967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998B870-F139-4889-8CA9-6D305FE19717}" type="datetimeFigureOut">
              <a:rPr lang="it-IT" smtClean="0"/>
              <a:t>23/10/2017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48990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998B870-F139-4889-8CA9-6D305FE19717}" type="datetimeFigureOut">
              <a:rPr lang="it-IT" smtClean="0"/>
              <a:t>23/10/2017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170373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998B870-F139-4889-8CA9-6D305FE19717}" type="datetimeFigureOut">
              <a:rPr lang="it-IT" smtClean="0"/>
              <a:t>23/10/2017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371319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2998B870-F139-4889-8CA9-6D305FE19717}" type="datetimeFigureOut">
              <a:rPr lang="it-IT" smtClean="0"/>
              <a:t>23/10/2017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188512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998B870-F139-4889-8CA9-6D305FE19717}" type="datetimeFigureOut">
              <a:rPr lang="it-IT" smtClean="0"/>
              <a:t>23/10/2017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208147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998B870-F139-4889-8CA9-6D305FE19717}" type="datetimeFigureOut">
              <a:rPr lang="it-IT" smtClean="0"/>
              <a:t>23/10/2017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406130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2998B870-F139-4889-8CA9-6D305FE19717}" type="datetimeFigureOut">
              <a:rPr lang="it-IT" smtClean="0"/>
              <a:t>23/10/2017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50756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998B870-F139-4889-8CA9-6D305FE19717}" type="datetimeFigureOut">
              <a:rPr lang="it-IT" smtClean="0"/>
              <a:t>23/10/2017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365847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998B870-F139-4889-8CA9-6D305FE19717}" type="datetimeFigureOut">
              <a:rPr lang="it-IT" smtClean="0"/>
              <a:t>23/10/2017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326146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998B870-F139-4889-8CA9-6D305FE19717}" type="datetimeFigureOut">
              <a:rPr lang="it-IT" smtClean="0"/>
              <a:t>23/10/2017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51121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8B870-F139-4889-8CA9-6D305FE19717}" type="datetimeFigureOut">
              <a:rPr lang="it-IT" smtClean="0"/>
              <a:t>23/10/2017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AA60E-5300-4E24-B5AC-F6AF91ED79A1}" type="slidenum">
              <a:rPr lang="it-IT" smtClean="0"/>
              <a:t>‹N›</a:t>
            </a:fld>
            <a:endParaRPr lang="it-IT"/>
          </a:p>
        </p:txBody>
      </p:sp>
    </p:spTree>
    <p:extLst>
      <p:ext uri="{BB962C8B-B14F-4D97-AF65-F5344CB8AC3E}">
        <p14:creationId xmlns:p14="http://schemas.microsoft.com/office/powerpoint/2010/main" val="3755154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7" Type="http://schemas.openxmlformats.org/officeDocument/2006/relationships/hyperlink" Target="https://en.wikipedia.org/wiki/Google_Assistant" TargetMode="External"/><Relationship Id="rId2" Type="http://schemas.openxmlformats.org/officeDocument/2006/relationships/hyperlink" Target="https://en.wikipedia.org/wiki/Knowledge_base" TargetMode="External"/><Relationship Id="rId1" Type="http://schemas.openxmlformats.org/officeDocument/2006/relationships/slideLayout" Target="../slideLayouts/slideLayout2.xml"/><Relationship Id="rId6" Type="http://schemas.openxmlformats.org/officeDocument/2006/relationships/hyperlink" Target="https://en.wikipedia.org/wiki/Graph_database" TargetMode="External"/><Relationship Id="rId5" Type="http://schemas.openxmlformats.org/officeDocument/2006/relationships/hyperlink" Target="https://en.wikipedia.org/wiki/Semantic_search" TargetMode="External"/><Relationship Id="rId4" Type="http://schemas.openxmlformats.org/officeDocument/2006/relationships/hyperlink" Target="https://en.wikipedia.org/wiki/Search_eng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oogleblog.blogspot.it/2012/05/introducing-knowledge-graph-things-no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3.bp.blogspot.com/-eWJEHSdNVbU/T7PKlBLFF6I/AAAAAAAAJKo/-GmvscoTPJg/s1600/taj+mahal.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4.bp.blogspot.com/-6CZW79UMwyg/T7PKsKaiyyI/AAAAAAAAJK0/yj5a8qKknQg/s2000/marie+curie.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1.bp.blogspot.com/-CPt7-kfOngo/T7PO0sTFTgI/AAAAAAAAJLw/s-gfrkimFAU/s2000/matt+groening.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foaf-project.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124744"/>
            <a:ext cx="7772400" cy="1470025"/>
          </a:xfrm>
        </p:spPr>
        <p:txBody>
          <a:bodyPr>
            <a:normAutofit/>
          </a:bodyPr>
          <a:lstStyle/>
          <a:p>
            <a:r>
              <a:rPr lang="it-IT" b="1" dirty="0" smtClean="0"/>
              <a:t>Big data e conoscenza:</a:t>
            </a:r>
            <a:br>
              <a:rPr lang="it-IT" b="1" dirty="0" smtClean="0"/>
            </a:br>
            <a:r>
              <a:rPr lang="it-IT" b="1" dirty="0" smtClean="0"/>
              <a:t>grafi semantici</a:t>
            </a:r>
            <a:endParaRPr lang="it-IT" dirty="0"/>
          </a:p>
        </p:txBody>
      </p:sp>
      <p:sp>
        <p:nvSpPr>
          <p:cNvPr id="3" name="Sottotitolo 2"/>
          <p:cNvSpPr>
            <a:spLocks noGrp="1"/>
          </p:cNvSpPr>
          <p:nvPr>
            <p:ph type="subTitle" idx="1"/>
          </p:nvPr>
        </p:nvSpPr>
        <p:spPr/>
        <p:txBody>
          <a:bodyPr/>
          <a:lstStyle/>
          <a:p>
            <a:endParaRPr lang="it-IT" altLang="it-IT" dirty="0" smtClean="0">
              <a:solidFill>
                <a:schemeClr val="tx1"/>
              </a:solidFill>
            </a:endParaRPr>
          </a:p>
          <a:p>
            <a:r>
              <a:rPr lang="it-IT" altLang="it-IT" dirty="0" smtClean="0">
                <a:solidFill>
                  <a:schemeClr val="tx1"/>
                </a:solidFill>
              </a:rPr>
              <a:t>Maria </a:t>
            </a:r>
            <a:r>
              <a:rPr lang="it-IT" altLang="it-IT" dirty="0">
                <a:solidFill>
                  <a:schemeClr val="tx1"/>
                </a:solidFill>
              </a:rPr>
              <a:t>Teresa PAZIENZA</a:t>
            </a:r>
          </a:p>
          <a:p>
            <a:r>
              <a:rPr lang="it-IT" altLang="it-IT" dirty="0" err="1">
                <a:solidFill>
                  <a:schemeClr val="tx1"/>
                </a:solidFill>
              </a:rPr>
              <a:t>a.a</a:t>
            </a:r>
            <a:r>
              <a:rPr lang="it-IT" altLang="it-IT" dirty="0">
                <a:solidFill>
                  <a:schemeClr val="tx1"/>
                </a:solidFill>
              </a:rPr>
              <a:t>. 2017-18</a:t>
            </a:r>
            <a:endParaRPr lang="en-GB" altLang="it-IT" dirty="0">
              <a:solidFill>
                <a:schemeClr val="tx1"/>
              </a:solidFill>
            </a:endParaRPr>
          </a:p>
        </p:txBody>
      </p:sp>
    </p:spTree>
    <p:extLst>
      <p:ext uri="{BB962C8B-B14F-4D97-AF65-F5344CB8AC3E}">
        <p14:creationId xmlns:p14="http://schemas.microsoft.com/office/powerpoint/2010/main" val="223545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4-Enable </a:t>
            </a:r>
            <a:r>
              <a:rPr lang="en-US" dirty="0"/>
              <a:t>Smarter Database Queries</a:t>
            </a:r>
            <a:endParaRPr lang="it-IT" dirty="0"/>
          </a:p>
        </p:txBody>
      </p:sp>
      <p:sp>
        <p:nvSpPr>
          <p:cNvPr id="3" name="Segnaposto contenuto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dirty="0" smtClean="0"/>
              <a:t>Database </a:t>
            </a:r>
            <a:r>
              <a:rPr lang="en-US" dirty="0"/>
              <a:t>queries, like search, are limited by human thought and bias. What's known about data is encoded into software and database schemas, but the underlying system doesn't understand semantics. </a:t>
            </a:r>
            <a:endParaRPr lang="en-US" dirty="0" smtClean="0"/>
          </a:p>
          <a:p>
            <a:pPr marL="0" indent="0">
              <a:buNone/>
            </a:pPr>
            <a:r>
              <a:rPr lang="en-US" dirty="0" smtClean="0"/>
              <a:t>When </a:t>
            </a:r>
            <a:r>
              <a:rPr lang="en-US" dirty="0"/>
              <a:t>semantic knowledge is built into the database, it's possible to do smarter queries and understand relationships between or among pieces of information that were not evident before.</a:t>
            </a:r>
            <a:endParaRPr lang="it-IT" dirty="0"/>
          </a:p>
          <a:p>
            <a:pPr marL="0" indent="0">
              <a:buNone/>
            </a:pPr>
            <a:endParaRPr lang="it-IT" dirty="0"/>
          </a:p>
        </p:txBody>
      </p:sp>
    </p:spTree>
    <p:extLst>
      <p:ext uri="{BB962C8B-B14F-4D97-AF65-F5344CB8AC3E}">
        <p14:creationId xmlns:p14="http://schemas.microsoft.com/office/powerpoint/2010/main" val="238644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4-Enable </a:t>
            </a:r>
            <a:r>
              <a:rPr lang="en-US" dirty="0"/>
              <a:t>Smarter Database Queries</a:t>
            </a:r>
            <a:endParaRPr lang="it-IT" dirty="0"/>
          </a:p>
        </p:txBody>
      </p:sp>
      <p:sp>
        <p:nvSpPr>
          <p:cNvPr id="3" name="Segnaposto contenuto 2"/>
          <p:cNvSpPr>
            <a:spLocks noGrp="1"/>
          </p:cNvSpPr>
          <p:nvPr>
            <p:ph idx="1"/>
          </p:nvPr>
        </p:nvSpPr>
        <p:spPr>
          <a:xfrm>
            <a:off x="457200" y="2104257"/>
            <a:ext cx="8229600" cy="3989039"/>
          </a:xfrm>
        </p:spPr>
        <p:txBody>
          <a:bodyPr/>
          <a:lstStyle/>
          <a:p>
            <a:pPr marL="0" indent="0">
              <a:buNone/>
            </a:pPr>
            <a:r>
              <a:rPr lang="en-US" dirty="0"/>
              <a:t>"People have been storing facts in databases and running queries, but you can only look things up that were stored explicitly. </a:t>
            </a:r>
            <a:r>
              <a:rPr lang="en-US" i="1" dirty="0"/>
              <a:t>With semantics, you can get answers [by] getting the database to do some of the reasoning for you, as well as to answer more complex and interesting </a:t>
            </a:r>
            <a:r>
              <a:rPr lang="en-US" i="1" dirty="0" smtClean="0"/>
              <a:t>questions" </a:t>
            </a:r>
            <a:endParaRPr lang="it-IT" i="1" dirty="0"/>
          </a:p>
        </p:txBody>
      </p:sp>
    </p:spTree>
    <p:extLst>
      <p:ext uri="{BB962C8B-B14F-4D97-AF65-F5344CB8AC3E}">
        <p14:creationId xmlns:p14="http://schemas.microsoft.com/office/powerpoint/2010/main" val="179906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4-Enable </a:t>
            </a:r>
            <a:r>
              <a:rPr lang="en-US" dirty="0"/>
              <a:t>Smarter Database Queries</a:t>
            </a:r>
            <a:endParaRPr lang="it-IT" dirty="0"/>
          </a:p>
        </p:txBody>
      </p:sp>
      <p:sp>
        <p:nvSpPr>
          <p:cNvPr id="3" name="Segnaposto contenuto 2"/>
          <p:cNvSpPr>
            <a:spLocks noGrp="1"/>
          </p:cNvSpPr>
          <p:nvPr>
            <p:ph idx="1"/>
          </p:nvPr>
        </p:nvSpPr>
        <p:spPr>
          <a:xfrm>
            <a:off x="251520" y="1600200"/>
            <a:ext cx="8784976" cy="4925144"/>
          </a:xfrm>
        </p:spPr>
        <p:txBody>
          <a:bodyPr>
            <a:normAutofit fontScale="92500" lnSpcReduction="10000"/>
          </a:bodyPr>
          <a:lstStyle/>
          <a:p>
            <a:pPr marL="0" indent="0">
              <a:buNone/>
            </a:pPr>
            <a:r>
              <a:rPr lang="en-US" dirty="0" err="1" smtClean="0"/>
              <a:t>Esempio</a:t>
            </a:r>
            <a:r>
              <a:rPr lang="en-US" dirty="0" smtClean="0"/>
              <a:t>:</a:t>
            </a:r>
          </a:p>
          <a:p>
            <a:pPr marL="0" indent="0">
              <a:buNone/>
            </a:pPr>
            <a:r>
              <a:rPr lang="en-US" dirty="0" smtClean="0"/>
              <a:t>NBC</a:t>
            </a:r>
            <a:r>
              <a:rPr lang="en-US" dirty="0"/>
              <a:t>, a </a:t>
            </a:r>
            <a:r>
              <a:rPr lang="en-US" dirty="0" err="1"/>
              <a:t>MarkLogic</a:t>
            </a:r>
            <a:r>
              <a:rPr lang="en-US" dirty="0"/>
              <a:t> customer, took advantage of semantics when building its Saturday Night Live (SNL) 40th anniversary iPhone app. </a:t>
            </a:r>
            <a:endParaRPr lang="en-US" dirty="0" smtClean="0"/>
          </a:p>
          <a:p>
            <a:pPr marL="0" indent="0">
              <a:buNone/>
            </a:pPr>
            <a:r>
              <a:rPr lang="en-US" dirty="0" smtClean="0">
                <a:solidFill>
                  <a:schemeClr val="accent1"/>
                </a:solidFill>
              </a:rPr>
              <a:t>The </a:t>
            </a:r>
            <a:r>
              <a:rPr lang="en-US" dirty="0">
                <a:solidFill>
                  <a:schemeClr val="accent1"/>
                </a:solidFill>
              </a:rPr>
              <a:t>goal was to maximize user engagement by anticipating the video clips individual users wanted to see. </a:t>
            </a:r>
            <a:endParaRPr lang="en-US" dirty="0" smtClean="0">
              <a:solidFill>
                <a:schemeClr val="accent1"/>
              </a:solidFill>
            </a:endParaRPr>
          </a:p>
          <a:p>
            <a:pPr marL="0" indent="0">
              <a:buNone/>
            </a:pPr>
            <a:r>
              <a:rPr lang="en-US" dirty="0" smtClean="0"/>
              <a:t>To </a:t>
            </a:r>
            <a:r>
              <a:rPr lang="en-US" dirty="0"/>
              <a:t>do that effectively, it added semantic information to the SNL video clips including </a:t>
            </a:r>
            <a:r>
              <a:rPr lang="en-US" i="1" dirty="0"/>
              <a:t>who the actors were, which characters they were playing, and the era from which the skit came.</a:t>
            </a:r>
            <a:endParaRPr lang="it-IT" i="1" dirty="0"/>
          </a:p>
          <a:p>
            <a:pPr marL="0" indent="0">
              <a:buNone/>
            </a:pPr>
            <a:endParaRPr lang="it-IT" dirty="0"/>
          </a:p>
        </p:txBody>
      </p:sp>
    </p:spTree>
    <p:extLst>
      <p:ext uri="{BB962C8B-B14F-4D97-AF65-F5344CB8AC3E}">
        <p14:creationId xmlns:p14="http://schemas.microsoft.com/office/powerpoint/2010/main" val="330923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smtClean="0"/>
              <a:t>5-</a:t>
            </a:r>
            <a:r>
              <a:rPr lang="en-US" dirty="0"/>
              <a:t>Get More From Your Data Lake</a:t>
            </a:r>
            <a:endParaRPr lang="it-IT" dirty="0"/>
          </a:p>
        </p:txBody>
      </p:sp>
      <p:sp>
        <p:nvSpPr>
          <p:cNvPr id="3" name="Segnaposto contenuto 2"/>
          <p:cNvSpPr>
            <a:spLocks noGrp="1"/>
          </p:cNvSpPr>
          <p:nvPr>
            <p:ph idx="1"/>
          </p:nvPr>
        </p:nvSpPr>
        <p:spPr>
          <a:xfrm>
            <a:off x="251520" y="1783357"/>
            <a:ext cx="8712968" cy="4525963"/>
          </a:xfrm>
        </p:spPr>
        <p:txBody>
          <a:bodyPr>
            <a:normAutofit/>
          </a:bodyPr>
          <a:lstStyle/>
          <a:p>
            <a:pPr marL="0" indent="0">
              <a:buNone/>
            </a:pPr>
            <a:r>
              <a:rPr lang="en-US" dirty="0" smtClean="0"/>
              <a:t>Organizations </a:t>
            </a:r>
            <a:r>
              <a:rPr lang="en-US" dirty="0"/>
              <a:t>are understandably concerned about turning their data lakes into data swamps. Poor quality data leads to substandard analytics and erroneous conclusions. Nevertheless, some organizations are losing control of the meaning and context of their data as it's stored. </a:t>
            </a:r>
            <a:endParaRPr lang="en-US" dirty="0" smtClean="0"/>
          </a:p>
          <a:p>
            <a:pPr marL="0" indent="0">
              <a:buNone/>
            </a:pPr>
            <a:r>
              <a:rPr lang="en-US" dirty="0" smtClean="0"/>
              <a:t>Semantic </a:t>
            </a:r>
            <a:r>
              <a:rPr lang="en-US" dirty="0"/>
              <a:t>models provide a standards-based means of putting the context and meaning back in.</a:t>
            </a:r>
            <a:endParaRPr lang="it-IT" dirty="0"/>
          </a:p>
          <a:p>
            <a:pPr marL="0" indent="0">
              <a:buNone/>
            </a:pPr>
            <a:endParaRPr lang="it-IT" dirty="0"/>
          </a:p>
        </p:txBody>
      </p:sp>
    </p:spTree>
    <p:extLst>
      <p:ext uri="{BB962C8B-B14F-4D97-AF65-F5344CB8AC3E}">
        <p14:creationId xmlns:p14="http://schemas.microsoft.com/office/powerpoint/2010/main" val="291977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smtClean="0"/>
              <a:t>5-</a:t>
            </a:r>
            <a:r>
              <a:rPr lang="en-US" dirty="0"/>
              <a:t>Get More From Your Data Lake</a:t>
            </a:r>
            <a:endParaRPr lang="it-IT" dirty="0"/>
          </a:p>
        </p:txBody>
      </p:sp>
      <p:sp>
        <p:nvSpPr>
          <p:cNvPr id="3" name="Segnaposto contenuto 2"/>
          <p:cNvSpPr>
            <a:spLocks noGrp="1"/>
          </p:cNvSpPr>
          <p:nvPr>
            <p:ph idx="1"/>
          </p:nvPr>
        </p:nvSpPr>
        <p:spPr>
          <a:xfrm>
            <a:off x="457200" y="1999381"/>
            <a:ext cx="8229600" cy="4525963"/>
          </a:xfrm>
        </p:spPr>
        <p:txBody>
          <a:bodyPr/>
          <a:lstStyle/>
          <a:p>
            <a:pPr marL="0" indent="0">
              <a:buNone/>
            </a:pPr>
            <a:r>
              <a:rPr lang="en-US" dirty="0"/>
              <a:t>"One of the things we're able to do with semantics is connect metadata models and describe where the data is to the ETL [extract, transform, and load] data ingestion process so </a:t>
            </a:r>
            <a:r>
              <a:rPr lang="en-US" i="1" dirty="0"/>
              <a:t>you can create semantic models that describe the flow of data and the transformation of data</a:t>
            </a:r>
            <a:r>
              <a:rPr lang="en-US" dirty="0"/>
              <a:t>. Then, you can operationalize </a:t>
            </a:r>
            <a:r>
              <a:rPr lang="en-US" dirty="0" smtClean="0"/>
              <a:t>that" .</a:t>
            </a:r>
            <a:endParaRPr lang="it-IT" dirty="0"/>
          </a:p>
          <a:p>
            <a:pPr marL="0" indent="0">
              <a:buNone/>
            </a:pPr>
            <a:endParaRPr lang="it-IT" dirty="0"/>
          </a:p>
        </p:txBody>
      </p:sp>
    </p:spTree>
    <p:extLst>
      <p:ext uri="{BB962C8B-B14F-4D97-AF65-F5344CB8AC3E}">
        <p14:creationId xmlns:p14="http://schemas.microsoft.com/office/powerpoint/2010/main" val="1320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it-IT" dirty="0" smtClean="0"/>
              <a:t>6-</a:t>
            </a:r>
            <a:r>
              <a:rPr lang="en-US" dirty="0"/>
              <a:t>Enable Analytics At </a:t>
            </a:r>
            <a:r>
              <a:rPr lang="en-US" dirty="0" smtClean="0"/>
              <a:t>Scale</a:t>
            </a:r>
            <a:endParaRPr lang="it-IT" dirty="0"/>
          </a:p>
        </p:txBody>
      </p:sp>
      <p:sp>
        <p:nvSpPr>
          <p:cNvPr id="3" name="Segnaposto contenuto 2"/>
          <p:cNvSpPr>
            <a:spLocks noGrp="1"/>
          </p:cNvSpPr>
          <p:nvPr>
            <p:ph idx="1"/>
          </p:nvPr>
        </p:nvSpPr>
        <p:spPr>
          <a:xfrm>
            <a:off x="323528" y="1600200"/>
            <a:ext cx="8640960" cy="4997152"/>
          </a:xfrm>
        </p:spPr>
        <p:txBody>
          <a:bodyPr>
            <a:normAutofit fontScale="77500" lnSpcReduction="20000"/>
          </a:bodyPr>
          <a:lstStyle/>
          <a:p>
            <a:pPr marL="0" indent="0">
              <a:buNone/>
            </a:pPr>
            <a:r>
              <a:rPr lang="en-US" dirty="0"/>
              <a:t>Traditional business intelligence is labor-intensive. One has to think about the questions up front, what the data warehouse requirements are, the ETL necessary to populate the data warehouse, and the reporting requirements. </a:t>
            </a:r>
            <a:r>
              <a:rPr lang="en-US" dirty="0" smtClean="0"/>
              <a:t>The </a:t>
            </a:r>
            <a:r>
              <a:rPr lang="en-US" dirty="0"/>
              <a:t>entire process is </a:t>
            </a:r>
            <a:r>
              <a:rPr lang="en-US" dirty="0" smtClean="0"/>
              <a:t>time-consuming.</a:t>
            </a:r>
            <a:endParaRPr lang="it-IT" dirty="0"/>
          </a:p>
          <a:p>
            <a:pPr marL="0" indent="0">
              <a:buNone/>
            </a:pPr>
            <a:endParaRPr lang="en-US" dirty="0" smtClean="0"/>
          </a:p>
          <a:p>
            <a:pPr marL="0" indent="0">
              <a:buNone/>
            </a:pPr>
            <a:r>
              <a:rPr lang="en-US" dirty="0" smtClean="0"/>
              <a:t>"</a:t>
            </a:r>
            <a:r>
              <a:rPr lang="en-US" i="1" dirty="0"/>
              <a:t>Graph analytics, the application of semantic models and RDF [Resource Description Framework] graph format, allows you to consider all the entities you care about simultaneously. </a:t>
            </a:r>
            <a:r>
              <a:rPr lang="en-US" dirty="0"/>
              <a:t>As an end-user you have random access to it so you're [never limited] by what's been prepared for you. You can keep loading more data in to answer your </a:t>
            </a:r>
            <a:r>
              <a:rPr lang="en-US" dirty="0" smtClean="0"/>
              <a:t>questions”</a:t>
            </a:r>
          </a:p>
          <a:p>
            <a:pPr marL="0" indent="0">
              <a:buNone/>
            </a:pPr>
            <a:endParaRPr lang="it-IT" dirty="0"/>
          </a:p>
          <a:p>
            <a:pPr marL="0" indent="0">
              <a:buNone/>
            </a:pPr>
            <a:r>
              <a:rPr lang="en-US" dirty="0"/>
              <a:t>The result is </a:t>
            </a:r>
            <a:r>
              <a:rPr lang="en-US" i="1" dirty="0"/>
              <a:t>iterative, flexible ad-hoc analysis on the fly</a:t>
            </a:r>
            <a:r>
              <a:rPr lang="en-US" dirty="0"/>
              <a:t>.</a:t>
            </a:r>
            <a:endParaRPr lang="it-IT" dirty="0"/>
          </a:p>
          <a:p>
            <a:pPr marL="0" indent="0">
              <a:buNone/>
            </a:pPr>
            <a:endParaRPr lang="it-IT" dirty="0"/>
          </a:p>
        </p:txBody>
      </p:sp>
    </p:spTree>
    <p:extLst>
      <p:ext uri="{BB962C8B-B14F-4D97-AF65-F5344CB8AC3E}">
        <p14:creationId xmlns:p14="http://schemas.microsoft.com/office/powerpoint/2010/main" val="232452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143000"/>
          </a:xfrm>
        </p:spPr>
        <p:txBody>
          <a:bodyPr>
            <a:normAutofit fontScale="90000"/>
          </a:bodyPr>
          <a:lstStyle/>
          <a:p>
            <a:r>
              <a:rPr lang="it-IT" dirty="0" smtClean="0"/>
              <a:t>7-</a:t>
            </a:r>
            <a:r>
              <a:rPr lang="en-US" dirty="0"/>
              <a:t>Surface Critical Information Faster</a:t>
            </a:r>
            <a:endParaRPr lang="it-IT" dirty="0"/>
          </a:p>
        </p:txBody>
      </p:sp>
      <p:sp>
        <p:nvSpPr>
          <p:cNvPr id="3" name="Segnaposto contenuto 2"/>
          <p:cNvSpPr>
            <a:spLocks noGrp="1"/>
          </p:cNvSpPr>
          <p:nvPr>
            <p:ph idx="1"/>
          </p:nvPr>
        </p:nvSpPr>
        <p:spPr>
          <a:xfrm>
            <a:off x="323528" y="1412776"/>
            <a:ext cx="8568952" cy="5445223"/>
          </a:xfrm>
        </p:spPr>
        <p:txBody>
          <a:bodyPr>
            <a:normAutofit fontScale="85000" lnSpcReduction="20000"/>
          </a:bodyPr>
          <a:lstStyle/>
          <a:p>
            <a:pPr marL="0" indent="0">
              <a:buNone/>
            </a:pPr>
            <a:r>
              <a:rPr lang="en-US" dirty="0"/>
              <a:t>Keyword search is a fairly effective way to navigate unstructured data, but its efficiency is affected by the user's ability to select search terms that align with the desired content. </a:t>
            </a:r>
            <a:endParaRPr lang="en-US" dirty="0" smtClean="0"/>
          </a:p>
          <a:p>
            <a:pPr marL="0" indent="0">
              <a:buNone/>
            </a:pPr>
            <a:r>
              <a:rPr lang="en-US" dirty="0" smtClean="0"/>
              <a:t>The </a:t>
            </a:r>
            <a:r>
              <a:rPr lang="en-US" dirty="0"/>
              <a:t>outcome is often an overabundance of results or lack of relevant results. Anything that was not explicitly stated in the search remains hidden. </a:t>
            </a:r>
            <a:endParaRPr lang="en-US" dirty="0" smtClean="0"/>
          </a:p>
          <a:p>
            <a:pPr marL="0" indent="0">
              <a:buNone/>
            </a:pPr>
            <a:endParaRPr lang="en-US" dirty="0" smtClean="0"/>
          </a:p>
          <a:p>
            <a:pPr marL="0" indent="0">
              <a:buNone/>
            </a:pPr>
            <a:r>
              <a:rPr lang="en-US" dirty="0" smtClean="0"/>
              <a:t>Semantic </a:t>
            </a:r>
            <a:r>
              <a:rPr lang="en-US" dirty="0"/>
              <a:t>search is different because it's is not limited to explicit statements. It understands the meaning of information, its context, and its relationship to other pieces of information to deliver more precise results. </a:t>
            </a:r>
            <a:endParaRPr lang="en-US" dirty="0" smtClean="0"/>
          </a:p>
          <a:p>
            <a:pPr marL="0" indent="0">
              <a:buNone/>
            </a:pPr>
            <a:r>
              <a:rPr lang="en-US" dirty="0" smtClean="0"/>
              <a:t>But</a:t>
            </a:r>
            <a:r>
              <a:rPr lang="en-US" dirty="0"/>
              <a:t>, like anything else, semantic technology also has limitations.</a:t>
            </a:r>
            <a:endParaRPr lang="it-IT" dirty="0"/>
          </a:p>
        </p:txBody>
      </p:sp>
    </p:spTree>
    <p:extLst>
      <p:ext uri="{BB962C8B-B14F-4D97-AF65-F5344CB8AC3E}">
        <p14:creationId xmlns:p14="http://schemas.microsoft.com/office/powerpoint/2010/main" val="425015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31723" y="44624"/>
            <a:ext cx="8229600" cy="1143000"/>
          </a:xfrm>
        </p:spPr>
        <p:txBody>
          <a:bodyPr>
            <a:normAutofit fontScale="90000"/>
          </a:bodyPr>
          <a:lstStyle/>
          <a:p>
            <a:r>
              <a:rPr lang="it-IT" dirty="0"/>
              <a:t>7-</a:t>
            </a:r>
            <a:r>
              <a:rPr lang="en-US" dirty="0"/>
              <a:t>Surface Critical Information Faster</a:t>
            </a:r>
            <a:endParaRPr lang="it-IT" dirty="0"/>
          </a:p>
        </p:txBody>
      </p:sp>
      <p:sp>
        <p:nvSpPr>
          <p:cNvPr id="3" name="Segnaposto contenuto 2"/>
          <p:cNvSpPr>
            <a:spLocks noGrp="1"/>
          </p:cNvSpPr>
          <p:nvPr>
            <p:ph idx="1"/>
          </p:nvPr>
        </p:nvSpPr>
        <p:spPr>
          <a:xfrm>
            <a:off x="457200" y="1927373"/>
            <a:ext cx="8229600" cy="4525963"/>
          </a:xfrm>
        </p:spPr>
        <p:txBody>
          <a:bodyPr>
            <a:normAutofit lnSpcReduction="10000"/>
          </a:bodyPr>
          <a:lstStyle/>
          <a:p>
            <a:pPr marL="0" indent="0">
              <a:buNone/>
            </a:pPr>
            <a:r>
              <a:rPr lang="en-US" dirty="0"/>
              <a:t>"We found semantic technology is great for certain things or certain types of data that you want to get at, but not everything -- a table in a document, for </a:t>
            </a:r>
            <a:r>
              <a:rPr lang="en-US" dirty="0" smtClean="0"/>
              <a:t>example. </a:t>
            </a:r>
          </a:p>
          <a:p>
            <a:pPr marL="0" indent="0">
              <a:buNone/>
            </a:pPr>
            <a:r>
              <a:rPr lang="en-US" i="1" dirty="0" smtClean="0"/>
              <a:t>The </a:t>
            </a:r>
            <a:r>
              <a:rPr lang="en-US" i="1" dirty="0"/>
              <a:t>part of big data that's often neglected is this notion of little data, the data in an organization that is of paramount importance to a firm, so we created a platform that will actually structure unstructured data</a:t>
            </a:r>
            <a:r>
              <a:rPr lang="en-US" dirty="0"/>
              <a:t>."</a:t>
            </a:r>
            <a:endParaRPr lang="it-IT" dirty="0"/>
          </a:p>
          <a:p>
            <a:pPr marL="0" indent="0">
              <a:buNone/>
            </a:pPr>
            <a:endParaRPr lang="it-IT" dirty="0"/>
          </a:p>
        </p:txBody>
      </p:sp>
    </p:spTree>
    <p:extLst>
      <p:ext uri="{BB962C8B-B14F-4D97-AF65-F5344CB8AC3E}">
        <p14:creationId xmlns:p14="http://schemas.microsoft.com/office/powerpoint/2010/main" val="345457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Grafi</a:t>
            </a:r>
            <a:r>
              <a:rPr lang="en-US" dirty="0" smtClean="0"/>
              <a:t> </a:t>
            </a:r>
            <a:r>
              <a:rPr lang="en-US" dirty="0" err="1" smtClean="0"/>
              <a:t>Semantici</a:t>
            </a:r>
            <a:endParaRPr lang="it-IT" dirty="0"/>
          </a:p>
        </p:txBody>
      </p:sp>
      <p:sp>
        <p:nvSpPr>
          <p:cNvPr id="3" name="Segnaposto contenuto 2"/>
          <p:cNvSpPr>
            <a:spLocks noGrp="1"/>
          </p:cNvSpPr>
          <p:nvPr>
            <p:ph idx="1"/>
          </p:nvPr>
        </p:nvSpPr>
        <p:spPr>
          <a:xfrm>
            <a:off x="457200" y="1927373"/>
            <a:ext cx="8229600" cy="4525963"/>
          </a:xfrm>
        </p:spPr>
        <p:txBody>
          <a:bodyPr>
            <a:normAutofit fontScale="77500" lnSpcReduction="20000"/>
          </a:bodyPr>
          <a:lstStyle/>
          <a:p>
            <a:pPr marL="0" indent="0">
              <a:buNone/>
            </a:pPr>
            <a:r>
              <a:rPr lang="en-US" dirty="0" smtClean="0"/>
              <a:t>Un </a:t>
            </a:r>
            <a:r>
              <a:rPr lang="en-US" dirty="0" err="1" smtClean="0"/>
              <a:t>grafo</a:t>
            </a:r>
            <a:r>
              <a:rPr lang="en-US" dirty="0" smtClean="0"/>
              <a:t> </a:t>
            </a:r>
            <a:r>
              <a:rPr lang="en-US" dirty="0" err="1" smtClean="0"/>
              <a:t>semantico</a:t>
            </a:r>
            <a:r>
              <a:rPr lang="en-US" dirty="0" smtClean="0"/>
              <a:t> è </a:t>
            </a:r>
            <a:r>
              <a:rPr lang="en-US" dirty="0" err="1" smtClean="0"/>
              <a:t>inteso</a:t>
            </a:r>
            <a:r>
              <a:rPr lang="en-US" dirty="0" smtClean="0"/>
              <a:t> come </a:t>
            </a:r>
            <a:r>
              <a:rPr lang="en-US" dirty="0" err="1" smtClean="0"/>
              <a:t>una</a:t>
            </a:r>
            <a:r>
              <a:rPr lang="en-US" dirty="0" smtClean="0"/>
              <a:t> rete di </a:t>
            </a:r>
            <a:r>
              <a:rPr lang="en-US" dirty="0" err="1" smtClean="0"/>
              <a:t>nodi</a:t>
            </a:r>
            <a:r>
              <a:rPr lang="en-US" dirty="0" smtClean="0"/>
              <a:t> </a:t>
            </a:r>
            <a:r>
              <a:rPr lang="en-US" dirty="0" err="1" smtClean="0"/>
              <a:t>eterogenei</a:t>
            </a:r>
            <a:r>
              <a:rPr lang="en-US" dirty="0" smtClean="0"/>
              <a:t> e </a:t>
            </a:r>
            <a:r>
              <a:rPr lang="en-US" dirty="0" err="1" smtClean="0"/>
              <a:t>collegamenti</a:t>
            </a:r>
            <a:r>
              <a:rPr lang="en-US" dirty="0" smtClean="0"/>
              <a:t> </a:t>
            </a:r>
            <a:r>
              <a:rPr lang="en-US" dirty="0" err="1" smtClean="0"/>
              <a:t>annotati</a:t>
            </a:r>
            <a:r>
              <a:rPr lang="en-US" dirty="0" smtClean="0"/>
              <a:t> </a:t>
            </a:r>
            <a:r>
              <a:rPr lang="en-US" dirty="0" err="1" smtClean="0"/>
              <a:t>rispetto</a:t>
            </a:r>
            <a:r>
              <a:rPr lang="en-US" dirty="0" smtClean="0"/>
              <a:t> ad </a:t>
            </a:r>
            <a:r>
              <a:rPr lang="en-US" dirty="0" err="1" smtClean="0"/>
              <a:t>una</a:t>
            </a:r>
            <a:r>
              <a:rPr lang="en-US" dirty="0" smtClean="0"/>
              <a:t> </a:t>
            </a:r>
            <a:r>
              <a:rPr lang="en-US" dirty="0" err="1" smtClean="0"/>
              <a:t>ontologia</a:t>
            </a:r>
            <a:r>
              <a:rPr lang="en-US" dirty="0" smtClean="0"/>
              <a:t> di </a:t>
            </a:r>
            <a:r>
              <a:rPr lang="en-US" dirty="0" err="1" smtClean="0"/>
              <a:t>dominio</a:t>
            </a:r>
            <a:r>
              <a:rPr lang="en-US" dirty="0" smtClean="0"/>
              <a:t>. </a:t>
            </a:r>
            <a:endParaRPr lang="en-US" dirty="0" smtClean="0"/>
          </a:p>
          <a:p>
            <a:pPr marL="0" indent="0">
              <a:buNone/>
            </a:pPr>
            <a:r>
              <a:rPr lang="en-US" dirty="0" smtClean="0"/>
              <a:t>Un </a:t>
            </a:r>
            <a:r>
              <a:rPr lang="en-US" b="1" dirty="0" err="1" smtClean="0">
                <a:solidFill>
                  <a:schemeClr val="accent1"/>
                </a:solidFill>
              </a:rPr>
              <a:t>grafo</a:t>
            </a:r>
            <a:r>
              <a:rPr lang="en-US" b="1" dirty="0" smtClean="0">
                <a:solidFill>
                  <a:schemeClr val="accent1"/>
                </a:solidFill>
              </a:rPr>
              <a:t> </a:t>
            </a:r>
            <a:r>
              <a:rPr lang="en-US" b="1" dirty="0" err="1" smtClean="0">
                <a:solidFill>
                  <a:schemeClr val="accent1"/>
                </a:solidFill>
              </a:rPr>
              <a:t>semantico</a:t>
            </a:r>
            <a:r>
              <a:rPr lang="en-US" b="1" dirty="0" smtClean="0">
                <a:solidFill>
                  <a:schemeClr val="accent1"/>
                </a:solidFill>
              </a:rPr>
              <a:t> </a:t>
            </a:r>
            <a:r>
              <a:rPr lang="en-US" dirty="0" smtClean="0"/>
              <a:t>o </a:t>
            </a:r>
            <a:r>
              <a:rPr lang="en-US" dirty="0"/>
              <a:t>"</a:t>
            </a:r>
            <a:r>
              <a:rPr lang="en-US" b="1" dirty="0">
                <a:solidFill>
                  <a:schemeClr val="accent1"/>
                </a:solidFill>
              </a:rPr>
              <a:t>knowledge graph</a:t>
            </a:r>
            <a:r>
              <a:rPr lang="en-US" dirty="0"/>
              <a:t>" </a:t>
            </a:r>
            <a:r>
              <a:rPr lang="en-US" dirty="0" smtClean="0"/>
              <a:t>è </a:t>
            </a:r>
            <a:r>
              <a:rPr lang="en-US" dirty="0" err="1" smtClean="0"/>
              <a:t>una</a:t>
            </a:r>
            <a:r>
              <a:rPr lang="en-US" dirty="0" smtClean="0"/>
              <a:t> </a:t>
            </a:r>
            <a:r>
              <a:rPr lang="en-US" dirty="0" err="1" smtClean="0"/>
              <a:t>implementazione</a:t>
            </a:r>
            <a:r>
              <a:rPr lang="en-US" dirty="0" smtClean="0"/>
              <a:t> </a:t>
            </a:r>
            <a:r>
              <a:rPr lang="en-US" dirty="0" err="1" smtClean="0"/>
              <a:t>delle</a:t>
            </a:r>
            <a:r>
              <a:rPr lang="en-US" dirty="0" smtClean="0"/>
              <a:t> </a:t>
            </a:r>
            <a:r>
              <a:rPr lang="en-US" dirty="0" err="1" smtClean="0"/>
              <a:t>tecniche</a:t>
            </a:r>
            <a:r>
              <a:rPr lang="en-US" dirty="0" smtClean="0"/>
              <a:t> del semantic web a </a:t>
            </a:r>
            <a:r>
              <a:rPr lang="en-US" dirty="0" err="1" smtClean="0"/>
              <a:t>supporto</a:t>
            </a:r>
            <a:r>
              <a:rPr lang="en-US" dirty="0" smtClean="0"/>
              <a:t> </a:t>
            </a:r>
            <a:r>
              <a:rPr lang="en-US" dirty="0" err="1" smtClean="0"/>
              <a:t>della</a:t>
            </a:r>
            <a:r>
              <a:rPr lang="en-US" dirty="0" smtClean="0"/>
              <a:t> </a:t>
            </a:r>
            <a:r>
              <a:rPr lang="en-US" dirty="0" err="1" smtClean="0"/>
              <a:t>rappresentazione</a:t>
            </a:r>
            <a:r>
              <a:rPr lang="en-US" dirty="0" smtClean="0"/>
              <a:t> </a:t>
            </a:r>
            <a:r>
              <a:rPr lang="en-US" dirty="0" err="1" smtClean="0"/>
              <a:t>della</a:t>
            </a:r>
            <a:r>
              <a:rPr lang="en-US" dirty="0" smtClean="0"/>
              <a:t> </a:t>
            </a:r>
            <a:r>
              <a:rPr lang="en-US" dirty="0" err="1" smtClean="0"/>
              <a:t>conoscenza</a:t>
            </a:r>
            <a:r>
              <a:rPr lang="en-US" dirty="0" smtClean="0"/>
              <a:t> </a:t>
            </a:r>
          </a:p>
          <a:p>
            <a:pPr marL="0" indent="0">
              <a:buNone/>
            </a:pPr>
            <a:endParaRPr lang="en-US" dirty="0"/>
          </a:p>
          <a:p>
            <a:pPr marL="0" indent="0">
              <a:buNone/>
            </a:pPr>
            <a:r>
              <a:rPr lang="en-US" dirty="0" smtClean="0"/>
              <a:t>Google</a:t>
            </a:r>
            <a:r>
              <a:rPr lang="en-US" dirty="0" smtClean="0"/>
              <a:t>, Microsoft, Facebook, …</a:t>
            </a:r>
          </a:p>
          <a:p>
            <a:pPr marL="0" indent="0">
              <a:buNone/>
            </a:pPr>
            <a:endParaRPr lang="en-US" dirty="0" smtClean="0"/>
          </a:p>
          <a:p>
            <a:pPr marL="0" indent="0">
              <a:buNone/>
            </a:pPr>
            <a:r>
              <a:rPr lang="en-US" dirty="0" err="1" smtClean="0"/>
              <a:t>Così</a:t>
            </a:r>
            <a:r>
              <a:rPr lang="en-US" dirty="0"/>
              <a:t>,</a:t>
            </a:r>
            <a:r>
              <a:rPr lang="en-US" dirty="0" smtClean="0"/>
              <a:t> </a:t>
            </a:r>
            <a:r>
              <a:rPr lang="en-US" dirty="0" smtClean="0"/>
              <a:t>per </a:t>
            </a:r>
            <a:r>
              <a:rPr lang="en-US" dirty="0" err="1" smtClean="0"/>
              <a:t>esempio</a:t>
            </a:r>
            <a:r>
              <a:rPr lang="en-US" dirty="0" smtClean="0"/>
              <a:t>, </a:t>
            </a:r>
            <a:r>
              <a:rPr lang="en-US" dirty="0" smtClean="0"/>
              <a:t>un </a:t>
            </a:r>
            <a:r>
              <a:rPr lang="en-US" dirty="0" err="1" smtClean="0"/>
              <a:t>grafo</a:t>
            </a:r>
            <a:r>
              <a:rPr lang="en-US" dirty="0" smtClean="0"/>
              <a:t> </a:t>
            </a:r>
            <a:r>
              <a:rPr lang="en-US" dirty="0" err="1" smtClean="0"/>
              <a:t>semantico</a:t>
            </a:r>
            <a:r>
              <a:rPr lang="en-US" dirty="0" smtClean="0"/>
              <a:t> è </a:t>
            </a:r>
            <a:r>
              <a:rPr lang="en-US" dirty="0" err="1" smtClean="0"/>
              <a:t>una</a:t>
            </a:r>
            <a:r>
              <a:rPr lang="en-US" dirty="0" smtClean="0"/>
              <a:t> </a:t>
            </a:r>
            <a:r>
              <a:rPr lang="en-US" dirty="0" err="1" smtClean="0"/>
              <a:t>tecnica</a:t>
            </a:r>
            <a:r>
              <a:rPr lang="en-US" dirty="0" smtClean="0"/>
              <a:t> </a:t>
            </a:r>
            <a:r>
              <a:rPr lang="en-US" dirty="0" err="1" smtClean="0"/>
              <a:t>efficace</a:t>
            </a:r>
            <a:r>
              <a:rPr lang="en-US" dirty="0" smtClean="0"/>
              <a:t> per </a:t>
            </a:r>
            <a:r>
              <a:rPr lang="en-US" dirty="0" err="1" smtClean="0"/>
              <a:t>organizzare</a:t>
            </a:r>
            <a:r>
              <a:rPr lang="en-US" dirty="0" smtClean="0"/>
              <a:t> hotels e le </a:t>
            </a:r>
            <a:r>
              <a:rPr lang="en-US" dirty="0" err="1" smtClean="0"/>
              <a:t>relazioni</a:t>
            </a:r>
            <a:r>
              <a:rPr lang="en-US" dirty="0" smtClean="0"/>
              <a:t> </a:t>
            </a:r>
            <a:r>
              <a:rPr lang="en-US" dirty="0" err="1" smtClean="0"/>
              <a:t>tra</a:t>
            </a:r>
            <a:r>
              <a:rPr lang="en-US" dirty="0" smtClean="0"/>
              <a:t> hotels </a:t>
            </a:r>
            <a:r>
              <a:rPr lang="en-US" dirty="0" err="1" smtClean="0"/>
              <a:t>così</a:t>
            </a:r>
            <a:r>
              <a:rPr lang="en-US" dirty="0" smtClean="0"/>
              <a:t> come con </a:t>
            </a:r>
            <a:r>
              <a:rPr lang="en-US" dirty="0" err="1" smtClean="0"/>
              <a:t>altri</a:t>
            </a:r>
            <a:r>
              <a:rPr lang="en-US" dirty="0" smtClean="0"/>
              <a:t> </a:t>
            </a:r>
            <a:r>
              <a:rPr lang="en-US" dirty="0" err="1" smtClean="0"/>
              <a:t>concetti</a:t>
            </a:r>
            <a:r>
              <a:rPr lang="en-US" dirty="0" smtClean="0"/>
              <a:t> (</a:t>
            </a:r>
            <a:r>
              <a:rPr lang="en-US" dirty="0" err="1" smtClean="0"/>
              <a:t>es</a:t>
            </a:r>
            <a:r>
              <a:rPr lang="en-US" dirty="0" smtClean="0"/>
              <a:t>. </a:t>
            </a:r>
            <a:r>
              <a:rPr lang="en-US" dirty="0" err="1"/>
              <a:t>p</a:t>
            </a:r>
            <a:r>
              <a:rPr lang="en-US" dirty="0" err="1" smtClean="0"/>
              <a:t>rossimità</a:t>
            </a:r>
            <a:r>
              <a:rPr lang="en-US" dirty="0" smtClean="0"/>
              <a:t> a </a:t>
            </a:r>
            <a:r>
              <a:rPr lang="en-US" dirty="0" err="1" smtClean="0"/>
              <a:t>centri</a:t>
            </a:r>
            <a:r>
              <a:rPr lang="en-US" dirty="0" smtClean="0"/>
              <a:t> di </a:t>
            </a:r>
            <a:r>
              <a:rPr lang="en-US" dirty="0" err="1" smtClean="0"/>
              <a:t>attrazioni</a:t>
            </a:r>
            <a:r>
              <a:rPr lang="en-US" dirty="0" smtClean="0"/>
              <a:t>, </a:t>
            </a:r>
            <a:r>
              <a:rPr lang="en-US" dirty="0" err="1" smtClean="0"/>
              <a:t>agli</a:t>
            </a:r>
            <a:r>
              <a:rPr lang="en-US" dirty="0" smtClean="0"/>
              <a:t> </a:t>
            </a:r>
            <a:r>
              <a:rPr lang="en-US" dirty="0" err="1" smtClean="0"/>
              <a:t>aereoporti</a:t>
            </a:r>
            <a:r>
              <a:rPr lang="en-US" dirty="0" smtClean="0"/>
              <a:t>, </a:t>
            </a:r>
            <a:r>
              <a:rPr lang="en-US" dirty="0"/>
              <a:t>etc.)</a:t>
            </a:r>
            <a:endParaRPr lang="it-IT" dirty="0"/>
          </a:p>
        </p:txBody>
      </p:sp>
    </p:spTree>
    <p:extLst>
      <p:ext uri="{BB962C8B-B14F-4D97-AF65-F5344CB8AC3E}">
        <p14:creationId xmlns:p14="http://schemas.microsoft.com/office/powerpoint/2010/main" val="420944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5745" y="283183"/>
            <a:ext cx="8229600" cy="1143000"/>
          </a:xfrm>
        </p:spPr>
        <p:txBody>
          <a:bodyPr>
            <a:normAutofit/>
          </a:bodyPr>
          <a:lstStyle/>
          <a:p>
            <a:r>
              <a:rPr lang="it-IT" dirty="0"/>
              <a:t>Knowledge </a:t>
            </a:r>
            <a:r>
              <a:rPr lang="it-IT" dirty="0" err="1"/>
              <a:t>graph</a:t>
            </a:r>
            <a:r>
              <a:rPr lang="it-IT" dirty="0"/>
              <a:t> </a:t>
            </a:r>
            <a:r>
              <a:rPr lang="it-IT" dirty="0" smtClean="0"/>
              <a:t>– </a:t>
            </a:r>
            <a:r>
              <a:rPr lang="it-IT" i="1" dirty="0" smtClean="0"/>
              <a:t>KG </a:t>
            </a:r>
            <a:r>
              <a:rPr lang="it-IT" sz="2000" i="1" dirty="0" err="1" smtClean="0"/>
              <a:t>wikipedia</a:t>
            </a:r>
            <a:endParaRPr lang="it-IT" sz="2000" dirty="0"/>
          </a:p>
        </p:txBody>
      </p:sp>
      <p:sp>
        <p:nvSpPr>
          <p:cNvPr id="3" name="Segnaposto contenuto 2"/>
          <p:cNvSpPr>
            <a:spLocks noGrp="1"/>
          </p:cNvSpPr>
          <p:nvPr>
            <p:ph idx="1"/>
          </p:nvPr>
        </p:nvSpPr>
        <p:spPr>
          <a:xfrm>
            <a:off x="457200" y="1600200"/>
            <a:ext cx="8507288" cy="4525963"/>
          </a:xfrm>
        </p:spPr>
        <p:txBody>
          <a:bodyPr>
            <a:normAutofit fontScale="70000" lnSpcReduction="20000"/>
          </a:bodyPr>
          <a:lstStyle/>
          <a:p>
            <a:pPr marL="0" indent="0">
              <a:buNone/>
            </a:pPr>
            <a:r>
              <a:rPr lang="en-US" dirty="0"/>
              <a:t>The </a:t>
            </a:r>
            <a:r>
              <a:rPr lang="en-US" b="1" dirty="0"/>
              <a:t>Knowledge Graph</a:t>
            </a:r>
            <a:r>
              <a:rPr lang="en-US" dirty="0"/>
              <a:t> is a </a:t>
            </a:r>
            <a:r>
              <a:rPr lang="en-US" dirty="0">
                <a:hlinkClick r:id="rId2" tooltip="Knowledge base"/>
              </a:rPr>
              <a:t>knowledge base</a:t>
            </a:r>
            <a:r>
              <a:rPr lang="en-US" dirty="0"/>
              <a:t> used by </a:t>
            </a:r>
            <a:r>
              <a:rPr lang="en-US" dirty="0">
                <a:hlinkClick r:id="rId3" tooltip="Google"/>
              </a:rPr>
              <a:t>Google</a:t>
            </a:r>
            <a:r>
              <a:rPr lang="en-US" dirty="0"/>
              <a:t> to enhance its </a:t>
            </a:r>
            <a:r>
              <a:rPr lang="en-US" dirty="0">
                <a:hlinkClick r:id="rId4" tooltip="Search engine"/>
              </a:rPr>
              <a:t>search engine</a:t>
            </a:r>
            <a:r>
              <a:rPr lang="en-US" dirty="0"/>
              <a:t>'s search results with </a:t>
            </a:r>
            <a:r>
              <a:rPr lang="en-US" dirty="0">
                <a:hlinkClick r:id="rId5" tooltip="Semantic search"/>
              </a:rPr>
              <a:t>semantic-search</a:t>
            </a:r>
            <a:r>
              <a:rPr lang="en-US" dirty="0"/>
              <a:t> information gathered from a wide variety of sources. </a:t>
            </a:r>
            <a:endParaRPr lang="en-US" dirty="0" smtClean="0"/>
          </a:p>
          <a:p>
            <a:pPr marL="0" indent="0">
              <a:buNone/>
            </a:pPr>
            <a:r>
              <a:rPr lang="en-US" dirty="0" smtClean="0"/>
              <a:t>Knowledge </a:t>
            </a:r>
            <a:r>
              <a:rPr lang="en-US" dirty="0"/>
              <a:t>Graph display was added to Google's search engine in 2012, starting in the United States, having been announced on May 16, </a:t>
            </a:r>
            <a:r>
              <a:rPr lang="en-US" dirty="0" smtClean="0"/>
              <a:t>2012.</a:t>
            </a:r>
            <a:r>
              <a:rPr lang="en-US" baseline="30000" dirty="0"/>
              <a:t> </a:t>
            </a:r>
            <a:r>
              <a:rPr lang="en-US" dirty="0" smtClean="0"/>
              <a:t>It </a:t>
            </a:r>
            <a:r>
              <a:rPr lang="en-US" dirty="0"/>
              <a:t>uses a </a:t>
            </a:r>
            <a:r>
              <a:rPr lang="en-US" dirty="0">
                <a:hlinkClick r:id="rId6" tooltip="Graph database"/>
              </a:rPr>
              <a:t>graph database</a:t>
            </a:r>
            <a:r>
              <a:rPr lang="en-US" dirty="0"/>
              <a:t> </a:t>
            </a:r>
            <a:r>
              <a:rPr lang="en-US" i="1" u="sng" dirty="0"/>
              <a:t>to provide structured and detailed information about the topic in addition to a list of links to other sites</a:t>
            </a:r>
            <a:r>
              <a:rPr lang="en-US" dirty="0"/>
              <a:t>. </a:t>
            </a:r>
            <a:endParaRPr lang="en-US" dirty="0" smtClean="0"/>
          </a:p>
          <a:p>
            <a:pPr marL="0" indent="0">
              <a:buNone/>
            </a:pPr>
            <a:endParaRPr lang="en-US" dirty="0" smtClean="0"/>
          </a:p>
          <a:p>
            <a:pPr marL="0" indent="0">
              <a:buNone/>
            </a:pPr>
            <a:r>
              <a:rPr lang="en-US" b="1" i="1" dirty="0" smtClean="0">
                <a:solidFill>
                  <a:schemeClr val="accent5"/>
                </a:solidFill>
              </a:rPr>
              <a:t>The </a:t>
            </a:r>
            <a:r>
              <a:rPr lang="en-US" b="1" i="1" dirty="0">
                <a:solidFill>
                  <a:schemeClr val="accent5"/>
                </a:solidFill>
              </a:rPr>
              <a:t>goal is that users would be able to use this information to resolve their query without having to navigate to other sites and assemble the information </a:t>
            </a:r>
            <a:r>
              <a:rPr lang="en-US" b="1" i="1" dirty="0" smtClean="0">
                <a:solidFill>
                  <a:schemeClr val="accent5"/>
                </a:solidFill>
              </a:rPr>
              <a:t>themselves.</a:t>
            </a:r>
          </a:p>
          <a:p>
            <a:pPr marL="0" indent="0">
              <a:buNone/>
            </a:pPr>
            <a:r>
              <a:rPr lang="en-US" dirty="0"/>
              <a:t> </a:t>
            </a:r>
            <a:endParaRPr lang="en-US" dirty="0" smtClean="0"/>
          </a:p>
          <a:p>
            <a:pPr marL="0" indent="0">
              <a:buNone/>
            </a:pPr>
            <a:r>
              <a:rPr lang="en-US" dirty="0" smtClean="0"/>
              <a:t>The </a:t>
            </a:r>
            <a:r>
              <a:rPr lang="en-US" dirty="0"/>
              <a:t>short summary provided in the knowledge graph is often used as a spoken answer in </a:t>
            </a:r>
            <a:r>
              <a:rPr lang="en-US" dirty="0">
                <a:hlinkClick r:id="rId7" tooltip="Google Assistant"/>
              </a:rPr>
              <a:t>Google Assistant</a:t>
            </a:r>
            <a:r>
              <a:rPr lang="en-US" dirty="0"/>
              <a:t> </a:t>
            </a:r>
            <a:r>
              <a:rPr lang="en-US" dirty="0" smtClean="0"/>
              <a:t>searches.</a:t>
            </a:r>
            <a:r>
              <a:rPr lang="en-US" dirty="0"/>
              <a:t> </a:t>
            </a:r>
            <a:endParaRPr lang="en-US" dirty="0" smtClean="0"/>
          </a:p>
          <a:p>
            <a:pPr marL="0" indent="0">
              <a:buNone/>
            </a:pPr>
            <a:r>
              <a:rPr lang="en-US" dirty="0" smtClean="0"/>
              <a:t>As </a:t>
            </a:r>
            <a:r>
              <a:rPr lang="en-US" dirty="0"/>
              <a:t>of the end of 2016, knowledge graph holds over 70 billion facts</a:t>
            </a:r>
            <a:r>
              <a:rPr lang="en-US" dirty="0" smtClean="0"/>
              <a:t>.</a:t>
            </a:r>
            <a:endParaRPr lang="it-IT" i="1" dirty="0">
              <a:solidFill>
                <a:srgbClr val="0070C0"/>
              </a:solidFill>
            </a:endParaRPr>
          </a:p>
        </p:txBody>
      </p:sp>
    </p:spTree>
    <p:extLst>
      <p:ext uri="{BB962C8B-B14F-4D97-AF65-F5344CB8AC3E}">
        <p14:creationId xmlns:p14="http://schemas.microsoft.com/office/powerpoint/2010/main" val="427237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BD e semantica</a:t>
            </a:r>
            <a:endParaRPr lang="it-IT" dirty="0"/>
          </a:p>
        </p:txBody>
      </p:sp>
      <p:sp>
        <p:nvSpPr>
          <p:cNvPr id="3" name="Segnaposto contenuto 2"/>
          <p:cNvSpPr>
            <a:spLocks noGrp="1"/>
          </p:cNvSpPr>
          <p:nvPr>
            <p:ph idx="1"/>
          </p:nvPr>
        </p:nvSpPr>
        <p:spPr>
          <a:xfrm>
            <a:off x="457200" y="2071389"/>
            <a:ext cx="8229600" cy="4525963"/>
          </a:xfrm>
        </p:spPr>
        <p:txBody>
          <a:bodyPr>
            <a:normAutofit lnSpcReduction="10000"/>
          </a:bodyPr>
          <a:lstStyle/>
          <a:p>
            <a:pPr marL="0" indent="0">
              <a:buNone/>
            </a:pPr>
            <a:r>
              <a:rPr lang="it-IT" b="1" i="1" dirty="0" smtClean="0">
                <a:solidFill>
                  <a:schemeClr val="accent1"/>
                </a:solidFill>
              </a:rPr>
              <a:t>Annotare dati </a:t>
            </a:r>
            <a:r>
              <a:rPr lang="it-IT" dirty="0" smtClean="0"/>
              <a:t>con le rappresentazioni semantiche ad essi associate aiuta a gestire aspetti di eterogeneità (</a:t>
            </a:r>
            <a:r>
              <a:rPr lang="it-IT" dirty="0" err="1" smtClean="0">
                <a:solidFill>
                  <a:schemeClr val="accent1"/>
                </a:solidFill>
              </a:rPr>
              <a:t>variety</a:t>
            </a:r>
            <a:r>
              <a:rPr lang="it-IT" dirty="0" smtClean="0"/>
              <a:t>) e veridicità (</a:t>
            </a:r>
            <a:r>
              <a:rPr lang="it-IT" dirty="0" err="1" smtClean="0">
                <a:solidFill>
                  <a:schemeClr val="accent1"/>
                </a:solidFill>
              </a:rPr>
              <a:t>veracity</a:t>
            </a:r>
            <a:r>
              <a:rPr lang="it-IT" dirty="0" smtClean="0"/>
              <a:t>) verificando che non siano violati vincoli semantici.</a:t>
            </a:r>
          </a:p>
          <a:p>
            <a:pPr marL="0" indent="0">
              <a:buNone/>
            </a:pPr>
            <a:r>
              <a:rPr lang="it-IT" dirty="0" smtClean="0"/>
              <a:t>Collegare automaticamente dati ad un modello semantico supporta </a:t>
            </a:r>
            <a:r>
              <a:rPr lang="it-IT" dirty="0" smtClean="0">
                <a:solidFill>
                  <a:schemeClr val="accent1"/>
                </a:solidFill>
              </a:rPr>
              <a:t>l’integrazione</a:t>
            </a:r>
            <a:r>
              <a:rPr lang="it-IT" dirty="0" smtClean="0"/>
              <a:t> e </a:t>
            </a:r>
            <a:r>
              <a:rPr lang="it-IT" dirty="0" smtClean="0">
                <a:solidFill>
                  <a:schemeClr val="accent1"/>
                </a:solidFill>
              </a:rPr>
              <a:t>l’interoperabilità</a:t>
            </a:r>
            <a:r>
              <a:rPr lang="it-IT" dirty="0" smtClean="0"/>
              <a:t> tra le informazioni oltre a supportare il </a:t>
            </a:r>
            <a:r>
              <a:rPr lang="it-IT" dirty="0" err="1" smtClean="0">
                <a:solidFill>
                  <a:schemeClr val="accent1"/>
                </a:solidFill>
              </a:rPr>
              <a:t>reasoning</a:t>
            </a:r>
            <a:r>
              <a:rPr lang="it-IT" dirty="0" smtClean="0"/>
              <a:t>.</a:t>
            </a:r>
          </a:p>
          <a:p>
            <a:pPr marL="0" indent="0">
              <a:buNone/>
            </a:pPr>
            <a:endParaRPr lang="it-IT" dirty="0"/>
          </a:p>
        </p:txBody>
      </p:sp>
    </p:spTree>
    <p:extLst>
      <p:ext uri="{BB962C8B-B14F-4D97-AF65-F5344CB8AC3E}">
        <p14:creationId xmlns:p14="http://schemas.microsoft.com/office/powerpoint/2010/main" val="3500763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GOOGLE</a:t>
            </a:r>
            <a:br>
              <a:rPr lang="it-IT" dirty="0" smtClean="0"/>
            </a:br>
            <a:r>
              <a:rPr lang="it-IT" dirty="0" err="1" smtClean="0"/>
              <a:t>knowledge</a:t>
            </a:r>
            <a:r>
              <a:rPr lang="it-IT" dirty="0" smtClean="0"/>
              <a:t> </a:t>
            </a:r>
            <a:r>
              <a:rPr lang="it-IT" dirty="0" err="1" smtClean="0"/>
              <a:t>graphs</a:t>
            </a:r>
            <a:endParaRPr lang="it-IT" dirty="0"/>
          </a:p>
        </p:txBody>
      </p:sp>
      <p:sp>
        <p:nvSpPr>
          <p:cNvPr id="3" name="Sottotitolo 2"/>
          <p:cNvSpPr>
            <a:spLocks noGrp="1"/>
          </p:cNvSpPr>
          <p:nvPr>
            <p:ph type="subTitle" idx="1"/>
          </p:nvPr>
        </p:nvSpPr>
        <p:spPr/>
        <p:txBody>
          <a:bodyPr/>
          <a:lstStyle/>
          <a:p>
            <a:endParaRPr lang="it-IT" dirty="0" smtClean="0"/>
          </a:p>
          <a:p>
            <a:r>
              <a:rPr lang="it-IT" dirty="0" smtClean="0"/>
              <a:t>aa. 2017-18</a:t>
            </a:r>
            <a:endParaRPr lang="it-IT" dirty="0"/>
          </a:p>
        </p:txBody>
      </p:sp>
    </p:spTree>
    <p:extLst>
      <p:ext uri="{BB962C8B-B14F-4D97-AF65-F5344CB8AC3E}">
        <p14:creationId xmlns:p14="http://schemas.microsoft.com/office/powerpoint/2010/main" val="4234570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u="sng" dirty="0">
                <a:hlinkClick r:id="rId2" tooltip="Introducing the Knowledge Graph: things, not strings"/>
              </a:rPr>
              <a:t>Introducing the Knowledge Graph: things, not </a:t>
            </a:r>
            <a:r>
              <a:rPr lang="en-US" u="sng" dirty="0" smtClean="0">
                <a:hlinkClick r:id="rId2" tooltip="Introducing the Knowledge Graph: things, not strings"/>
              </a:rPr>
              <a:t>strings</a:t>
            </a:r>
            <a:r>
              <a:rPr lang="en-US" u="sng" dirty="0" smtClean="0"/>
              <a:t> </a:t>
            </a:r>
            <a:r>
              <a:rPr lang="en-US" sz="2200" u="sng" dirty="0" smtClean="0"/>
              <a:t>(GOOGLE launch 2012)</a:t>
            </a:r>
            <a:r>
              <a:rPr lang="it-IT" sz="2200" dirty="0"/>
              <a:t/>
            </a:r>
            <a:br>
              <a:rPr lang="it-IT" sz="2200" dirty="0"/>
            </a:br>
            <a:endParaRPr lang="it-IT" sz="2200" dirty="0"/>
          </a:p>
        </p:txBody>
      </p:sp>
      <p:sp>
        <p:nvSpPr>
          <p:cNvPr id="3" name="Segnaposto contenuto 2"/>
          <p:cNvSpPr>
            <a:spLocks noGrp="1"/>
          </p:cNvSpPr>
          <p:nvPr>
            <p:ph idx="1"/>
          </p:nvPr>
        </p:nvSpPr>
        <p:spPr>
          <a:xfrm>
            <a:off x="72008" y="1600200"/>
            <a:ext cx="8964488" cy="5257800"/>
          </a:xfrm>
        </p:spPr>
        <p:txBody>
          <a:bodyPr>
            <a:normAutofit fontScale="70000" lnSpcReduction="20000"/>
          </a:bodyPr>
          <a:lstStyle/>
          <a:p>
            <a:pPr marL="0" indent="0" algn="ctr">
              <a:buNone/>
            </a:pPr>
            <a:r>
              <a:rPr lang="en-US" b="1" i="1" dirty="0"/>
              <a:t>Search</a:t>
            </a:r>
            <a:r>
              <a:rPr lang="en-US" dirty="0"/>
              <a:t> is a lot </a:t>
            </a:r>
            <a:r>
              <a:rPr lang="en-US" dirty="0" smtClean="0"/>
              <a:t>about </a:t>
            </a:r>
            <a:r>
              <a:rPr lang="en-US" b="1" i="1" dirty="0" smtClean="0"/>
              <a:t>discovery</a:t>
            </a:r>
            <a:r>
              <a:rPr lang="en-US" dirty="0" smtClean="0"/>
              <a:t>.</a:t>
            </a:r>
          </a:p>
          <a:p>
            <a:pPr marL="0" indent="0">
              <a:buNone/>
            </a:pPr>
            <a:r>
              <a:rPr lang="en-US" dirty="0" smtClean="0"/>
              <a:t>But </a:t>
            </a:r>
            <a:r>
              <a:rPr lang="en-US" dirty="0"/>
              <a:t>searching still requires a lot of hard work by you, the </a:t>
            </a:r>
            <a:r>
              <a:rPr lang="en-US" dirty="0" smtClean="0"/>
              <a:t>user.</a:t>
            </a:r>
          </a:p>
          <a:p>
            <a:pPr marL="0" indent="0" algn="ctr">
              <a:buNone/>
            </a:pPr>
            <a:endParaRPr lang="en-US" dirty="0" smtClean="0"/>
          </a:p>
          <a:p>
            <a:pPr marL="0" indent="0" algn="ctr">
              <a:buNone/>
            </a:pPr>
            <a:r>
              <a:rPr lang="en-US" sz="5200" b="1" dirty="0" smtClean="0">
                <a:solidFill>
                  <a:schemeClr val="accent6"/>
                </a:solidFill>
              </a:rPr>
              <a:t>Take </a:t>
            </a:r>
            <a:r>
              <a:rPr lang="en-US" sz="5200" b="1" dirty="0">
                <a:solidFill>
                  <a:schemeClr val="accent6"/>
                </a:solidFill>
              </a:rPr>
              <a:t>a query like </a:t>
            </a:r>
            <a:r>
              <a:rPr lang="en-US" sz="5200" b="1" dirty="0">
                <a:solidFill>
                  <a:schemeClr val="tx2"/>
                </a:solidFill>
              </a:rPr>
              <a:t>[</a:t>
            </a:r>
            <a:r>
              <a:rPr lang="en-US" sz="5200" b="1" dirty="0" err="1">
                <a:solidFill>
                  <a:schemeClr val="tx2"/>
                </a:solidFill>
              </a:rPr>
              <a:t>taj</a:t>
            </a:r>
            <a:r>
              <a:rPr lang="en-US" sz="5200" b="1" dirty="0">
                <a:solidFill>
                  <a:schemeClr val="tx2"/>
                </a:solidFill>
              </a:rPr>
              <a:t> </a:t>
            </a:r>
            <a:r>
              <a:rPr lang="en-US" sz="5200" b="1" dirty="0" err="1">
                <a:solidFill>
                  <a:schemeClr val="tx2"/>
                </a:solidFill>
              </a:rPr>
              <a:t>mahal</a:t>
            </a:r>
            <a:r>
              <a:rPr lang="en-US" sz="5200" b="1" dirty="0">
                <a:solidFill>
                  <a:schemeClr val="tx2"/>
                </a:solidFill>
              </a:rPr>
              <a:t>] </a:t>
            </a:r>
            <a:endParaRPr lang="en-US" sz="5200" b="1" dirty="0" smtClean="0">
              <a:solidFill>
                <a:schemeClr val="tx2"/>
              </a:solidFill>
            </a:endParaRPr>
          </a:p>
          <a:p>
            <a:pPr marL="0" indent="0">
              <a:buNone/>
            </a:pPr>
            <a:endParaRPr lang="en-US" dirty="0" smtClean="0"/>
          </a:p>
          <a:p>
            <a:pPr marL="0" indent="0">
              <a:buNone/>
            </a:pPr>
            <a:r>
              <a:rPr lang="en-US" dirty="0" smtClean="0"/>
              <a:t>To </a:t>
            </a:r>
            <a:r>
              <a:rPr lang="en-US" dirty="0"/>
              <a:t>a search engine the </a:t>
            </a:r>
            <a:r>
              <a:rPr lang="en-US" dirty="0">
                <a:solidFill>
                  <a:schemeClr val="tx2"/>
                </a:solidFill>
              </a:rPr>
              <a:t>words</a:t>
            </a:r>
            <a:r>
              <a:rPr lang="en-US" dirty="0"/>
              <a:t> [</a:t>
            </a:r>
            <a:r>
              <a:rPr lang="en-US" dirty="0" err="1"/>
              <a:t>taj</a:t>
            </a:r>
            <a:r>
              <a:rPr lang="en-US" dirty="0"/>
              <a:t> </a:t>
            </a:r>
            <a:r>
              <a:rPr lang="en-US" dirty="0" err="1"/>
              <a:t>mahal</a:t>
            </a:r>
            <a:r>
              <a:rPr lang="en-US" dirty="0"/>
              <a:t>] have been just that—two words</a:t>
            </a:r>
            <a:r>
              <a:rPr lang="en-US" dirty="0" smtClean="0"/>
              <a:t>. But </a:t>
            </a:r>
            <a:r>
              <a:rPr lang="en-US" dirty="0"/>
              <a:t>we all know that [</a:t>
            </a:r>
            <a:r>
              <a:rPr lang="en-US" dirty="0" err="1"/>
              <a:t>taj</a:t>
            </a:r>
            <a:r>
              <a:rPr lang="en-US" dirty="0"/>
              <a:t> </a:t>
            </a:r>
            <a:r>
              <a:rPr lang="en-US" dirty="0" err="1"/>
              <a:t>mahal</a:t>
            </a:r>
            <a:r>
              <a:rPr lang="en-US" dirty="0"/>
              <a:t>] has a much richer </a:t>
            </a:r>
            <a:r>
              <a:rPr lang="en-US" dirty="0" smtClean="0"/>
              <a:t>meaning. </a:t>
            </a:r>
            <a:r>
              <a:rPr lang="en-US" dirty="0"/>
              <a:t>You might think of one of the world’s most beautiful monuments, or a Grammy Award-winning musician, or possibly even a casino in Atlantic City, NJ. </a:t>
            </a:r>
            <a:r>
              <a:rPr lang="en-US" dirty="0" smtClean="0"/>
              <a:t>Or the </a:t>
            </a:r>
            <a:r>
              <a:rPr lang="en-US" dirty="0"/>
              <a:t>nearest Indian restaurant. </a:t>
            </a:r>
            <a:endParaRPr lang="en-US" dirty="0" smtClean="0"/>
          </a:p>
          <a:p>
            <a:pPr marL="0" indent="0">
              <a:buNone/>
            </a:pPr>
            <a:endParaRPr lang="en-US" dirty="0" smtClean="0"/>
          </a:p>
          <a:p>
            <a:pPr marL="0" indent="0" algn="ctr">
              <a:buNone/>
            </a:pPr>
            <a:r>
              <a:rPr lang="en-US" dirty="0" smtClean="0"/>
              <a:t>It’s </a:t>
            </a:r>
            <a:r>
              <a:rPr lang="en-US" dirty="0"/>
              <a:t>why we’ve been working on an intelligent </a:t>
            </a:r>
            <a:r>
              <a:rPr lang="en-US" dirty="0" smtClean="0"/>
              <a:t>model—”a graph</a:t>
            </a:r>
            <a:r>
              <a:rPr lang="en-US" dirty="0"/>
              <a:t>”—that understands real-world entities and their relationships to one another: </a:t>
            </a:r>
            <a:r>
              <a:rPr lang="en-US" sz="5200" b="1" dirty="0" smtClean="0">
                <a:solidFill>
                  <a:schemeClr val="tx2"/>
                </a:solidFill>
              </a:rPr>
              <a:t>things</a:t>
            </a:r>
            <a:r>
              <a:rPr lang="en-US" sz="5200" b="1" dirty="0">
                <a:solidFill>
                  <a:schemeClr val="tx2"/>
                </a:solidFill>
              </a:rPr>
              <a:t>, not </a:t>
            </a:r>
            <a:r>
              <a:rPr lang="en-US" sz="5200" b="1" dirty="0" smtClean="0">
                <a:solidFill>
                  <a:schemeClr val="tx2"/>
                </a:solidFill>
              </a:rPr>
              <a:t>strings</a:t>
            </a:r>
            <a:r>
              <a:rPr lang="en-US" sz="5200" dirty="0" smtClean="0"/>
              <a:t> </a:t>
            </a:r>
            <a:endParaRPr lang="it-IT" sz="5200" dirty="0"/>
          </a:p>
        </p:txBody>
      </p:sp>
    </p:spTree>
    <p:extLst>
      <p:ext uri="{BB962C8B-B14F-4D97-AF65-F5344CB8AC3E}">
        <p14:creationId xmlns:p14="http://schemas.microsoft.com/office/powerpoint/2010/main" val="3980788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smtClean="0">
                <a:solidFill>
                  <a:schemeClr val="tx2"/>
                </a:solidFill>
              </a:rPr>
              <a:t>GOOGLE Knowledge </a:t>
            </a:r>
            <a:r>
              <a:rPr lang="it-IT" dirty="0" err="1" smtClean="0">
                <a:solidFill>
                  <a:schemeClr val="tx2"/>
                </a:solidFill>
              </a:rPr>
              <a:t>graphs</a:t>
            </a:r>
            <a:endParaRPr lang="it-IT" dirty="0">
              <a:solidFill>
                <a:schemeClr val="tx2"/>
              </a:solidFill>
            </a:endParaRPr>
          </a:p>
        </p:txBody>
      </p:sp>
      <p:sp>
        <p:nvSpPr>
          <p:cNvPr id="3" name="Segnaposto contenuto 2"/>
          <p:cNvSpPr>
            <a:spLocks noGrp="1"/>
          </p:cNvSpPr>
          <p:nvPr>
            <p:ph idx="1"/>
          </p:nvPr>
        </p:nvSpPr>
        <p:spPr>
          <a:xfrm>
            <a:off x="179512" y="1268760"/>
            <a:ext cx="8856984" cy="5688632"/>
          </a:xfrm>
        </p:spPr>
        <p:txBody>
          <a:bodyPr>
            <a:normAutofit lnSpcReduction="10000"/>
          </a:bodyPr>
          <a:lstStyle/>
          <a:p>
            <a:pPr marL="0" indent="0">
              <a:buNone/>
            </a:pPr>
            <a:r>
              <a:rPr lang="en-US" sz="2400" dirty="0"/>
              <a:t>The Knowledge Graph enables you to search for things, people or places that </a:t>
            </a:r>
            <a:r>
              <a:rPr lang="en-US" sz="2400" i="1" dirty="0"/>
              <a:t>Google knows about</a:t>
            </a:r>
            <a:r>
              <a:rPr lang="en-US" sz="2400" i="1" dirty="0" smtClean="0"/>
              <a:t>— </a:t>
            </a:r>
            <a:r>
              <a:rPr lang="en-US" sz="2400" dirty="0" smtClean="0"/>
              <a:t>landmarks</a:t>
            </a:r>
            <a:r>
              <a:rPr lang="en-US" sz="2400" dirty="0"/>
              <a:t>, celebrities, cities, sports teams, buildings, geographical features, movies, celestial objects, works of art and more</a:t>
            </a:r>
            <a:r>
              <a:rPr lang="en-US" sz="2400" dirty="0" smtClean="0"/>
              <a:t>—  and </a:t>
            </a:r>
            <a:r>
              <a:rPr lang="en-US" sz="2400" dirty="0"/>
              <a:t>instantly get information that’s relevant to your query. </a:t>
            </a:r>
            <a:endParaRPr lang="en-US" sz="2400" dirty="0" smtClean="0"/>
          </a:p>
          <a:p>
            <a:pPr marL="0" indent="0">
              <a:buNone/>
            </a:pPr>
            <a:endParaRPr lang="en-US" sz="2400" dirty="0" smtClean="0"/>
          </a:p>
          <a:p>
            <a:pPr marL="0" indent="0">
              <a:buNone/>
            </a:pPr>
            <a:r>
              <a:rPr lang="en-US" sz="2400" dirty="0" smtClean="0"/>
              <a:t>This </a:t>
            </a:r>
            <a:r>
              <a:rPr lang="en-US" sz="2400" dirty="0"/>
              <a:t>is a critical first step towards building the next generation of search, which taps into the </a:t>
            </a:r>
            <a:r>
              <a:rPr lang="en-US" sz="2400" i="1" dirty="0">
                <a:solidFill>
                  <a:schemeClr val="tx2"/>
                </a:solidFill>
              </a:rPr>
              <a:t>collective intelligence of the web </a:t>
            </a:r>
            <a:r>
              <a:rPr lang="en-US" sz="2400" dirty="0"/>
              <a:t>and understands the world a bit more like people do</a:t>
            </a:r>
            <a:r>
              <a:rPr lang="en-US" sz="2400" dirty="0" smtClean="0"/>
              <a:t>.</a:t>
            </a:r>
          </a:p>
          <a:p>
            <a:pPr marL="0" indent="0">
              <a:buNone/>
            </a:pPr>
            <a:r>
              <a:rPr lang="en-US" sz="2400" dirty="0"/>
              <a:t>A</a:t>
            </a:r>
            <a:r>
              <a:rPr lang="en-US" sz="2400" dirty="0" smtClean="0"/>
              <a:t>lso </a:t>
            </a:r>
            <a:r>
              <a:rPr lang="en-US" sz="2400" dirty="0"/>
              <a:t>augmented at a much larger scale—because we’re focused on comprehensive </a:t>
            </a:r>
            <a:r>
              <a:rPr lang="en-US" sz="2400" i="1" dirty="0">
                <a:solidFill>
                  <a:schemeClr val="tx2"/>
                </a:solidFill>
              </a:rPr>
              <a:t>breadth and depth. </a:t>
            </a:r>
            <a:r>
              <a:rPr lang="en-US" sz="2400" dirty="0"/>
              <a:t>It currently contains more than 500 million objects, as well as more than 3.5 billion facts about and relationships between these different objects. </a:t>
            </a:r>
            <a:endParaRPr lang="en-US" sz="2400" dirty="0" smtClean="0"/>
          </a:p>
          <a:p>
            <a:pPr marL="0" indent="0">
              <a:buNone/>
            </a:pPr>
            <a:r>
              <a:rPr lang="en-US" sz="2400" dirty="0" smtClean="0"/>
              <a:t>And </a:t>
            </a:r>
            <a:r>
              <a:rPr lang="en-US" sz="2400" dirty="0"/>
              <a:t>it’s tuned based on </a:t>
            </a:r>
            <a:r>
              <a:rPr lang="en-US" sz="2400" i="1" dirty="0">
                <a:solidFill>
                  <a:schemeClr val="tx2"/>
                </a:solidFill>
              </a:rPr>
              <a:t>what people search for</a:t>
            </a:r>
            <a:r>
              <a:rPr lang="en-US" sz="2400" dirty="0"/>
              <a:t>, and what we find out on the web.</a:t>
            </a:r>
            <a:endParaRPr lang="it-IT" sz="2400" dirty="0"/>
          </a:p>
        </p:txBody>
      </p:sp>
    </p:spTree>
    <p:extLst>
      <p:ext uri="{BB962C8B-B14F-4D97-AF65-F5344CB8AC3E}">
        <p14:creationId xmlns:p14="http://schemas.microsoft.com/office/powerpoint/2010/main" val="3596879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solidFill>
                  <a:schemeClr val="tx2"/>
                </a:solidFill>
              </a:rPr>
              <a:t>Knowledge Graph enhances Google Search</a:t>
            </a:r>
            <a:endParaRPr lang="it-IT" dirty="0">
              <a:solidFill>
                <a:schemeClr val="tx2"/>
              </a:solidFill>
            </a:endParaRPr>
          </a:p>
        </p:txBody>
      </p:sp>
      <p:sp>
        <p:nvSpPr>
          <p:cNvPr id="3" name="Segnaposto contenuto 2"/>
          <p:cNvSpPr>
            <a:spLocks noGrp="1"/>
          </p:cNvSpPr>
          <p:nvPr>
            <p:ph idx="1"/>
          </p:nvPr>
        </p:nvSpPr>
        <p:spPr>
          <a:xfrm>
            <a:off x="457200" y="2287413"/>
            <a:ext cx="8229600" cy="4525963"/>
          </a:xfrm>
        </p:spPr>
        <p:txBody>
          <a:bodyPr/>
          <a:lstStyle/>
          <a:p>
            <a:r>
              <a:rPr lang="it-IT" dirty="0" err="1" smtClean="0"/>
              <a:t>Find</a:t>
            </a:r>
            <a:r>
              <a:rPr lang="it-IT" dirty="0" smtClean="0"/>
              <a:t> the right </a:t>
            </a:r>
            <a:r>
              <a:rPr lang="it-IT" dirty="0" err="1" smtClean="0"/>
              <a:t>thing</a:t>
            </a:r>
            <a:endParaRPr lang="it-IT" dirty="0" smtClean="0"/>
          </a:p>
          <a:p>
            <a:r>
              <a:rPr lang="it-IT" dirty="0" err="1" smtClean="0"/>
              <a:t>Get</a:t>
            </a:r>
            <a:r>
              <a:rPr lang="it-IT" dirty="0" smtClean="0"/>
              <a:t> the best </a:t>
            </a:r>
            <a:r>
              <a:rPr lang="it-IT" dirty="0" err="1" smtClean="0"/>
              <a:t>summary</a:t>
            </a:r>
            <a:endParaRPr lang="it-IT" dirty="0" smtClean="0"/>
          </a:p>
          <a:p>
            <a:r>
              <a:rPr lang="it-IT" dirty="0" smtClean="0"/>
              <a:t>Go </a:t>
            </a:r>
            <a:r>
              <a:rPr lang="it-IT" dirty="0" err="1" smtClean="0"/>
              <a:t>deeper</a:t>
            </a:r>
            <a:r>
              <a:rPr lang="it-IT" dirty="0" smtClean="0"/>
              <a:t> and </a:t>
            </a:r>
            <a:r>
              <a:rPr lang="it-IT" dirty="0" err="1" smtClean="0"/>
              <a:t>broader</a:t>
            </a:r>
            <a:endParaRPr lang="it-IT" dirty="0" smtClean="0"/>
          </a:p>
          <a:p>
            <a:endParaRPr lang="it-IT" dirty="0"/>
          </a:p>
        </p:txBody>
      </p:sp>
    </p:spTree>
    <p:extLst>
      <p:ext uri="{BB962C8B-B14F-4D97-AF65-F5344CB8AC3E}">
        <p14:creationId xmlns:p14="http://schemas.microsoft.com/office/powerpoint/2010/main" val="155895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solidFill>
                  <a:schemeClr val="tx2"/>
                </a:solidFill>
              </a:rPr>
              <a:t>Find</a:t>
            </a:r>
            <a:r>
              <a:rPr lang="it-IT" dirty="0">
                <a:solidFill>
                  <a:schemeClr val="tx2"/>
                </a:solidFill>
              </a:rPr>
              <a:t> the right </a:t>
            </a:r>
            <a:r>
              <a:rPr lang="it-IT" dirty="0" err="1" smtClean="0">
                <a:solidFill>
                  <a:schemeClr val="tx2"/>
                </a:solidFill>
              </a:rPr>
              <a:t>thing</a:t>
            </a:r>
            <a:endParaRPr lang="it-IT" dirty="0">
              <a:solidFill>
                <a:schemeClr val="tx2"/>
              </a:solidFill>
            </a:endParaRPr>
          </a:p>
        </p:txBody>
      </p:sp>
      <p:sp>
        <p:nvSpPr>
          <p:cNvPr id="3" name="Segnaposto contenuto 2"/>
          <p:cNvSpPr>
            <a:spLocks noGrp="1"/>
          </p:cNvSpPr>
          <p:nvPr>
            <p:ph idx="1"/>
          </p:nvPr>
        </p:nvSpPr>
        <p:spPr/>
        <p:txBody>
          <a:bodyPr/>
          <a:lstStyle/>
          <a:p>
            <a:pPr marL="0" indent="0">
              <a:buNone/>
            </a:pPr>
            <a:r>
              <a:rPr lang="en-US" dirty="0"/>
              <a:t>Language can be ambiguous—do you mean </a:t>
            </a:r>
            <a:endParaRPr lang="en-US" dirty="0" smtClean="0"/>
          </a:p>
          <a:p>
            <a:pPr marL="0" indent="0">
              <a:buNone/>
            </a:pPr>
            <a:endParaRPr lang="en-US" dirty="0" smtClean="0"/>
          </a:p>
          <a:p>
            <a:pPr marL="0" indent="0" algn="ctr">
              <a:buNone/>
            </a:pPr>
            <a:r>
              <a:rPr lang="en-US" b="1" dirty="0" smtClean="0">
                <a:solidFill>
                  <a:schemeClr val="tx2"/>
                </a:solidFill>
              </a:rPr>
              <a:t>Taj </a:t>
            </a:r>
            <a:r>
              <a:rPr lang="en-US" b="1" dirty="0">
                <a:solidFill>
                  <a:schemeClr val="tx2"/>
                </a:solidFill>
              </a:rPr>
              <a:t>Mahal </a:t>
            </a:r>
            <a:r>
              <a:rPr lang="en-US" dirty="0"/>
              <a:t>the </a:t>
            </a:r>
            <a:r>
              <a:rPr lang="en-US" u="sng" dirty="0"/>
              <a:t>monument</a:t>
            </a:r>
            <a:r>
              <a:rPr lang="en-US" dirty="0"/>
              <a:t>, </a:t>
            </a:r>
            <a:endParaRPr lang="en-US" dirty="0" smtClean="0"/>
          </a:p>
          <a:p>
            <a:pPr marL="0" indent="0" algn="ctr">
              <a:buNone/>
            </a:pPr>
            <a:r>
              <a:rPr lang="en-US" dirty="0" smtClean="0"/>
              <a:t>Or</a:t>
            </a:r>
          </a:p>
          <a:p>
            <a:pPr marL="0" indent="0" algn="ctr">
              <a:buNone/>
            </a:pPr>
            <a:r>
              <a:rPr lang="en-US" dirty="0" smtClean="0"/>
              <a:t> </a:t>
            </a:r>
            <a:r>
              <a:rPr lang="en-US" b="1" dirty="0">
                <a:solidFill>
                  <a:schemeClr val="tx2"/>
                </a:solidFill>
              </a:rPr>
              <a:t>Taj Mahal </a:t>
            </a:r>
            <a:r>
              <a:rPr lang="en-US" dirty="0"/>
              <a:t>the </a:t>
            </a:r>
            <a:r>
              <a:rPr lang="en-US" u="sng" dirty="0"/>
              <a:t>musician</a:t>
            </a:r>
            <a:r>
              <a:rPr lang="en-US" dirty="0"/>
              <a:t>? </a:t>
            </a:r>
            <a:r>
              <a:rPr lang="en-US" dirty="0" smtClean="0"/>
              <a:t>   </a:t>
            </a:r>
            <a:endParaRPr lang="it-IT" dirty="0"/>
          </a:p>
        </p:txBody>
      </p:sp>
    </p:spTree>
    <p:extLst>
      <p:ext uri="{BB962C8B-B14F-4D97-AF65-F5344CB8AC3E}">
        <p14:creationId xmlns:p14="http://schemas.microsoft.com/office/powerpoint/2010/main" val="3864366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99392"/>
            <a:ext cx="8229600" cy="1143000"/>
          </a:xfrm>
        </p:spPr>
        <p:txBody>
          <a:bodyPr/>
          <a:lstStyle/>
          <a:p>
            <a:r>
              <a:rPr lang="it-IT" dirty="0" err="1">
                <a:solidFill>
                  <a:schemeClr val="tx2"/>
                </a:solidFill>
              </a:rPr>
              <a:t>Find</a:t>
            </a:r>
            <a:r>
              <a:rPr lang="it-IT" dirty="0">
                <a:solidFill>
                  <a:schemeClr val="tx2"/>
                </a:solidFill>
              </a:rPr>
              <a:t> the right </a:t>
            </a:r>
            <a:r>
              <a:rPr lang="it-IT" dirty="0" err="1">
                <a:solidFill>
                  <a:schemeClr val="tx2"/>
                </a:solidFill>
              </a:rPr>
              <a:t>thing</a:t>
            </a:r>
            <a:endParaRPr lang="it-IT" dirty="0"/>
          </a:p>
        </p:txBody>
      </p:sp>
      <p:sp>
        <p:nvSpPr>
          <p:cNvPr id="4" name="Rectangle 2"/>
          <p:cNvSpPr>
            <a:spLocks noChangeArrowheads="1"/>
          </p:cNvSpPr>
          <p:nvPr/>
        </p:nvSpPr>
        <p:spPr bwMode="auto">
          <a:xfrm>
            <a:off x="539552" y="994465"/>
            <a:ext cx="382188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300" b="1"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the links to see that particular slice of results</a:t>
            </a:r>
            <a: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b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r>
            <a:b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endParaRPr kumimoji="0" lang="it-IT" altLang="it-IT"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anose="020B0604020202020204" pitchFamily="34" charset="0"/>
            </a:endParaRPr>
          </a:p>
        </p:txBody>
      </p:sp>
      <p:pic>
        <p:nvPicPr>
          <p:cNvPr id="1025" name="Immagine 3" descr="https://3.bp.blogspot.com/-eWJEHSdNVbU/T7PKlBLFF6I/AAAAAAAAJKo/-GmvscoTPJg/s1600/taj%2Bmahal.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40768"/>
            <a:ext cx="8558608" cy="47510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5496" y="6237312"/>
            <a:ext cx="9001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300" b="1"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This is one way the Knowledge Graph makes Google Search more intelligent</a:t>
            </a:r>
            <a:r>
              <a:rPr kumimoji="0" lang="en-US" altLang="it-IT" sz="1300" b="1"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 your </a:t>
            </a:r>
            <a:r>
              <a:rPr kumimoji="0" lang="en-US" altLang="it-IT" sz="1300" b="1"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results are more relevant because we understand these entities, and the nuances in their meaning, the way you do</a:t>
            </a:r>
            <a: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a:t>
            </a:r>
            <a:b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
            </a:r>
            <a:b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r>
            <a:b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it-I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7752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solidFill>
                  <a:schemeClr val="tx2"/>
                </a:solidFill>
              </a:rPr>
              <a:t>Get</a:t>
            </a:r>
            <a:r>
              <a:rPr lang="it-IT" dirty="0">
                <a:solidFill>
                  <a:schemeClr val="tx2"/>
                </a:solidFill>
              </a:rPr>
              <a:t> the best </a:t>
            </a:r>
            <a:r>
              <a:rPr lang="it-IT" dirty="0" err="1" smtClean="0">
                <a:solidFill>
                  <a:schemeClr val="tx2"/>
                </a:solidFill>
              </a:rPr>
              <a:t>summary</a:t>
            </a:r>
            <a:endParaRPr lang="it-IT" dirty="0">
              <a:solidFill>
                <a:schemeClr val="tx2"/>
              </a:solidFill>
            </a:endParaRPr>
          </a:p>
        </p:txBody>
      </p:sp>
      <p:sp>
        <p:nvSpPr>
          <p:cNvPr id="3" name="Segnaposto contenuto 2"/>
          <p:cNvSpPr>
            <a:spLocks noGrp="1"/>
          </p:cNvSpPr>
          <p:nvPr>
            <p:ph idx="1"/>
          </p:nvPr>
        </p:nvSpPr>
        <p:spPr/>
        <p:txBody>
          <a:bodyPr>
            <a:normAutofit fontScale="92500"/>
          </a:bodyPr>
          <a:lstStyle/>
          <a:p>
            <a:pPr marL="0" indent="0">
              <a:buNone/>
            </a:pPr>
            <a:r>
              <a:rPr lang="en-US" dirty="0"/>
              <a:t>With the Knowledge Graph, Google can better understand your query, so we can summarize relevant content around that topic, including key facts you’re likely to need for that particular thing. </a:t>
            </a:r>
            <a:endParaRPr lang="en-US" dirty="0" smtClean="0"/>
          </a:p>
          <a:p>
            <a:pPr marL="0" indent="0">
              <a:buNone/>
            </a:pPr>
            <a:endParaRPr lang="en-US" dirty="0" smtClean="0"/>
          </a:p>
          <a:p>
            <a:pPr marL="0" indent="0">
              <a:buNone/>
            </a:pPr>
            <a:r>
              <a:rPr lang="en-US" dirty="0" smtClean="0"/>
              <a:t>For </a:t>
            </a:r>
            <a:r>
              <a:rPr lang="en-US" dirty="0"/>
              <a:t>example, if you’re </a:t>
            </a:r>
            <a:r>
              <a:rPr lang="en-US" dirty="0" smtClean="0"/>
              <a:t>looking </a:t>
            </a:r>
            <a:r>
              <a:rPr lang="en-US" dirty="0"/>
              <a:t>for Marie Curie, you’ll see when she was born and died, but you’ll also get details on her education and scientific </a:t>
            </a:r>
            <a:r>
              <a:rPr lang="en-US" dirty="0" smtClean="0"/>
              <a:t>discoveries</a:t>
            </a:r>
            <a:endParaRPr lang="it-IT" dirty="0"/>
          </a:p>
        </p:txBody>
      </p:sp>
    </p:spTree>
    <p:extLst>
      <p:ext uri="{BB962C8B-B14F-4D97-AF65-F5344CB8AC3E}">
        <p14:creationId xmlns:p14="http://schemas.microsoft.com/office/powerpoint/2010/main" val="1231259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solidFill>
                  <a:schemeClr val="tx2"/>
                </a:solidFill>
              </a:rPr>
              <a:t>Get</a:t>
            </a:r>
            <a:r>
              <a:rPr lang="it-IT" dirty="0">
                <a:solidFill>
                  <a:schemeClr val="tx2"/>
                </a:solidFill>
              </a:rPr>
              <a:t> the best </a:t>
            </a:r>
            <a:r>
              <a:rPr lang="it-IT" dirty="0" err="1">
                <a:solidFill>
                  <a:schemeClr val="tx2"/>
                </a:solidFill>
              </a:rPr>
              <a:t>summary</a:t>
            </a:r>
            <a:endParaRPr lang="it-IT" dirty="0"/>
          </a:p>
        </p:txBody>
      </p:sp>
      <p:sp>
        <p:nvSpPr>
          <p:cNvPr id="3" name="Segnaposto contenuto 2"/>
          <p:cNvSpPr>
            <a:spLocks noGrp="1"/>
          </p:cNvSpPr>
          <p:nvPr>
            <p:ph idx="1"/>
          </p:nvPr>
        </p:nvSpPr>
        <p:spPr>
          <a:xfrm>
            <a:off x="2148879" y="3026470"/>
            <a:ext cx="12917001" cy="4525963"/>
          </a:xfrm>
        </p:spPr>
        <p:txBody>
          <a:bodyPr/>
          <a:lstStyle/>
          <a:p>
            <a:pPr marL="0" indent="0">
              <a:buNone/>
            </a:pPr>
            <a:endParaRPr lang="it-IT" dirty="0"/>
          </a:p>
        </p:txBody>
      </p:sp>
      <p:sp>
        <p:nvSpPr>
          <p:cNvPr id="4" name="Rectangle 2"/>
          <p:cNvSpPr>
            <a:spLocks noChangeArrowheads="1"/>
          </p:cNvSpPr>
          <p:nvPr/>
        </p:nvSpPr>
        <p:spPr bwMode="auto">
          <a:xfrm>
            <a:off x="1691679" y="1426270"/>
            <a:ext cx="143522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pic>
        <p:nvPicPr>
          <p:cNvPr id="4097" name="Immagine 2" descr="https://4.bp.blogspot.com/-6CZW79UMwyg/T7PKsKaiyyI/AAAAAAAAJK0/yj5a8qKknQg/s2000/marie%2Bcurie.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26270"/>
            <a:ext cx="8892480" cy="5603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691679" y="4131370"/>
            <a:ext cx="143522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552120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solidFill>
                  <a:schemeClr val="tx2"/>
                </a:solidFill>
              </a:rPr>
              <a:t>Get</a:t>
            </a:r>
            <a:r>
              <a:rPr lang="it-IT" dirty="0">
                <a:solidFill>
                  <a:schemeClr val="tx2"/>
                </a:solidFill>
              </a:rPr>
              <a:t> the best </a:t>
            </a:r>
            <a:r>
              <a:rPr lang="it-IT" dirty="0" err="1">
                <a:solidFill>
                  <a:schemeClr val="tx2"/>
                </a:solidFill>
              </a:rPr>
              <a:t>summary</a:t>
            </a:r>
            <a:endParaRPr lang="it-IT" dirty="0"/>
          </a:p>
        </p:txBody>
      </p:sp>
      <p:sp>
        <p:nvSpPr>
          <p:cNvPr id="3" name="Segnaposto contenuto 2"/>
          <p:cNvSpPr>
            <a:spLocks noGrp="1"/>
          </p:cNvSpPr>
          <p:nvPr>
            <p:ph idx="1"/>
          </p:nvPr>
        </p:nvSpPr>
        <p:spPr>
          <a:xfrm>
            <a:off x="251520" y="1600200"/>
            <a:ext cx="8435280" cy="5141168"/>
          </a:xfrm>
        </p:spPr>
        <p:txBody>
          <a:bodyPr>
            <a:normAutofit lnSpcReduction="10000"/>
          </a:bodyPr>
          <a:lstStyle/>
          <a:p>
            <a:pPr marL="0" indent="0" algn="ctr">
              <a:buNone/>
            </a:pPr>
            <a:r>
              <a:rPr lang="en-US" b="1" dirty="0">
                <a:solidFill>
                  <a:schemeClr val="accent1"/>
                </a:solidFill>
              </a:rPr>
              <a:t>The Knowledge Graph also helps us understand the relationships between things</a:t>
            </a:r>
            <a:r>
              <a:rPr lang="en-US" b="1" dirty="0" smtClean="0">
                <a:solidFill>
                  <a:schemeClr val="accent1"/>
                </a:solidFill>
              </a:rPr>
              <a:t>.</a:t>
            </a:r>
          </a:p>
          <a:p>
            <a:pPr marL="0" indent="0">
              <a:buNone/>
            </a:pPr>
            <a:r>
              <a:rPr lang="en-US" dirty="0" smtClean="0"/>
              <a:t>Marie </a:t>
            </a:r>
            <a:r>
              <a:rPr lang="en-US" dirty="0"/>
              <a:t>Curie is a person in the Knowledge Graph, and she had two children, one of whom (</a:t>
            </a:r>
            <a:r>
              <a:rPr lang="en-US" dirty="0" smtClean="0"/>
              <a:t>Irene) also </a:t>
            </a:r>
            <a:r>
              <a:rPr lang="en-US" dirty="0"/>
              <a:t>won a Nobel Prize, as well as a husband, Pierre Curie, who claimed a third Nobel Prize for the family. All of these are linked in our graph. It’s not just a catalog of objects; it also models all these inter-relationships. </a:t>
            </a:r>
            <a:endParaRPr lang="en-US" dirty="0" smtClean="0"/>
          </a:p>
          <a:p>
            <a:pPr marL="0" indent="0" algn="ctr">
              <a:buNone/>
            </a:pPr>
            <a:r>
              <a:rPr lang="en-US" b="1" dirty="0" smtClean="0">
                <a:solidFill>
                  <a:schemeClr val="accent1"/>
                </a:solidFill>
              </a:rPr>
              <a:t>It’s </a:t>
            </a:r>
            <a:r>
              <a:rPr lang="en-US" b="1" dirty="0">
                <a:solidFill>
                  <a:schemeClr val="accent1"/>
                </a:solidFill>
              </a:rPr>
              <a:t>the intelligence </a:t>
            </a:r>
            <a:r>
              <a:rPr lang="en-US" b="1" i="1" dirty="0">
                <a:solidFill>
                  <a:schemeClr val="accent1"/>
                </a:solidFill>
              </a:rPr>
              <a:t>between</a:t>
            </a:r>
            <a:r>
              <a:rPr lang="en-US" b="1" dirty="0">
                <a:solidFill>
                  <a:schemeClr val="accent1"/>
                </a:solidFill>
              </a:rPr>
              <a:t> these different entities that’s the key.</a:t>
            </a:r>
            <a:endParaRPr lang="it-IT" b="1" dirty="0">
              <a:solidFill>
                <a:schemeClr val="accent1"/>
              </a:solidFill>
            </a:endParaRPr>
          </a:p>
        </p:txBody>
      </p:sp>
    </p:spTree>
    <p:extLst>
      <p:ext uri="{BB962C8B-B14F-4D97-AF65-F5344CB8AC3E}">
        <p14:creationId xmlns:p14="http://schemas.microsoft.com/office/powerpoint/2010/main" val="1461297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smtClean="0">
                <a:solidFill>
                  <a:schemeClr val="tx2"/>
                </a:solidFill>
              </a:rPr>
              <a:t>broader</a:t>
            </a:r>
            <a:endParaRPr lang="it-IT" dirty="0">
              <a:solidFill>
                <a:schemeClr val="tx2"/>
              </a:solidFill>
            </a:endParaRPr>
          </a:p>
        </p:txBody>
      </p:sp>
      <p:sp>
        <p:nvSpPr>
          <p:cNvPr id="3" name="Segnaposto contenuto 2"/>
          <p:cNvSpPr>
            <a:spLocks noGrp="1"/>
          </p:cNvSpPr>
          <p:nvPr>
            <p:ph idx="1"/>
          </p:nvPr>
        </p:nvSpPr>
        <p:spPr>
          <a:xfrm>
            <a:off x="457200" y="1417639"/>
            <a:ext cx="8229600" cy="5440362"/>
          </a:xfrm>
        </p:spPr>
        <p:txBody>
          <a:bodyPr>
            <a:normAutofit lnSpcReduction="10000"/>
          </a:bodyPr>
          <a:lstStyle/>
          <a:p>
            <a:pPr marL="0" indent="0">
              <a:buNone/>
            </a:pPr>
            <a:r>
              <a:rPr lang="en-US" dirty="0" smtClean="0"/>
              <a:t>Knowledge </a:t>
            </a:r>
            <a:r>
              <a:rPr lang="en-US" dirty="0"/>
              <a:t>Graph can help you make some </a:t>
            </a:r>
            <a:r>
              <a:rPr lang="en-US" i="1" dirty="0"/>
              <a:t>unexpected discoveries</a:t>
            </a:r>
            <a:r>
              <a:rPr lang="en-US" dirty="0"/>
              <a:t>. </a:t>
            </a:r>
            <a:endParaRPr lang="en-US" dirty="0" smtClean="0"/>
          </a:p>
          <a:p>
            <a:pPr marL="0" indent="0" algn="ctr">
              <a:buNone/>
            </a:pPr>
            <a:r>
              <a:rPr lang="en-US" b="1" dirty="0" smtClean="0">
                <a:solidFill>
                  <a:schemeClr val="accent1"/>
                </a:solidFill>
              </a:rPr>
              <a:t>You </a:t>
            </a:r>
            <a:r>
              <a:rPr lang="en-US" b="1" dirty="0">
                <a:solidFill>
                  <a:schemeClr val="accent1"/>
                </a:solidFill>
              </a:rPr>
              <a:t>might learn a new fact or new connection that prompts a whole new line of inquiry. </a:t>
            </a:r>
            <a:endParaRPr lang="en-US" b="1" dirty="0" smtClean="0">
              <a:solidFill>
                <a:schemeClr val="accent1"/>
              </a:solidFill>
            </a:endParaRPr>
          </a:p>
          <a:p>
            <a:pPr marL="0" indent="0">
              <a:buNone/>
            </a:pPr>
            <a:endParaRPr lang="en-US" dirty="0"/>
          </a:p>
          <a:p>
            <a:pPr marL="0" indent="0">
              <a:buNone/>
            </a:pPr>
            <a:r>
              <a:rPr lang="en-US" dirty="0" smtClean="0"/>
              <a:t>Do </a:t>
            </a:r>
            <a:r>
              <a:rPr lang="en-US" dirty="0"/>
              <a:t>you know where Matt Groening, the creator of the Simpsons </a:t>
            </a:r>
            <a:r>
              <a:rPr lang="en-US" dirty="0" smtClean="0"/>
              <a:t>, got </a:t>
            </a:r>
            <a:r>
              <a:rPr lang="en-US" dirty="0"/>
              <a:t>the idea for Homer, Marge and Lisa’s names? </a:t>
            </a:r>
            <a:endParaRPr lang="en-US" dirty="0" smtClean="0"/>
          </a:p>
          <a:p>
            <a:pPr marL="0" indent="0">
              <a:buNone/>
            </a:pPr>
            <a:endParaRPr lang="en-US" dirty="0" smtClean="0"/>
          </a:p>
          <a:p>
            <a:pPr marL="0" indent="0">
              <a:buNone/>
            </a:pPr>
            <a:r>
              <a:rPr lang="it-IT" dirty="0" err="1" smtClean="0"/>
              <a:t>It’s</a:t>
            </a:r>
            <a:r>
              <a:rPr lang="it-IT" dirty="0" smtClean="0"/>
              <a:t> </a:t>
            </a:r>
            <a:r>
              <a:rPr lang="it-IT" dirty="0"/>
              <a:t>a bit of a </a:t>
            </a:r>
            <a:r>
              <a:rPr lang="it-IT" dirty="0" err="1"/>
              <a:t>surprise</a:t>
            </a:r>
            <a:r>
              <a:rPr lang="it-IT" dirty="0" smtClean="0"/>
              <a:t>:</a:t>
            </a:r>
            <a:endParaRPr lang="it-IT" dirty="0"/>
          </a:p>
        </p:txBody>
      </p:sp>
    </p:spTree>
    <p:extLst>
      <p:ext uri="{BB962C8B-B14F-4D97-AF65-F5344CB8AC3E}">
        <p14:creationId xmlns:p14="http://schemas.microsoft.com/office/powerpoint/2010/main" val="3437157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Content </a:t>
            </a:r>
          </a:p>
        </p:txBody>
      </p:sp>
      <p:sp>
        <p:nvSpPr>
          <p:cNvPr id="3" name="Segnaposto contenuto 2"/>
          <p:cNvSpPr>
            <a:spLocks noGrp="1"/>
          </p:cNvSpPr>
          <p:nvPr>
            <p:ph idx="1"/>
          </p:nvPr>
        </p:nvSpPr>
        <p:spPr/>
        <p:txBody>
          <a:bodyPr>
            <a:normAutofit fontScale="92500"/>
          </a:bodyPr>
          <a:lstStyle/>
          <a:p>
            <a:pPr marL="0" indent="0">
              <a:buNone/>
            </a:pPr>
            <a:r>
              <a:rPr lang="it-IT" b="1" i="1" dirty="0" smtClean="0"/>
              <a:t>Information </a:t>
            </a:r>
            <a:r>
              <a:rPr lang="it-IT" b="1" i="1" dirty="0" err="1" smtClean="0"/>
              <a:t>Extraction</a:t>
            </a:r>
            <a:r>
              <a:rPr lang="it-IT" b="1" i="1" dirty="0" smtClean="0"/>
              <a:t> (IE) </a:t>
            </a:r>
            <a:r>
              <a:rPr lang="it-IT" b="1" i="1" dirty="0" err="1" smtClean="0"/>
              <a:t>systems</a:t>
            </a:r>
            <a:r>
              <a:rPr lang="it-IT" b="1" i="1" dirty="0" smtClean="0"/>
              <a:t> e BD</a:t>
            </a:r>
            <a:r>
              <a:rPr lang="it-IT" dirty="0" smtClean="0"/>
              <a:t>: estrarre conoscenza da sorgenti testuali</a:t>
            </a:r>
            <a:r>
              <a:rPr lang="en-US" i="1" dirty="0" smtClean="0"/>
              <a:t> - in </a:t>
            </a:r>
            <a:r>
              <a:rPr lang="en-US" i="1" dirty="0"/>
              <a:t>the </a:t>
            </a:r>
            <a:r>
              <a:rPr lang="en-US" i="1" dirty="0" smtClean="0"/>
              <a:t>web</a:t>
            </a:r>
            <a:r>
              <a:rPr lang="it-IT" i="1" dirty="0" smtClean="0"/>
              <a:t>.</a:t>
            </a:r>
            <a:endParaRPr lang="it-IT" dirty="0"/>
          </a:p>
          <a:p>
            <a:pPr marL="0" indent="0">
              <a:buNone/>
            </a:pPr>
            <a:endParaRPr lang="it-IT" dirty="0" smtClean="0"/>
          </a:p>
          <a:p>
            <a:pPr marL="0" indent="0">
              <a:buNone/>
            </a:pPr>
            <a:r>
              <a:rPr lang="it-IT" b="1" i="1" dirty="0" smtClean="0"/>
              <a:t>Problema chiave</a:t>
            </a:r>
            <a:r>
              <a:rPr lang="it-IT" dirty="0" smtClean="0"/>
              <a:t>: </a:t>
            </a:r>
            <a:r>
              <a:rPr lang="en-US" i="1" dirty="0" err="1" smtClean="0"/>
              <a:t>superare</a:t>
            </a:r>
            <a:r>
              <a:rPr lang="en-US" i="1" dirty="0" smtClean="0"/>
              <a:t> </a:t>
            </a:r>
            <a:r>
              <a:rPr lang="en-US" i="1" dirty="0" err="1" smtClean="0"/>
              <a:t>il</a:t>
            </a:r>
            <a:r>
              <a:rPr lang="en-US" i="1" dirty="0" smtClean="0"/>
              <a:t> </a:t>
            </a:r>
            <a:r>
              <a:rPr lang="en-US" i="1" dirty="0" err="1" smtClean="0"/>
              <a:t>problema</a:t>
            </a:r>
            <a:r>
              <a:rPr lang="en-US" i="1" dirty="0" smtClean="0"/>
              <a:t> </a:t>
            </a:r>
            <a:r>
              <a:rPr lang="en-US" i="1" dirty="0" err="1" smtClean="0"/>
              <a:t>delle</a:t>
            </a:r>
            <a:r>
              <a:rPr lang="en-US" i="1" dirty="0" smtClean="0"/>
              <a:t> </a:t>
            </a:r>
            <a:r>
              <a:rPr lang="en-US" i="1" dirty="0" err="1" smtClean="0"/>
              <a:t>informazioni</a:t>
            </a:r>
            <a:r>
              <a:rPr lang="en-US" i="1" dirty="0" smtClean="0"/>
              <a:t> </a:t>
            </a:r>
            <a:r>
              <a:rPr lang="en-US" i="1" dirty="0" err="1" smtClean="0"/>
              <a:t>errare</a:t>
            </a:r>
            <a:r>
              <a:rPr lang="en-US" i="1" dirty="0" smtClean="0"/>
              <a:t> o incomplete </a:t>
            </a:r>
            <a:r>
              <a:rPr lang="en-US" i="1" dirty="0" err="1" smtClean="0"/>
              <a:t>trovarte</a:t>
            </a:r>
            <a:r>
              <a:rPr lang="en-US" i="1" dirty="0" smtClean="0"/>
              <a:t> in </a:t>
            </a:r>
            <a:r>
              <a:rPr lang="en-US" i="1" dirty="0" err="1" smtClean="0"/>
              <a:t>milioni</a:t>
            </a:r>
            <a:r>
              <a:rPr lang="en-US" i="1" dirty="0" smtClean="0"/>
              <a:t> di </a:t>
            </a:r>
            <a:r>
              <a:rPr lang="en-US" i="1" dirty="0" err="1" smtClean="0"/>
              <a:t>possibili</a:t>
            </a:r>
            <a:r>
              <a:rPr lang="en-US" i="1" dirty="0" smtClean="0"/>
              <a:t> </a:t>
            </a:r>
            <a:r>
              <a:rPr lang="en-US" i="1" dirty="0" err="1" smtClean="0"/>
              <a:t>candidati</a:t>
            </a:r>
            <a:r>
              <a:rPr lang="en-US" i="1" dirty="0" smtClean="0"/>
              <a:t> del </a:t>
            </a:r>
            <a:r>
              <a:rPr lang="en-US" i="1" dirty="0" err="1" smtClean="0"/>
              <a:t>processo</a:t>
            </a:r>
            <a:r>
              <a:rPr lang="en-US" i="1" dirty="0" smtClean="0"/>
              <a:t> di </a:t>
            </a:r>
            <a:r>
              <a:rPr lang="en-US" i="1" dirty="0" err="1" smtClean="0"/>
              <a:t>estrazione</a:t>
            </a:r>
            <a:r>
              <a:rPr lang="en-US" i="1" dirty="0" smtClean="0"/>
              <a:t> </a:t>
            </a:r>
          </a:p>
          <a:p>
            <a:pPr marL="0" indent="0">
              <a:buNone/>
            </a:pPr>
            <a:r>
              <a:rPr lang="it-IT" b="1" i="1" dirty="0" smtClean="0"/>
              <a:t>Soluzione:</a:t>
            </a:r>
            <a:r>
              <a:rPr lang="it-IT" dirty="0" smtClean="0"/>
              <a:t> coinvolgere la semantica usando i </a:t>
            </a:r>
            <a:r>
              <a:rPr lang="it-IT" i="1" dirty="0" err="1" smtClean="0"/>
              <a:t>constraint</a:t>
            </a:r>
            <a:r>
              <a:rPr lang="it-IT" i="1" dirty="0" smtClean="0"/>
              <a:t> ontologici </a:t>
            </a:r>
            <a:r>
              <a:rPr lang="it-IT" dirty="0" smtClean="0"/>
              <a:t>tra fatti candidati per eliminare gli errori. </a:t>
            </a:r>
            <a:endParaRPr lang="it-IT" dirty="0"/>
          </a:p>
          <a:p>
            <a:endParaRPr lang="it-IT" dirty="0"/>
          </a:p>
          <a:p>
            <a:endParaRPr lang="it-IT" dirty="0"/>
          </a:p>
        </p:txBody>
      </p:sp>
    </p:spTree>
    <p:extLst>
      <p:ext uri="{BB962C8B-B14F-4D97-AF65-F5344CB8AC3E}">
        <p14:creationId xmlns:p14="http://schemas.microsoft.com/office/powerpoint/2010/main" val="21236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a:solidFill>
                  <a:schemeClr val="tx2"/>
                </a:solidFill>
              </a:rPr>
              <a:t>broader</a:t>
            </a:r>
            <a:endParaRPr lang="it-IT" dirty="0"/>
          </a:p>
        </p:txBody>
      </p:sp>
      <p:sp>
        <p:nvSpPr>
          <p:cNvPr id="4" name="Rettangolo 3"/>
          <p:cNvSpPr/>
          <p:nvPr/>
        </p:nvSpPr>
        <p:spPr>
          <a:xfrm>
            <a:off x="3380263" y="3244334"/>
            <a:ext cx="2383473" cy="369332"/>
          </a:xfrm>
          <a:prstGeom prst="rect">
            <a:avLst/>
          </a:prstGeom>
        </p:spPr>
        <p:txBody>
          <a:bodyPr wrap="none">
            <a:spAutoFit/>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a:solidFill>
                  <a:schemeClr val="tx2"/>
                </a:solidFill>
              </a:rPr>
              <a:t>broader</a:t>
            </a:r>
            <a:endParaRPr lang="it-IT" dirty="0"/>
          </a:p>
        </p:txBody>
      </p:sp>
      <p:pic>
        <p:nvPicPr>
          <p:cNvPr id="5" name="Segnaposto contenuto 4" descr="https://1.bp.blogspot.com/-CPt7-kfOngo/T7PO0sTFTgI/AAAAAAAAJLw/s-gfrkimFAU/s2000/matt%2Bgroening.png">
            <a:hlinkClick r:id="rId2" tgtFrame="&quot;_blank&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964488" cy="5661248"/>
          </a:xfrm>
          <a:prstGeom prst="rect">
            <a:avLst/>
          </a:prstGeom>
          <a:noFill/>
          <a:ln>
            <a:noFill/>
          </a:ln>
        </p:spPr>
      </p:pic>
    </p:spTree>
    <p:extLst>
      <p:ext uri="{BB962C8B-B14F-4D97-AF65-F5344CB8AC3E}">
        <p14:creationId xmlns:p14="http://schemas.microsoft.com/office/powerpoint/2010/main" val="1920314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a:solidFill>
                  <a:schemeClr val="tx2"/>
                </a:solidFill>
              </a:rPr>
              <a:t>broader</a:t>
            </a:r>
            <a:endParaRPr lang="it-IT" dirty="0"/>
          </a:p>
        </p:txBody>
      </p:sp>
      <p:sp>
        <p:nvSpPr>
          <p:cNvPr id="3" name="Segnaposto contenuto 2"/>
          <p:cNvSpPr>
            <a:spLocks noGrp="1"/>
          </p:cNvSpPr>
          <p:nvPr>
            <p:ph idx="1"/>
          </p:nvPr>
        </p:nvSpPr>
        <p:spPr>
          <a:xfrm>
            <a:off x="457200" y="1600200"/>
            <a:ext cx="8229600" cy="4925144"/>
          </a:xfrm>
        </p:spPr>
        <p:txBody>
          <a:bodyPr>
            <a:normAutofit fontScale="77500" lnSpcReduction="20000"/>
          </a:bodyPr>
          <a:lstStyle/>
          <a:p>
            <a:pPr marL="0" indent="0">
              <a:buNone/>
            </a:pPr>
            <a:r>
              <a:rPr lang="en-US" dirty="0"/>
              <a:t>We’ve always believed that the perfect search engine should </a:t>
            </a:r>
            <a:endParaRPr lang="en-US" dirty="0" smtClean="0"/>
          </a:p>
          <a:p>
            <a:r>
              <a:rPr lang="en-US" dirty="0" smtClean="0"/>
              <a:t>understand </a:t>
            </a:r>
            <a:r>
              <a:rPr lang="en-US" dirty="0"/>
              <a:t>exactly what you mean </a:t>
            </a:r>
            <a:r>
              <a:rPr lang="en-US" sz="2100" dirty="0"/>
              <a:t>and </a:t>
            </a:r>
            <a:endParaRPr lang="en-US" sz="2100" dirty="0" smtClean="0"/>
          </a:p>
          <a:p>
            <a:r>
              <a:rPr lang="en-US" dirty="0" smtClean="0"/>
              <a:t>give </a:t>
            </a:r>
            <a:r>
              <a:rPr lang="en-US" dirty="0"/>
              <a:t>you back exactly what you want. </a:t>
            </a:r>
            <a:endParaRPr lang="en-US" dirty="0" smtClean="0"/>
          </a:p>
          <a:p>
            <a:pPr marL="0" indent="0">
              <a:buNone/>
            </a:pPr>
            <a:r>
              <a:rPr lang="en-US" dirty="0"/>
              <a:t>W</a:t>
            </a:r>
            <a:r>
              <a:rPr lang="en-US" dirty="0" smtClean="0"/>
              <a:t>e </a:t>
            </a:r>
            <a:r>
              <a:rPr lang="en-US" dirty="0"/>
              <a:t>can now sometimes help answer your next question before you’ve asked it, because </a:t>
            </a:r>
            <a:endParaRPr lang="en-US" dirty="0" smtClean="0"/>
          </a:p>
          <a:p>
            <a:pPr marL="0" indent="0" algn="ctr">
              <a:buNone/>
            </a:pPr>
            <a:endParaRPr lang="en-US" b="1" i="1" dirty="0" smtClean="0">
              <a:solidFill>
                <a:schemeClr val="accent1"/>
              </a:solidFill>
            </a:endParaRPr>
          </a:p>
          <a:p>
            <a:pPr marL="0" indent="0" algn="ctr">
              <a:buNone/>
            </a:pPr>
            <a:r>
              <a:rPr lang="en-US" b="1" i="1" dirty="0" smtClean="0">
                <a:solidFill>
                  <a:schemeClr val="accent1"/>
                </a:solidFill>
              </a:rPr>
              <a:t>the </a:t>
            </a:r>
            <a:r>
              <a:rPr lang="en-US" b="1" i="1" dirty="0">
                <a:solidFill>
                  <a:schemeClr val="accent1"/>
                </a:solidFill>
              </a:rPr>
              <a:t>facts we show are informed by what other people have searched for. </a:t>
            </a:r>
            <a:endParaRPr lang="en-US" b="1" i="1" dirty="0" smtClean="0">
              <a:solidFill>
                <a:schemeClr val="accent1"/>
              </a:solidFill>
            </a:endParaRPr>
          </a:p>
          <a:p>
            <a:pPr marL="0" indent="0">
              <a:buNone/>
            </a:pPr>
            <a:endParaRPr lang="en-US" dirty="0" smtClean="0"/>
          </a:p>
          <a:p>
            <a:pPr marL="0" indent="0">
              <a:buNone/>
            </a:pPr>
            <a:r>
              <a:rPr lang="en-US" dirty="0" smtClean="0"/>
              <a:t>For </a:t>
            </a:r>
            <a:r>
              <a:rPr lang="en-US" dirty="0"/>
              <a:t>example, the information we show for Tom Cruise answers 37 percent of next queries that people ask about him. In fact, some of the most serendipitous discoveries I’ve made using the Knowledge Graph are through the magical </a:t>
            </a:r>
            <a:r>
              <a:rPr lang="en-US" dirty="0">
                <a:solidFill>
                  <a:schemeClr val="accent1"/>
                </a:solidFill>
              </a:rPr>
              <a:t>“</a:t>
            </a:r>
            <a:r>
              <a:rPr lang="en-US" b="1" dirty="0">
                <a:solidFill>
                  <a:schemeClr val="accent1"/>
                </a:solidFill>
              </a:rPr>
              <a:t>People also search for</a:t>
            </a:r>
            <a:r>
              <a:rPr lang="en-US" dirty="0">
                <a:solidFill>
                  <a:schemeClr val="accent1"/>
                </a:solidFill>
              </a:rPr>
              <a:t>” </a:t>
            </a:r>
            <a:r>
              <a:rPr lang="en-US" dirty="0"/>
              <a:t>feature. </a:t>
            </a:r>
            <a:endParaRPr lang="it-IT" dirty="0"/>
          </a:p>
        </p:txBody>
      </p:sp>
    </p:spTree>
    <p:extLst>
      <p:ext uri="{BB962C8B-B14F-4D97-AF65-F5344CB8AC3E}">
        <p14:creationId xmlns:p14="http://schemas.microsoft.com/office/powerpoint/2010/main" val="73671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a:t>
            </a:r>
            <a:r>
              <a:rPr lang="en-US" dirty="0" smtClean="0"/>
              <a:t>Graph</a:t>
            </a:r>
            <a:endParaRPr lang="it-IT" dirty="0"/>
          </a:p>
        </p:txBody>
      </p:sp>
      <p:sp>
        <p:nvSpPr>
          <p:cNvPr id="3" name="Segnaposto contenuto 2"/>
          <p:cNvSpPr>
            <a:spLocks noGrp="1"/>
          </p:cNvSpPr>
          <p:nvPr>
            <p:ph idx="1"/>
          </p:nvPr>
        </p:nvSpPr>
        <p:spPr>
          <a:xfrm>
            <a:off x="457200" y="1600200"/>
            <a:ext cx="8435280" cy="4525963"/>
          </a:xfrm>
        </p:spPr>
        <p:txBody>
          <a:bodyPr>
            <a:normAutofit fontScale="92500" lnSpcReduction="10000"/>
          </a:bodyPr>
          <a:lstStyle/>
          <a:p>
            <a:pPr marL="0" indent="0">
              <a:buNone/>
            </a:pPr>
            <a:r>
              <a:rPr lang="en-US" b="1" dirty="0" smtClean="0">
                <a:solidFill>
                  <a:schemeClr val="tx2"/>
                </a:solidFill>
              </a:rPr>
              <a:t>Un </a:t>
            </a:r>
            <a:r>
              <a:rPr lang="en-US" b="1" dirty="0" err="1" smtClean="0">
                <a:solidFill>
                  <a:schemeClr val="tx2"/>
                </a:solidFill>
              </a:rPr>
              <a:t>grafo</a:t>
            </a:r>
            <a:r>
              <a:rPr lang="en-US" b="1" dirty="0" smtClean="0">
                <a:solidFill>
                  <a:schemeClr val="tx2"/>
                </a:solidFill>
              </a:rPr>
              <a:t> è “</a:t>
            </a:r>
            <a:r>
              <a:rPr lang="en-US" b="1" dirty="0" err="1" smtClean="0">
                <a:solidFill>
                  <a:schemeClr val="tx2"/>
                </a:solidFill>
              </a:rPr>
              <a:t>semantico</a:t>
            </a:r>
            <a:r>
              <a:rPr lang="en-US" b="1" dirty="0" smtClean="0">
                <a:solidFill>
                  <a:schemeClr val="tx2"/>
                </a:solidFill>
              </a:rPr>
              <a:t>” se </a:t>
            </a:r>
          </a:p>
          <a:p>
            <a:pPr marL="0" indent="0">
              <a:buNone/>
            </a:pPr>
            <a:endParaRPr lang="en-US" b="1" dirty="0" smtClean="0">
              <a:solidFill>
                <a:schemeClr val="tx2"/>
              </a:solidFill>
            </a:endParaRPr>
          </a:p>
          <a:p>
            <a:r>
              <a:rPr lang="en-US" dirty="0" smtClean="0"/>
              <a:t>Il </a:t>
            </a:r>
            <a:r>
              <a:rPr lang="en-US" dirty="0" err="1" smtClean="0"/>
              <a:t>significato</a:t>
            </a:r>
            <a:r>
              <a:rPr lang="en-US" dirty="0" smtClean="0"/>
              <a:t> del </a:t>
            </a:r>
            <a:r>
              <a:rPr lang="en-US" dirty="0" err="1" smtClean="0"/>
              <a:t>grafo</a:t>
            </a:r>
            <a:r>
              <a:rPr lang="en-US" dirty="0" smtClean="0"/>
              <a:t> è </a:t>
            </a:r>
            <a:r>
              <a:rPr lang="en-US" dirty="0" err="1" smtClean="0"/>
              <a:t>definito</a:t>
            </a:r>
            <a:r>
              <a:rPr lang="en-US" dirty="0" smtClean="0"/>
              <a:t> </a:t>
            </a:r>
            <a:r>
              <a:rPr lang="en-US" dirty="0" err="1" smtClean="0"/>
              <a:t>ed</a:t>
            </a:r>
            <a:r>
              <a:rPr lang="en-US" dirty="0" smtClean="0"/>
              <a:t> </a:t>
            </a:r>
            <a:r>
              <a:rPr lang="en-US" dirty="0" err="1" smtClean="0"/>
              <a:t>esposto</a:t>
            </a:r>
            <a:r>
              <a:rPr lang="en-US" dirty="0" smtClean="0"/>
              <a:t> in un </a:t>
            </a:r>
            <a:r>
              <a:rPr lang="en-US" dirty="0" err="1" smtClean="0"/>
              <a:t>modo</a:t>
            </a:r>
            <a:r>
              <a:rPr lang="en-US" dirty="0" smtClean="0"/>
              <a:t> </a:t>
            </a:r>
            <a:r>
              <a:rPr lang="en-US" dirty="0" err="1" smtClean="0"/>
              <a:t>aperto</a:t>
            </a:r>
            <a:r>
              <a:rPr lang="en-US" dirty="0" smtClean="0"/>
              <a:t> e </a:t>
            </a:r>
            <a:r>
              <a:rPr lang="en-US" dirty="0" err="1" smtClean="0"/>
              <a:t>comprensibile</a:t>
            </a:r>
            <a:r>
              <a:rPr lang="en-US" dirty="0" smtClean="0"/>
              <a:t> “</a:t>
            </a:r>
            <a:r>
              <a:rPr lang="en-US" dirty="0" err="1" smtClean="0"/>
              <a:t>dalle</a:t>
            </a:r>
            <a:r>
              <a:rPr lang="en-US" dirty="0" smtClean="0"/>
              <a:t> </a:t>
            </a:r>
            <a:r>
              <a:rPr lang="en-US" dirty="0" err="1" smtClean="0"/>
              <a:t>macchine</a:t>
            </a:r>
            <a:r>
              <a:rPr lang="en-US" dirty="0" smtClean="0"/>
              <a:t>” </a:t>
            </a:r>
          </a:p>
          <a:p>
            <a:r>
              <a:rPr lang="en-US" dirty="0" err="1" smtClean="0"/>
              <a:t>Ovvero</a:t>
            </a:r>
            <a:r>
              <a:rPr lang="en-US" dirty="0" smtClean="0"/>
              <a:t>, se la </a:t>
            </a:r>
            <a:r>
              <a:rPr lang="en-US" dirty="0" err="1" smtClean="0"/>
              <a:t>semantica</a:t>
            </a:r>
            <a:r>
              <a:rPr lang="en-US" dirty="0" smtClean="0"/>
              <a:t> del </a:t>
            </a:r>
            <a:r>
              <a:rPr lang="en-US" dirty="0" err="1" smtClean="0"/>
              <a:t>grafo</a:t>
            </a:r>
            <a:r>
              <a:rPr lang="en-US" dirty="0" smtClean="0"/>
              <a:t> è parte del </a:t>
            </a:r>
            <a:r>
              <a:rPr lang="en-US" dirty="0" err="1" smtClean="0"/>
              <a:t>grafo</a:t>
            </a:r>
            <a:r>
              <a:rPr lang="en-US" dirty="0" smtClean="0"/>
              <a:t> </a:t>
            </a:r>
            <a:r>
              <a:rPr lang="en-US" dirty="0" err="1" smtClean="0"/>
              <a:t>stesso</a:t>
            </a:r>
            <a:r>
              <a:rPr lang="en-US" dirty="0" smtClean="0"/>
              <a:t> o </a:t>
            </a:r>
            <a:r>
              <a:rPr lang="en-US" dirty="0" err="1" smtClean="0"/>
              <a:t>almeno</a:t>
            </a:r>
            <a:r>
              <a:rPr lang="en-US" dirty="0" smtClean="0"/>
              <a:t> </a:t>
            </a:r>
            <a:r>
              <a:rPr lang="en-US" dirty="0" err="1" smtClean="0"/>
              <a:t>connessa</a:t>
            </a:r>
            <a:r>
              <a:rPr lang="en-US" dirty="0" smtClean="0"/>
              <a:t> con </a:t>
            </a:r>
            <a:r>
              <a:rPr lang="en-US" dirty="0" err="1" smtClean="0"/>
              <a:t>il</a:t>
            </a:r>
            <a:r>
              <a:rPr lang="en-US" dirty="0" smtClean="0"/>
              <a:t> </a:t>
            </a:r>
            <a:r>
              <a:rPr lang="en-US" dirty="0" err="1" smtClean="0"/>
              <a:t>grafo</a:t>
            </a:r>
            <a:r>
              <a:rPr lang="en-US" dirty="0" smtClean="0"/>
              <a:t> </a:t>
            </a:r>
          </a:p>
          <a:p>
            <a:pPr marL="0" indent="0">
              <a:buNone/>
            </a:pPr>
            <a:endParaRPr lang="en-US" dirty="0"/>
          </a:p>
          <a:p>
            <a:pPr marL="0" indent="0">
              <a:buNone/>
            </a:pPr>
            <a:r>
              <a:rPr lang="en-US" dirty="0" smtClean="0"/>
              <a:t>Per </a:t>
            </a:r>
            <a:r>
              <a:rPr lang="en-US" dirty="0" smtClean="0"/>
              <a:t>la </a:t>
            </a:r>
            <a:r>
              <a:rPr lang="en-US" dirty="0" err="1" smtClean="0"/>
              <a:t>gestione</a:t>
            </a:r>
            <a:r>
              <a:rPr lang="en-US" dirty="0" smtClean="0"/>
              <a:t> di </a:t>
            </a:r>
            <a:r>
              <a:rPr lang="en-US" dirty="0" err="1" smtClean="0"/>
              <a:t>questo</a:t>
            </a:r>
            <a:r>
              <a:rPr lang="en-US" dirty="0" smtClean="0"/>
              <a:t> </a:t>
            </a:r>
            <a:r>
              <a:rPr lang="en-US" dirty="0" err="1" smtClean="0"/>
              <a:t>aspetto</a:t>
            </a:r>
            <a:r>
              <a:rPr lang="en-US" dirty="0" smtClean="0"/>
              <a:t> </a:t>
            </a:r>
            <a:r>
              <a:rPr lang="en-US" dirty="0" err="1" smtClean="0"/>
              <a:t>si</a:t>
            </a:r>
            <a:r>
              <a:rPr lang="en-US" dirty="0" smtClean="0"/>
              <a:t> </a:t>
            </a:r>
            <a:r>
              <a:rPr lang="en-US" dirty="0" err="1" smtClean="0"/>
              <a:t>usano</a:t>
            </a:r>
            <a:r>
              <a:rPr lang="en-US" dirty="0" smtClean="0"/>
              <a:t> RDF </a:t>
            </a:r>
            <a:r>
              <a:rPr lang="en-US" dirty="0" err="1" smtClean="0"/>
              <a:t>ed</a:t>
            </a:r>
            <a:r>
              <a:rPr lang="en-US" dirty="0" smtClean="0"/>
              <a:t> OWL</a:t>
            </a:r>
            <a:r>
              <a:rPr lang="en-US" dirty="0"/>
              <a:t>, </a:t>
            </a:r>
            <a:r>
              <a:rPr lang="en-US" dirty="0" smtClean="0"/>
              <a:t>I </a:t>
            </a:r>
            <a:r>
              <a:rPr lang="en-US" dirty="0" err="1" smtClean="0"/>
              <a:t>linguaggi</a:t>
            </a:r>
            <a:r>
              <a:rPr lang="en-US" dirty="0" smtClean="0"/>
              <a:t> del Semantic </a:t>
            </a:r>
            <a:r>
              <a:rPr lang="en-US" dirty="0"/>
              <a:t>Web.</a:t>
            </a:r>
            <a:endParaRPr lang="it-IT" dirty="0"/>
          </a:p>
        </p:txBody>
      </p:sp>
    </p:spTree>
    <p:extLst>
      <p:ext uri="{BB962C8B-B14F-4D97-AF65-F5344CB8AC3E}">
        <p14:creationId xmlns:p14="http://schemas.microsoft.com/office/powerpoint/2010/main" val="1436408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endParaRPr lang="it-IT" dirty="0"/>
          </a:p>
        </p:txBody>
      </p:sp>
      <p:sp>
        <p:nvSpPr>
          <p:cNvPr id="3" name="Segnaposto contenuto 2"/>
          <p:cNvSpPr>
            <a:spLocks noGrp="1"/>
          </p:cNvSpPr>
          <p:nvPr>
            <p:ph idx="1"/>
          </p:nvPr>
        </p:nvSpPr>
        <p:spPr>
          <a:xfrm>
            <a:off x="107504" y="1888232"/>
            <a:ext cx="8928992" cy="4781128"/>
          </a:xfrm>
        </p:spPr>
        <p:txBody>
          <a:bodyPr>
            <a:normAutofit fontScale="70000" lnSpcReduction="20000"/>
          </a:bodyPr>
          <a:lstStyle/>
          <a:p>
            <a:r>
              <a:rPr lang="en-US" dirty="0" smtClean="0"/>
              <a:t>L</a:t>
            </a:r>
            <a:r>
              <a:rPr lang="en-US" dirty="0" smtClean="0"/>
              <a:t>a </a:t>
            </a:r>
            <a:r>
              <a:rPr lang="en-US" dirty="0" err="1" smtClean="0"/>
              <a:t>maggior</a:t>
            </a:r>
            <a:r>
              <a:rPr lang="en-US" dirty="0" smtClean="0"/>
              <a:t> parte </a:t>
            </a:r>
            <a:r>
              <a:rPr lang="en-US" dirty="0" err="1" smtClean="0"/>
              <a:t>degli</a:t>
            </a:r>
            <a:r>
              <a:rPr lang="en-US" dirty="0" smtClean="0"/>
              <a:t> </a:t>
            </a:r>
            <a:r>
              <a:rPr lang="en-US" dirty="0" err="1" smtClean="0"/>
              <a:t>attuali</a:t>
            </a:r>
            <a:r>
              <a:rPr lang="en-US" dirty="0" smtClean="0"/>
              <a:t> social networks è non-</a:t>
            </a:r>
            <a:r>
              <a:rPr lang="en-US" dirty="0" err="1" smtClean="0"/>
              <a:t>semantica</a:t>
            </a:r>
            <a:r>
              <a:rPr lang="en-US" dirty="0" smtClean="0"/>
              <a:t>, ma è </a:t>
            </a:r>
            <a:r>
              <a:rPr lang="en-US" dirty="0" err="1" smtClean="0"/>
              <a:t>relativamente</a:t>
            </a:r>
            <a:r>
              <a:rPr lang="en-US" dirty="0" smtClean="0"/>
              <a:t> </a:t>
            </a:r>
            <a:r>
              <a:rPr lang="en-US" dirty="0" err="1" smtClean="0"/>
              <a:t>semplice</a:t>
            </a:r>
            <a:r>
              <a:rPr lang="en-US" dirty="0" smtClean="0"/>
              <a:t> </a:t>
            </a:r>
            <a:r>
              <a:rPr lang="en-US" dirty="0" err="1" smtClean="0"/>
              <a:t>trasformarli</a:t>
            </a:r>
            <a:r>
              <a:rPr lang="en-US" dirty="0" smtClean="0"/>
              <a:t> in </a:t>
            </a:r>
            <a:r>
              <a:rPr lang="en-US" dirty="0" err="1" smtClean="0"/>
              <a:t>grafi</a:t>
            </a:r>
            <a:r>
              <a:rPr lang="en-US" dirty="0" smtClean="0"/>
              <a:t> </a:t>
            </a:r>
            <a:r>
              <a:rPr lang="en-US" dirty="0" err="1" smtClean="0"/>
              <a:t>semantici</a:t>
            </a:r>
            <a:r>
              <a:rPr lang="en-US" dirty="0" smtClean="0"/>
              <a:t>.  Si </a:t>
            </a:r>
            <a:r>
              <a:rPr lang="en-US" dirty="0" err="1" smtClean="0"/>
              <a:t>possono</a:t>
            </a:r>
            <a:r>
              <a:rPr lang="en-US" dirty="0" smtClean="0"/>
              <a:t> </a:t>
            </a:r>
            <a:r>
              <a:rPr lang="en-US" dirty="0" err="1" smtClean="0"/>
              <a:t>utilizzare</a:t>
            </a:r>
            <a:r>
              <a:rPr lang="en-US" dirty="0" smtClean="0"/>
              <a:t> le </a:t>
            </a:r>
            <a:r>
              <a:rPr lang="en-US" dirty="0"/>
              <a:t> </a:t>
            </a:r>
            <a:r>
              <a:rPr lang="en-US" dirty="0">
                <a:hlinkClick r:id="rId2"/>
              </a:rPr>
              <a:t>FOAF ontology</a:t>
            </a:r>
            <a:r>
              <a:rPr lang="en-US" dirty="0"/>
              <a:t> </a:t>
            </a:r>
            <a:r>
              <a:rPr lang="en-US" dirty="0" smtClean="0"/>
              <a:t>per </a:t>
            </a:r>
            <a:r>
              <a:rPr lang="en-US" dirty="0" err="1" smtClean="0"/>
              <a:t>definire</a:t>
            </a:r>
            <a:r>
              <a:rPr lang="en-US" dirty="0" smtClean="0"/>
              <a:t> le </a:t>
            </a:r>
            <a:r>
              <a:rPr lang="en-US" dirty="0" err="1" smtClean="0"/>
              <a:t>entità</a:t>
            </a:r>
            <a:r>
              <a:rPr lang="en-US" dirty="0" smtClean="0"/>
              <a:t> </a:t>
            </a:r>
            <a:r>
              <a:rPr lang="en-US" dirty="0" err="1" smtClean="0"/>
              <a:t>ed</a:t>
            </a:r>
            <a:r>
              <a:rPr lang="en-US" dirty="0" smtClean="0"/>
              <a:t> I link </a:t>
            </a:r>
            <a:r>
              <a:rPr lang="en-US" dirty="0" err="1" smtClean="0"/>
              <a:t>tra</a:t>
            </a:r>
            <a:r>
              <a:rPr lang="en-US" dirty="0" smtClean="0"/>
              <a:t> </a:t>
            </a:r>
            <a:r>
              <a:rPr lang="en-US" dirty="0" err="1" smtClean="0"/>
              <a:t>grafi</a:t>
            </a:r>
            <a:r>
              <a:rPr lang="en-US" dirty="0" smtClean="0"/>
              <a:t>. </a:t>
            </a:r>
            <a:r>
              <a:rPr lang="en-US" dirty="0" smtClean="0"/>
              <a:t> </a:t>
            </a:r>
          </a:p>
          <a:p>
            <a:pPr marL="0" indent="0">
              <a:buNone/>
            </a:pPr>
            <a:endParaRPr lang="en-US" dirty="0"/>
          </a:p>
          <a:p>
            <a:r>
              <a:rPr lang="en-US" dirty="0"/>
              <a:t>FOAF </a:t>
            </a:r>
            <a:r>
              <a:rPr lang="en-US" dirty="0" err="1" smtClean="0"/>
              <a:t>sta</a:t>
            </a:r>
            <a:r>
              <a:rPr lang="en-US" dirty="0" smtClean="0"/>
              <a:t> per </a:t>
            </a:r>
            <a:r>
              <a:rPr lang="en-US" dirty="0"/>
              <a:t>“friend of a friend” </a:t>
            </a:r>
            <a:r>
              <a:rPr lang="en-US" dirty="0" err="1" smtClean="0"/>
              <a:t>ed</a:t>
            </a:r>
            <a:r>
              <a:rPr lang="en-US" dirty="0" smtClean="0"/>
              <a:t> è </a:t>
            </a:r>
            <a:r>
              <a:rPr lang="en-US" dirty="0" err="1" smtClean="0"/>
              <a:t>una</a:t>
            </a:r>
            <a:r>
              <a:rPr lang="en-US" dirty="0" smtClean="0"/>
              <a:t> </a:t>
            </a:r>
            <a:r>
              <a:rPr lang="en-US" dirty="0" err="1" smtClean="0"/>
              <a:t>semplice</a:t>
            </a:r>
            <a:r>
              <a:rPr lang="en-US" dirty="0" smtClean="0"/>
              <a:t> </a:t>
            </a:r>
            <a:r>
              <a:rPr lang="en-US" dirty="0" err="1" smtClean="0"/>
              <a:t>ontologia</a:t>
            </a:r>
            <a:r>
              <a:rPr lang="en-US" dirty="0" smtClean="0"/>
              <a:t> di </a:t>
            </a:r>
            <a:r>
              <a:rPr lang="en-US" dirty="0" err="1" smtClean="0"/>
              <a:t>persone</a:t>
            </a:r>
            <a:r>
              <a:rPr lang="en-US" dirty="0" smtClean="0"/>
              <a:t> e </a:t>
            </a:r>
            <a:r>
              <a:rPr lang="en-US" dirty="0" err="1" smtClean="0"/>
              <a:t>relazioni</a:t>
            </a:r>
            <a:r>
              <a:rPr lang="en-US" dirty="0" smtClean="0"/>
              <a:t> </a:t>
            </a:r>
            <a:r>
              <a:rPr lang="en-US" dirty="0" err="1" smtClean="0"/>
              <a:t>sociali</a:t>
            </a:r>
            <a:r>
              <a:rPr lang="en-US" dirty="0" smtClean="0"/>
              <a:t>. Se </a:t>
            </a:r>
            <a:r>
              <a:rPr lang="en-US" dirty="0" err="1" smtClean="0"/>
              <a:t>una</a:t>
            </a:r>
            <a:r>
              <a:rPr lang="en-US" dirty="0" smtClean="0"/>
              <a:t> social </a:t>
            </a:r>
            <a:r>
              <a:rPr lang="en-US" dirty="0"/>
              <a:t>network </a:t>
            </a:r>
            <a:r>
              <a:rPr lang="en-US" dirty="0" err="1" smtClean="0"/>
              <a:t>collega</a:t>
            </a:r>
            <a:r>
              <a:rPr lang="en-US" dirty="0" smtClean="0"/>
              <a:t> I </a:t>
            </a:r>
            <a:r>
              <a:rPr lang="en-US" dirty="0" err="1" smtClean="0"/>
              <a:t>suoi</a:t>
            </a:r>
            <a:r>
              <a:rPr lang="en-US" dirty="0" smtClean="0"/>
              <a:t> </a:t>
            </a:r>
            <a:r>
              <a:rPr lang="en-US" dirty="0" err="1" smtClean="0"/>
              <a:t>dati</a:t>
            </a:r>
            <a:r>
              <a:rPr lang="en-US" dirty="0" smtClean="0"/>
              <a:t> alla FOAF </a:t>
            </a:r>
            <a:r>
              <a:rPr lang="en-US" dirty="0"/>
              <a:t>ontology, </a:t>
            </a:r>
            <a:r>
              <a:rPr lang="en-US" dirty="0" err="1" smtClean="0"/>
              <a:t>ed</a:t>
            </a:r>
            <a:r>
              <a:rPr lang="en-US" dirty="0" smtClean="0"/>
              <a:t> </a:t>
            </a:r>
            <a:r>
              <a:rPr lang="en-US" dirty="0" err="1" smtClean="0"/>
              <a:t>espone</a:t>
            </a:r>
            <a:r>
              <a:rPr lang="en-US" dirty="0" smtClean="0"/>
              <a:t> </a:t>
            </a:r>
            <a:r>
              <a:rPr lang="en-US" dirty="0" err="1" smtClean="0"/>
              <a:t>questi</a:t>
            </a:r>
            <a:r>
              <a:rPr lang="en-US" dirty="0" smtClean="0"/>
              <a:t> link ad </a:t>
            </a:r>
            <a:r>
              <a:rPr lang="en-US" dirty="0" err="1" smtClean="0"/>
              <a:t>altre</a:t>
            </a:r>
            <a:r>
              <a:rPr lang="en-US" dirty="0" smtClean="0"/>
              <a:t> </a:t>
            </a:r>
            <a:r>
              <a:rPr lang="en-US" dirty="0" err="1" smtClean="0"/>
              <a:t>applicazioni</a:t>
            </a:r>
            <a:r>
              <a:rPr lang="en-US" dirty="0" smtClean="0"/>
              <a:t> Web</a:t>
            </a:r>
            <a:r>
              <a:rPr lang="en-US" dirty="0"/>
              <a:t>, </a:t>
            </a:r>
            <a:r>
              <a:rPr lang="en-US" dirty="0" err="1" smtClean="0"/>
              <a:t>allora</a:t>
            </a:r>
            <a:r>
              <a:rPr lang="en-US" dirty="0" smtClean="0"/>
              <a:t> </a:t>
            </a:r>
            <a:r>
              <a:rPr lang="en-US" dirty="0" err="1" smtClean="0"/>
              <a:t>anche</a:t>
            </a:r>
            <a:r>
              <a:rPr lang="en-US" dirty="0" smtClean="0"/>
              <a:t> le </a:t>
            </a:r>
            <a:r>
              <a:rPr lang="en-US" dirty="0" err="1" smtClean="0"/>
              <a:t>altre</a:t>
            </a:r>
            <a:r>
              <a:rPr lang="en-US" dirty="0" smtClean="0"/>
              <a:t> </a:t>
            </a:r>
            <a:r>
              <a:rPr lang="en-US" dirty="0" err="1" smtClean="0"/>
              <a:t>applicazioni</a:t>
            </a:r>
            <a:r>
              <a:rPr lang="en-US" dirty="0" smtClean="0"/>
              <a:t> </a:t>
            </a:r>
            <a:r>
              <a:rPr lang="en-US" dirty="0" err="1" smtClean="0"/>
              <a:t>possono</a:t>
            </a:r>
            <a:r>
              <a:rPr lang="en-US" dirty="0" smtClean="0"/>
              <a:t> </a:t>
            </a:r>
            <a:r>
              <a:rPr lang="en-US" dirty="0" err="1" smtClean="0"/>
              <a:t>capire</a:t>
            </a:r>
            <a:r>
              <a:rPr lang="en-US" dirty="0" smtClean="0"/>
              <a:t> </a:t>
            </a:r>
            <a:r>
              <a:rPr lang="en-US" dirty="0" err="1" smtClean="0"/>
              <a:t>il</a:t>
            </a:r>
            <a:r>
              <a:rPr lang="en-US" dirty="0" smtClean="0"/>
              <a:t> </a:t>
            </a:r>
            <a:r>
              <a:rPr lang="en-US" dirty="0" err="1" smtClean="0"/>
              <a:t>significato</a:t>
            </a:r>
            <a:r>
              <a:rPr lang="en-US" dirty="0" smtClean="0"/>
              <a:t> </a:t>
            </a:r>
            <a:r>
              <a:rPr lang="en-US" dirty="0" err="1" smtClean="0"/>
              <a:t>dei</a:t>
            </a:r>
            <a:r>
              <a:rPr lang="en-US" dirty="0" smtClean="0"/>
              <a:t> </a:t>
            </a:r>
            <a:r>
              <a:rPr lang="en-US" dirty="0" err="1" smtClean="0"/>
              <a:t>dati</a:t>
            </a:r>
            <a:r>
              <a:rPr lang="en-US" dirty="0" smtClean="0"/>
              <a:t> </a:t>
            </a:r>
            <a:r>
              <a:rPr lang="en-US" dirty="0" err="1" smtClean="0"/>
              <a:t>nella</a:t>
            </a:r>
            <a:r>
              <a:rPr lang="en-US" dirty="0" smtClean="0"/>
              <a:t> network </a:t>
            </a:r>
            <a:r>
              <a:rPr lang="en-US" dirty="0"/>
              <a:t>in </a:t>
            </a:r>
            <a:r>
              <a:rPr lang="en-US" dirty="0" err="1" smtClean="0"/>
              <a:t>maniera</a:t>
            </a:r>
            <a:r>
              <a:rPr lang="en-US" dirty="0" smtClean="0"/>
              <a:t> non </a:t>
            </a:r>
            <a:r>
              <a:rPr lang="en-US" dirty="0" err="1" smtClean="0"/>
              <a:t>ambigua</a:t>
            </a:r>
            <a:r>
              <a:rPr lang="en-US" dirty="0" smtClean="0"/>
              <a:t>. In </a:t>
            </a:r>
            <a:r>
              <a:rPr lang="en-US" dirty="0" err="1" smtClean="0"/>
              <a:t>altre</a:t>
            </a:r>
            <a:r>
              <a:rPr lang="en-US" dirty="0" smtClean="0"/>
              <a:t> parole </a:t>
            </a:r>
            <a:r>
              <a:rPr lang="en-US" dirty="0" err="1" smtClean="0"/>
              <a:t>diventa</a:t>
            </a:r>
            <a:r>
              <a:rPr lang="en-US" dirty="0" smtClean="0"/>
              <a:t> un  </a:t>
            </a:r>
            <a:r>
              <a:rPr lang="en-US" i="1" dirty="0" smtClean="0">
                <a:solidFill>
                  <a:schemeClr val="tx2"/>
                </a:solidFill>
              </a:rPr>
              <a:t>semantic </a:t>
            </a:r>
            <a:r>
              <a:rPr lang="en-US" i="1" dirty="0">
                <a:solidFill>
                  <a:schemeClr val="tx2"/>
                </a:solidFill>
              </a:rPr>
              <a:t>social graph </a:t>
            </a:r>
            <a:r>
              <a:rPr lang="en-US" dirty="0" err="1" smtClean="0"/>
              <a:t>perchè</a:t>
            </a:r>
            <a:r>
              <a:rPr lang="en-US" dirty="0" smtClean="0"/>
              <a:t> la </a:t>
            </a:r>
            <a:r>
              <a:rPr lang="en-US" dirty="0" err="1" smtClean="0"/>
              <a:t>sua</a:t>
            </a:r>
            <a:r>
              <a:rPr lang="en-US" dirty="0" smtClean="0"/>
              <a:t> </a:t>
            </a:r>
            <a:r>
              <a:rPr lang="en-US" dirty="0" err="1" smtClean="0"/>
              <a:t>semantica</a:t>
            </a:r>
            <a:r>
              <a:rPr lang="en-US" dirty="0" smtClean="0"/>
              <a:t> è </a:t>
            </a:r>
            <a:r>
              <a:rPr lang="en-US" dirty="0" err="1" smtClean="0"/>
              <a:t>visibile</a:t>
            </a:r>
            <a:r>
              <a:rPr lang="en-US" dirty="0" smtClean="0"/>
              <a:t> ad </a:t>
            </a:r>
            <a:r>
              <a:rPr lang="en-US" dirty="0" err="1" smtClean="0"/>
              <a:t>altre</a:t>
            </a:r>
            <a:r>
              <a:rPr lang="en-US" dirty="0" smtClean="0"/>
              <a:t> </a:t>
            </a:r>
            <a:r>
              <a:rPr lang="en-US" dirty="0" err="1" smtClean="0"/>
              <a:t>applicazioni</a:t>
            </a:r>
            <a:endParaRPr lang="en-US" dirty="0" smtClean="0"/>
          </a:p>
          <a:p>
            <a:pPr marL="0" indent="0">
              <a:buNone/>
            </a:pPr>
            <a:endParaRPr lang="en-US" dirty="0" smtClean="0"/>
          </a:p>
          <a:p>
            <a:pPr marL="0" indent="0">
              <a:buNone/>
            </a:pPr>
            <a:r>
              <a:rPr lang="en-US" dirty="0" err="1" smtClean="0"/>
              <a:t>DBpedia</a:t>
            </a:r>
            <a:r>
              <a:rPr lang="en-US" dirty="0" smtClean="0"/>
              <a:t> </a:t>
            </a:r>
            <a:r>
              <a:rPr lang="en-US" dirty="0" smtClean="0"/>
              <a:t>è </a:t>
            </a:r>
            <a:r>
              <a:rPr lang="en-US" dirty="0" err="1" smtClean="0"/>
              <a:t>una</a:t>
            </a:r>
            <a:r>
              <a:rPr lang="en-US" dirty="0" smtClean="0"/>
              <a:t> </a:t>
            </a:r>
            <a:r>
              <a:rPr lang="en-US" dirty="0" err="1" smtClean="0"/>
              <a:t>rappresentazione</a:t>
            </a:r>
            <a:r>
              <a:rPr lang="en-US" dirty="0" smtClean="0"/>
              <a:t> </a:t>
            </a:r>
            <a:r>
              <a:rPr lang="en-US" dirty="0" err="1" smtClean="0"/>
              <a:t>strutturata</a:t>
            </a:r>
            <a:r>
              <a:rPr lang="en-US" dirty="0" smtClean="0"/>
              <a:t> di Wikipedia. La </a:t>
            </a:r>
            <a:r>
              <a:rPr lang="en-US" dirty="0" err="1" smtClean="0"/>
              <a:t>DBpedia</a:t>
            </a:r>
            <a:r>
              <a:rPr lang="en-US" dirty="0" smtClean="0"/>
              <a:t> </a:t>
            </a:r>
            <a:r>
              <a:rPr lang="en-US" dirty="0" smtClean="0"/>
              <a:t>knowledge </a:t>
            </a:r>
            <a:r>
              <a:rPr lang="it-IT" dirty="0" smtClean="0"/>
              <a:t>base </a:t>
            </a:r>
            <a:r>
              <a:rPr lang="it-IT" dirty="0" smtClean="0"/>
              <a:t>fornisce classificazioni per 3.22 milioni di oggetti, che in genere rappresentano persone, luoghi, organizzazioni, malattie, specie, lavori</a:t>
            </a:r>
            <a:r>
              <a:rPr lang="en-US" dirty="0" smtClean="0"/>
              <a:t>, </a:t>
            </a:r>
            <a:r>
              <a:rPr lang="en-US" dirty="0" err="1" smtClean="0"/>
              <a:t>ed</a:t>
            </a:r>
            <a:r>
              <a:rPr lang="en-US" dirty="0" smtClean="0"/>
              <a:t> </a:t>
            </a:r>
            <a:r>
              <a:rPr lang="en-US" dirty="0" err="1" smtClean="0"/>
              <a:t>attività</a:t>
            </a:r>
            <a:r>
              <a:rPr lang="en-US" dirty="0" smtClean="0"/>
              <a:t> creative.</a:t>
            </a:r>
            <a:endParaRPr lang="it-IT" dirty="0"/>
          </a:p>
        </p:txBody>
      </p:sp>
    </p:spTree>
    <p:extLst>
      <p:ext uri="{BB962C8B-B14F-4D97-AF65-F5344CB8AC3E}">
        <p14:creationId xmlns:p14="http://schemas.microsoft.com/office/powerpoint/2010/main" val="381585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p>
        </p:txBody>
      </p:sp>
      <p:sp>
        <p:nvSpPr>
          <p:cNvPr id="3" name="Segnaposto contenuto 2"/>
          <p:cNvSpPr>
            <a:spLocks noGrp="1"/>
          </p:cNvSpPr>
          <p:nvPr>
            <p:ph idx="1"/>
          </p:nvPr>
        </p:nvSpPr>
        <p:spPr>
          <a:xfrm>
            <a:off x="457200" y="1600200"/>
            <a:ext cx="8229600" cy="4853136"/>
          </a:xfrm>
        </p:spPr>
        <p:txBody>
          <a:bodyPr>
            <a:normAutofit fontScale="92500" lnSpcReduction="10000"/>
          </a:bodyPr>
          <a:lstStyle/>
          <a:p>
            <a:pPr marL="0" indent="0">
              <a:buNone/>
            </a:pPr>
            <a:r>
              <a:rPr lang="it-IT" dirty="0" smtClean="0"/>
              <a:t>Nei grafi </a:t>
            </a:r>
            <a:r>
              <a:rPr lang="it-IT" dirty="0" smtClean="0"/>
              <a:t>semantici: </a:t>
            </a:r>
          </a:p>
          <a:p>
            <a:pPr marL="0" indent="0">
              <a:buNone/>
            </a:pPr>
            <a:r>
              <a:rPr lang="it-IT" dirty="0" smtClean="0"/>
              <a:t>le</a:t>
            </a:r>
            <a:r>
              <a:rPr lang="it-IT" dirty="0" smtClean="0"/>
              <a:t> </a:t>
            </a:r>
            <a:r>
              <a:rPr lang="it-IT" b="1" i="1" dirty="0" err="1">
                <a:solidFill>
                  <a:schemeClr val="accent1"/>
                </a:solidFill>
              </a:rPr>
              <a:t>entities</a:t>
            </a:r>
            <a:r>
              <a:rPr lang="it-IT" dirty="0">
                <a:solidFill>
                  <a:schemeClr val="accent1"/>
                </a:solidFill>
              </a:rPr>
              <a:t> </a:t>
            </a:r>
            <a:r>
              <a:rPr lang="it-IT" dirty="0" smtClean="0"/>
              <a:t>sono rappresentate come nodi, gli attributi di ciascuna entità sono </a:t>
            </a:r>
            <a:r>
              <a:rPr lang="it-IT" dirty="0" err="1" smtClean="0"/>
              <a:t>label</a:t>
            </a:r>
            <a:r>
              <a:rPr lang="it-IT" dirty="0" smtClean="0"/>
              <a:t> di nodi, e relazioni tra 2 o più entità sono rappresentate da archi. </a:t>
            </a:r>
          </a:p>
          <a:p>
            <a:pPr marL="0" indent="0">
              <a:buNone/>
            </a:pPr>
            <a:r>
              <a:rPr lang="it-IT" dirty="0" smtClean="0"/>
              <a:t>In aggiunta alle proprietà statistiche delle tecniche per l’ estrazione dei grafi, l’identificazione dei grafi semantici  incorpora la semantica nella forma di una ontologia e di </a:t>
            </a:r>
            <a:r>
              <a:rPr lang="it-IT" dirty="0" err="1" smtClean="0"/>
              <a:t>constraints</a:t>
            </a:r>
            <a:r>
              <a:rPr lang="it-IT" dirty="0" smtClean="0"/>
              <a:t> ontologici definiti sui fatti del grafo semantico per far leva sulle dipendenze tra </a:t>
            </a:r>
            <a:r>
              <a:rPr lang="it-IT" dirty="0" smtClean="0"/>
              <a:t>fatti.</a:t>
            </a:r>
          </a:p>
        </p:txBody>
      </p:sp>
    </p:spTree>
    <p:extLst>
      <p:ext uri="{BB962C8B-B14F-4D97-AF65-F5344CB8AC3E}">
        <p14:creationId xmlns:p14="http://schemas.microsoft.com/office/powerpoint/2010/main" val="1609248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a:xfrm>
            <a:off x="539552" y="2204864"/>
            <a:ext cx="8229600" cy="3600400"/>
          </a:xfrm>
        </p:spPr>
        <p:txBody>
          <a:bodyPr/>
          <a:lstStyle/>
          <a:p>
            <a:pPr marL="0" indent="0">
              <a:buNone/>
            </a:pPr>
            <a:r>
              <a:rPr lang="it-IT" dirty="0" smtClean="0"/>
              <a:t>L’</a:t>
            </a:r>
            <a:r>
              <a:rPr lang="it-IT" dirty="0" err="1" smtClean="0"/>
              <a:t>dentificazione</a:t>
            </a:r>
            <a:r>
              <a:rPr lang="it-IT" dirty="0" smtClean="0"/>
              <a:t> dei grafi semantici richiede la combinazione di 2 fattori differenti:   </a:t>
            </a:r>
            <a:endParaRPr lang="it-IT" dirty="0" smtClean="0"/>
          </a:p>
          <a:p>
            <a:pPr marL="514350" indent="-514350">
              <a:buFont typeface="+mj-lt"/>
              <a:buAutoNum type="arabicPeriod"/>
            </a:pPr>
            <a:r>
              <a:rPr lang="it-IT" dirty="0" smtClean="0"/>
              <a:t>Gli output </a:t>
            </a:r>
            <a:r>
              <a:rPr lang="it-IT" b="1" i="1" dirty="0" smtClean="0">
                <a:solidFill>
                  <a:schemeClr val="accent5"/>
                </a:solidFill>
              </a:rPr>
              <a:t>statistici</a:t>
            </a:r>
            <a:r>
              <a:rPr lang="it-IT" dirty="0" smtClean="0">
                <a:solidFill>
                  <a:schemeClr val="accent5"/>
                </a:solidFill>
              </a:rPr>
              <a:t> </a:t>
            </a:r>
            <a:r>
              <a:rPr lang="it-IT" dirty="0" smtClean="0"/>
              <a:t>ricavati da attività di informat</a:t>
            </a:r>
            <a:r>
              <a:rPr lang="it-IT" dirty="0" smtClean="0"/>
              <a:t>ion </a:t>
            </a:r>
            <a:r>
              <a:rPr lang="it-IT" dirty="0" err="1" smtClean="0"/>
              <a:t>extraction</a:t>
            </a:r>
            <a:r>
              <a:rPr lang="it-IT" dirty="0" smtClean="0"/>
              <a:t> </a:t>
            </a:r>
          </a:p>
          <a:p>
            <a:pPr marL="514350" indent="-514350">
              <a:buFont typeface="+mj-lt"/>
              <a:buAutoNum type="arabicPeriod"/>
            </a:pPr>
            <a:r>
              <a:rPr lang="it-IT" dirty="0" smtClean="0"/>
              <a:t>I </a:t>
            </a:r>
            <a:r>
              <a:rPr lang="it-IT" b="1" i="1" dirty="0" err="1">
                <a:solidFill>
                  <a:schemeClr val="accent5"/>
                </a:solidFill>
              </a:rPr>
              <a:t>constraints</a:t>
            </a:r>
            <a:r>
              <a:rPr lang="it-IT" b="1" i="1" dirty="0">
                <a:solidFill>
                  <a:schemeClr val="accent5"/>
                </a:solidFill>
              </a:rPr>
              <a:t> </a:t>
            </a:r>
            <a:r>
              <a:rPr lang="it-IT" b="1" i="1" dirty="0" smtClean="0">
                <a:solidFill>
                  <a:schemeClr val="accent5"/>
                </a:solidFill>
              </a:rPr>
              <a:t>ontologici </a:t>
            </a:r>
            <a:r>
              <a:rPr lang="it-IT" dirty="0" smtClean="0"/>
              <a:t>derivati dalla semantica dei grafi stessi (</a:t>
            </a:r>
            <a:r>
              <a:rPr lang="it-IT" dirty="0" err="1" smtClean="0"/>
              <a:t>knowledge</a:t>
            </a:r>
            <a:r>
              <a:rPr lang="it-IT" dirty="0" smtClean="0"/>
              <a:t> </a:t>
            </a:r>
            <a:r>
              <a:rPr lang="it-IT" dirty="0" err="1" smtClean="0"/>
              <a:t>graphs</a:t>
            </a:r>
            <a:r>
              <a:rPr lang="it-IT" dirty="0" smtClean="0"/>
              <a:t>)</a:t>
            </a:r>
            <a:endParaRPr lang="it-IT" dirty="0" smtClean="0"/>
          </a:p>
          <a:p>
            <a:pPr marL="0" indent="0">
              <a:buNone/>
            </a:pPr>
            <a:endParaRPr lang="it-IT" dirty="0"/>
          </a:p>
        </p:txBody>
      </p:sp>
    </p:spTree>
    <p:extLst>
      <p:ext uri="{BB962C8B-B14F-4D97-AF65-F5344CB8AC3E}">
        <p14:creationId xmlns:p14="http://schemas.microsoft.com/office/powerpoint/2010/main" val="403928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a:xfrm>
            <a:off x="251520" y="2143397"/>
            <a:ext cx="8579296" cy="4525963"/>
          </a:xfrm>
        </p:spPr>
        <p:txBody>
          <a:bodyPr>
            <a:normAutofit/>
          </a:bodyPr>
          <a:lstStyle/>
          <a:p>
            <a:pPr marL="0" indent="0">
              <a:buNone/>
            </a:pPr>
            <a:r>
              <a:rPr lang="it-IT" dirty="0" smtClean="0"/>
              <a:t>I </a:t>
            </a:r>
            <a:r>
              <a:rPr lang="it-IT" dirty="0" err="1" smtClean="0"/>
              <a:t>constraints</a:t>
            </a:r>
            <a:r>
              <a:rPr lang="it-IT" dirty="0" smtClean="0"/>
              <a:t> ontologici possono essere usati come </a:t>
            </a:r>
            <a:r>
              <a:rPr lang="it-IT" dirty="0" err="1" smtClean="0">
                <a:solidFill>
                  <a:schemeClr val="accent5"/>
                </a:solidFill>
              </a:rPr>
              <a:t>weighted</a:t>
            </a:r>
            <a:r>
              <a:rPr lang="it-IT" dirty="0" smtClean="0">
                <a:solidFill>
                  <a:schemeClr val="accent5"/>
                </a:solidFill>
              </a:rPr>
              <a:t> </a:t>
            </a:r>
            <a:r>
              <a:rPr lang="it-IT" b="1" i="1" dirty="0" err="1">
                <a:solidFill>
                  <a:schemeClr val="accent5"/>
                </a:solidFill>
              </a:rPr>
              <a:t>rules</a:t>
            </a:r>
            <a:r>
              <a:rPr lang="it-IT" dirty="0">
                <a:solidFill>
                  <a:schemeClr val="accent5"/>
                </a:solidFill>
              </a:rPr>
              <a:t> </a:t>
            </a:r>
            <a:r>
              <a:rPr lang="it-IT" dirty="0" smtClean="0"/>
              <a:t>e quindi usati come «</a:t>
            </a:r>
            <a:r>
              <a:rPr lang="it-IT" dirty="0" err="1" smtClean="0"/>
              <a:t>hints</a:t>
            </a:r>
            <a:r>
              <a:rPr lang="it-IT" dirty="0" smtClean="0"/>
              <a:t>»/suggerimenti per inferire fatti corretti all’interno di un grafo semantico.  </a:t>
            </a:r>
            <a:endParaRPr lang="it-IT" dirty="0" smtClean="0"/>
          </a:p>
          <a:p>
            <a:pPr marL="0" indent="0">
              <a:buNone/>
            </a:pPr>
            <a:r>
              <a:rPr lang="it-IT" i="1" dirty="0" smtClean="0"/>
              <a:t>L’</a:t>
            </a:r>
            <a:r>
              <a:rPr lang="it-IT" i="1" dirty="0" err="1" smtClean="0"/>
              <a:t>identificazone</a:t>
            </a:r>
            <a:r>
              <a:rPr lang="it-IT" i="1" dirty="0" smtClean="0"/>
              <a:t> nei</a:t>
            </a:r>
            <a:r>
              <a:rPr lang="it-IT" i="1" dirty="0" smtClean="0"/>
              <a:t> grafi semantici richiede l’attivazione del </a:t>
            </a:r>
            <a:r>
              <a:rPr lang="it-IT" i="1" dirty="0" err="1"/>
              <a:t>reasoning</a:t>
            </a:r>
            <a:r>
              <a:rPr lang="it-IT" i="1" dirty="0"/>
              <a:t> </a:t>
            </a:r>
            <a:r>
              <a:rPr lang="it-IT" i="1" dirty="0" smtClean="0"/>
              <a:t>congiuntamente su </a:t>
            </a:r>
            <a:r>
              <a:rPr lang="en-US" i="1" dirty="0" err="1" smtClean="0"/>
              <a:t>milioni</a:t>
            </a:r>
            <a:r>
              <a:rPr lang="en-US" i="1" dirty="0" smtClean="0"/>
              <a:t> di </a:t>
            </a:r>
            <a:r>
              <a:rPr lang="en-US" i="1" dirty="0" err="1" smtClean="0"/>
              <a:t>estrazioni</a:t>
            </a:r>
            <a:r>
              <a:rPr lang="en-US" i="1" dirty="0" smtClean="0"/>
              <a:t> </a:t>
            </a:r>
            <a:r>
              <a:rPr lang="en-US" i="1" dirty="0" err="1" smtClean="0"/>
              <a:t>simultanee</a:t>
            </a:r>
            <a:r>
              <a:rPr lang="en-US" i="1" dirty="0" smtClean="0"/>
              <a:t>,  </a:t>
            </a:r>
            <a:r>
              <a:rPr lang="en-US" i="1" dirty="0" err="1" smtClean="0"/>
              <a:t>ponendo</a:t>
            </a:r>
            <a:r>
              <a:rPr lang="en-US" i="1" dirty="0" smtClean="0"/>
              <a:t> </a:t>
            </a:r>
            <a:r>
              <a:rPr lang="en-US" i="1" dirty="0" err="1" smtClean="0"/>
              <a:t>così</a:t>
            </a:r>
            <a:r>
              <a:rPr lang="en-US" i="1" dirty="0" smtClean="0"/>
              <a:t> un </a:t>
            </a:r>
            <a:r>
              <a:rPr lang="en-US" i="1" dirty="0" err="1" smtClean="0"/>
              <a:t>fattore</a:t>
            </a:r>
            <a:r>
              <a:rPr lang="en-US" i="1" dirty="0" smtClean="0"/>
              <a:t> di </a:t>
            </a:r>
            <a:r>
              <a:rPr lang="en-US" b="1" i="1" dirty="0" err="1" smtClean="0">
                <a:solidFill>
                  <a:schemeClr val="tx2"/>
                </a:solidFill>
              </a:rPr>
              <a:t>scalabilità</a:t>
            </a:r>
            <a:r>
              <a:rPr lang="en-US" i="1" dirty="0" smtClean="0">
                <a:solidFill>
                  <a:schemeClr val="tx2"/>
                </a:solidFill>
              </a:rPr>
              <a:t> </a:t>
            </a:r>
            <a:r>
              <a:rPr lang="en-US" i="1" dirty="0" smtClean="0"/>
              <a:t>a </a:t>
            </a:r>
            <a:r>
              <a:rPr lang="en-US" i="1" dirty="0" err="1" smtClean="0"/>
              <a:t>molti</a:t>
            </a:r>
            <a:r>
              <a:rPr lang="en-US" i="1" dirty="0" smtClean="0"/>
              <a:t> </a:t>
            </a:r>
            <a:r>
              <a:rPr lang="en-US" i="1" dirty="0" err="1" smtClean="0"/>
              <a:t>possibili</a:t>
            </a:r>
            <a:r>
              <a:rPr lang="en-US" i="1" dirty="0" smtClean="0"/>
              <a:t> </a:t>
            </a:r>
            <a:r>
              <a:rPr lang="en-US" i="1" dirty="0" err="1" smtClean="0"/>
              <a:t>approcci</a:t>
            </a:r>
            <a:r>
              <a:rPr lang="en-US" i="1" dirty="0" smtClean="0"/>
              <a:t>. </a:t>
            </a:r>
            <a:r>
              <a:rPr lang="it-IT" i="1" dirty="0" smtClean="0"/>
              <a:t> </a:t>
            </a:r>
            <a:endParaRPr lang="it-IT" dirty="0"/>
          </a:p>
          <a:p>
            <a:pPr marL="0" indent="0">
              <a:buNone/>
            </a:pPr>
            <a:endParaRPr lang="it-IT" dirty="0"/>
          </a:p>
        </p:txBody>
      </p:sp>
    </p:spTree>
    <p:extLst>
      <p:ext uri="{BB962C8B-B14F-4D97-AF65-F5344CB8AC3E}">
        <p14:creationId xmlns:p14="http://schemas.microsoft.com/office/powerpoint/2010/main" val="1757461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p:txBody>
          <a:bodyPr>
            <a:normAutofit fontScale="77500" lnSpcReduction="20000"/>
          </a:bodyPr>
          <a:lstStyle/>
          <a:p>
            <a:pPr marL="0" indent="0">
              <a:buNone/>
            </a:pPr>
            <a:r>
              <a:rPr lang="en-US" dirty="0" smtClean="0"/>
              <a:t>I </a:t>
            </a:r>
            <a:r>
              <a:rPr lang="en-US" dirty="0" err="1" smtClean="0"/>
              <a:t>sistemi</a:t>
            </a:r>
            <a:r>
              <a:rPr lang="en-US" dirty="0" smtClean="0"/>
              <a:t> di information extraction </a:t>
            </a:r>
            <a:r>
              <a:rPr lang="en-US" dirty="0" err="1" smtClean="0"/>
              <a:t>usano</a:t>
            </a:r>
            <a:r>
              <a:rPr lang="en-US" dirty="0" smtClean="0"/>
              <a:t> </a:t>
            </a:r>
            <a:r>
              <a:rPr lang="en-US" dirty="0" err="1" smtClean="0"/>
              <a:t>una</a:t>
            </a:r>
            <a:r>
              <a:rPr lang="en-US" dirty="0" smtClean="0"/>
              <a:t> </a:t>
            </a:r>
            <a:r>
              <a:rPr lang="en-US" dirty="0" err="1" smtClean="0"/>
              <a:t>collezione</a:t>
            </a:r>
            <a:r>
              <a:rPr lang="en-US" dirty="0" smtClean="0"/>
              <a:t> di </a:t>
            </a:r>
            <a:r>
              <a:rPr lang="en-US" dirty="0" err="1" smtClean="0"/>
              <a:t>tecniche</a:t>
            </a:r>
            <a:r>
              <a:rPr lang="en-US" dirty="0" smtClean="0"/>
              <a:t> </a:t>
            </a:r>
            <a:r>
              <a:rPr lang="en-US" dirty="0" err="1" smtClean="0"/>
              <a:t>che</a:t>
            </a:r>
            <a:r>
              <a:rPr lang="en-US" dirty="0" smtClean="0"/>
              <a:t> </a:t>
            </a:r>
            <a:r>
              <a:rPr lang="en-US" dirty="0" err="1" smtClean="0"/>
              <a:t>operano</a:t>
            </a:r>
            <a:r>
              <a:rPr lang="en-US" dirty="0" smtClean="0"/>
              <a:t> </a:t>
            </a:r>
            <a:r>
              <a:rPr lang="en-US" dirty="0" err="1" smtClean="0"/>
              <a:t>su</a:t>
            </a:r>
            <a:r>
              <a:rPr lang="en-US" dirty="0" smtClean="0"/>
              <a:t> </a:t>
            </a:r>
            <a:r>
              <a:rPr lang="en-US" dirty="0" smtClean="0">
                <a:solidFill>
                  <a:schemeClr val="tx2"/>
                </a:solidFill>
              </a:rPr>
              <a:t>features</a:t>
            </a:r>
            <a:r>
              <a:rPr lang="en-US" dirty="0" smtClean="0"/>
              <a:t> di </a:t>
            </a:r>
            <a:r>
              <a:rPr lang="en-US" dirty="0" err="1" smtClean="0"/>
              <a:t>documenti</a:t>
            </a:r>
            <a:r>
              <a:rPr lang="en-US" dirty="0" smtClean="0"/>
              <a:t> </a:t>
            </a:r>
            <a:r>
              <a:rPr lang="en-US" dirty="0" err="1" smtClean="0"/>
              <a:t>quali</a:t>
            </a:r>
            <a:r>
              <a:rPr lang="en-US" dirty="0" smtClean="0"/>
              <a:t>:</a:t>
            </a:r>
          </a:p>
          <a:p>
            <a:pPr marL="0" indent="0">
              <a:buNone/>
            </a:pPr>
            <a:endParaRPr lang="en-US" dirty="0"/>
          </a:p>
          <a:p>
            <a:r>
              <a:rPr lang="en-US" dirty="0" smtClean="0">
                <a:solidFill>
                  <a:schemeClr val="tx2"/>
                </a:solidFill>
              </a:rPr>
              <a:t>structural </a:t>
            </a:r>
            <a:r>
              <a:rPr lang="en-US" dirty="0">
                <a:solidFill>
                  <a:schemeClr val="tx2"/>
                </a:solidFill>
              </a:rPr>
              <a:t>elements </a:t>
            </a:r>
            <a:r>
              <a:rPr lang="en-US" dirty="0" smtClean="0">
                <a:solidFill>
                  <a:schemeClr val="tx2"/>
                </a:solidFill>
              </a:rPr>
              <a:t>(</a:t>
            </a:r>
            <a:r>
              <a:rPr lang="en-US" dirty="0" err="1" smtClean="0">
                <a:solidFill>
                  <a:schemeClr val="tx2"/>
                </a:solidFill>
              </a:rPr>
              <a:t>tabelle</a:t>
            </a:r>
            <a:r>
              <a:rPr lang="en-US" dirty="0" smtClean="0">
                <a:solidFill>
                  <a:schemeClr val="tx2"/>
                </a:solidFill>
              </a:rPr>
              <a:t>), </a:t>
            </a:r>
          </a:p>
          <a:p>
            <a:r>
              <a:rPr lang="en-US" dirty="0">
                <a:solidFill>
                  <a:schemeClr val="tx2"/>
                </a:solidFill>
              </a:rPr>
              <a:t>l</a:t>
            </a:r>
            <a:r>
              <a:rPr lang="en-US" dirty="0" smtClean="0">
                <a:solidFill>
                  <a:schemeClr val="tx2"/>
                </a:solidFill>
              </a:rPr>
              <a:t>exical patterns (</a:t>
            </a:r>
            <a:r>
              <a:rPr lang="en-US" dirty="0" err="1" smtClean="0">
                <a:solidFill>
                  <a:schemeClr val="tx2"/>
                </a:solidFill>
              </a:rPr>
              <a:t>frasi</a:t>
            </a:r>
            <a:r>
              <a:rPr lang="en-US" dirty="0" smtClean="0">
                <a:solidFill>
                  <a:schemeClr val="tx2"/>
                </a:solidFill>
              </a:rPr>
              <a:t> del </a:t>
            </a:r>
            <a:r>
              <a:rPr lang="en-US" dirty="0" err="1" smtClean="0">
                <a:solidFill>
                  <a:schemeClr val="tx2"/>
                </a:solidFill>
              </a:rPr>
              <a:t>tipo</a:t>
            </a:r>
            <a:r>
              <a:rPr lang="en-US" dirty="0" smtClean="0">
                <a:solidFill>
                  <a:schemeClr val="tx2"/>
                </a:solidFill>
              </a:rPr>
              <a:t> </a:t>
            </a:r>
            <a:r>
              <a:rPr lang="en-US" dirty="0">
                <a:solidFill>
                  <a:schemeClr val="tx2"/>
                </a:solidFill>
              </a:rPr>
              <a:t>“</a:t>
            </a:r>
            <a:r>
              <a:rPr lang="en-US" dirty="0" err="1" smtClean="0">
                <a:solidFill>
                  <a:schemeClr val="tx2"/>
                </a:solidFill>
              </a:rPr>
              <a:t>presidente</a:t>
            </a:r>
            <a:r>
              <a:rPr lang="en-US" dirty="0" smtClean="0">
                <a:solidFill>
                  <a:schemeClr val="tx2"/>
                </a:solidFill>
              </a:rPr>
              <a:t> di”), </a:t>
            </a:r>
          </a:p>
          <a:p>
            <a:r>
              <a:rPr lang="en-US" dirty="0" smtClean="0">
                <a:solidFill>
                  <a:schemeClr val="tx2"/>
                </a:solidFill>
              </a:rPr>
              <a:t>morphological </a:t>
            </a:r>
            <a:r>
              <a:rPr lang="en-US" dirty="0">
                <a:solidFill>
                  <a:schemeClr val="tx2"/>
                </a:solidFill>
              </a:rPr>
              <a:t>features </a:t>
            </a:r>
            <a:r>
              <a:rPr lang="en-US" dirty="0" smtClean="0">
                <a:solidFill>
                  <a:schemeClr val="tx2"/>
                </a:solidFill>
              </a:rPr>
              <a:t>(le </a:t>
            </a:r>
            <a:r>
              <a:rPr lang="en-US" dirty="0" err="1" smtClean="0">
                <a:solidFill>
                  <a:schemeClr val="tx2"/>
                </a:solidFill>
              </a:rPr>
              <a:t>lettere</a:t>
            </a:r>
            <a:r>
              <a:rPr lang="en-US" dirty="0" smtClean="0">
                <a:solidFill>
                  <a:schemeClr val="tx2"/>
                </a:solidFill>
              </a:rPr>
              <a:t> </a:t>
            </a:r>
            <a:r>
              <a:rPr lang="en-US" dirty="0" err="1" smtClean="0">
                <a:solidFill>
                  <a:schemeClr val="tx2"/>
                </a:solidFill>
              </a:rPr>
              <a:t>maiuscole</a:t>
            </a:r>
            <a:r>
              <a:rPr lang="en-US" dirty="0" smtClean="0">
                <a:solidFill>
                  <a:schemeClr val="tx2"/>
                </a:solidFill>
              </a:rPr>
              <a:t>).</a:t>
            </a:r>
            <a:endParaRPr lang="en-US" dirty="0">
              <a:solidFill>
                <a:schemeClr val="tx2"/>
              </a:solidFill>
            </a:endParaRPr>
          </a:p>
          <a:p>
            <a:pPr marL="0" indent="0">
              <a:buNone/>
            </a:pPr>
            <a:endParaRPr lang="en-US" dirty="0" smtClean="0"/>
          </a:p>
          <a:p>
            <a:pPr marL="0" indent="0">
              <a:buNone/>
            </a:pPr>
            <a:r>
              <a:rPr lang="en-US" dirty="0" err="1" smtClean="0"/>
              <a:t>Ciascun</a:t>
            </a:r>
            <a:r>
              <a:rPr lang="en-US" dirty="0" smtClean="0"/>
              <a:t> </a:t>
            </a:r>
            <a:r>
              <a:rPr lang="en-US" dirty="0" err="1" smtClean="0"/>
              <a:t>estrattore</a:t>
            </a:r>
            <a:r>
              <a:rPr lang="en-US" dirty="0" smtClean="0"/>
              <a:t> produce un set </a:t>
            </a:r>
            <a:r>
              <a:rPr lang="en-US" dirty="0" err="1" smtClean="0"/>
              <a:t>differente</a:t>
            </a:r>
            <a:r>
              <a:rPr lang="en-US" dirty="0" smtClean="0"/>
              <a:t> di outputs</a:t>
            </a:r>
            <a:r>
              <a:rPr lang="en-US" dirty="0"/>
              <a:t>, </a:t>
            </a:r>
            <a:r>
              <a:rPr lang="en-US" dirty="0" smtClean="0"/>
              <a:t>e </a:t>
            </a:r>
            <a:r>
              <a:rPr lang="en-US" dirty="0" err="1" smtClean="0"/>
              <a:t>può</a:t>
            </a:r>
            <a:r>
              <a:rPr lang="en-US" dirty="0" smtClean="0"/>
              <a:t> </a:t>
            </a:r>
            <a:r>
              <a:rPr lang="en-US" dirty="0" err="1" smtClean="0"/>
              <a:t>assegnare</a:t>
            </a:r>
            <a:r>
              <a:rPr lang="en-US" dirty="0" smtClean="0"/>
              <a:t> a </a:t>
            </a:r>
            <a:r>
              <a:rPr lang="en-US" dirty="0" err="1" smtClean="0"/>
              <a:t>ciascun</a:t>
            </a:r>
            <a:r>
              <a:rPr lang="en-US" dirty="0" smtClean="0"/>
              <a:t> output un </a:t>
            </a:r>
            <a:r>
              <a:rPr lang="en-US" dirty="0" err="1" smtClean="0"/>
              <a:t>valore</a:t>
            </a:r>
            <a:r>
              <a:rPr lang="en-US" dirty="0" smtClean="0"/>
              <a:t> di </a:t>
            </a:r>
            <a:r>
              <a:rPr lang="en-US" dirty="0" err="1" smtClean="0"/>
              <a:t>confidenza</a:t>
            </a:r>
            <a:r>
              <a:rPr lang="en-US" dirty="0" smtClean="0"/>
              <a:t>. </a:t>
            </a:r>
          </a:p>
          <a:p>
            <a:pPr marL="0" indent="0">
              <a:buNone/>
            </a:pPr>
            <a:endParaRPr lang="en-US" dirty="0"/>
          </a:p>
          <a:p>
            <a:pPr marL="0" indent="0">
              <a:buNone/>
            </a:pPr>
            <a:r>
              <a:rPr lang="en-US" dirty="0" smtClean="0"/>
              <a:t>Il primo </a:t>
            </a:r>
            <a:r>
              <a:rPr lang="en-US" dirty="0" err="1" smtClean="0"/>
              <a:t>passo</a:t>
            </a:r>
            <a:r>
              <a:rPr lang="en-US" dirty="0" smtClean="0"/>
              <a:t> </a:t>
            </a:r>
            <a:r>
              <a:rPr lang="en-US" dirty="0" err="1" smtClean="0"/>
              <a:t>nel</a:t>
            </a:r>
            <a:r>
              <a:rPr lang="en-US" dirty="0" smtClean="0"/>
              <a:t> </a:t>
            </a:r>
            <a:r>
              <a:rPr lang="en-US" dirty="0" err="1" smtClean="0"/>
              <a:t>costruire</a:t>
            </a:r>
            <a:r>
              <a:rPr lang="en-US" dirty="0" smtClean="0"/>
              <a:t> un </a:t>
            </a:r>
            <a:r>
              <a:rPr lang="en-US" dirty="0" err="1" smtClean="0"/>
              <a:t>grafo</a:t>
            </a:r>
            <a:r>
              <a:rPr lang="en-US" dirty="0" smtClean="0"/>
              <a:t> </a:t>
            </a:r>
            <a:r>
              <a:rPr lang="en-US" dirty="0" err="1" smtClean="0"/>
              <a:t>semantico</a:t>
            </a:r>
            <a:r>
              <a:rPr lang="en-US" dirty="0" smtClean="0"/>
              <a:t> è </a:t>
            </a:r>
            <a:r>
              <a:rPr lang="en-US" dirty="0" err="1" smtClean="0"/>
              <a:t>proprio</a:t>
            </a:r>
            <a:r>
              <a:rPr lang="en-US" dirty="0" smtClean="0"/>
              <a:t> </a:t>
            </a:r>
            <a:r>
              <a:rPr lang="en-US" dirty="0" err="1" smtClean="0"/>
              <a:t>combinare</a:t>
            </a:r>
            <a:r>
              <a:rPr lang="en-US" dirty="0" smtClean="0"/>
              <a:t> features</a:t>
            </a:r>
            <a:r>
              <a:rPr lang="en-US" dirty="0"/>
              <a:t> </a:t>
            </a:r>
            <a:r>
              <a:rPr lang="en-US" dirty="0" err="1" smtClean="0"/>
              <a:t>ed</a:t>
            </a:r>
            <a:r>
              <a:rPr lang="en-US" dirty="0" smtClean="0"/>
              <a:t> </a:t>
            </a:r>
            <a:r>
              <a:rPr lang="en-US" dirty="0" err="1" smtClean="0"/>
              <a:t>estrazioni</a:t>
            </a:r>
            <a:r>
              <a:rPr lang="en-US" dirty="0" smtClean="0"/>
              <a:t> da </a:t>
            </a:r>
            <a:r>
              <a:rPr lang="en-US" dirty="0" err="1" smtClean="0"/>
              <a:t>diversi</a:t>
            </a:r>
            <a:r>
              <a:rPr lang="en-US" dirty="0" smtClean="0"/>
              <a:t> </a:t>
            </a:r>
            <a:r>
              <a:rPr lang="en-US" dirty="0" err="1" smtClean="0"/>
              <a:t>estrattori</a:t>
            </a:r>
            <a:r>
              <a:rPr lang="en-US" dirty="0" smtClean="0"/>
              <a:t>. </a:t>
            </a:r>
            <a:r>
              <a:rPr lang="en-US" dirty="0" smtClean="0"/>
              <a:t> </a:t>
            </a:r>
            <a:endParaRPr lang="it-IT" dirty="0"/>
          </a:p>
        </p:txBody>
      </p:sp>
    </p:spTree>
    <p:extLst>
      <p:ext uri="{BB962C8B-B14F-4D97-AF65-F5344CB8AC3E}">
        <p14:creationId xmlns:p14="http://schemas.microsoft.com/office/powerpoint/2010/main" val="155201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a:xfrm>
            <a:off x="457200" y="1600200"/>
            <a:ext cx="8229600" cy="4853136"/>
          </a:xfrm>
        </p:spPr>
        <p:txBody>
          <a:bodyPr>
            <a:normAutofit/>
          </a:bodyPr>
          <a:lstStyle/>
          <a:p>
            <a:pPr marL="0" indent="0">
              <a:buNone/>
            </a:pPr>
            <a:endParaRPr lang="it-IT" dirty="0" smtClean="0"/>
          </a:p>
          <a:p>
            <a:pPr marL="0" indent="0">
              <a:buNone/>
            </a:pPr>
            <a:r>
              <a:rPr lang="it-IT" dirty="0" smtClean="0"/>
              <a:t>La costruzione di grafi semantici è un’attività molto «</a:t>
            </a:r>
            <a:r>
              <a:rPr lang="it-IT" dirty="0" err="1" smtClean="0"/>
              <a:t>sfidente</a:t>
            </a:r>
            <a:r>
              <a:rPr lang="it-IT" dirty="0" smtClean="0"/>
              <a:t>» legata alla molteplice interazione tra aspetti collegati a </a:t>
            </a:r>
          </a:p>
          <a:p>
            <a:r>
              <a:rPr lang="it-IT" dirty="0" err="1" smtClean="0"/>
              <a:t>uncertain</a:t>
            </a:r>
            <a:r>
              <a:rPr lang="it-IT" dirty="0" smtClean="0"/>
              <a:t> </a:t>
            </a:r>
            <a:r>
              <a:rPr lang="it-IT" dirty="0" err="1" smtClean="0"/>
              <a:t>extraction</a:t>
            </a:r>
            <a:r>
              <a:rPr lang="it-IT" dirty="0" smtClean="0"/>
              <a:t>, </a:t>
            </a:r>
            <a:endParaRPr lang="it-IT" dirty="0" smtClean="0"/>
          </a:p>
          <a:p>
            <a:r>
              <a:rPr lang="it-IT" dirty="0" err="1" smtClean="0"/>
              <a:t>coreferences</a:t>
            </a:r>
            <a:r>
              <a:rPr lang="it-IT" dirty="0" smtClean="0"/>
              <a:t>, </a:t>
            </a:r>
            <a:endParaRPr lang="it-IT" dirty="0" smtClean="0"/>
          </a:p>
          <a:p>
            <a:r>
              <a:rPr lang="it-IT" dirty="0" err="1" smtClean="0"/>
              <a:t>ontological</a:t>
            </a:r>
            <a:r>
              <a:rPr lang="it-IT" dirty="0" smtClean="0"/>
              <a:t> </a:t>
            </a:r>
            <a:r>
              <a:rPr lang="it-IT" dirty="0" smtClean="0"/>
              <a:t>information </a:t>
            </a:r>
            <a:r>
              <a:rPr lang="it-IT" sz="1800" dirty="0" smtClean="0"/>
              <a:t>and </a:t>
            </a:r>
            <a:endParaRPr lang="it-IT" sz="1800" dirty="0" smtClean="0"/>
          </a:p>
          <a:p>
            <a:r>
              <a:rPr lang="it-IT" dirty="0" err="1" smtClean="0"/>
              <a:t>facts</a:t>
            </a:r>
            <a:r>
              <a:rPr lang="it-IT" dirty="0" smtClean="0"/>
              <a:t> </a:t>
            </a:r>
            <a:r>
              <a:rPr lang="it-IT" dirty="0" smtClean="0"/>
              <a:t>in the </a:t>
            </a:r>
            <a:r>
              <a:rPr lang="it-IT" dirty="0" err="1" smtClean="0"/>
              <a:t>semantic</a:t>
            </a:r>
            <a:r>
              <a:rPr lang="it-IT" dirty="0" smtClean="0"/>
              <a:t> </a:t>
            </a:r>
            <a:r>
              <a:rPr lang="it-IT" dirty="0" err="1" smtClean="0"/>
              <a:t>graph</a:t>
            </a:r>
            <a:r>
              <a:rPr lang="it-IT" dirty="0" smtClean="0"/>
              <a:t>. </a:t>
            </a:r>
            <a:endParaRPr lang="it-IT" dirty="0"/>
          </a:p>
        </p:txBody>
      </p:sp>
    </p:spTree>
    <p:extLst>
      <p:ext uri="{BB962C8B-B14F-4D97-AF65-F5344CB8AC3E}">
        <p14:creationId xmlns:p14="http://schemas.microsoft.com/office/powerpoint/2010/main" val="221330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b="1" dirty="0"/>
              <a:t>7 Ways Semantic Technologies Make Data Make Sense</a:t>
            </a:r>
            <a:endParaRPr lang="it-IT" dirty="0"/>
          </a:p>
        </p:txBody>
      </p:sp>
      <p:sp>
        <p:nvSpPr>
          <p:cNvPr id="3" name="Sottotitolo 2"/>
          <p:cNvSpPr>
            <a:spLocks noGrp="1"/>
          </p:cNvSpPr>
          <p:nvPr>
            <p:ph type="subTitle" idx="1"/>
          </p:nvPr>
        </p:nvSpPr>
        <p:spPr/>
        <p:txBody>
          <a:bodyPr/>
          <a:lstStyle/>
          <a:p>
            <a:endParaRPr lang="it-IT" dirty="0" smtClean="0"/>
          </a:p>
          <a:p>
            <a:r>
              <a:rPr lang="it-IT" dirty="0" smtClean="0"/>
              <a:t>aa. 2017-18</a:t>
            </a:r>
            <a:endParaRPr lang="it-IT" dirty="0"/>
          </a:p>
        </p:txBody>
      </p:sp>
    </p:spTree>
    <p:extLst>
      <p:ext uri="{BB962C8B-B14F-4D97-AF65-F5344CB8AC3E}">
        <p14:creationId xmlns:p14="http://schemas.microsoft.com/office/powerpoint/2010/main" val="37178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3" name="Segnaposto contenuto 2"/>
          <p:cNvSpPr>
            <a:spLocks noGrp="1"/>
          </p:cNvSpPr>
          <p:nvPr>
            <p:ph idx="1"/>
          </p:nvPr>
        </p:nvSpPr>
        <p:spPr/>
        <p:txBody>
          <a:bodyPr/>
          <a:lstStyle/>
          <a:p>
            <a:pPr marL="0" indent="0">
              <a:buNone/>
            </a:pPr>
            <a:r>
              <a:rPr lang="en-US" dirty="0"/>
              <a:t>As unstructured data piles up, semantic technologies help organizations drive business value through a better understanding of the </a:t>
            </a:r>
            <a:endParaRPr lang="en-US" dirty="0" smtClean="0"/>
          </a:p>
          <a:p>
            <a:r>
              <a:rPr lang="en-US" dirty="0" smtClean="0"/>
              <a:t>data </a:t>
            </a:r>
            <a:r>
              <a:rPr lang="en-US" dirty="0"/>
              <a:t>they have, </a:t>
            </a:r>
            <a:endParaRPr lang="en-US" dirty="0" smtClean="0"/>
          </a:p>
          <a:p>
            <a:r>
              <a:rPr lang="en-US" dirty="0" smtClean="0"/>
              <a:t>its </a:t>
            </a:r>
            <a:r>
              <a:rPr lang="en-US" dirty="0"/>
              <a:t>value, </a:t>
            </a:r>
            <a:r>
              <a:rPr lang="en-US" dirty="0" smtClean="0"/>
              <a:t>               </a:t>
            </a:r>
          </a:p>
          <a:p>
            <a:r>
              <a:rPr lang="en-US" dirty="0" smtClean="0"/>
              <a:t>and </a:t>
            </a:r>
            <a:r>
              <a:rPr lang="en-US" dirty="0"/>
              <a:t>the relationships pieces of information have to each other.</a:t>
            </a:r>
            <a:endParaRPr lang="it-IT" dirty="0"/>
          </a:p>
          <a:p>
            <a:pPr marL="0" indent="0">
              <a:buNone/>
            </a:pPr>
            <a:endParaRPr lang="it-IT" dirty="0"/>
          </a:p>
        </p:txBody>
      </p:sp>
    </p:spTree>
    <p:extLst>
      <p:ext uri="{BB962C8B-B14F-4D97-AF65-F5344CB8AC3E}">
        <p14:creationId xmlns:p14="http://schemas.microsoft.com/office/powerpoint/2010/main" val="40759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69776"/>
            <a:ext cx="8229600" cy="1143000"/>
          </a:xfrm>
        </p:spPr>
        <p:txBody>
          <a:bodyPr>
            <a:normAutofit fontScale="90000"/>
          </a:bodyPr>
          <a:lstStyle/>
          <a:p>
            <a:r>
              <a:rPr lang="en-US" dirty="0" smtClean="0"/>
              <a:t>1-Understand </a:t>
            </a:r>
            <a:r>
              <a:rPr lang="en-US" dirty="0"/>
              <a:t>The Information Landscape</a:t>
            </a:r>
            <a:endParaRPr lang="it-IT" dirty="0"/>
          </a:p>
        </p:txBody>
      </p:sp>
      <p:sp>
        <p:nvSpPr>
          <p:cNvPr id="3" name="Segnaposto contenuto 2"/>
          <p:cNvSpPr>
            <a:spLocks noGrp="1"/>
          </p:cNvSpPr>
          <p:nvPr>
            <p:ph idx="1"/>
          </p:nvPr>
        </p:nvSpPr>
        <p:spPr>
          <a:xfrm>
            <a:off x="107504" y="2359421"/>
            <a:ext cx="8928992" cy="4381947"/>
          </a:xfrm>
        </p:spPr>
        <p:txBody>
          <a:bodyPr/>
          <a:lstStyle/>
          <a:p>
            <a:pPr marL="0" indent="0">
              <a:buNone/>
            </a:pPr>
            <a:r>
              <a:rPr lang="en-US" dirty="0"/>
              <a:t>"You can use semantic models to annotate what's in the data and to describe the business meaning of the data. </a:t>
            </a:r>
            <a:endParaRPr lang="en-US" dirty="0" smtClean="0"/>
          </a:p>
          <a:p>
            <a:pPr marL="0" indent="0">
              <a:buNone/>
            </a:pPr>
            <a:r>
              <a:rPr lang="en-US" dirty="0" smtClean="0"/>
              <a:t>Because </a:t>
            </a:r>
            <a:r>
              <a:rPr lang="en-US" dirty="0"/>
              <a:t>a semantic model is a graph representation, it's really much easier to represent data in the way people think about </a:t>
            </a:r>
            <a:r>
              <a:rPr lang="en-US" dirty="0" smtClean="0"/>
              <a:t>it" </a:t>
            </a:r>
          </a:p>
          <a:p>
            <a:pPr marL="0" indent="0">
              <a:buNone/>
            </a:pPr>
            <a:r>
              <a:rPr lang="en-US" sz="2400" dirty="0" smtClean="0"/>
              <a:t>said </a:t>
            </a:r>
            <a:r>
              <a:rPr lang="en-US" sz="2400" dirty="0"/>
              <a:t>Sean Martin, CTO and founder of Cambridge Semantics</a:t>
            </a:r>
            <a:r>
              <a:rPr lang="en-US" dirty="0" smtClean="0"/>
              <a:t>.</a:t>
            </a:r>
            <a:endParaRPr lang="it-IT" dirty="0"/>
          </a:p>
        </p:txBody>
      </p:sp>
    </p:spTree>
    <p:extLst>
      <p:ext uri="{BB962C8B-B14F-4D97-AF65-F5344CB8AC3E}">
        <p14:creationId xmlns:p14="http://schemas.microsoft.com/office/powerpoint/2010/main" val="329003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97768"/>
            <a:ext cx="8229600" cy="1143000"/>
          </a:xfrm>
        </p:spPr>
        <p:txBody>
          <a:bodyPr/>
          <a:lstStyle/>
          <a:p>
            <a:r>
              <a:rPr lang="en-US" dirty="0" smtClean="0"/>
              <a:t>2-Take </a:t>
            </a:r>
            <a:r>
              <a:rPr lang="en-US" dirty="0"/>
              <a:t>Appropriate Action</a:t>
            </a:r>
            <a:endParaRPr lang="it-IT" dirty="0"/>
          </a:p>
        </p:txBody>
      </p:sp>
      <p:sp>
        <p:nvSpPr>
          <p:cNvPr id="3" name="Segnaposto contenuto 2"/>
          <p:cNvSpPr>
            <a:spLocks noGrp="1"/>
          </p:cNvSpPr>
          <p:nvPr>
            <p:ph idx="1"/>
          </p:nvPr>
        </p:nvSpPr>
        <p:spPr>
          <a:xfrm>
            <a:off x="457200" y="2071389"/>
            <a:ext cx="8229600" cy="4525963"/>
          </a:xfrm>
        </p:spPr>
        <p:txBody>
          <a:bodyPr/>
          <a:lstStyle/>
          <a:p>
            <a:pPr marL="0" indent="0">
              <a:buNone/>
            </a:pPr>
            <a:r>
              <a:rPr lang="en-US" dirty="0"/>
              <a:t>Social media data is far less reliable than many other sources of data. When a signal is misinterpreted, the result may be a regrettable action on the part of an employee or an entire organization.</a:t>
            </a:r>
            <a:endParaRPr lang="it-IT" dirty="0"/>
          </a:p>
          <a:p>
            <a:pPr marL="0" indent="0">
              <a:buNone/>
            </a:pPr>
            <a:endParaRPr lang="it-IT" dirty="0"/>
          </a:p>
        </p:txBody>
      </p:sp>
    </p:spTree>
    <p:extLst>
      <p:ext uri="{BB962C8B-B14F-4D97-AF65-F5344CB8AC3E}">
        <p14:creationId xmlns:p14="http://schemas.microsoft.com/office/powerpoint/2010/main" val="367724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13792"/>
            <a:ext cx="8229600" cy="1143000"/>
          </a:xfrm>
        </p:spPr>
        <p:txBody>
          <a:bodyPr>
            <a:normAutofit fontScale="90000"/>
          </a:bodyPr>
          <a:lstStyle/>
          <a:p>
            <a:r>
              <a:rPr lang="en-US" dirty="0"/>
              <a:t>2-Take Appropriate Action</a:t>
            </a:r>
            <a:r>
              <a:rPr lang="it-IT" dirty="0"/>
              <a:t/>
            </a:r>
            <a:br>
              <a:rPr lang="it-IT" dirty="0"/>
            </a:br>
            <a:endParaRPr lang="it-IT" dirty="0"/>
          </a:p>
        </p:txBody>
      </p:sp>
      <p:sp>
        <p:nvSpPr>
          <p:cNvPr id="3" name="Segnaposto contenuto 2"/>
          <p:cNvSpPr>
            <a:spLocks noGrp="1"/>
          </p:cNvSpPr>
          <p:nvPr>
            <p:ph idx="1"/>
          </p:nvPr>
        </p:nvSpPr>
        <p:spPr/>
        <p:txBody>
          <a:bodyPr>
            <a:normAutofit fontScale="70000" lnSpcReduction="20000"/>
          </a:bodyPr>
          <a:lstStyle/>
          <a:p>
            <a:pPr marL="0" indent="0">
              <a:buNone/>
            </a:pPr>
            <a:r>
              <a:rPr lang="en-US" b="1" i="1" dirty="0" smtClean="0">
                <a:solidFill>
                  <a:schemeClr val="accent1"/>
                </a:solidFill>
              </a:rPr>
              <a:t>For </a:t>
            </a:r>
            <a:r>
              <a:rPr lang="en-US" b="1" i="1" dirty="0">
                <a:solidFill>
                  <a:schemeClr val="accent1"/>
                </a:solidFill>
              </a:rPr>
              <a:t>example</a:t>
            </a:r>
            <a:r>
              <a:rPr lang="en-US" dirty="0"/>
              <a:t>, when Scotland held a referendum on whether to secede from the UK in 2014, the Bank of England feared a run on the banks. As part of its risk management strategy, it started to track terms and keywords on Twitter. </a:t>
            </a:r>
            <a:endParaRPr lang="en-US" dirty="0" smtClean="0"/>
          </a:p>
          <a:p>
            <a:pPr marL="0" indent="0">
              <a:buNone/>
            </a:pPr>
            <a:r>
              <a:rPr lang="en-US" dirty="0" smtClean="0"/>
              <a:t>One </a:t>
            </a:r>
            <a:r>
              <a:rPr lang="en-US" dirty="0"/>
              <a:t>morning, there was a dramatic spike on "RBS" -- which seemed to mean the Royal Bank of Scotland. </a:t>
            </a:r>
            <a:endParaRPr lang="en-US" dirty="0" smtClean="0"/>
          </a:p>
          <a:p>
            <a:pPr marL="0" indent="0">
              <a:buNone/>
            </a:pPr>
            <a:r>
              <a:rPr lang="en-US" dirty="0" smtClean="0"/>
              <a:t>However</a:t>
            </a:r>
            <a:r>
              <a:rPr lang="en-US" dirty="0"/>
              <a:t>, the chatter was actually about "RBs," specifically Minnesota Vikings' running backs tweeted about during a football game.</a:t>
            </a:r>
            <a:endParaRPr lang="it-IT" dirty="0"/>
          </a:p>
          <a:p>
            <a:endParaRPr lang="en-US" dirty="0" smtClean="0"/>
          </a:p>
          <a:p>
            <a:pPr marL="0" indent="0">
              <a:buNone/>
            </a:pPr>
            <a:r>
              <a:rPr lang="en-US" dirty="0" smtClean="0"/>
              <a:t>"</a:t>
            </a:r>
            <a:r>
              <a:rPr lang="en-US" dirty="0"/>
              <a:t>Without a semantic model to understand the context of the data, you can be bombarded by false signals that are a distraction and can make your analysis invalid. Semantic models and technologies like deep learning can help you understand the context of content so you can remove it from the analysis or focus on it</a:t>
            </a:r>
            <a:r>
              <a:rPr lang="en-US" dirty="0" smtClean="0"/>
              <a:t>,"</a:t>
            </a:r>
            <a:endParaRPr lang="it-IT" dirty="0"/>
          </a:p>
          <a:p>
            <a:pPr marL="0" indent="0">
              <a:buNone/>
            </a:pPr>
            <a:endParaRPr lang="it-IT" dirty="0"/>
          </a:p>
        </p:txBody>
      </p:sp>
    </p:spTree>
    <p:extLst>
      <p:ext uri="{BB962C8B-B14F-4D97-AF65-F5344CB8AC3E}">
        <p14:creationId xmlns:p14="http://schemas.microsoft.com/office/powerpoint/2010/main" val="93531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en-US" dirty="0" smtClean="0"/>
              <a:t>3-Improve </a:t>
            </a:r>
            <a:r>
              <a:rPr lang="en-US" dirty="0"/>
              <a:t>Productivity</a:t>
            </a:r>
            <a:endParaRPr lang="it-IT" dirty="0"/>
          </a:p>
        </p:txBody>
      </p:sp>
      <p:sp>
        <p:nvSpPr>
          <p:cNvPr id="3" name="Segnaposto contenuto 2"/>
          <p:cNvSpPr>
            <a:spLocks noGrp="1"/>
          </p:cNvSpPr>
          <p:nvPr>
            <p:ph idx="1"/>
          </p:nvPr>
        </p:nvSpPr>
        <p:spPr>
          <a:xfrm>
            <a:off x="457200" y="2071389"/>
            <a:ext cx="8229600" cy="4525963"/>
          </a:xfrm>
        </p:spPr>
        <p:txBody>
          <a:bodyPr>
            <a:normAutofit fontScale="70000" lnSpcReduction="20000"/>
          </a:bodyPr>
          <a:lstStyle/>
          <a:p>
            <a:pPr marL="0" indent="0">
              <a:buNone/>
            </a:pPr>
            <a:r>
              <a:rPr lang="en-US" dirty="0"/>
              <a:t>"When a recruiter uploads a job description to the system, [he or she] wants to compare it against all external resume databases, bring back those documents, and rank-order them quickly."</a:t>
            </a:r>
            <a:endParaRPr lang="it-IT" dirty="0"/>
          </a:p>
          <a:p>
            <a:pPr marL="0" indent="0">
              <a:buNone/>
            </a:pPr>
            <a:r>
              <a:rPr lang="en-US" dirty="0"/>
              <a:t>Large companies may have millions of resumes at their disposal, some of which they have immediate access to and some of which are gathered from job search sites. </a:t>
            </a:r>
            <a:endParaRPr lang="en-US" dirty="0" smtClean="0"/>
          </a:p>
          <a:p>
            <a:pPr marL="0" indent="0">
              <a:buNone/>
            </a:pPr>
            <a:r>
              <a:rPr lang="en-US" dirty="0" smtClean="0"/>
              <a:t>The </a:t>
            </a:r>
            <a:r>
              <a:rPr lang="en-US" dirty="0"/>
              <a:t>goal is to reduce an unwieldy number of resumes to a manageable subset of 25 or 50 relevant ones. </a:t>
            </a:r>
            <a:endParaRPr lang="en-US" dirty="0" smtClean="0"/>
          </a:p>
          <a:p>
            <a:pPr marL="0" indent="0">
              <a:buNone/>
            </a:pPr>
            <a:endParaRPr lang="en-US" dirty="0" smtClean="0"/>
          </a:p>
          <a:p>
            <a:pPr marL="0" indent="0">
              <a:buNone/>
            </a:pPr>
            <a:r>
              <a:rPr lang="en-US" dirty="0" smtClean="0"/>
              <a:t>Recruiters can </a:t>
            </a:r>
            <a:r>
              <a:rPr lang="en-US" dirty="0"/>
              <a:t>then take advantage of machine learning to further narrow or expand the concepts. </a:t>
            </a:r>
            <a:endParaRPr lang="en-US" dirty="0" smtClean="0"/>
          </a:p>
          <a:p>
            <a:pPr marL="0" indent="0">
              <a:buNone/>
            </a:pPr>
            <a:r>
              <a:rPr lang="en-US" dirty="0" smtClean="0"/>
              <a:t>To </a:t>
            </a:r>
            <a:r>
              <a:rPr lang="en-US" dirty="0"/>
              <a:t>allow them to do that effectively, CareerBuilder allows recruiters to see the input the machine used </a:t>
            </a:r>
            <a:r>
              <a:rPr lang="en-US" u="sng" dirty="0"/>
              <a:t>and its reasoning </a:t>
            </a:r>
            <a:r>
              <a:rPr lang="en-US" dirty="0"/>
              <a:t>so they can make adjustments as necessary.</a:t>
            </a:r>
            <a:endParaRPr lang="it-IT" dirty="0"/>
          </a:p>
        </p:txBody>
      </p:sp>
    </p:spTree>
    <p:extLst>
      <p:ext uri="{BB962C8B-B14F-4D97-AF65-F5344CB8AC3E}">
        <p14:creationId xmlns:p14="http://schemas.microsoft.com/office/powerpoint/2010/main" val="190436696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2424</Words>
  <Application>Microsoft Office PowerPoint</Application>
  <PresentationFormat>Presentazione su schermo (4:3)</PresentationFormat>
  <Paragraphs>183</Paragraphs>
  <Slides>38</Slides>
  <Notes>0</Notes>
  <HiddenSlides>0</HiddenSlides>
  <MMClips>0</MMClips>
  <ScaleCrop>false</ScaleCrop>
  <HeadingPairs>
    <vt:vector size="4" baseType="variant">
      <vt:variant>
        <vt:lpstr>Tema</vt:lpstr>
      </vt:variant>
      <vt:variant>
        <vt:i4>1</vt:i4>
      </vt:variant>
      <vt:variant>
        <vt:lpstr>Titoli diapositive</vt:lpstr>
      </vt:variant>
      <vt:variant>
        <vt:i4>38</vt:i4>
      </vt:variant>
    </vt:vector>
  </HeadingPairs>
  <TitlesOfParts>
    <vt:vector size="39" baseType="lpstr">
      <vt:lpstr>Tema di Office</vt:lpstr>
      <vt:lpstr>Big data e conoscenza: grafi semantici</vt:lpstr>
      <vt:lpstr>BD e semantica</vt:lpstr>
      <vt:lpstr>Content </vt:lpstr>
      <vt:lpstr>7 Ways Semantic Technologies Make Data Make Sense</vt:lpstr>
      <vt:lpstr>Presentazione standard di PowerPoint</vt:lpstr>
      <vt:lpstr>1-Understand The Information Landscape</vt:lpstr>
      <vt:lpstr>2-Take Appropriate Action</vt:lpstr>
      <vt:lpstr>2-Take Appropriate Action </vt:lpstr>
      <vt:lpstr>3-Improve Productivity</vt:lpstr>
      <vt:lpstr>4-Enable Smarter Database Queries</vt:lpstr>
      <vt:lpstr>4-Enable Smarter Database Queries</vt:lpstr>
      <vt:lpstr>4-Enable Smarter Database Queries</vt:lpstr>
      <vt:lpstr>5-Get More From Your Data Lake</vt:lpstr>
      <vt:lpstr>5-Get More From Your Data Lake</vt:lpstr>
      <vt:lpstr>6-Enable Analytics At Scale</vt:lpstr>
      <vt:lpstr>7-Surface Critical Information Faster</vt:lpstr>
      <vt:lpstr>7-Surface Critical Information Faster</vt:lpstr>
      <vt:lpstr>Grafi Semantici</vt:lpstr>
      <vt:lpstr>Knowledge graph – KG wikipedia</vt:lpstr>
      <vt:lpstr>GOOGLE knowledge graphs</vt:lpstr>
      <vt:lpstr>Introducing the Knowledge Graph: things, not strings (GOOGLE launch 2012) </vt:lpstr>
      <vt:lpstr>GOOGLE Knowledge graphs</vt:lpstr>
      <vt:lpstr>Knowledge Graph enhances Google Search</vt:lpstr>
      <vt:lpstr>Find the right thing</vt:lpstr>
      <vt:lpstr>Find the right thing</vt:lpstr>
      <vt:lpstr>Get the best summary</vt:lpstr>
      <vt:lpstr>Get the best summary</vt:lpstr>
      <vt:lpstr>Get the best summary</vt:lpstr>
      <vt:lpstr>Go deeper and broader</vt:lpstr>
      <vt:lpstr>Go deeper and broader</vt:lpstr>
      <vt:lpstr>Go deeper and broader</vt:lpstr>
      <vt:lpstr>Semantic Graph</vt:lpstr>
      <vt:lpstr>Semantic Graph</vt:lpstr>
      <vt:lpstr>Semantic Graph- KG</vt:lpstr>
      <vt:lpstr>Semantic Graph- KG</vt:lpstr>
      <vt:lpstr>Semantic Graph- KG</vt:lpstr>
      <vt:lpstr>Semantic Graph- KG</vt:lpstr>
      <vt:lpstr>Semantic Graph- KG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xsds</dc:title>
  <dc:creator>Pazienza</dc:creator>
  <cp:lastModifiedBy>Pazienza</cp:lastModifiedBy>
  <cp:revision>149</cp:revision>
  <dcterms:created xsi:type="dcterms:W3CDTF">2017-05-29T15:31:56Z</dcterms:created>
  <dcterms:modified xsi:type="dcterms:W3CDTF">2017-10-23T11:07:07Z</dcterms:modified>
</cp:coreProperties>
</file>