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25" r:id="rId3"/>
    <p:sldId id="330" r:id="rId4"/>
    <p:sldId id="336" r:id="rId5"/>
    <p:sldId id="326" r:id="rId6"/>
    <p:sldId id="328" r:id="rId7"/>
    <p:sldId id="329" r:id="rId8"/>
    <p:sldId id="320" r:id="rId9"/>
    <p:sldId id="322" r:id="rId10"/>
    <p:sldId id="323" r:id="rId11"/>
    <p:sldId id="324" r:id="rId12"/>
    <p:sldId id="258" r:id="rId13"/>
    <p:sldId id="319" r:id="rId14"/>
    <p:sldId id="313" r:id="rId15"/>
    <p:sldId id="314" r:id="rId16"/>
    <p:sldId id="334" r:id="rId17"/>
    <p:sldId id="331" r:id="rId18"/>
    <p:sldId id="335" r:id="rId19"/>
    <p:sldId id="332" r:id="rId2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35F4C-FF37-434D-ADFB-F2DE6D5D02F4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497C9-DFD8-46F1-B93D-A4B145C00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717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1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512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370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79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561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1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925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4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21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35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95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E32BE-B376-4725-8DF7-9C82007066D7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090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Big Data </a:t>
            </a:r>
            <a:r>
              <a:rPr lang="it-IT" dirty="0" err="1" smtClean="0"/>
              <a:t>Quality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the </a:t>
            </a:r>
            <a:r>
              <a:rPr lang="it-IT" dirty="0" err="1" smtClean="0"/>
              <a:t>next</a:t>
            </a:r>
            <a:r>
              <a:rPr lang="it-IT" dirty="0" smtClean="0"/>
              <a:t> </a:t>
            </a:r>
            <a:r>
              <a:rPr lang="it-IT" dirty="0" err="1" smtClean="0"/>
              <a:t>semantic</a:t>
            </a:r>
            <a:r>
              <a:rPr lang="it-IT" dirty="0" smtClean="0"/>
              <a:t> </a:t>
            </a:r>
            <a:r>
              <a:rPr lang="it-IT" dirty="0" err="1" smtClean="0"/>
              <a:t>challenge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208912" cy="2736304"/>
          </a:xfrm>
        </p:spPr>
        <p:txBody>
          <a:bodyPr/>
          <a:lstStyle/>
          <a:p>
            <a:endParaRPr lang="it-IT" altLang="it-IT" dirty="0" smtClean="0">
              <a:solidFill>
                <a:schemeClr val="tx1"/>
              </a:solidFill>
            </a:endParaRPr>
          </a:p>
          <a:p>
            <a:endParaRPr lang="it-IT" altLang="it-IT" dirty="0">
              <a:solidFill>
                <a:schemeClr val="tx1"/>
              </a:solidFill>
            </a:endParaRPr>
          </a:p>
          <a:p>
            <a:r>
              <a:rPr lang="it-IT" altLang="it-IT" dirty="0" smtClean="0">
                <a:solidFill>
                  <a:schemeClr val="tx1"/>
                </a:solidFill>
              </a:rPr>
              <a:t>Maria </a:t>
            </a:r>
            <a:r>
              <a:rPr lang="it-IT" altLang="it-IT" dirty="0">
                <a:solidFill>
                  <a:schemeClr val="tx1"/>
                </a:solidFill>
              </a:rPr>
              <a:t>Teresa PAZIENZA</a:t>
            </a:r>
          </a:p>
          <a:p>
            <a:r>
              <a:rPr lang="it-IT" altLang="it-IT" dirty="0" err="1">
                <a:solidFill>
                  <a:schemeClr val="tx1"/>
                </a:solidFill>
              </a:rPr>
              <a:t>a.a</a:t>
            </a:r>
            <a:r>
              <a:rPr lang="it-IT" altLang="it-IT" dirty="0">
                <a:solidFill>
                  <a:schemeClr val="tx1"/>
                </a:solidFill>
              </a:rPr>
              <a:t>. </a:t>
            </a:r>
            <a:r>
              <a:rPr lang="it-IT" altLang="it-IT" dirty="0" smtClean="0">
                <a:solidFill>
                  <a:schemeClr val="tx1"/>
                </a:solidFill>
              </a:rPr>
              <a:t>2017-18</a:t>
            </a:r>
          </a:p>
          <a:p>
            <a:endParaRPr lang="it-IT" altLang="it-IT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it-IT" b="1" i="1" dirty="0" err="1" smtClean="0"/>
              <a:t>Intrinsic</a:t>
            </a:r>
            <a:r>
              <a:rPr lang="it-IT" dirty="0" smtClean="0"/>
              <a:t> </a:t>
            </a:r>
            <a:r>
              <a:rPr lang="it-IT" dirty="0" err="1" smtClean="0"/>
              <a:t>dimensions</a:t>
            </a:r>
            <a:r>
              <a:rPr lang="it-IT" dirty="0" smtClean="0"/>
              <a:t> of data </a:t>
            </a:r>
            <a:r>
              <a:rPr lang="it-IT" dirty="0" err="1" smtClean="0"/>
              <a:t>quality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556793"/>
            <a:ext cx="8784976" cy="52565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err="1" smtClean="0"/>
              <a:t>Intrinsic</a:t>
            </a:r>
            <a:r>
              <a:rPr lang="it-IT" dirty="0" smtClean="0"/>
              <a:t> data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4 </a:t>
            </a:r>
            <a:r>
              <a:rPr lang="it-IT" dirty="0" err="1" smtClean="0"/>
              <a:t>dimensions</a:t>
            </a:r>
            <a:r>
              <a:rPr lang="it-IT" dirty="0" smtClean="0"/>
              <a:t>: </a:t>
            </a:r>
          </a:p>
          <a:p>
            <a:pPr marL="0" indent="0">
              <a:buNone/>
            </a:pPr>
            <a:r>
              <a:rPr lang="it-IT" b="1" i="1" dirty="0" err="1" smtClean="0">
                <a:solidFill>
                  <a:schemeClr val="accent1"/>
                </a:solidFill>
              </a:rPr>
              <a:t>Accuracy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smtClean="0"/>
              <a:t>(</a:t>
            </a:r>
            <a:r>
              <a:rPr lang="it-IT" dirty="0" err="1" smtClean="0"/>
              <a:t>degree</a:t>
            </a:r>
            <a:r>
              <a:rPr lang="it-IT" dirty="0" smtClean="0"/>
              <a:t> to </a:t>
            </a:r>
            <a:r>
              <a:rPr lang="it-IT" dirty="0" err="1" smtClean="0"/>
              <a:t>which</a:t>
            </a:r>
            <a:r>
              <a:rPr lang="it-IT" dirty="0" smtClean="0"/>
              <a:t> data are </a:t>
            </a:r>
            <a:r>
              <a:rPr lang="it-IT" dirty="0" err="1" smtClean="0"/>
              <a:t>equivalent</a:t>
            </a:r>
            <a:r>
              <a:rPr lang="it-IT" dirty="0" smtClean="0"/>
              <a:t> to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corresponding</a:t>
            </a:r>
            <a:r>
              <a:rPr lang="it-IT" dirty="0" smtClean="0"/>
              <a:t> «</a:t>
            </a:r>
            <a:r>
              <a:rPr lang="it-IT" dirty="0" err="1" smtClean="0"/>
              <a:t>real</a:t>
            </a:r>
            <a:r>
              <a:rPr lang="it-IT" dirty="0" smtClean="0"/>
              <a:t>» </a:t>
            </a:r>
            <a:r>
              <a:rPr lang="it-IT" dirty="0" err="1" smtClean="0"/>
              <a:t>values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r>
              <a:rPr lang="it-IT" b="1" i="1" dirty="0" err="1">
                <a:solidFill>
                  <a:schemeClr val="accent1"/>
                </a:solidFill>
              </a:rPr>
              <a:t>Timeliness</a:t>
            </a:r>
            <a:r>
              <a:rPr lang="it-IT" dirty="0" smtClean="0"/>
              <a:t> (</a:t>
            </a:r>
            <a:r>
              <a:rPr lang="it-IT" dirty="0" err="1" smtClean="0"/>
              <a:t>degree</a:t>
            </a:r>
            <a:r>
              <a:rPr lang="it-IT" dirty="0" smtClean="0"/>
              <a:t> to </a:t>
            </a:r>
            <a:r>
              <a:rPr lang="it-IT" dirty="0" err="1" smtClean="0"/>
              <a:t>which</a:t>
            </a:r>
            <a:r>
              <a:rPr lang="it-IT" dirty="0" smtClean="0"/>
              <a:t> data are up-to-date: </a:t>
            </a:r>
            <a:r>
              <a:rPr lang="it-IT" i="1" dirty="0" err="1" smtClean="0"/>
              <a:t>currency</a:t>
            </a:r>
            <a:r>
              <a:rPr lang="it-IT" i="1" dirty="0" smtClean="0"/>
              <a:t> or </a:t>
            </a:r>
            <a:r>
              <a:rPr lang="it-IT" i="1" dirty="0" err="1" smtClean="0"/>
              <a:t>lenght</a:t>
            </a:r>
            <a:r>
              <a:rPr lang="it-IT" i="1" dirty="0" smtClean="0"/>
              <a:t> of time </a:t>
            </a:r>
            <a:r>
              <a:rPr lang="it-IT" dirty="0" err="1" smtClean="0"/>
              <a:t>since</a:t>
            </a:r>
            <a:r>
              <a:rPr lang="it-IT" dirty="0" smtClean="0"/>
              <a:t> the </a:t>
            </a:r>
            <a:r>
              <a:rPr lang="it-IT" dirty="0" err="1" smtClean="0"/>
              <a:t>record’s</a:t>
            </a:r>
            <a:r>
              <a:rPr lang="it-IT" dirty="0" smtClean="0"/>
              <a:t> last update, </a:t>
            </a:r>
            <a:r>
              <a:rPr lang="it-IT" i="1" dirty="0" err="1"/>
              <a:t>volatility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describes</a:t>
            </a:r>
            <a:r>
              <a:rPr lang="it-IT" dirty="0" smtClean="0"/>
              <a:t> the </a:t>
            </a:r>
            <a:r>
              <a:rPr lang="it-IT" dirty="0" err="1" smtClean="0"/>
              <a:t>frequency</a:t>
            </a:r>
            <a:r>
              <a:rPr lang="it-IT" dirty="0" smtClean="0"/>
              <a:t> of </a:t>
            </a:r>
            <a:r>
              <a:rPr lang="it-IT" dirty="0" err="1" smtClean="0"/>
              <a:t>updates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r>
              <a:rPr lang="it-IT" b="1" i="1" dirty="0" err="1">
                <a:solidFill>
                  <a:schemeClr val="accent1"/>
                </a:solidFill>
              </a:rPr>
              <a:t>Consistency</a:t>
            </a:r>
            <a:r>
              <a:rPr lang="it-IT" dirty="0" smtClean="0"/>
              <a:t> (</a:t>
            </a:r>
            <a:r>
              <a:rPr lang="it-IT" dirty="0" err="1" smtClean="0"/>
              <a:t>degree</a:t>
            </a:r>
            <a:r>
              <a:rPr lang="it-IT" dirty="0" smtClean="0"/>
              <a:t> to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related</a:t>
            </a:r>
            <a:r>
              <a:rPr lang="it-IT" dirty="0" smtClean="0"/>
              <a:t>- data- </a:t>
            </a:r>
            <a:r>
              <a:rPr lang="it-IT" dirty="0" err="1" smtClean="0"/>
              <a:t>records</a:t>
            </a:r>
            <a:r>
              <a:rPr lang="it-IT" dirty="0" smtClean="0"/>
              <a:t> </a:t>
            </a:r>
            <a:r>
              <a:rPr lang="it-IT" dirty="0" smtClean="0"/>
              <a:t>-match </a:t>
            </a:r>
            <a:r>
              <a:rPr lang="it-IT" dirty="0" smtClean="0"/>
              <a:t>in </a:t>
            </a:r>
            <a:r>
              <a:rPr lang="it-IT" dirty="0" err="1" smtClean="0"/>
              <a:t>terms</a:t>
            </a:r>
            <a:r>
              <a:rPr lang="it-IT" dirty="0" smtClean="0"/>
              <a:t> of format and </a:t>
            </a:r>
            <a:r>
              <a:rPr lang="it-IT" dirty="0" err="1" smtClean="0"/>
              <a:t>structure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r>
              <a:rPr lang="it-IT" b="1" i="1" dirty="0" err="1">
                <a:solidFill>
                  <a:schemeClr val="accent1"/>
                </a:solidFill>
              </a:rPr>
              <a:t>Completeness</a:t>
            </a:r>
            <a:r>
              <a:rPr lang="it-IT" dirty="0" smtClean="0"/>
              <a:t> (</a:t>
            </a:r>
            <a:r>
              <a:rPr lang="it-IT" dirty="0" err="1" smtClean="0"/>
              <a:t>degree</a:t>
            </a:r>
            <a:r>
              <a:rPr lang="it-IT" dirty="0" smtClean="0"/>
              <a:t> to </a:t>
            </a:r>
            <a:r>
              <a:rPr lang="it-IT" dirty="0" err="1" smtClean="0"/>
              <a:t>which</a:t>
            </a:r>
            <a:r>
              <a:rPr lang="it-IT" dirty="0" smtClean="0"/>
              <a:t> data are full and complete in </a:t>
            </a:r>
            <a:r>
              <a:rPr lang="it-IT" dirty="0" err="1" smtClean="0"/>
              <a:t>content</a:t>
            </a:r>
            <a:r>
              <a:rPr lang="it-IT" dirty="0" smtClean="0"/>
              <a:t>, with no </a:t>
            </a:r>
            <a:r>
              <a:rPr lang="it-IT" dirty="0" err="1" smtClean="0"/>
              <a:t>missing</a:t>
            </a:r>
            <a:r>
              <a:rPr lang="it-IT" dirty="0" smtClean="0"/>
              <a:t> data)</a:t>
            </a:r>
          </a:p>
          <a:p>
            <a:pPr marL="0" indent="0">
              <a:buNone/>
            </a:pPr>
            <a:r>
              <a:rPr lang="it-IT" sz="1700" dirty="0" smtClean="0"/>
              <a:t>Es: indirizzo</a:t>
            </a:r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158326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it-IT" b="1" i="1" dirty="0" err="1"/>
              <a:t>Intrinsic</a:t>
            </a:r>
            <a:r>
              <a:rPr lang="it-IT" dirty="0"/>
              <a:t> </a:t>
            </a:r>
            <a:r>
              <a:rPr lang="it-IT" dirty="0" err="1"/>
              <a:t>dimensions</a:t>
            </a:r>
            <a:r>
              <a:rPr lang="it-IT" dirty="0"/>
              <a:t> of data </a:t>
            </a:r>
            <a:r>
              <a:rPr lang="it-IT" dirty="0" err="1"/>
              <a:t>quality</a:t>
            </a:r>
            <a:endParaRPr lang="it-IT" dirty="0"/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26182"/>
              </p:ext>
            </p:extLst>
          </p:nvPr>
        </p:nvGraphicFramePr>
        <p:xfrm>
          <a:off x="1043607" y="1600200"/>
          <a:ext cx="6984777" cy="4925145"/>
        </p:xfrm>
        <a:graphic>
          <a:graphicData uri="http://schemas.openxmlformats.org/drawingml/2006/table">
            <a:tbl>
              <a:tblPr/>
              <a:tblGrid>
                <a:gridCol w="2328259"/>
                <a:gridCol w="2328259"/>
                <a:gridCol w="2328259"/>
              </a:tblGrid>
              <a:tr h="402296">
                <a:tc>
                  <a:txBody>
                    <a:bodyPr/>
                    <a:lstStyle/>
                    <a:p>
                      <a:r>
                        <a:rPr lang="it-IT" sz="1000" b="1" dirty="0">
                          <a:effectLst/>
                        </a:rPr>
                        <a:t>Data </a:t>
                      </a:r>
                      <a:r>
                        <a:rPr lang="it-IT" sz="1000" b="1" dirty="0" err="1">
                          <a:effectLst/>
                        </a:rPr>
                        <a:t>quality</a:t>
                      </a:r>
                      <a:r>
                        <a:rPr lang="it-IT" sz="1000" b="1" dirty="0">
                          <a:effectLst/>
                        </a:rPr>
                        <a:t> </a:t>
                      </a:r>
                      <a:r>
                        <a:rPr lang="it-IT" sz="1000" b="1" dirty="0" err="1">
                          <a:effectLst/>
                        </a:rPr>
                        <a:t>dimension</a:t>
                      </a:r>
                      <a:endParaRPr lang="it-IT" sz="1000" b="1" dirty="0">
                        <a:effectLst/>
                      </a:endParaRPr>
                    </a:p>
                  </a:txBody>
                  <a:tcPr marL="27344" marR="27344" marT="27344" marB="273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b="1">
                          <a:effectLst/>
                        </a:rPr>
                        <a:t>Description</a:t>
                      </a:r>
                    </a:p>
                  </a:txBody>
                  <a:tcPr marL="27344" marR="27344" marT="27344" marB="273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b="1">
                          <a:effectLst/>
                        </a:rPr>
                        <a:t>Supply chain example</a:t>
                      </a:r>
                    </a:p>
                  </a:txBody>
                  <a:tcPr marL="27344" marR="27344" marT="27344" marB="273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0649">
                <a:tc>
                  <a:txBody>
                    <a:bodyPr/>
                    <a:lstStyle/>
                    <a:p>
                      <a:pPr fontAlgn="t"/>
                      <a:r>
                        <a:rPr lang="it-IT" sz="1000" b="1">
                          <a:effectLst/>
                        </a:rPr>
                        <a:t>Accuracy</a:t>
                      </a:r>
                      <a:endParaRPr lang="it-IT" sz="1000">
                        <a:effectLst/>
                      </a:endParaRPr>
                    </a:p>
                  </a:txBody>
                  <a:tcPr marL="27344" marR="27344" marT="27344" marB="2734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Are the data free of errors?</a:t>
                      </a:r>
                    </a:p>
                  </a:txBody>
                  <a:tcPr marL="27344" marR="27344" marT="27344" marB="2734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Customer shipping address in a customer relationship management system matches the address on the most recent customer order</a:t>
                      </a:r>
                    </a:p>
                  </a:txBody>
                  <a:tcPr marL="27344" marR="27344" marT="27344" marB="2734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472">
                <a:tc>
                  <a:txBody>
                    <a:bodyPr/>
                    <a:lstStyle/>
                    <a:p>
                      <a:pPr fontAlgn="t"/>
                      <a:r>
                        <a:rPr lang="it-IT" sz="1000" b="1">
                          <a:effectLst/>
                        </a:rPr>
                        <a:t>Timeliness</a:t>
                      </a:r>
                      <a:endParaRPr lang="it-IT" sz="1000">
                        <a:effectLst/>
                      </a:endParaRPr>
                    </a:p>
                  </a:txBody>
                  <a:tcPr marL="27344" marR="27344" marT="27344" marB="2734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000">
                          <a:effectLst/>
                        </a:rPr>
                        <a:t>Are the data up-to-date?</a:t>
                      </a:r>
                    </a:p>
                  </a:txBody>
                  <a:tcPr marL="27344" marR="27344" marT="27344" marB="2734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Inventory management system reflects real-time inventory levels at each retail location</a:t>
                      </a:r>
                    </a:p>
                  </a:txBody>
                  <a:tcPr marL="27344" marR="27344" marT="27344" marB="2734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079">
                <a:tc>
                  <a:txBody>
                    <a:bodyPr/>
                    <a:lstStyle/>
                    <a:p>
                      <a:pPr fontAlgn="t"/>
                      <a:r>
                        <a:rPr lang="it-IT" sz="1000" b="1">
                          <a:effectLst/>
                        </a:rPr>
                        <a:t>Consistency</a:t>
                      </a:r>
                      <a:endParaRPr lang="it-IT" sz="1000">
                        <a:effectLst/>
                      </a:endParaRPr>
                    </a:p>
                  </a:txBody>
                  <a:tcPr marL="27344" marR="27344" marT="27344" marB="2734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Are the data presented in the same format?</a:t>
                      </a:r>
                    </a:p>
                  </a:txBody>
                  <a:tcPr marL="27344" marR="27344" marT="27344" marB="2734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All requested delivery dates are entered in a DD/MM/YY format</a:t>
                      </a:r>
                    </a:p>
                  </a:txBody>
                  <a:tcPr marL="27344" marR="27344" marT="27344" marB="2734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0649">
                <a:tc>
                  <a:txBody>
                    <a:bodyPr/>
                    <a:lstStyle/>
                    <a:p>
                      <a:pPr fontAlgn="t"/>
                      <a:r>
                        <a:rPr lang="it-IT" sz="1000" b="1">
                          <a:effectLst/>
                        </a:rPr>
                        <a:t>Completeness</a:t>
                      </a:r>
                      <a:endParaRPr lang="it-IT" sz="1000">
                        <a:effectLst/>
                      </a:endParaRPr>
                    </a:p>
                  </a:txBody>
                  <a:tcPr marL="27344" marR="27344" marT="27344" marB="2734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000" dirty="0">
                          <a:effectLst/>
                        </a:rPr>
                        <a:t>Are </a:t>
                      </a:r>
                      <a:r>
                        <a:rPr lang="it-IT" sz="1000" dirty="0" err="1">
                          <a:effectLst/>
                        </a:rPr>
                        <a:t>necessary</a:t>
                      </a:r>
                      <a:r>
                        <a:rPr lang="it-IT" sz="1000" dirty="0">
                          <a:effectLst/>
                        </a:rPr>
                        <a:t> data </a:t>
                      </a:r>
                      <a:r>
                        <a:rPr lang="it-IT" sz="1000" dirty="0" err="1">
                          <a:effectLst/>
                        </a:rPr>
                        <a:t>missing</a:t>
                      </a:r>
                      <a:r>
                        <a:rPr lang="it-IT" sz="1000" dirty="0">
                          <a:effectLst/>
                        </a:rPr>
                        <a:t>?</a:t>
                      </a:r>
                    </a:p>
                  </a:txBody>
                  <a:tcPr marL="27344" marR="27344" marT="27344" marB="2734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Customer shipping address includes all data points necessary to complete a shipment (i.e. name, street address, city, state, and zip code)</a:t>
                      </a:r>
                    </a:p>
                  </a:txBody>
                  <a:tcPr marL="27344" marR="27344" marT="27344" marB="2734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812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" tIns="101568" rIns="114264" bIns="12696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smtClean="0">
                <a:ln>
                  <a:noFill/>
                </a:ln>
                <a:solidFill>
                  <a:srgbClr val="737373"/>
                </a:solidFill>
                <a:effectLst/>
                <a:latin typeface="Arial" pitchFamily="34" charset="0"/>
                <a:cs typeface="Arial" pitchFamily="34" charset="0"/>
              </a:rPr>
              <a:t>Table 1. Dimensions of data quality.</a:t>
            </a:r>
            <a:endParaRPr kumimoji="0" lang="it-IT" altLang="it-IT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The </a:t>
            </a:r>
            <a:r>
              <a:rPr lang="it-IT" dirty="0" err="1" smtClean="0"/>
              <a:t>question</a:t>
            </a:r>
            <a:r>
              <a:rPr lang="it-IT" dirty="0" smtClean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from </a:t>
            </a:r>
            <a:r>
              <a:rPr lang="it-IT" dirty="0" err="1" smtClean="0"/>
              <a:t>knowledge</a:t>
            </a:r>
            <a:r>
              <a:rPr lang="it-IT" dirty="0" smtClean="0"/>
              <a:t> management </a:t>
            </a:r>
            <a:r>
              <a:rPr lang="it-IT" dirty="0" err="1" smtClean="0"/>
              <a:t>experts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855365"/>
            <a:ext cx="8640960" cy="452596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it-IT" b="1" i="1" dirty="0" smtClean="0">
                <a:solidFill>
                  <a:schemeClr val="accent1"/>
                </a:solidFill>
              </a:rPr>
              <a:t>Big Data can </a:t>
            </a:r>
            <a:r>
              <a:rPr lang="it-IT" b="1" i="1" dirty="0" err="1" smtClean="0">
                <a:solidFill>
                  <a:schemeClr val="accent1"/>
                </a:solidFill>
              </a:rPr>
              <a:t>leverage</a:t>
            </a:r>
            <a:r>
              <a:rPr lang="it-IT" b="1" i="1" dirty="0" smtClean="0">
                <a:solidFill>
                  <a:schemeClr val="accent1"/>
                </a:solidFill>
              </a:rPr>
              <a:t> on </a:t>
            </a:r>
            <a:r>
              <a:rPr lang="it-IT" b="1" i="1" dirty="0" err="1" smtClean="0">
                <a:solidFill>
                  <a:schemeClr val="accent1"/>
                </a:solidFill>
              </a:rPr>
              <a:t>semantics</a:t>
            </a:r>
            <a:r>
              <a:rPr lang="it-IT" b="1" i="1" dirty="0" smtClean="0">
                <a:solidFill>
                  <a:schemeClr val="accent1"/>
                </a:solidFill>
              </a:rPr>
              <a:t>?</a:t>
            </a:r>
            <a:br>
              <a:rPr lang="it-IT" b="1" i="1" dirty="0" smtClean="0">
                <a:solidFill>
                  <a:schemeClr val="accent1"/>
                </a:solidFill>
              </a:rPr>
            </a:br>
            <a:r>
              <a:rPr lang="it-IT" b="1" i="1" dirty="0" smtClean="0">
                <a:solidFill>
                  <a:schemeClr val="accent1"/>
                </a:solidFill>
              </a:rPr>
              <a:t>Yes</a:t>
            </a:r>
          </a:p>
          <a:p>
            <a:pPr marL="0" indent="0" algn="ctr">
              <a:buNone/>
            </a:pPr>
            <a:endParaRPr lang="it-IT" b="1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it-IT" dirty="0" err="1" smtClean="0"/>
              <a:t>Commonly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data in BD </a:t>
            </a:r>
            <a:r>
              <a:rPr lang="it-IT" dirty="0" err="1" smtClean="0"/>
              <a:t>context</a:t>
            </a:r>
            <a:r>
              <a:rPr lang="it-IT" dirty="0" smtClean="0"/>
              <a:t>:</a:t>
            </a:r>
          </a:p>
          <a:p>
            <a:r>
              <a:rPr lang="it-IT" dirty="0" smtClean="0"/>
              <a:t>Data </a:t>
            </a:r>
            <a:r>
              <a:rPr lang="it-IT" dirty="0" err="1" smtClean="0"/>
              <a:t>generated</a:t>
            </a:r>
            <a:r>
              <a:rPr lang="it-IT" dirty="0" smtClean="0"/>
              <a:t> by </a:t>
            </a:r>
            <a:r>
              <a:rPr lang="it-IT" dirty="0" err="1" smtClean="0"/>
              <a:t>humans</a:t>
            </a:r>
            <a:r>
              <a:rPr lang="it-IT" dirty="0" smtClean="0"/>
              <a:t> (</a:t>
            </a:r>
            <a:r>
              <a:rPr lang="it-IT" dirty="0" err="1" smtClean="0"/>
              <a:t>mainly</a:t>
            </a:r>
            <a:r>
              <a:rPr lang="it-IT" dirty="0" smtClean="0"/>
              <a:t> </a:t>
            </a:r>
            <a:r>
              <a:rPr lang="it-IT" dirty="0" err="1" smtClean="0"/>
              <a:t>disseminated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web </a:t>
            </a:r>
            <a:r>
              <a:rPr lang="it-IT" dirty="0" err="1" smtClean="0"/>
              <a:t>tools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social networks, cookies, </a:t>
            </a:r>
            <a:r>
              <a:rPr lang="it-IT" dirty="0" err="1" smtClean="0"/>
              <a:t>emails</a:t>
            </a:r>
            <a:r>
              <a:rPr lang="it-IT" dirty="0" smtClean="0"/>
              <a:t>, …)</a:t>
            </a:r>
          </a:p>
          <a:p>
            <a:r>
              <a:rPr lang="it-IT" dirty="0" smtClean="0"/>
              <a:t>Data </a:t>
            </a:r>
            <a:r>
              <a:rPr lang="it-IT" dirty="0" err="1" smtClean="0"/>
              <a:t>generated</a:t>
            </a:r>
            <a:r>
              <a:rPr lang="it-IT" dirty="0" smtClean="0"/>
              <a:t> from </a:t>
            </a:r>
            <a:r>
              <a:rPr lang="it-IT" dirty="0" err="1" smtClean="0"/>
              <a:t>connected</a:t>
            </a:r>
            <a:r>
              <a:rPr lang="it-IT" dirty="0" smtClean="0"/>
              <a:t> </a:t>
            </a:r>
            <a:r>
              <a:rPr lang="it-IT" dirty="0" err="1" smtClean="0"/>
              <a:t>objects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The Internet of human </a:t>
            </a:r>
            <a:r>
              <a:rPr lang="it-IT" dirty="0" err="1" smtClean="0"/>
              <a:t>being</a:t>
            </a:r>
            <a:r>
              <a:rPr lang="it-IT" dirty="0" smtClean="0"/>
              <a:t> and the Internet of </a:t>
            </a:r>
            <a:r>
              <a:rPr lang="it-IT" dirty="0" err="1" smtClean="0"/>
              <a:t>things</a:t>
            </a:r>
            <a:r>
              <a:rPr lang="it-IT" dirty="0" smtClean="0"/>
              <a:t> </a:t>
            </a:r>
            <a:r>
              <a:rPr lang="it-IT" dirty="0" err="1" smtClean="0"/>
              <a:t>become</a:t>
            </a:r>
            <a:r>
              <a:rPr lang="it-IT" dirty="0" smtClean="0"/>
              <a:t> a mix of big data </a:t>
            </a:r>
            <a:r>
              <a:rPr lang="it-IT" dirty="0" err="1" smtClean="0"/>
              <a:t>that</a:t>
            </a:r>
            <a:r>
              <a:rPr lang="it-IT" dirty="0" smtClean="0"/>
              <a:t> must be </a:t>
            </a:r>
            <a:r>
              <a:rPr lang="it-IT" dirty="0" err="1" smtClean="0"/>
              <a:t>targeted</a:t>
            </a:r>
            <a:r>
              <a:rPr lang="it-IT" dirty="0" smtClean="0"/>
              <a:t> to </a:t>
            </a:r>
            <a:r>
              <a:rPr lang="it-IT" dirty="0" err="1" smtClean="0"/>
              <a:t>understand</a:t>
            </a:r>
            <a:r>
              <a:rPr lang="it-IT" dirty="0" smtClean="0"/>
              <a:t>, </a:t>
            </a:r>
            <a:r>
              <a:rPr lang="it-IT" dirty="0" err="1" smtClean="0"/>
              <a:t>plan</a:t>
            </a:r>
            <a:r>
              <a:rPr lang="it-IT" dirty="0" smtClean="0"/>
              <a:t> and </a:t>
            </a:r>
            <a:r>
              <a:rPr lang="it-IT" dirty="0" err="1" smtClean="0"/>
              <a:t>act</a:t>
            </a:r>
            <a:r>
              <a:rPr lang="it-IT" dirty="0" smtClean="0"/>
              <a:t> in a </a:t>
            </a:r>
            <a:r>
              <a:rPr lang="it-IT" dirty="0" err="1" smtClean="0"/>
              <a:t>predictive</a:t>
            </a:r>
            <a:r>
              <a:rPr lang="it-IT" dirty="0" smtClean="0"/>
              <a:t> way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161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Bidirectionality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b="1" i="1" dirty="0" smtClean="0">
                <a:solidFill>
                  <a:schemeClr val="accent1"/>
                </a:solidFill>
              </a:rPr>
              <a:t>The relation </a:t>
            </a:r>
            <a:r>
              <a:rPr lang="it-IT" b="1" i="1" dirty="0" err="1" smtClean="0">
                <a:solidFill>
                  <a:schemeClr val="accent1"/>
                </a:solidFill>
              </a:rPr>
              <a:t>between</a:t>
            </a:r>
            <a:r>
              <a:rPr lang="it-IT" b="1" i="1" dirty="0" smtClean="0">
                <a:solidFill>
                  <a:schemeClr val="accent1"/>
                </a:solidFill>
              </a:rPr>
              <a:t> Big Data and </a:t>
            </a:r>
            <a:r>
              <a:rPr lang="it-IT" b="1" i="1" dirty="0" err="1" smtClean="0">
                <a:solidFill>
                  <a:schemeClr val="accent1"/>
                </a:solidFill>
              </a:rPr>
              <a:t>Semantics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is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bidirectional</a:t>
            </a:r>
            <a:endParaRPr lang="it-IT" b="1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true</a:t>
            </a:r>
            <a:r>
              <a:rPr lang="it-IT" dirty="0" smtClean="0"/>
              <a:t> for BD </a:t>
            </a:r>
            <a:r>
              <a:rPr lang="it-IT" dirty="0" err="1" smtClean="0"/>
              <a:t>leverages</a:t>
            </a:r>
            <a:r>
              <a:rPr lang="it-IT" dirty="0" smtClean="0"/>
              <a:t> on </a:t>
            </a:r>
            <a:r>
              <a:rPr lang="it-IT" dirty="0" err="1" smtClean="0"/>
              <a:t>semantics</a:t>
            </a:r>
            <a:r>
              <a:rPr lang="it-IT" dirty="0" smtClean="0"/>
              <a:t>, 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some </a:t>
            </a:r>
            <a:r>
              <a:rPr lang="it-IT" dirty="0" err="1" smtClean="0"/>
              <a:t>semantics</a:t>
            </a:r>
            <a:r>
              <a:rPr lang="it-IT" dirty="0" smtClean="0"/>
              <a:t> </a:t>
            </a:r>
            <a:r>
              <a:rPr lang="it-IT" dirty="0" err="1" smtClean="0"/>
              <a:t>tasks</a:t>
            </a:r>
            <a:r>
              <a:rPr lang="it-IT" dirty="0" smtClean="0"/>
              <a:t> are </a:t>
            </a:r>
            <a:r>
              <a:rPr lang="it-IT" dirty="0" err="1" smtClean="0"/>
              <a:t>optimized</a:t>
            </a:r>
            <a:r>
              <a:rPr lang="it-IT" dirty="0" smtClean="0"/>
              <a:t> by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tools</a:t>
            </a:r>
            <a:r>
              <a:rPr lang="it-IT" dirty="0" smtClean="0"/>
              <a:t> </a:t>
            </a:r>
            <a:r>
              <a:rPr lang="it-IT" dirty="0" err="1" smtClean="0"/>
              <a:t>designed</a:t>
            </a:r>
            <a:r>
              <a:rPr lang="it-IT" dirty="0" smtClean="0"/>
              <a:t> for large data sets processing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132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Challenges</a:t>
            </a:r>
            <a:r>
              <a:rPr lang="it-IT" dirty="0" smtClean="0"/>
              <a:t> for Big Data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>
                <a:solidFill>
                  <a:srgbClr val="FF0000"/>
                </a:solidFill>
              </a:rPr>
              <a:t>a) </a:t>
            </a:r>
            <a:r>
              <a:rPr lang="it-IT" dirty="0" err="1" smtClean="0"/>
              <a:t>Meaningful</a:t>
            </a:r>
            <a:r>
              <a:rPr lang="it-IT" dirty="0" smtClean="0"/>
              <a:t> </a:t>
            </a:r>
            <a:r>
              <a:rPr lang="it-IT" dirty="0">
                <a:solidFill>
                  <a:schemeClr val="accent1"/>
                </a:solidFill>
              </a:rPr>
              <a:t>data </a:t>
            </a:r>
            <a:r>
              <a:rPr lang="it-IT" dirty="0" err="1" smtClean="0">
                <a:solidFill>
                  <a:schemeClr val="accent1"/>
                </a:solidFill>
              </a:rPr>
              <a:t>integration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/>
              <a:t>challenges</a:t>
            </a:r>
            <a:r>
              <a:rPr lang="it-IT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i="1" dirty="0" err="1" smtClean="0">
                <a:solidFill>
                  <a:schemeClr val="accent1"/>
                </a:solidFill>
              </a:rPr>
              <a:t>Define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smtClean="0"/>
              <a:t>the </a:t>
            </a:r>
            <a:r>
              <a:rPr lang="it-IT" dirty="0" err="1" smtClean="0"/>
              <a:t>problem</a:t>
            </a:r>
            <a:r>
              <a:rPr lang="it-IT" dirty="0" smtClean="0"/>
              <a:t> to solve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i="1" dirty="0" err="1">
                <a:solidFill>
                  <a:schemeClr val="accent1"/>
                </a:solidFill>
              </a:rPr>
              <a:t>Identify</a:t>
            </a:r>
            <a:r>
              <a:rPr lang="it-IT" dirty="0" smtClean="0"/>
              <a:t> </a:t>
            </a:r>
            <a:r>
              <a:rPr lang="it-IT" dirty="0" err="1" smtClean="0"/>
              <a:t>relevant</a:t>
            </a:r>
            <a:r>
              <a:rPr lang="it-IT" dirty="0" smtClean="0"/>
              <a:t> </a:t>
            </a:r>
            <a:r>
              <a:rPr lang="it-IT" dirty="0" err="1" smtClean="0"/>
              <a:t>pieces</a:t>
            </a:r>
            <a:r>
              <a:rPr lang="it-IT" dirty="0" smtClean="0"/>
              <a:t> of data in Big Data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i="1" dirty="0">
                <a:solidFill>
                  <a:schemeClr val="accent1"/>
                </a:solidFill>
              </a:rPr>
              <a:t>ETL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appropriate formats and </a:t>
            </a:r>
            <a:r>
              <a:rPr lang="it-IT" dirty="0" err="1" smtClean="0"/>
              <a:t>store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for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i="1" dirty="0">
                <a:solidFill>
                  <a:schemeClr val="accent1"/>
                </a:solidFill>
              </a:rPr>
              <a:t>Disambiguate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r>
              <a:rPr lang="it-IT" b="1" i="1" dirty="0">
                <a:solidFill>
                  <a:schemeClr val="accent1"/>
                </a:solidFill>
              </a:rPr>
              <a:t>Solve</a:t>
            </a:r>
            <a:r>
              <a:rPr lang="it-IT" dirty="0" smtClean="0"/>
              <a:t> the </a:t>
            </a:r>
            <a:r>
              <a:rPr lang="it-IT" dirty="0" err="1" smtClean="0"/>
              <a:t>problem</a:t>
            </a: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165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Challenges</a:t>
            </a:r>
            <a:r>
              <a:rPr lang="it-IT" dirty="0"/>
              <a:t> for Big Data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b) </a:t>
            </a:r>
            <a:r>
              <a:rPr lang="it-IT" b="1" i="1" dirty="0" err="1">
                <a:solidFill>
                  <a:schemeClr val="accent1"/>
                </a:solidFill>
              </a:rPr>
              <a:t>Billion</a:t>
            </a:r>
            <a:r>
              <a:rPr lang="it-IT" b="1" i="1" dirty="0">
                <a:solidFill>
                  <a:schemeClr val="accent1"/>
                </a:solidFill>
              </a:rPr>
              <a:t> Triple Challenge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aims</a:t>
            </a:r>
            <a:r>
              <a:rPr lang="it-IT" dirty="0" smtClean="0"/>
              <a:t> to </a:t>
            </a:r>
            <a:r>
              <a:rPr lang="it-IT" dirty="0" err="1" smtClean="0"/>
              <a:t>process</a:t>
            </a:r>
            <a:r>
              <a:rPr lang="it-IT" dirty="0" smtClean="0"/>
              <a:t> large scale target </a:t>
            </a:r>
            <a:r>
              <a:rPr lang="it-IT" dirty="0" err="1" smtClean="0"/>
              <a:t>vocabulary</a:t>
            </a:r>
            <a:r>
              <a:rPr lang="it-IT" dirty="0" smtClean="0"/>
              <a:t> and to link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entity</a:t>
            </a:r>
            <a:r>
              <a:rPr lang="it-IT" dirty="0" smtClean="0"/>
              <a:t> to the </a:t>
            </a:r>
            <a:r>
              <a:rPr lang="it-IT" dirty="0" err="1" smtClean="0"/>
              <a:t>corresponding</a:t>
            </a:r>
            <a:r>
              <a:rPr lang="it-IT" dirty="0" smtClean="0"/>
              <a:t> </a:t>
            </a:r>
            <a:r>
              <a:rPr lang="it-IT" dirty="0" err="1" smtClean="0"/>
              <a:t>sources</a:t>
            </a:r>
            <a:endParaRPr lang="it-IT" dirty="0" smtClean="0"/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c) </a:t>
            </a:r>
            <a:r>
              <a:rPr lang="it-IT" dirty="0" smtClean="0"/>
              <a:t>The </a:t>
            </a:r>
            <a:r>
              <a:rPr lang="it-IT" b="1" i="1" dirty="0" err="1">
                <a:solidFill>
                  <a:schemeClr val="accent1"/>
                </a:solidFill>
              </a:rPr>
              <a:t>Linked</a:t>
            </a:r>
            <a:r>
              <a:rPr lang="it-IT" b="1" i="1" dirty="0">
                <a:solidFill>
                  <a:schemeClr val="accent1"/>
                </a:solidFill>
              </a:rPr>
              <a:t> Open Data </a:t>
            </a:r>
            <a:r>
              <a:rPr lang="it-IT" b="1" i="1" dirty="0" err="1">
                <a:solidFill>
                  <a:schemeClr val="accent1"/>
                </a:solidFill>
              </a:rPr>
              <a:t>ripper</a:t>
            </a:r>
            <a:r>
              <a:rPr lang="it-IT" b="1" i="1" dirty="0">
                <a:solidFill>
                  <a:schemeClr val="accent1"/>
                </a:solidFill>
              </a:rPr>
              <a:t> </a:t>
            </a:r>
            <a:r>
              <a:rPr lang="it-IT" dirty="0" smtClean="0"/>
              <a:t>for </a:t>
            </a:r>
            <a:r>
              <a:rPr lang="it-IT" dirty="0" err="1" smtClean="0"/>
              <a:t>providing</a:t>
            </a:r>
            <a:r>
              <a:rPr lang="it-IT" dirty="0" smtClean="0"/>
              <a:t> </a:t>
            </a:r>
            <a:r>
              <a:rPr lang="it-IT" dirty="0" err="1" smtClean="0"/>
              <a:t>good</a:t>
            </a:r>
            <a:r>
              <a:rPr lang="it-IT" dirty="0" smtClean="0"/>
              <a:t> use </a:t>
            </a:r>
            <a:r>
              <a:rPr lang="it-IT" dirty="0" err="1" smtClean="0"/>
              <a:t>cases</a:t>
            </a:r>
            <a:r>
              <a:rPr lang="it-IT" dirty="0" smtClean="0"/>
              <a:t> for LOD and to be </a:t>
            </a:r>
            <a:r>
              <a:rPr lang="it-IT" dirty="0" err="1" smtClean="0"/>
              <a:t>able</a:t>
            </a:r>
            <a:r>
              <a:rPr lang="it-IT" dirty="0" smtClean="0"/>
              <a:t> to link </a:t>
            </a:r>
            <a:r>
              <a:rPr lang="it-IT" dirty="0" err="1" smtClean="0"/>
              <a:t>them</a:t>
            </a:r>
            <a:r>
              <a:rPr lang="it-IT" dirty="0" smtClean="0"/>
              <a:t> with non LOD </a:t>
            </a:r>
            <a:r>
              <a:rPr lang="it-IT" dirty="0" err="1" smtClean="0"/>
              <a:t>efficiently</a:t>
            </a:r>
            <a:endParaRPr lang="it-IT" dirty="0" smtClean="0"/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d) </a:t>
            </a:r>
            <a:r>
              <a:rPr lang="it-IT" dirty="0" smtClean="0"/>
              <a:t>The </a:t>
            </a:r>
            <a:r>
              <a:rPr lang="it-IT" b="1" i="1" dirty="0" err="1">
                <a:solidFill>
                  <a:schemeClr val="accent1"/>
                </a:solidFill>
              </a:rPr>
              <a:t>value</a:t>
            </a:r>
            <a:r>
              <a:rPr lang="it-IT" b="1" i="1" dirty="0">
                <a:solidFill>
                  <a:schemeClr val="accent1"/>
                </a:solidFill>
              </a:rPr>
              <a:t> of the use of </a:t>
            </a:r>
            <a:r>
              <a:rPr lang="it-IT" b="1" i="1" dirty="0" err="1">
                <a:solidFill>
                  <a:schemeClr val="accent1"/>
                </a:solidFill>
              </a:rPr>
              <a:t>semantics</a:t>
            </a:r>
            <a:r>
              <a:rPr lang="it-IT" b="1" i="1" dirty="0">
                <a:solidFill>
                  <a:schemeClr val="accent1"/>
                </a:solidFill>
              </a:rPr>
              <a:t> </a:t>
            </a:r>
            <a:r>
              <a:rPr lang="it-IT" dirty="0" smtClean="0"/>
              <a:t>in data </a:t>
            </a:r>
            <a:r>
              <a:rPr lang="it-IT" dirty="0" err="1" smtClean="0"/>
              <a:t>integration</a:t>
            </a:r>
            <a:r>
              <a:rPr lang="it-IT" dirty="0" smtClean="0"/>
              <a:t> and in the design of </a:t>
            </a:r>
            <a:r>
              <a:rPr lang="it-IT" dirty="0" err="1" smtClean="0"/>
              <a:t>futur</a:t>
            </a:r>
            <a:r>
              <a:rPr lang="it-IT" dirty="0" smtClean="0"/>
              <a:t> DBMS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3643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Challenges</a:t>
            </a:r>
            <a:r>
              <a:rPr lang="it-IT" dirty="0"/>
              <a:t> for Big Data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it-IT" b="1" i="1" dirty="0" err="1" smtClean="0">
                <a:solidFill>
                  <a:schemeClr val="accent1"/>
                </a:solidFill>
              </a:rPr>
              <a:t>Semantics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could</a:t>
            </a:r>
            <a:r>
              <a:rPr lang="it-IT" b="1" i="1" dirty="0" smtClean="0">
                <a:solidFill>
                  <a:schemeClr val="accent1"/>
                </a:solidFill>
              </a:rPr>
              <a:t> be </a:t>
            </a:r>
            <a:r>
              <a:rPr lang="it-IT" b="1" i="1" dirty="0" err="1" smtClean="0">
                <a:solidFill>
                  <a:schemeClr val="accent1"/>
                </a:solidFill>
              </a:rPr>
              <a:t>considered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as</a:t>
            </a:r>
            <a:r>
              <a:rPr lang="it-IT" b="1" i="1" dirty="0" smtClean="0">
                <a:solidFill>
                  <a:schemeClr val="accent1"/>
                </a:solidFill>
              </a:rPr>
              <a:t> a </a:t>
            </a:r>
            <a:r>
              <a:rPr lang="it-IT" b="1" i="1" dirty="0" err="1" smtClean="0">
                <a:solidFill>
                  <a:schemeClr val="accent1"/>
                </a:solidFill>
              </a:rPr>
              <a:t>magic</a:t>
            </a:r>
            <a:r>
              <a:rPr lang="it-IT" b="1" i="1" dirty="0" smtClean="0">
                <a:solidFill>
                  <a:schemeClr val="accent1"/>
                </a:solidFill>
              </a:rPr>
              <a:t> world to bridge the gap of the </a:t>
            </a:r>
            <a:r>
              <a:rPr lang="it-IT" b="1" i="1" dirty="0" err="1" smtClean="0">
                <a:solidFill>
                  <a:schemeClr val="accent1"/>
                </a:solidFill>
              </a:rPr>
              <a:t>heterogeneity</a:t>
            </a:r>
            <a:r>
              <a:rPr lang="it-IT" b="1" i="1" dirty="0" smtClean="0">
                <a:solidFill>
                  <a:schemeClr val="accent1"/>
                </a:solidFill>
              </a:rPr>
              <a:t> of data.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Semantics</a:t>
            </a:r>
            <a:r>
              <a:rPr lang="it-IT" dirty="0" smtClean="0"/>
              <a:t> can be </a:t>
            </a:r>
            <a:r>
              <a:rPr lang="it-IT" dirty="0" err="1" smtClean="0"/>
              <a:t>used</a:t>
            </a:r>
            <a:r>
              <a:rPr lang="it-IT" dirty="0" smtClean="0"/>
              <a:t> in a </a:t>
            </a:r>
            <a:r>
              <a:rPr lang="it-IT" i="1" u="sng" dirty="0" err="1" smtClean="0"/>
              <a:t>decidable</a:t>
            </a:r>
            <a:r>
              <a:rPr lang="it-IT" i="1" u="sng" dirty="0" smtClean="0"/>
              <a:t> </a:t>
            </a:r>
            <a:r>
              <a:rPr lang="it-IT" i="1" u="sng" dirty="0" err="1" smtClean="0"/>
              <a:t>system</a:t>
            </a:r>
            <a:r>
              <a:rPr lang="it-IT" i="1" u="sng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makes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to </a:t>
            </a:r>
            <a:r>
              <a:rPr lang="it-IT" dirty="0" err="1" smtClean="0"/>
              <a:t>detect</a:t>
            </a:r>
            <a:r>
              <a:rPr lang="it-IT" dirty="0" smtClean="0"/>
              <a:t> </a:t>
            </a:r>
            <a:r>
              <a:rPr lang="it-IT" dirty="0" err="1" smtClean="0"/>
              <a:t>inconsistency</a:t>
            </a:r>
            <a:r>
              <a:rPr lang="it-IT" dirty="0" smtClean="0"/>
              <a:t> of data, </a:t>
            </a:r>
            <a:r>
              <a:rPr lang="it-IT" dirty="0" err="1" smtClean="0"/>
              <a:t>generates</a:t>
            </a:r>
            <a:r>
              <a:rPr lang="it-IT" dirty="0" smtClean="0"/>
              <a:t> new </a:t>
            </a:r>
            <a:r>
              <a:rPr lang="it-IT" dirty="0" err="1" smtClean="0"/>
              <a:t>knowledge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inference</a:t>
            </a:r>
            <a:r>
              <a:rPr lang="it-IT" dirty="0" smtClean="0"/>
              <a:t> </a:t>
            </a:r>
            <a:r>
              <a:rPr lang="it-IT" dirty="0" err="1" smtClean="0"/>
              <a:t>engine</a:t>
            </a:r>
            <a:r>
              <a:rPr lang="it-IT" dirty="0" smtClean="0"/>
              <a:t> or </a:t>
            </a:r>
            <a:r>
              <a:rPr lang="it-IT" dirty="0" err="1" smtClean="0"/>
              <a:t>simply</a:t>
            </a:r>
            <a:r>
              <a:rPr lang="it-IT" dirty="0" smtClean="0"/>
              <a:t> </a:t>
            </a:r>
            <a:r>
              <a:rPr lang="it-IT" dirty="0" err="1" smtClean="0"/>
              <a:t>links</a:t>
            </a:r>
            <a:r>
              <a:rPr lang="it-IT" dirty="0" smtClean="0"/>
              <a:t> more </a:t>
            </a:r>
            <a:r>
              <a:rPr lang="it-IT" dirty="0" err="1" smtClean="0"/>
              <a:t>accurately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data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relevant</a:t>
            </a:r>
            <a:r>
              <a:rPr lang="it-IT" dirty="0" smtClean="0"/>
              <a:t> for machine </a:t>
            </a:r>
            <a:r>
              <a:rPr lang="it-IT" dirty="0" err="1" smtClean="0"/>
              <a:t>learning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techniques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1198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it-IT" dirty="0" err="1"/>
              <a:t>Challenges</a:t>
            </a:r>
            <a:r>
              <a:rPr lang="it-IT" dirty="0"/>
              <a:t> for Big Data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4016" y="1340768"/>
            <a:ext cx="8820472" cy="55446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b="1" i="1" dirty="0" smtClean="0">
                <a:solidFill>
                  <a:schemeClr val="accent1"/>
                </a:solidFill>
              </a:rPr>
              <a:t>To </a:t>
            </a:r>
            <a:r>
              <a:rPr lang="it-IT" b="1" i="1" dirty="0" err="1" smtClean="0">
                <a:solidFill>
                  <a:schemeClr val="accent1"/>
                </a:solidFill>
              </a:rPr>
              <a:t>determine</a:t>
            </a:r>
            <a:r>
              <a:rPr lang="it-IT" b="1" i="1" dirty="0" smtClean="0">
                <a:solidFill>
                  <a:schemeClr val="accent1"/>
                </a:solidFill>
              </a:rPr>
              <a:t> the </a:t>
            </a:r>
            <a:r>
              <a:rPr lang="it-IT" b="1" i="1" dirty="0" err="1" smtClean="0">
                <a:solidFill>
                  <a:schemeClr val="accent1"/>
                </a:solidFill>
              </a:rPr>
              <a:t>quality</a:t>
            </a:r>
            <a:r>
              <a:rPr lang="it-IT" b="1" i="1" dirty="0" smtClean="0">
                <a:solidFill>
                  <a:schemeClr val="accent1"/>
                </a:solidFill>
              </a:rPr>
              <a:t> of </a:t>
            </a:r>
            <a:r>
              <a:rPr lang="it-IT" b="1" i="1" dirty="0" err="1" smtClean="0">
                <a:solidFill>
                  <a:schemeClr val="accent1"/>
                </a:solidFill>
              </a:rPr>
              <a:t>datasets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published</a:t>
            </a:r>
            <a:r>
              <a:rPr lang="it-IT" b="1" i="1" dirty="0" smtClean="0">
                <a:solidFill>
                  <a:schemeClr val="accent1"/>
                </a:solidFill>
              </a:rPr>
              <a:t> on the web and </a:t>
            </a:r>
            <a:r>
              <a:rPr lang="it-IT" b="1" i="1" dirty="0" err="1" smtClean="0">
                <a:solidFill>
                  <a:schemeClr val="accent1"/>
                </a:solidFill>
              </a:rPr>
              <a:t>make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this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quality</a:t>
            </a:r>
            <a:r>
              <a:rPr lang="it-IT" b="1" i="1" dirty="0" smtClean="0">
                <a:solidFill>
                  <a:schemeClr val="accent1"/>
                </a:solidFill>
              </a:rPr>
              <a:t> information </a:t>
            </a:r>
            <a:r>
              <a:rPr lang="it-IT" b="1" i="1" dirty="0" err="1" smtClean="0">
                <a:solidFill>
                  <a:schemeClr val="accent1"/>
                </a:solidFill>
              </a:rPr>
              <a:t>explicit</a:t>
            </a:r>
            <a:r>
              <a:rPr lang="it-IT" b="1" i="1" dirty="0" smtClean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r>
              <a:rPr lang="it-IT" dirty="0" err="1" smtClean="0"/>
              <a:t>Assuring</a:t>
            </a:r>
            <a:r>
              <a:rPr lang="it-IT" dirty="0" smtClean="0"/>
              <a:t> data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particularly</a:t>
            </a:r>
            <a:r>
              <a:rPr lang="it-IT" dirty="0" smtClean="0"/>
              <a:t> a </a:t>
            </a:r>
            <a:r>
              <a:rPr lang="it-IT" dirty="0" err="1" smtClean="0"/>
              <a:t>challenge</a:t>
            </a:r>
            <a:r>
              <a:rPr lang="it-IT" dirty="0" smtClean="0"/>
              <a:t> in LOD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involves</a:t>
            </a:r>
            <a:r>
              <a:rPr lang="it-IT" dirty="0" smtClean="0"/>
              <a:t> a set of </a:t>
            </a:r>
            <a:r>
              <a:rPr lang="it-IT" dirty="0" err="1" smtClean="0"/>
              <a:t>autonomously</a:t>
            </a:r>
            <a:r>
              <a:rPr lang="it-IT" dirty="0" smtClean="0"/>
              <a:t> </a:t>
            </a:r>
            <a:r>
              <a:rPr lang="it-IT" dirty="0" err="1" smtClean="0"/>
              <a:t>evolving</a:t>
            </a:r>
            <a:r>
              <a:rPr lang="it-IT" dirty="0" smtClean="0"/>
              <a:t> data </a:t>
            </a:r>
            <a:r>
              <a:rPr lang="it-IT" dirty="0" err="1" smtClean="0"/>
              <a:t>sources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smtClean="0"/>
              <a:t>Information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criteria</a:t>
            </a:r>
            <a:r>
              <a:rPr lang="it-IT" dirty="0" smtClean="0"/>
              <a:t> for:</a:t>
            </a:r>
          </a:p>
          <a:p>
            <a:r>
              <a:rPr lang="it-IT" b="1" i="1" dirty="0">
                <a:solidFill>
                  <a:schemeClr val="accent1"/>
                </a:solidFill>
              </a:rPr>
              <a:t>Web </a:t>
            </a:r>
            <a:r>
              <a:rPr lang="it-IT" b="1" i="1" dirty="0" err="1">
                <a:solidFill>
                  <a:schemeClr val="accent1"/>
                </a:solidFill>
              </a:rPr>
              <a:t>documents</a:t>
            </a:r>
            <a:r>
              <a:rPr lang="it-IT" b="1" i="1" dirty="0">
                <a:solidFill>
                  <a:schemeClr val="accent1"/>
                </a:solidFill>
              </a:rPr>
              <a:t> </a:t>
            </a:r>
            <a:r>
              <a:rPr lang="it-IT" dirty="0" smtClean="0">
                <a:solidFill>
                  <a:schemeClr val="accent1"/>
                </a:solidFill>
              </a:rPr>
              <a:t>– </a:t>
            </a:r>
            <a:r>
              <a:rPr lang="it-IT" i="1" dirty="0" smtClean="0">
                <a:solidFill>
                  <a:schemeClr val="accent1"/>
                </a:solidFill>
              </a:rPr>
              <a:t>page </a:t>
            </a:r>
            <a:r>
              <a:rPr lang="it-IT" i="1" dirty="0" err="1" smtClean="0">
                <a:solidFill>
                  <a:schemeClr val="accent1"/>
                </a:solidFill>
              </a:rPr>
              <a:t>trustworthiness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sz="1300" i="1" dirty="0" smtClean="0">
                <a:solidFill>
                  <a:schemeClr val="accent1"/>
                </a:solidFill>
              </a:rPr>
              <a:t>versus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i="1" dirty="0">
                <a:solidFill>
                  <a:schemeClr val="accent1"/>
                </a:solidFill>
              </a:rPr>
              <a:t>page </a:t>
            </a:r>
            <a:r>
              <a:rPr lang="it-IT" i="1" dirty="0" err="1">
                <a:solidFill>
                  <a:schemeClr val="accent1"/>
                </a:solidFill>
              </a:rPr>
              <a:t>rank</a:t>
            </a:r>
            <a:endParaRPr lang="it-IT" i="1" dirty="0">
              <a:solidFill>
                <a:schemeClr val="accent1"/>
              </a:solidFill>
            </a:endParaRPr>
          </a:p>
          <a:p>
            <a:r>
              <a:rPr lang="it-IT" b="1" i="1" dirty="0" err="1">
                <a:solidFill>
                  <a:schemeClr val="accent1"/>
                </a:solidFill>
              </a:rPr>
              <a:t>Structured</a:t>
            </a:r>
            <a:r>
              <a:rPr lang="it-IT" b="1" i="1" dirty="0">
                <a:solidFill>
                  <a:schemeClr val="accent1"/>
                </a:solidFill>
              </a:rPr>
              <a:t> information </a:t>
            </a:r>
            <a:r>
              <a:rPr lang="it-IT" dirty="0" smtClean="0">
                <a:solidFill>
                  <a:schemeClr val="accent1"/>
                </a:solidFill>
              </a:rPr>
              <a:t>– </a:t>
            </a:r>
            <a:r>
              <a:rPr lang="it-IT" i="1" dirty="0" err="1">
                <a:solidFill>
                  <a:schemeClr val="accent1"/>
                </a:solidFill>
              </a:rPr>
              <a:t>correctness</a:t>
            </a:r>
            <a:r>
              <a:rPr lang="it-IT" i="1" dirty="0">
                <a:solidFill>
                  <a:schemeClr val="accent1"/>
                </a:solidFill>
              </a:rPr>
              <a:t> of </a:t>
            </a:r>
            <a:r>
              <a:rPr lang="it-IT" i="1" dirty="0" err="1">
                <a:solidFill>
                  <a:schemeClr val="accent1"/>
                </a:solidFill>
              </a:rPr>
              <a:t>facts</a:t>
            </a:r>
            <a:r>
              <a:rPr lang="it-IT" i="1" dirty="0">
                <a:solidFill>
                  <a:schemeClr val="accent1"/>
                </a:solidFill>
              </a:rPr>
              <a:t>, </a:t>
            </a:r>
            <a:r>
              <a:rPr lang="it-IT" i="1" dirty="0" err="1">
                <a:solidFill>
                  <a:schemeClr val="accent1"/>
                </a:solidFill>
              </a:rPr>
              <a:t>adequacy</a:t>
            </a:r>
            <a:r>
              <a:rPr lang="it-IT" i="1" dirty="0">
                <a:solidFill>
                  <a:schemeClr val="accent1"/>
                </a:solidFill>
              </a:rPr>
              <a:t> of </a:t>
            </a:r>
            <a:r>
              <a:rPr lang="it-IT" i="1" dirty="0" err="1">
                <a:solidFill>
                  <a:schemeClr val="accent1"/>
                </a:solidFill>
              </a:rPr>
              <a:t>semantic</a:t>
            </a:r>
            <a:r>
              <a:rPr lang="it-IT" i="1" dirty="0">
                <a:solidFill>
                  <a:schemeClr val="accent1"/>
                </a:solidFill>
              </a:rPr>
              <a:t> </a:t>
            </a:r>
            <a:r>
              <a:rPr lang="it-IT" i="1" dirty="0" err="1">
                <a:solidFill>
                  <a:schemeClr val="accent1"/>
                </a:solidFill>
              </a:rPr>
              <a:t>representation</a:t>
            </a:r>
            <a:r>
              <a:rPr lang="it-IT" i="1" dirty="0">
                <a:solidFill>
                  <a:schemeClr val="accent1"/>
                </a:solidFill>
              </a:rPr>
              <a:t>, </a:t>
            </a:r>
            <a:r>
              <a:rPr lang="it-IT" i="1" dirty="0" err="1">
                <a:solidFill>
                  <a:schemeClr val="accent1"/>
                </a:solidFill>
              </a:rPr>
              <a:t>degree</a:t>
            </a:r>
            <a:r>
              <a:rPr lang="it-IT" i="1" dirty="0">
                <a:solidFill>
                  <a:schemeClr val="accent1"/>
                </a:solidFill>
              </a:rPr>
              <a:t> of </a:t>
            </a:r>
            <a:r>
              <a:rPr lang="it-IT" i="1" dirty="0" err="1" smtClean="0">
                <a:solidFill>
                  <a:schemeClr val="accent1"/>
                </a:solidFill>
              </a:rPr>
              <a:t>coverage</a:t>
            </a:r>
            <a:endParaRPr lang="it-IT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006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it-IT" dirty="0" err="1" smtClean="0"/>
              <a:t>Trustworthisess</a:t>
            </a:r>
            <a:r>
              <a:rPr lang="it-IT" dirty="0" smtClean="0"/>
              <a:t> of web </a:t>
            </a:r>
            <a:r>
              <a:rPr lang="it-IT" dirty="0" err="1" smtClean="0"/>
              <a:t>sources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 </a:t>
            </a:r>
            <a:r>
              <a:rPr lang="it-IT" i="1" dirty="0" err="1">
                <a:solidFill>
                  <a:schemeClr val="accent1"/>
                </a:solidFill>
              </a:rPr>
              <a:t>T</a:t>
            </a:r>
            <a:r>
              <a:rPr lang="it-IT" i="1" dirty="0" err="1" smtClean="0">
                <a:solidFill>
                  <a:schemeClr val="accent1"/>
                </a:solidFill>
              </a:rPr>
              <a:t>rustworthiness</a:t>
            </a:r>
            <a:r>
              <a:rPr lang="it-IT" i="1" dirty="0" smtClean="0">
                <a:solidFill>
                  <a:schemeClr val="accent1"/>
                </a:solidFill>
              </a:rPr>
              <a:t> or </a:t>
            </a:r>
            <a:r>
              <a:rPr lang="it-IT" i="1" dirty="0" err="1" smtClean="0">
                <a:solidFill>
                  <a:schemeClr val="accent1"/>
                </a:solidFill>
              </a:rPr>
              <a:t>accuracy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dirty="0" smtClean="0"/>
              <a:t>of a web source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as</a:t>
            </a:r>
            <a:r>
              <a:rPr lang="it-IT" dirty="0" smtClean="0"/>
              <a:t> the </a:t>
            </a:r>
            <a:r>
              <a:rPr lang="it-IT" dirty="0" err="1" smtClean="0"/>
              <a:t>probability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the </a:t>
            </a:r>
            <a:r>
              <a:rPr lang="it-IT" dirty="0" err="1" smtClean="0"/>
              <a:t>correct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 for a </a:t>
            </a:r>
            <a:r>
              <a:rPr lang="it-IT" dirty="0" err="1" smtClean="0"/>
              <a:t>fact</a:t>
            </a:r>
            <a:r>
              <a:rPr lang="it-IT" dirty="0" smtClean="0"/>
              <a:t>, </a:t>
            </a:r>
            <a:r>
              <a:rPr lang="it-IT" dirty="0" err="1" smtClean="0"/>
              <a:t>assuming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mentions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 for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fact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Trustworthiness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orthogonal</a:t>
            </a:r>
            <a:r>
              <a:rPr lang="it-IT" dirty="0" smtClean="0"/>
              <a:t> to </a:t>
            </a:r>
            <a:r>
              <a:rPr lang="it-IT" dirty="0" err="1" smtClean="0"/>
              <a:t>PageRank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251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Data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assessment</a:t>
            </a:r>
            <a:r>
              <a:rPr lang="it-IT" dirty="0" smtClean="0"/>
              <a:t> </a:t>
            </a:r>
            <a:r>
              <a:rPr lang="it-IT" dirty="0" err="1" smtClean="0"/>
              <a:t>methodology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132856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A data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assessment</a:t>
            </a:r>
            <a:r>
              <a:rPr lang="it-IT" dirty="0" smtClean="0"/>
              <a:t> </a:t>
            </a:r>
            <a:r>
              <a:rPr lang="it-IT" dirty="0" err="1" smtClean="0"/>
              <a:t>methodology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the </a:t>
            </a:r>
          </a:p>
          <a:p>
            <a:pPr marL="0" indent="0">
              <a:buNone/>
            </a:pPr>
            <a:r>
              <a:rPr lang="it-IT" b="1" i="1" dirty="0" err="1" smtClean="0">
                <a:solidFill>
                  <a:schemeClr val="accent1"/>
                </a:solidFill>
              </a:rPr>
              <a:t>process</a:t>
            </a:r>
            <a:r>
              <a:rPr lang="it-IT" b="1" i="1" dirty="0" smtClean="0">
                <a:solidFill>
                  <a:schemeClr val="accent1"/>
                </a:solidFill>
              </a:rPr>
              <a:t> of </a:t>
            </a:r>
            <a:r>
              <a:rPr lang="it-IT" b="1" i="1" dirty="0" err="1" smtClean="0">
                <a:solidFill>
                  <a:schemeClr val="accent1"/>
                </a:solidFill>
              </a:rPr>
              <a:t>evaluating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if</a:t>
            </a:r>
            <a:r>
              <a:rPr lang="it-IT" b="1" i="1" dirty="0" smtClean="0">
                <a:solidFill>
                  <a:schemeClr val="accent1"/>
                </a:solidFill>
              </a:rPr>
              <a:t> a </a:t>
            </a:r>
            <a:r>
              <a:rPr lang="it-IT" b="1" i="1" dirty="0" err="1" smtClean="0">
                <a:solidFill>
                  <a:schemeClr val="accent1"/>
                </a:solidFill>
              </a:rPr>
              <a:t>piece</a:t>
            </a:r>
            <a:r>
              <a:rPr lang="it-IT" b="1" i="1" dirty="0" smtClean="0">
                <a:solidFill>
                  <a:schemeClr val="accent1"/>
                </a:solidFill>
              </a:rPr>
              <a:t> of data </a:t>
            </a:r>
            <a:r>
              <a:rPr lang="it-IT" b="1" i="1" dirty="0" err="1" smtClean="0">
                <a:solidFill>
                  <a:schemeClr val="accent1"/>
                </a:solidFill>
              </a:rPr>
              <a:t>meets</a:t>
            </a:r>
            <a:r>
              <a:rPr lang="it-IT" b="1" i="1" dirty="0" smtClean="0">
                <a:solidFill>
                  <a:schemeClr val="accent1"/>
                </a:solidFill>
              </a:rPr>
              <a:t> the information consumers </a:t>
            </a:r>
            <a:r>
              <a:rPr lang="it-IT" b="1" i="1" dirty="0" err="1" smtClean="0">
                <a:solidFill>
                  <a:schemeClr val="accent1"/>
                </a:solidFill>
              </a:rPr>
              <a:t>need</a:t>
            </a:r>
            <a:r>
              <a:rPr lang="it-IT" b="1" i="1" dirty="0" smtClean="0">
                <a:solidFill>
                  <a:schemeClr val="accent1"/>
                </a:solidFill>
              </a:rPr>
              <a:t> in a </a:t>
            </a:r>
            <a:r>
              <a:rPr lang="it-IT" b="1" i="1" dirty="0" err="1" smtClean="0">
                <a:solidFill>
                  <a:schemeClr val="accent1"/>
                </a:solidFill>
              </a:rPr>
              <a:t>specific</a:t>
            </a:r>
            <a:r>
              <a:rPr lang="it-IT" b="1" i="1" dirty="0" smtClean="0">
                <a:solidFill>
                  <a:schemeClr val="accent1"/>
                </a:solidFill>
              </a:rPr>
              <a:t> case.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process</a:t>
            </a:r>
            <a:r>
              <a:rPr lang="it-IT" dirty="0" smtClean="0"/>
              <a:t> </a:t>
            </a:r>
            <a:r>
              <a:rPr lang="it-IT" dirty="0" err="1" smtClean="0"/>
              <a:t>involves</a:t>
            </a:r>
            <a:r>
              <a:rPr lang="it-IT" dirty="0" smtClean="0"/>
              <a:t> </a:t>
            </a:r>
            <a:r>
              <a:rPr lang="it-IT" dirty="0" err="1" smtClean="0"/>
              <a:t>measuring</a:t>
            </a:r>
            <a:r>
              <a:rPr lang="it-IT" dirty="0" smtClean="0"/>
              <a:t> the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dimensions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are </a:t>
            </a:r>
            <a:r>
              <a:rPr lang="it-IT" dirty="0" err="1" smtClean="0"/>
              <a:t>relevant</a:t>
            </a:r>
            <a:r>
              <a:rPr lang="it-IT" dirty="0" smtClean="0"/>
              <a:t> to the </a:t>
            </a:r>
            <a:r>
              <a:rPr lang="it-IT" dirty="0" err="1" smtClean="0"/>
              <a:t>user</a:t>
            </a:r>
            <a:r>
              <a:rPr lang="it-IT" dirty="0" smtClean="0"/>
              <a:t> and </a:t>
            </a:r>
            <a:r>
              <a:rPr lang="it-IT" dirty="0" err="1" smtClean="0"/>
              <a:t>comparing</a:t>
            </a:r>
            <a:r>
              <a:rPr lang="it-IT" dirty="0" smtClean="0"/>
              <a:t> the </a:t>
            </a:r>
            <a:r>
              <a:rPr lang="it-IT" dirty="0" err="1" smtClean="0"/>
              <a:t>assessment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r>
              <a:rPr lang="it-IT" dirty="0" smtClean="0"/>
              <a:t> with the </a:t>
            </a:r>
            <a:r>
              <a:rPr lang="it-IT" dirty="0" err="1" smtClean="0"/>
              <a:t>users</a:t>
            </a:r>
            <a:r>
              <a:rPr lang="it-IT" dirty="0" smtClean="0"/>
              <a:t>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668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5400" dirty="0" smtClean="0">
                <a:solidFill>
                  <a:schemeClr val="accent1"/>
                </a:solidFill>
              </a:rPr>
              <a:t>(BIG) </a:t>
            </a:r>
            <a:r>
              <a:rPr lang="it-IT" sz="5400" b="1" dirty="0" smtClean="0">
                <a:solidFill>
                  <a:schemeClr val="accent1"/>
                </a:solidFill>
              </a:rPr>
              <a:t>DATA </a:t>
            </a:r>
            <a:endParaRPr lang="it-IT" sz="5400" b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it-IT" sz="5400" dirty="0" smtClean="0">
                <a:solidFill>
                  <a:schemeClr val="accent1"/>
                </a:solidFill>
              </a:rPr>
              <a:t>IS ONLY AS </a:t>
            </a:r>
            <a:r>
              <a:rPr lang="it-IT" sz="5400" b="1" dirty="0">
                <a:solidFill>
                  <a:schemeClr val="accent1"/>
                </a:solidFill>
              </a:rPr>
              <a:t>USEFUL</a:t>
            </a:r>
            <a:r>
              <a:rPr lang="it-IT" sz="5400" dirty="0" smtClean="0">
                <a:solidFill>
                  <a:schemeClr val="accent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it-IT" sz="5400" dirty="0" smtClean="0">
                <a:solidFill>
                  <a:schemeClr val="accent1"/>
                </a:solidFill>
              </a:rPr>
              <a:t>AS ITS </a:t>
            </a:r>
            <a:r>
              <a:rPr lang="it-IT" sz="5400" b="1" dirty="0">
                <a:solidFill>
                  <a:schemeClr val="accent1"/>
                </a:solidFill>
              </a:rPr>
              <a:t>QUALITY</a:t>
            </a:r>
            <a:endParaRPr lang="it-IT" sz="5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6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(</a:t>
            </a:r>
            <a:r>
              <a:rPr lang="it-IT" dirty="0" err="1" smtClean="0"/>
              <a:t>Since</a:t>
            </a:r>
            <a:r>
              <a:rPr lang="it-IT" dirty="0" smtClean="0"/>
              <a:t> </a:t>
            </a:r>
            <a:r>
              <a:rPr lang="it-IT" dirty="0" smtClean="0"/>
              <a:t>Big Data </a:t>
            </a:r>
            <a:r>
              <a:rPr lang="it-IT" dirty="0" err="1" smtClean="0"/>
              <a:t>is</a:t>
            </a:r>
            <a:r>
              <a:rPr lang="it-IT" dirty="0" smtClean="0"/>
              <a:t> big and </a:t>
            </a:r>
            <a:r>
              <a:rPr lang="it-IT" dirty="0" err="1" smtClean="0"/>
              <a:t>messy</a:t>
            </a:r>
            <a:r>
              <a:rPr lang="it-IT" dirty="0" smtClean="0"/>
              <a:t>), </a:t>
            </a:r>
            <a:r>
              <a:rPr lang="it-IT" dirty="0" err="1" smtClean="0"/>
              <a:t>challenges</a:t>
            </a:r>
            <a:r>
              <a:rPr lang="it-IT" dirty="0" smtClean="0"/>
              <a:t> can be </a:t>
            </a:r>
            <a:r>
              <a:rPr lang="it-IT" dirty="0" err="1" smtClean="0"/>
              <a:t>classified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</a:t>
            </a:r>
          </a:p>
          <a:p>
            <a:r>
              <a:rPr lang="it-IT" b="1" i="1" dirty="0" err="1" smtClean="0">
                <a:solidFill>
                  <a:schemeClr val="accent1"/>
                </a:solidFill>
              </a:rPr>
              <a:t>engineering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tasks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dirty="0" smtClean="0"/>
              <a:t>(</a:t>
            </a:r>
            <a:r>
              <a:rPr lang="it-IT" dirty="0" err="1" smtClean="0"/>
              <a:t>managing</a:t>
            </a:r>
            <a:r>
              <a:rPr lang="it-IT" dirty="0" smtClean="0"/>
              <a:t> data </a:t>
            </a:r>
            <a:r>
              <a:rPr lang="it-IT" dirty="0" err="1" smtClean="0"/>
              <a:t>at</a:t>
            </a:r>
            <a:r>
              <a:rPr lang="it-IT" dirty="0" smtClean="0"/>
              <a:t> an </a:t>
            </a:r>
            <a:r>
              <a:rPr lang="it-IT" dirty="0" err="1" smtClean="0"/>
              <a:t>unumaginable</a:t>
            </a:r>
            <a:r>
              <a:rPr lang="it-IT" dirty="0" smtClean="0"/>
              <a:t> scale) </a:t>
            </a:r>
          </a:p>
          <a:p>
            <a:pPr marL="0" indent="0">
              <a:buNone/>
            </a:pPr>
            <a:r>
              <a:rPr lang="it-IT" dirty="0" smtClean="0"/>
              <a:t>and </a:t>
            </a:r>
          </a:p>
          <a:p>
            <a:r>
              <a:rPr lang="it-IT" b="1" i="1" dirty="0" err="1">
                <a:solidFill>
                  <a:schemeClr val="accent1"/>
                </a:solidFill>
              </a:rPr>
              <a:t>semantics</a:t>
            </a:r>
            <a:r>
              <a:rPr lang="it-IT" b="1" i="1" dirty="0">
                <a:solidFill>
                  <a:schemeClr val="accent1"/>
                </a:solidFill>
              </a:rPr>
              <a:t> </a:t>
            </a:r>
            <a:r>
              <a:rPr lang="it-IT" dirty="0" smtClean="0"/>
              <a:t>(</a:t>
            </a:r>
            <a:r>
              <a:rPr lang="it-IT" dirty="0" err="1" smtClean="0"/>
              <a:t>finding</a:t>
            </a:r>
            <a:r>
              <a:rPr lang="it-IT" dirty="0" smtClean="0"/>
              <a:t> and </a:t>
            </a:r>
            <a:r>
              <a:rPr lang="it-IT" dirty="0" err="1" smtClean="0"/>
              <a:t>meaningfully</a:t>
            </a:r>
            <a:r>
              <a:rPr lang="it-IT" dirty="0" smtClean="0"/>
              <a:t> </a:t>
            </a:r>
            <a:r>
              <a:rPr lang="it-IT" dirty="0" err="1" smtClean="0"/>
              <a:t>combining</a:t>
            </a:r>
            <a:r>
              <a:rPr lang="it-IT" dirty="0" smtClean="0"/>
              <a:t> information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relevant</a:t>
            </a:r>
            <a:r>
              <a:rPr lang="it-IT" dirty="0" smtClean="0"/>
              <a:t> to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needs</a:t>
            </a:r>
            <a:r>
              <a:rPr lang="it-IT" dirty="0" smtClean="0"/>
              <a:t>)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4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Challenges</a:t>
            </a:r>
            <a:r>
              <a:rPr lang="it-IT" dirty="0"/>
              <a:t> for Big Data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err="1" smtClean="0"/>
              <a:t>Identify</a:t>
            </a:r>
            <a:r>
              <a:rPr lang="it-IT" dirty="0" smtClean="0"/>
              <a:t> </a:t>
            </a:r>
            <a:r>
              <a:rPr lang="it-IT" dirty="0" err="1" smtClean="0"/>
              <a:t>relevant</a:t>
            </a:r>
            <a:r>
              <a:rPr lang="it-IT" dirty="0" smtClean="0"/>
              <a:t> </a:t>
            </a:r>
            <a:r>
              <a:rPr lang="it-IT" dirty="0" err="1" smtClean="0"/>
              <a:t>pieces</a:t>
            </a:r>
            <a:r>
              <a:rPr lang="it-IT" dirty="0" smtClean="0"/>
              <a:t> of information in </a:t>
            </a:r>
            <a:r>
              <a:rPr lang="it-IT" dirty="0" err="1" smtClean="0"/>
              <a:t>messy</a:t>
            </a:r>
            <a:r>
              <a:rPr lang="it-IT" dirty="0" smtClean="0"/>
              <a:t> data.</a:t>
            </a:r>
          </a:p>
          <a:p>
            <a:r>
              <a:rPr lang="it-IT" b="1" i="1" dirty="0" err="1" smtClean="0">
                <a:solidFill>
                  <a:schemeClr val="accent1"/>
                </a:solidFill>
              </a:rPr>
              <a:t>Named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entity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resolution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sz="2100" b="1" i="1" dirty="0"/>
              <a:t>(</a:t>
            </a:r>
            <a:r>
              <a:rPr lang="it-IT" sz="2100" b="1" i="1" dirty="0" err="1"/>
              <a:t>event</a:t>
            </a:r>
            <a:r>
              <a:rPr lang="it-IT" sz="2100" b="1" i="1" dirty="0"/>
              <a:t> </a:t>
            </a:r>
            <a:r>
              <a:rPr lang="it-IT" sz="2100" b="1" i="1" dirty="0" err="1"/>
              <a:t>extraction</a:t>
            </a:r>
            <a:r>
              <a:rPr lang="it-IT" sz="2100" b="1" i="1" dirty="0"/>
              <a:t> in </a:t>
            </a:r>
            <a:r>
              <a:rPr lang="it-IT" sz="2100" b="1" i="1" dirty="0" err="1"/>
              <a:t>tweets</a:t>
            </a:r>
            <a:r>
              <a:rPr lang="it-IT" sz="2100" b="1" i="1" dirty="0"/>
              <a:t> –short </a:t>
            </a:r>
            <a:r>
              <a:rPr lang="it-IT" sz="2100" b="1" i="1" dirty="0" err="1"/>
              <a:t>texts</a:t>
            </a:r>
            <a:r>
              <a:rPr lang="it-IT" sz="2100" b="1" i="1" dirty="0"/>
              <a:t>)</a:t>
            </a:r>
          </a:p>
          <a:p>
            <a:r>
              <a:rPr lang="it-IT" b="1" i="1" dirty="0" err="1" smtClean="0">
                <a:solidFill>
                  <a:schemeClr val="accent1"/>
                </a:solidFill>
              </a:rPr>
              <a:t>Coreference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resolution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sz="2100" b="1" i="1" dirty="0"/>
              <a:t>(</a:t>
            </a:r>
            <a:r>
              <a:rPr lang="it-IT" sz="2100" b="1" i="1" dirty="0" err="1"/>
              <a:t>if</a:t>
            </a:r>
            <a:r>
              <a:rPr lang="it-IT" sz="2100" b="1" i="1" dirty="0"/>
              <a:t> 2 </a:t>
            </a:r>
            <a:r>
              <a:rPr lang="it-IT" sz="2100" b="1" i="1" dirty="0" err="1"/>
              <a:t>mentions</a:t>
            </a:r>
            <a:r>
              <a:rPr lang="it-IT" sz="2100" b="1" i="1" dirty="0"/>
              <a:t> </a:t>
            </a:r>
            <a:r>
              <a:rPr lang="it-IT" sz="2100" b="1" i="1" dirty="0" err="1"/>
              <a:t>refer</a:t>
            </a:r>
            <a:r>
              <a:rPr lang="it-IT" sz="2100" b="1" i="1" dirty="0"/>
              <a:t> to </a:t>
            </a:r>
            <a:r>
              <a:rPr lang="it-IT" sz="2100" b="1" i="1" dirty="0" err="1"/>
              <a:t>each</a:t>
            </a:r>
            <a:r>
              <a:rPr lang="it-IT" sz="2100" b="1" i="1" dirty="0"/>
              <a:t> </a:t>
            </a:r>
            <a:r>
              <a:rPr lang="it-IT" sz="2100" b="1" i="1" dirty="0" err="1"/>
              <a:t>other-indexing</a:t>
            </a:r>
            <a:r>
              <a:rPr lang="it-IT" sz="2100" b="1" i="1" dirty="0"/>
              <a:t> </a:t>
            </a:r>
            <a:r>
              <a:rPr lang="it-IT" sz="2100" b="1" i="1" dirty="0" err="1"/>
              <a:t>billions</a:t>
            </a:r>
            <a:r>
              <a:rPr lang="it-IT" sz="2100" b="1" i="1" dirty="0"/>
              <a:t> of RDF </a:t>
            </a:r>
            <a:r>
              <a:rPr lang="it-IT" sz="2100" b="1" i="1" dirty="0" err="1"/>
              <a:t>triples</a:t>
            </a:r>
            <a:r>
              <a:rPr lang="it-IT" sz="2100" b="1" i="1" dirty="0"/>
              <a:t>-data formats easy to use RDF/RDFS, OWL)</a:t>
            </a:r>
          </a:p>
          <a:p>
            <a:r>
              <a:rPr lang="it-IT" b="1" i="1" dirty="0" smtClean="0">
                <a:solidFill>
                  <a:schemeClr val="accent1"/>
                </a:solidFill>
              </a:rPr>
              <a:t>Information </a:t>
            </a:r>
            <a:r>
              <a:rPr lang="it-IT" b="1" i="1" dirty="0" err="1">
                <a:solidFill>
                  <a:schemeClr val="accent1"/>
                </a:solidFill>
              </a:rPr>
              <a:t>extraction</a:t>
            </a:r>
            <a:r>
              <a:rPr lang="it-IT" sz="2100" b="1" i="1" dirty="0"/>
              <a:t> (</a:t>
            </a:r>
            <a:r>
              <a:rPr lang="it-IT" sz="2100" b="1" i="1" dirty="0" err="1"/>
              <a:t>difficult</a:t>
            </a:r>
            <a:r>
              <a:rPr lang="it-IT" sz="2100" b="1" i="1" dirty="0"/>
              <a:t> to scale</a:t>
            </a:r>
            <a:r>
              <a:rPr lang="it-IT" sz="2000" b="1" i="1" dirty="0"/>
              <a:t>)</a:t>
            </a:r>
          </a:p>
          <a:p>
            <a:r>
              <a:rPr lang="it-IT" b="1" i="1" dirty="0" err="1" smtClean="0">
                <a:solidFill>
                  <a:schemeClr val="accent1"/>
                </a:solidFill>
              </a:rPr>
              <a:t>Paraphrase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resolution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sz="2100" b="1" i="1" dirty="0"/>
              <a:t>(</a:t>
            </a:r>
            <a:r>
              <a:rPr lang="it-IT" sz="2100" b="1" i="1" dirty="0" err="1"/>
              <a:t>it</a:t>
            </a:r>
            <a:r>
              <a:rPr lang="it-IT" sz="2100" b="1" i="1" dirty="0"/>
              <a:t> </a:t>
            </a:r>
            <a:r>
              <a:rPr lang="it-IT" sz="2100" b="1" i="1" dirty="0" err="1"/>
              <a:t>aims</a:t>
            </a:r>
            <a:r>
              <a:rPr lang="it-IT" sz="2100" b="1" i="1" dirty="0"/>
              <a:t> </a:t>
            </a:r>
            <a:r>
              <a:rPr lang="it-IT" sz="2100" b="1" i="1" dirty="0" err="1"/>
              <a:t>at</a:t>
            </a:r>
            <a:r>
              <a:rPr lang="it-IT" sz="2100" b="1" i="1" dirty="0"/>
              <a:t> </a:t>
            </a:r>
            <a:r>
              <a:rPr lang="it-IT" sz="2100" b="1" i="1" dirty="0" err="1"/>
              <a:t>identifying</a:t>
            </a:r>
            <a:r>
              <a:rPr lang="it-IT" sz="2100" b="1" i="1" dirty="0"/>
              <a:t> an entry in a </a:t>
            </a:r>
            <a:r>
              <a:rPr lang="it-IT" sz="2100" b="1" i="1" dirty="0" err="1"/>
              <a:t>given</a:t>
            </a:r>
            <a:r>
              <a:rPr lang="it-IT" sz="2100" b="1" i="1" dirty="0"/>
              <a:t> </a:t>
            </a:r>
            <a:r>
              <a:rPr lang="it-IT" sz="2100" b="1" i="1" dirty="0" err="1"/>
              <a:t>knowledge</a:t>
            </a:r>
            <a:r>
              <a:rPr lang="it-IT" sz="2100" b="1" i="1" dirty="0"/>
              <a:t> base to </a:t>
            </a:r>
            <a:r>
              <a:rPr lang="it-IT" sz="2100" b="1" i="1" dirty="0" err="1"/>
              <a:t>which</a:t>
            </a:r>
            <a:r>
              <a:rPr lang="it-IT" sz="2100" b="1" i="1" dirty="0"/>
              <a:t> an </a:t>
            </a:r>
            <a:r>
              <a:rPr lang="it-IT" sz="2100" b="1" i="1" dirty="0" err="1"/>
              <a:t>entity</a:t>
            </a:r>
            <a:r>
              <a:rPr lang="it-IT" sz="2100" b="1" i="1" dirty="0"/>
              <a:t> </a:t>
            </a:r>
            <a:r>
              <a:rPr lang="it-IT" sz="2100" b="1" i="1" dirty="0" err="1"/>
              <a:t>mention</a:t>
            </a:r>
            <a:r>
              <a:rPr lang="it-IT" sz="2100" b="1" i="1" dirty="0"/>
              <a:t> in a </a:t>
            </a:r>
            <a:r>
              <a:rPr lang="it-IT" sz="2100" b="1" i="1" dirty="0" err="1"/>
              <a:t>document</a:t>
            </a:r>
            <a:r>
              <a:rPr lang="it-IT" sz="2100" b="1" i="1" dirty="0"/>
              <a:t> </a:t>
            </a:r>
            <a:r>
              <a:rPr lang="it-IT" sz="2100" b="1" i="1" dirty="0" err="1"/>
              <a:t>refers</a:t>
            </a:r>
            <a:r>
              <a:rPr lang="it-IT" sz="2100" b="1" i="1" dirty="0"/>
              <a:t>)</a:t>
            </a:r>
          </a:p>
          <a:p>
            <a:r>
              <a:rPr lang="it-IT" b="1" i="1" dirty="0" err="1">
                <a:solidFill>
                  <a:schemeClr val="accent1"/>
                </a:solidFill>
              </a:rPr>
              <a:t>Ontology</a:t>
            </a:r>
            <a:r>
              <a:rPr lang="it-IT" b="1" i="1" dirty="0">
                <a:solidFill>
                  <a:schemeClr val="accent1"/>
                </a:solidFill>
              </a:rPr>
              <a:t> </a:t>
            </a:r>
            <a:r>
              <a:rPr lang="it-IT" b="1" i="1" dirty="0" err="1">
                <a:solidFill>
                  <a:schemeClr val="accent1"/>
                </a:solidFill>
              </a:rPr>
              <a:t>population</a:t>
            </a:r>
            <a:r>
              <a:rPr lang="it-IT" b="1" i="1" dirty="0">
                <a:solidFill>
                  <a:schemeClr val="accent1"/>
                </a:solidFill>
              </a:rPr>
              <a:t> </a:t>
            </a:r>
            <a:r>
              <a:rPr lang="it-IT" b="1" i="1" dirty="0" err="1">
                <a:solidFill>
                  <a:schemeClr val="accent1"/>
                </a:solidFill>
              </a:rPr>
              <a:t>entity</a:t>
            </a:r>
            <a:r>
              <a:rPr lang="it-IT" b="1" i="1" dirty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consolidation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sz="2100" b="1" i="1" dirty="0"/>
              <a:t>(</a:t>
            </a:r>
            <a:r>
              <a:rPr lang="it-IT" sz="2100" b="1" i="1" dirty="0" err="1"/>
              <a:t>organizing</a:t>
            </a:r>
            <a:r>
              <a:rPr lang="it-IT" sz="2100" b="1" i="1" dirty="0"/>
              <a:t> </a:t>
            </a:r>
            <a:r>
              <a:rPr lang="it-IT" sz="2100" b="1" i="1" dirty="0" err="1"/>
              <a:t>extracted</a:t>
            </a:r>
            <a:r>
              <a:rPr lang="it-IT" sz="2100" b="1" i="1" dirty="0"/>
              <a:t> </a:t>
            </a:r>
            <a:r>
              <a:rPr lang="it-IT" sz="2100" b="1" i="1" dirty="0" err="1"/>
              <a:t>tuples</a:t>
            </a:r>
            <a:r>
              <a:rPr lang="it-IT" sz="2100" b="1" i="1" dirty="0"/>
              <a:t> in a </a:t>
            </a:r>
            <a:r>
              <a:rPr lang="it-IT" sz="2100" b="1" i="1" dirty="0" err="1"/>
              <a:t>quering</a:t>
            </a:r>
            <a:r>
              <a:rPr lang="it-IT" sz="2100" b="1" i="1" dirty="0"/>
              <a:t> </a:t>
            </a:r>
            <a:r>
              <a:rPr lang="it-IT" sz="2100" b="1" i="1" dirty="0" err="1"/>
              <a:t>form</a:t>
            </a:r>
            <a:r>
              <a:rPr lang="it-IT" sz="2100" b="1" i="1" dirty="0"/>
              <a:t> </a:t>
            </a:r>
            <a:r>
              <a:rPr lang="it-IT" sz="2100" b="1" i="1" dirty="0" err="1"/>
              <a:t>such</a:t>
            </a:r>
            <a:r>
              <a:rPr lang="it-IT" sz="2100" b="1" i="1" dirty="0"/>
              <a:t> </a:t>
            </a:r>
            <a:r>
              <a:rPr lang="it-IT" sz="2100" b="1" i="1" dirty="0" err="1"/>
              <a:t>as</a:t>
            </a:r>
            <a:r>
              <a:rPr lang="it-IT" sz="2100" b="1" i="1" dirty="0"/>
              <a:t> </a:t>
            </a:r>
            <a:r>
              <a:rPr lang="it-IT" sz="2100" b="1" i="1" dirty="0" err="1"/>
              <a:t>instances</a:t>
            </a:r>
            <a:r>
              <a:rPr lang="it-IT" sz="2100" b="1" i="1" dirty="0"/>
              <a:t> of </a:t>
            </a:r>
            <a:r>
              <a:rPr lang="it-IT" sz="2100" b="1" i="1" dirty="0" err="1"/>
              <a:t>ontologies</a:t>
            </a:r>
            <a:r>
              <a:rPr lang="it-IT" sz="2100" b="1" i="1" dirty="0"/>
              <a:t>, </a:t>
            </a:r>
            <a:r>
              <a:rPr lang="it-IT" sz="2100" b="1" i="1" dirty="0" err="1"/>
              <a:t>tuples</a:t>
            </a:r>
            <a:r>
              <a:rPr lang="it-IT" sz="2100" b="1" i="1" dirty="0"/>
              <a:t> of a </a:t>
            </a:r>
            <a:r>
              <a:rPr lang="it-IT" sz="2100" b="1" i="1" dirty="0" smtClean="0"/>
              <a:t>database for </a:t>
            </a:r>
            <a:r>
              <a:rPr lang="it-IT" sz="2100" b="1" i="1" dirty="0"/>
              <a:t>schema or set of </a:t>
            </a:r>
            <a:r>
              <a:rPr lang="it-IT" sz="2100" b="1" i="1" dirty="0" err="1"/>
              <a:t>quads</a:t>
            </a:r>
            <a:r>
              <a:rPr lang="it-IT" sz="2100" b="1" i="1" dirty="0"/>
              <a:t> –</a:t>
            </a:r>
            <a:r>
              <a:rPr lang="it-IT" sz="2100" b="1" i="1" dirty="0" err="1"/>
              <a:t>subject</a:t>
            </a:r>
            <a:r>
              <a:rPr lang="it-IT" sz="2100" b="1" i="1" dirty="0"/>
              <a:t>, predicate, </a:t>
            </a:r>
            <a:r>
              <a:rPr lang="it-IT" sz="2100" b="1" i="1" dirty="0" err="1"/>
              <a:t>object</a:t>
            </a:r>
            <a:r>
              <a:rPr lang="it-IT" sz="2100" b="1" i="1" dirty="0"/>
              <a:t>, </a:t>
            </a:r>
            <a:r>
              <a:rPr lang="it-IT" sz="2100" b="1" i="1" dirty="0" err="1"/>
              <a:t>context</a:t>
            </a:r>
            <a:r>
              <a:rPr lang="it-IT" sz="2100" b="1" i="1" dirty="0"/>
              <a:t>-)</a:t>
            </a:r>
          </a:p>
        </p:txBody>
      </p:sp>
    </p:spTree>
    <p:extLst>
      <p:ext uri="{BB962C8B-B14F-4D97-AF65-F5344CB8AC3E}">
        <p14:creationId xmlns:p14="http://schemas.microsoft.com/office/powerpoint/2010/main" val="346480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it-IT" dirty="0" smtClean="0"/>
              <a:t>Basic </a:t>
            </a:r>
            <a:r>
              <a:rPr lang="it-IT" dirty="0" err="1" smtClean="0"/>
              <a:t>assumptions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600200"/>
            <a:ext cx="8496944" cy="51411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 err="1" smtClean="0"/>
              <a:t>Datasets</a:t>
            </a:r>
            <a:r>
              <a:rPr lang="it-IT" dirty="0" smtClean="0"/>
              <a:t> </a:t>
            </a:r>
            <a:r>
              <a:rPr lang="it-IT" dirty="0" err="1" smtClean="0"/>
              <a:t>published</a:t>
            </a:r>
            <a:r>
              <a:rPr lang="it-IT" dirty="0" smtClean="0"/>
              <a:t> on the web of data cover a </a:t>
            </a:r>
            <a:r>
              <a:rPr lang="it-IT" i="1" dirty="0" smtClean="0">
                <a:solidFill>
                  <a:schemeClr val="accent1"/>
                </a:solidFill>
              </a:rPr>
              <a:t>diverse set of </a:t>
            </a:r>
            <a:r>
              <a:rPr lang="it-IT" i="1" dirty="0" err="1" smtClean="0">
                <a:solidFill>
                  <a:schemeClr val="accent1"/>
                </a:solidFill>
              </a:rPr>
              <a:t>domains</a:t>
            </a:r>
            <a:endParaRPr lang="it-IT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it-IT" dirty="0" smtClean="0"/>
              <a:t>Data on the web </a:t>
            </a:r>
            <a:r>
              <a:rPr lang="it-IT" dirty="0" err="1" smtClean="0"/>
              <a:t>reveals</a:t>
            </a:r>
            <a:r>
              <a:rPr lang="it-IT" dirty="0" smtClean="0"/>
              <a:t> a </a:t>
            </a:r>
            <a:r>
              <a:rPr lang="it-IT" i="1" dirty="0">
                <a:solidFill>
                  <a:schemeClr val="accent1"/>
                </a:solidFill>
              </a:rPr>
              <a:t>large </a:t>
            </a:r>
            <a:r>
              <a:rPr lang="it-IT" i="1" dirty="0" err="1">
                <a:solidFill>
                  <a:schemeClr val="accent1"/>
                </a:solidFill>
              </a:rPr>
              <a:t>variation</a:t>
            </a:r>
            <a:r>
              <a:rPr lang="it-IT" i="1" dirty="0">
                <a:solidFill>
                  <a:schemeClr val="accent1"/>
                </a:solidFill>
              </a:rPr>
              <a:t> in data </a:t>
            </a:r>
            <a:r>
              <a:rPr lang="it-IT" i="1" dirty="0" err="1">
                <a:solidFill>
                  <a:schemeClr val="accent1"/>
                </a:solidFill>
              </a:rPr>
              <a:t>quality</a:t>
            </a:r>
            <a:r>
              <a:rPr lang="it-IT" i="1" dirty="0">
                <a:solidFill>
                  <a:schemeClr val="accent1"/>
                </a:solidFill>
              </a:rPr>
              <a:t> </a:t>
            </a:r>
            <a:r>
              <a:rPr lang="it-IT" i="1" dirty="0" smtClean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r>
              <a:rPr lang="it-IT" dirty="0" smtClean="0"/>
              <a:t>Data </a:t>
            </a:r>
            <a:r>
              <a:rPr lang="it-IT" dirty="0" err="1" smtClean="0"/>
              <a:t>extracted</a:t>
            </a:r>
            <a:r>
              <a:rPr lang="it-IT" dirty="0" smtClean="0"/>
              <a:t> from semi-</a:t>
            </a:r>
            <a:r>
              <a:rPr lang="it-IT" dirty="0" err="1" smtClean="0"/>
              <a:t>structured</a:t>
            </a:r>
            <a:r>
              <a:rPr lang="it-IT" dirty="0" smtClean="0"/>
              <a:t> </a:t>
            </a:r>
            <a:r>
              <a:rPr lang="it-IT" dirty="0" err="1" smtClean="0"/>
              <a:t>sources</a:t>
            </a:r>
            <a:r>
              <a:rPr lang="it-IT" dirty="0" smtClean="0"/>
              <a:t> </a:t>
            </a:r>
            <a:r>
              <a:rPr lang="it-IT" dirty="0" smtClean="0"/>
              <a:t>–</a:t>
            </a:r>
            <a:r>
              <a:rPr lang="it-IT" dirty="0" err="1" smtClean="0"/>
              <a:t>Dbpedia</a:t>
            </a:r>
            <a:r>
              <a:rPr lang="it-IT" dirty="0" smtClean="0"/>
              <a:t> etc.-  </a:t>
            </a:r>
            <a:r>
              <a:rPr lang="it-IT" dirty="0" err="1" smtClean="0"/>
              <a:t>often</a:t>
            </a:r>
            <a:r>
              <a:rPr lang="it-IT" dirty="0" smtClean="0"/>
              <a:t> </a:t>
            </a:r>
            <a:r>
              <a:rPr lang="it-IT" dirty="0" err="1" smtClean="0"/>
              <a:t>contain</a:t>
            </a:r>
            <a:r>
              <a:rPr lang="it-IT" dirty="0" smtClean="0"/>
              <a:t> </a:t>
            </a:r>
            <a:r>
              <a:rPr lang="it-IT" i="1" dirty="0" err="1" smtClean="0">
                <a:solidFill>
                  <a:schemeClr val="accent1"/>
                </a:solidFill>
              </a:rPr>
              <a:t>inconsistencies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i="1" dirty="0" err="1" smtClean="0">
                <a:solidFill>
                  <a:schemeClr val="accent1"/>
                </a:solidFill>
              </a:rPr>
              <a:t>as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i="1" dirty="0" err="1" smtClean="0">
                <a:solidFill>
                  <a:schemeClr val="accent1"/>
                </a:solidFill>
              </a:rPr>
              <a:t>well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i="1" dirty="0" err="1" smtClean="0">
                <a:solidFill>
                  <a:schemeClr val="accent1"/>
                </a:solidFill>
              </a:rPr>
              <a:t>as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i="1" dirty="0" err="1" smtClean="0">
                <a:solidFill>
                  <a:schemeClr val="accent1"/>
                </a:solidFill>
              </a:rPr>
              <a:t>misrepresented</a:t>
            </a:r>
            <a:r>
              <a:rPr lang="it-IT" i="1" dirty="0" smtClean="0">
                <a:solidFill>
                  <a:schemeClr val="accent1"/>
                </a:solidFill>
              </a:rPr>
              <a:t> and incomplete information</a:t>
            </a:r>
          </a:p>
          <a:p>
            <a:pPr marL="0" indent="0">
              <a:buNone/>
            </a:pPr>
            <a:r>
              <a:rPr lang="it-IT" dirty="0" err="1" smtClean="0"/>
              <a:t>Even</a:t>
            </a:r>
            <a:r>
              <a:rPr lang="it-IT" dirty="0" smtClean="0"/>
              <a:t> </a:t>
            </a:r>
            <a:r>
              <a:rPr lang="it-IT" i="1" dirty="0" err="1">
                <a:solidFill>
                  <a:schemeClr val="accent1"/>
                </a:solidFill>
              </a:rPr>
              <a:t>datasets</a:t>
            </a:r>
            <a:r>
              <a:rPr lang="it-IT" i="1" dirty="0">
                <a:solidFill>
                  <a:schemeClr val="accent1"/>
                </a:solidFill>
              </a:rPr>
              <a:t> with </a:t>
            </a:r>
            <a:r>
              <a:rPr lang="it-IT" i="1" dirty="0" err="1">
                <a:solidFill>
                  <a:schemeClr val="accent1"/>
                </a:solidFill>
              </a:rPr>
              <a:t>quality</a:t>
            </a:r>
            <a:r>
              <a:rPr lang="it-IT" i="1" dirty="0">
                <a:solidFill>
                  <a:schemeClr val="accent1"/>
                </a:solidFill>
              </a:rPr>
              <a:t> </a:t>
            </a:r>
            <a:r>
              <a:rPr lang="it-IT" i="1" dirty="0" err="1">
                <a:solidFill>
                  <a:schemeClr val="accent1"/>
                </a:solidFill>
              </a:rPr>
              <a:t>problems</a:t>
            </a:r>
            <a:r>
              <a:rPr lang="it-IT" i="1" dirty="0">
                <a:solidFill>
                  <a:schemeClr val="accent1"/>
                </a:solidFill>
              </a:rPr>
              <a:t> </a:t>
            </a:r>
            <a:r>
              <a:rPr lang="it-IT" i="1" dirty="0" err="1">
                <a:solidFill>
                  <a:schemeClr val="accent1"/>
                </a:solidFill>
              </a:rPr>
              <a:t>might</a:t>
            </a:r>
            <a:r>
              <a:rPr lang="it-IT" i="1" dirty="0">
                <a:solidFill>
                  <a:schemeClr val="accent1"/>
                </a:solidFill>
              </a:rPr>
              <a:t> be </a:t>
            </a:r>
            <a:r>
              <a:rPr lang="it-IT" i="1" dirty="0" err="1">
                <a:solidFill>
                  <a:schemeClr val="accent1"/>
                </a:solidFill>
              </a:rPr>
              <a:t>useful</a:t>
            </a:r>
            <a:r>
              <a:rPr lang="it-IT" i="1" dirty="0">
                <a:solidFill>
                  <a:schemeClr val="accent1"/>
                </a:solidFill>
              </a:rPr>
              <a:t> for </a:t>
            </a:r>
            <a:r>
              <a:rPr lang="it-IT" i="1" dirty="0" err="1">
                <a:solidFill>
                  <a:schemeClr val="accent1"/>
                </a:solidFill>
              </a:rPr>
              <a:t>certain</a:t>
            </a:r>
            <a:r>
              <a:rPr lang="it-IT" i="1" dirty="0">
                <a:solidFill>
                  <a:schemeClr val="accent1"/>
                </a:solidFill>
              </a:rPr>
              <a:t> </a:t>
            </a:r>
            <a:r>
              <a:rPr lang="it-IT" i="1" dirty="0" err="1">
                <a:solidFill>
                  <a:schemeClr val="accent1"/>
                </a:solidFill>
              </a:rPr>
              <a:t>applications</a:t>
            </a:r>
            <a:r>
              <a:rPr lang="it-IT" i="1" dirty="0">
                <a:solidFill>
                  <a:schemeClr val="accent1"/>
                </a:solidFill>
              </a:rPr>
              <a:t> </a:t>
            </a:r>
            <a:r>
              <a:rPr lang="it-IT" dirty="0" err="1" smtClean="0"/>
              <a:t>as</a:t>
            </a:r>
            <a:r>
              <a:rPr lang="it-IT" dirty="0" smtClean="0"/>
              <a:t> long </a:t>
            </a:r>
            <a:r>
              <a:rPr lang="it-IT" dirty="0" err="1" smtClean="0"/>
              <a:t>as</a:t>
            </a:r>
            <a:r>
              <a:rPr lang="it-IT" dirty="0" smtClean="0"/>
              <a:t> the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in the </a:t>
            </a:r>
            <a:r>
              <a:rPr lang="it-IT" dirty="0" err="1" smtClean="0"/>
              <a:t>required</a:t>
            </a:r>
            <a:r>
              <a:rPr lang="it-IT" dirty="0" smtClean="0"/>
              <a:t> </a:t>
            </a:r>
            <a:r>
              <a:rPr lang="it-IT" dirty="0" err="1" smtClean="0"/>
              <a:t>range</a:t>
            </a:r>
            <a:r>
              <a:rPr lang="it-IT" dirty="0" smtClean="0"/>
              <a:t> (in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contexts</a:t>
            </a:r>
            <a:r>
              <a:rPr lang="it-IT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92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b="1" dirty="0" err="1" smtClean="0">
                <a:solidFill>
                  <a:schemeClr val="accent1"/>
                </a:solidFill>
              </a:rPr>
              <a:t>Quality</a:t>
            </a:r>
            <a:r>
              <a:rPr lang="it-IT" b="1" dirty="0" smtClean="0">
                <a:solidFill>
                  <a:schemeClr val="accent1"/>
                </a:solidFill>
              </a:rPr>
              <a:t> on the Web </a:t>
            </a:r>
            <a:r>
              <a:rPr lang="it-IT" dirty="0" err="1"/>
              <a:t>specific</a:t>
            </a:r>
            <a:r>
              <a:rPr lang="it-IT" b="1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/>
              <a:t>aspects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744216"/>
            <a:ext cx="8784976" cy="5069160"/>
          </a:xfrm>
        </p:spPr>
        <p:txBody>
          <a:bodyPr>
            <a:normAutofit fontScale="92500" lnSpcReduction="20000"/>
          </a:bodyPr>
          <a:lstStyle/>
          <a:p>
            <a:r>
              <a:rPr lang="it-IT" sz="4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Coherence</a:t>
            </a:r>
            <a:r>
              <a:rPr lang="it-IT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dirty="0" smtClean="0"/>
              <a:t>via </a:t>
            </a:r>
            <a:r>
              <a:rPr lang="it-IT" dirty="0" err="1" smtClean="0"/>
              <a:t>links</a:t>
            </a:r>
            <a:r>
              <a:rPr lang="it-IT" dirty="0" smtClean="0"/>
              <a:t> to </a:t>
            </a:r>
            <a:r>
              <a:rPr lang="it-IT" dirty="0" err="1" smtClean="0"/>
              <a:t>external</a:t>
            </a:r>
            <a:r>
              <a:rPr lang="it-IT" dirty="0" smtClean="0"/>
              <a:t> </a:t>
            </a:r>
            <a:r>
              <a:rPr lang="it-IT" dirty="0" err="1" smtClean="0"/>
              <a:t>datasets</a:t>
            </a:r>
            <a:endParaRPr lang="it-IT" dirty="0" smtClean="0"/>
          </a:p>
          <a:p>
            <a:r>
              <a:rPr lang="it-IT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it-IT" sz="4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representation</a:t>
            </a:r>
            <a:r>
              <a:rPr lang="it-IT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dirty="0" err="1" smtClean="0"/>
              <a:t>quality</a:t>
            </a:r>
            <a:endParaRPr lang="it-IT" dirty="0" smtClean="0"/>
          </a:p>
          <a:p>
            <a:r>
              <a:rPr lang="it-IT" sz="4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Consistency</a:t>
            </a:r>
            <a:r>
              <a:rPr lang="it-IT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dirty="0" smtClean="0"/>
              <a:t>with </a:t>
            </a:r>
            <a:r>
              <a:rPr lang="it-IT" dirty="0" err="1" smtClean="0"/>
              <a:t>regard</a:t>
            </a:r>
            <a:r>
              <a:rPr lang="it-IT" dirty="0" smtClean="0"/>
              <a:t> to </a:t>
            </a:r>
            <a:r>
              <a:rPr lang="it-IT" dirty="0" err="1" smtClean="0"/>
              <a:t>implicit</a:t>
            </a:r>
            <a:r>
              <a:rPr lang="it-IT" dirty="0" smtClean="0"/>
              <a:t> information</a:t>
            </a:r>
          </a:p>
          <a:p>
            <a:pPr marL="0" indent="0">
              <a:buNone/>
            </a:pPr>
            <a:r>
              <a:rPr lang="it-IT" dirty="0" smtClean="0"/>
              <a:t>(</a:t>
            </a:r>
            <a:r>
              <a:rPr lang="it-IT" dirty="0" err="1" smtClean="0"/>
              <a:t>inference</a:t>
            </a:r>
            <a:r>
              <a:rPr lang="it-IT" dirty="0" smtClean="0"/>
              <a:t> </a:t>
            </a:r>
            <a:r>
              <a:rPr lang="it-IT" dirty="0" err="1" smtClean="0"/>
              <a:t>mechanisms</a:t>
            </a:r>
            <a:r>
              <a:rPr lang="it-IT" dirty="0" smtClean="0"/>
              <a:t> for </a:t>
            </a:r>
            <a:r>
              <a:rPr lang="it-IT" dirty="0" err="1" smtClean="0"/>
              <a:t>knowledge</a:t>
            </a:r>
            <a:r>
              <a:rPr lang="it-IT" dirty="0" smtClean="0"/>
              <a:t> </a:t>
            </a:r>
            <a:r>
              <a:rPr lang="it-IT" dirty="0" err="1" smtClean="0"/>
              <a:t>representation</a:t>
            </a:r>
            <a:r>
              <a:rPr lang="it-IT" dirty="0" smtClean="0"/>
              <a:t> </a:t>
            </a:r>
            <a:r>
              <a:rPr lang="it-IT" dirty="0" err="1" smtClean="0"/>
              <a:t>formalisms</a:t>
            </a:r>
            <a:r>
              <a:rPr lang="it-IT" dirty="0" smtClean="0"/>
              <a:t> on the web -</a:t>
            </a:r>
            <a:r>
              <a:rPr lang="it-IT" dirty="0" err="1" smtClean="0"/>
              <a:t>owl</a:t>
            </a:r>
            <a:r>
              <a:rPr lang="it-IT" dirty="0" smtClean="0"/>
              <a:t>- </a:t>
            </a:r>
            <a:r>
              <a:rPr lang="it-IT" dirty="0" err="1" smtClean="0"/>
              <a:t>usually</a:t>
            </a:r>
            <a:r>
              <a:rPr lang="it-IT" dirty="0" smtClean="0"/>
              <a:t> </a:t>
            </a:r>
            <a:r>
              <a:rPr lang="it-IT" dirty="0" err="1" smtClean="0"/>
              <a:t>follow</a:t>
            </a:r>
            <a:r>
              <a:rPr lang="it-IT" dirty="0" smtClean="0"/>
              <a:t> an open world </a:t>
            </a:r>
            <a:r>
              <a:rPr lang="it-IT" dirty="0" err="1" smtClean="0"/>
              <a:t>assumption</a:t>
            </a:r>
            <a:r>
              <a:rPr lang="it-IT" dirty="0" smtClean="0"/>
              <a:t>, </a:t>
            </a:r>
            <a:r>
              <a:rPr lang="it-IT" dirty="0" err="1" smtClean="0"/>
              <a:t>whereas</a:t>
            </a:r>
            <a:r>
              <a:rPr lang="it-IT" dirty="0" smtClean="0"/>
              <a:t> </a:t>
            </a:r>
            <a:r>
              <a:rPr lang="it-IT" dirty="0" err="1" smtClean="0"/>
              <a:t>databases</a:t>
            </a:r>
            <a:r>
              <a:rPr lang="it-IT" dirty="0" smtClean="0"/>
              <a:t> </a:t>
            </a:r>
            <a:r>
              <a:rPr lang="it-IT" dirty="0" err="1" smtClean="0"/>
              <a:t>usually</a:t>
            </a:r>
            <a:r>
              <a:rPr lang="it-IT" dirty="0" smtClean="0"/>
              <a:t> </a:t>
            </a:r>
            <a:r>
              <a:rPr lang="it-IT" dirty="0" err="1" smtClean="0"/>
              <a:t>adopt</a:t>
            </a:r>
            <a:r>
              <a:rPr lang="it-IT" dirty="0" smtClean="0"/>
              <a:t> </a:t>
            </a:r>
            <a:r>
              <a:rPr lang="it-IT" dirty="0" err="1" smtClean="0"/>
              <a:t>closed</a:t>
            </a:r>
            <a:r>
              <a:rPr lang="it-IT" dirty="0" smtClean="0"/>
              <a:t> world </a:t>
            </a:r>
            <a:r>
              <a:rPr lang="it-IT" dirty="0" err="1" smtClean="0"/>
              <a:t>semantics</a:t>
            </a:r>
            <a:r>
              <a:rPr lang="it-IT" dirty="0" smtClean="0"/>
              <a:t>)</a:t>
            </a:r>
          </a:p>
          <a:p>
            <a:r>
              <a:rPr lang="it-IT" sz="4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Ontology</a:t>
            </a:r>
            <a:r>
              <a:rPr lang="it-IT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quality</a:t>
            </a:r>
            <a:r>
              <a:rPr lang="it-IT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0" indent="0">
              <a:buNone/>
            </a:pPr>
            <a:r>
              <a:rPr lang="it-IT" i="1" dirty="0" smtClean="0"/>
              <a:t>No </a:t>
            </a:r>
            <a:r>
              <a:rPr lang="it-IT" i="1" dirty="0" err="1" smtClean="0"/>
              <a:t>consensus</a:t>
            </a:r>
            <a:r>
              <a:rPr lang="it-IT" i="1" dirty="0" smtClean="0"/>
              <a:t> on </a:t>
            </a:r>
            <a:r>
              <a:rPr lang="it-IT" i="1" dirty="0" err="1" smtClean="0"/>
              <a:t>how</a:t>
            </a:r>
            <a:r>
              <a:rPr lang="it-IT" i="1" dirty="0" smtClean="0"/>
              <a:t> data </a:t>
            </a:r>
            <a:r>
              <a:rPr lang="it-IT" i="1" dirty="0" err="1" smtClean="0"/>
              <a:t>quality</a:t>
            </a:r>
            <a:r>
              <a:rPr lang="it-IT" i="1" dirty="0" smtClean="0"/>
              <a:t> </a:t>
            </a:r>
            <a:r>
              <a:rPr lang="it-IT" i="1" dirty="0" err="1" smtClean="0"/>
              <a:t>dimensions</a:t>
            </a:r>
            <a:r>
              <a:rPr lang="it-IT" i="1" dirty="0" smtClean="0"/>
              <a:t> and </a:t>
            </a:r>
            <a:r>
              <a:rPr lang="it-IT" i="1" dirty="0" err="1" smtClean="0"/>
              <a:t>metrics</a:t>
            </a:r>
            <a:r>
              <a:rPr lang="it-IT" i="1" dirty="0" smtClean="0"/>
              <a:t> </a:t>
            </a:r>
            <a:r>
              <a:rPr lang="it-IT" i="1" dirty="0" err="1" smtClean="0"/>
              <a:t>should</a:t>
            </a:r>
            <a:r>
              <a:rPr lang="it-IT" i="1" dirty="0" smtClean="0"/>
              <a:t> be </a:t>
            </a:r>
            <a:r>
              <a:rPr lang="it-IT" i="1" dirty="0" err="1" smtClean="0"/>
              <a:t>defined</a:t>
            </a:r>
            <a:endParaRPr lang="it-IT" i="1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784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b="1" dirty="0" err="1">
                <a:solidFill>
                  <a:schemeClr val="accent1"/>
                </a:solidFill>
              </a:rPr>
              <a:t>Quality</a:t>
            </a:r>
            <a:r>
              <a:rPr lang="it-IT" b="1" dirty="0">
                <a:solidFill>
                  <a:schemeClr val="accent1"/>
                </a:solidFill>
              </a:rPr>
              <a:t> on the Web </a:t>
            </a:r>
            <a:r>
              <a:rPr lang="it-IT" dirty="0" err="1"/>
              <a:t>specific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dirty="0" err="1"/>
              <a:t>aspects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62880" y="228741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challenges</a:t>
            </a:r>
            <a:r>
              <a:rPr lang="it-IT" dirty="0" smtClean="0"/>
              <a:t> are </a:t>
            </a:r>
            <a:r>
              <a:rPr lang="it-IT" dirty="0" err="1" smtClean="0"/>
              <a:t>related</a:t>
            </a:r>
            <a:r>
              <a:rPr lang="it-IT" dirty="0" smtClean="0"/>
              <a:t> to </a:t>
            </a:r>
          </a:p>
          <a:p>
            <a:r>
              <a:rPr lang="it-IT" dirty="0" err="1" smtClean="0">
                <a:solidFill>
                  <a:schemeClr val="accent1"/>
                </a:solidFill>
              </a:rPr>
              <a:t>openness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smtClean="0"/>
              <a:t>of the web of data, </a:t>
            </a:r>
          </a:p>
          <a:p>
            <a:r>
              <a:rPr lang="it-IT" dirty="0" err="1">
                <a:solidFill>
                  <a:schemeClr val="accent1"/>
                </a:solidFill>
              </a:rPr>
              <a:t>diversity</a:t>
            </a:r>
            <a:r>
              <a:rPr lang="it-IT" dirty="0" smtClean="0"/>
              <a:t> of the information and </a:t>
            </a:r>
          </a:p>
          <a:p>
            <a:r>
              <a:rPr lang="it-IT" dirty="0" err="1">
                <a:solidFill>
                  <a:schemeClr val="accent1"/>
                </a:solidFill>
              </a:rPr>
              <a:t>unbound</a:t>
            </a:r>
            <a:r>
              <a:rPr lang="it-IT" dirty="0" smtClean="0"/>
              <a:t>, </a:t>
            </a:r>
            <a:r>
              <a:rPr lang="it-IT" dirty="0" err="1">
                <a:solidFill>
                  <a:schemeClr val="accent1"/>
                </a:solidFill>
              </a:rPr>
              <a:t>dynamic</a:t>
            </a:r>
            <a:r>
              <a:rPr lang="it-IT" dirty="0" smtClean="0"/>
              <a:t> </a:t>
            </a:r>
            <a:r>
              <a:rPr lang="it-IT" dirty="0">
                <a:solidFill>
                  <a:schemeClr val="accent1"/>
                </a:solidFill>
              </a:rPr>
              <a:t>set</a:t>
            </a:r>
            <a:r>
              <a:rPr lang="it-IT" dirty="0" smtClean="0"/>
              <a:t> of </a:t>
            </a:r>
            <a:r>
              <a:rPr lang="it-IT" dirty="0" err="1" smtClean="0"/>
              <a:t>autonomous</a:t>
            </a:r>
            <a:r>
              <a:rPr lang="it-IT" dirty="0" smtClean="0"/>
              <a:t> data </a:t>
            </a:r>
            <a:r>
              <a:rPr lang="it-IT" dirty="0" err="1" smtClean="0"/>
              <a:t>sources</a:t>
            </a:r>
            <a:r>
              <a:rPr lang="it-IT" dirty="0" smtClean="0"/>
              <a:t> and </a:t>
            </a:r>
            <a:r>
              <a:rPr lang="it-IT" dirty="0" err="1" smtClean="0"/>
              <a:t>publishers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051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it-IT" dirty="0" err="1" smtClean="0"/>
              <a:t>Dimensions</a:t>
            </a:r>
            <a:r>
              <a:rPr lang="it-IT" dirty="0" smtClean="0"/>
              <a:t> of data </a:t>
            </a:r>
            <a:r>
              <a:rPr lang="it-IT" dirty="0" err="1" smtClean="0"/>
              <a:t>quality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 err="1" smtClean="0"/>
              <a:t>Organized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</a:t>
            </a:r>
            <a:r>
              <a:rPr lang="it-IT" dirty="0" err="1" smtClean="0"/>
              <a:t>two</a:t>
            </a:r>
            <a:r>
              <a:rPr lang="it-IT" dirty="0" smtClean="0"/>
              <a:t> categorie: 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r>
              <a:rPr lang="it-IT" b="1" i="1" dirty="0" err="1" smtClean="0">
                <a:solidFill>
                  <a:schemeClr val="accent1"/>
                </a:solidFill>
              </a:rPr>
              <a:t>contextual</a:t>
            </a:r>
            <a:r>
              <a:rPr lang="it-IT" dirty="0" smtClean="0"/>
              <a:t>, </a:t>
            </a:r>
            <a:r>
              <a:rPr lang="it-IT" dirty="0" err="1" smtClean="0"/>
              <a:t>referring</a:t>
            </a:r>
            <a:r>
              <a:rPr lang="it-IT" dirty="0" smtClean="0"/>
              <a:t> to </a:t>
            </a:r>
            <a:r>
              <a:rPr lang="it-IT" dirty="0" err="1" smtClean="0"/>
              <a:t>attributes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are </a:t>
            </a:r>
            <a:r>
              <a:rPr lang="it-IT" dirty="0" err="1" smtClean="0"/>
              <a:t>dependent</a:t>
            </a:r>
            <a:r>
              <a:rPr lang="it-IT" dirty="0" smtClean="0"/>
              <a:t> on the </a:t>
            </a:r>
            <a:r>
              <a:rPr lang="it-IT" dirty="0" err="1" smtClean="0"/>
              <a:t>context</a:t>
            </a:r>
            <a:r>
              <a:rPr lang="it-IT" dirty="0" smtClean="0"/>
              <a:t> in </a:t>
            </a:r>
            <a:r>
              <a:rPr lang="it-IT" dirty="0" err="1" smtClean="0"/>
              <a:t>which</a:t>
            </a:r>
            <a:r>
              <a:rPr lang="it-IT" dirty="0" smtClean="0"/>
              <a:t> the data are </a:t>
            </a:r>
            <a:r>
              <a:rPr lang="it-IT" dirty="0" err="1" smtClean="0"/>
              <a:t>observed</a:t>
            </a:r>
            <a:r>
              <a:rPr lang="it-IT" dirty="0" smtClean="0"/>
              <a:t> or </a:t>
            </a:r>
            <a:r>
              <a:rPr lang="it-IT" dirty="0" err="1" smtClean="0"/>
              <a:t>used</a:t>
            </a:r>
            <a:r>
              <a:rPr lang="it-IT" dirty="0" smtClean="0"/>
              <a:t>,</a:t>
            </a:r>
            <a:r>
              <a:rPr lang="it-IT" dirty="0" smtClean="0"/>
              <a:t> and</a:t>
            </a:r>
          </a:p>
          <a:p>
            <a:r>
              <a:rPr lang="it-IT" b="1" i="1" dirty="0" err="1">
                <a:solidFill>
                  <a:schemeClr val="accent1"/>
                </a:solidFill>
              </a:rPr>
              <a:t>intrinsic</a:t>
            </a:r>
            <a:r>
              <a:rPr lang="it-IT" dirty="0"/>
              <a:t>, </a:t>
            </a:r>
            <a:r>
              <a:rPr lang="it-IT" dirty="0" err="1" smtClean="0"/>
              <a:t>referring</a:t>
            </a:r>
            <a:r>
              <a:rPr lang="it-IT" dirty="0" smtClean="0"/>
              <a:t> </a:t>
            </a:r>
            <a:r>
              <a:rPr lang="it-IT" dirty="0"/>
              <a:t>to </a:t>
            </a:r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objective</a:t>
            </a:r>
            <a:r>
              <a:rPr lang="it-IT" dirty="0"/>
              <a:t> and native to the </a:t>
            </a:r>
            <a:r>
              <a:rPr lang="it-IT" dirty="0" smtClean="0"/>
              <a:t>data</a:t>
            </a:r>
            <a:r>
              <a:rPr lang="it-IT" dirty="0"/>
              <a:t>.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84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b="1" i="1" dirty="0" err="1" smtClean="0"/>
              <a:t>Contextual</a:t>
            </a:r>
            <a:r>
              <a:rPr lang="it-IT" dirty="0" smtClean="0"/>
              <a:t> </a:t>
            </a:r>
            <a:r>
              <a:rPr lang="it-IT" dirty="0" err="1" smtClean="0"/>
              <a:t>dimensions</a:t>
            </a:r>
            <a:r>
              <a:rPr lang="it-IT" dirty="0" smtClean="0"/>
              <a:t> of data </a:t>
            </a:r>
            <a:r>
              <a:rPr lang="it-IT" dirty="0" err="1" smtClean="0"/>
              <a:t>quality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268760"/>
            <a:ext cx="8867328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Include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least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r>
              <a:rPr lang="it-IT" b="1" i="1" dirty="0" err="1" smtClean="0">
                <a:solidFill>
                  <a:schemeClr val="accent1"/>
                </a:solidFill>
              </a:rPr>
              <a:t>relevancy</a:t>
            </a:r>
            <a:r>
              <a:rPr lang="it-IT" b="1" i="1" dirty="0" smtClean="0">
                <a:solidFill>
                  <a:schemeClr val="accent1"/>
                </a:solidFill>
              </a:rPr>
              <a:t>, </a:t>
            </a:r>
            <a:r>
              <a:rPr lang="it-IT" b="1" i="1" dirty="0" err="1" smtClean="0">
                <a:solidFill>
                  <a:schemeClr val="accent1"/>
                </a:solidFill>
              </a:rPr>
              <a:t>value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added</a:t>
            </a:r>
            <a:r>
              <a:rPr lang="it-IT" b="1" i="1" dirty="0" smtClean="0">
                <a:solidFill>
                  <a:schemeClr val="accent1"/>
                </a:solidFill>
              </a:rPr>
              <a:t> , </a:t>
            </a:r>
            <a:r>
              <a:rPr lang="it-IT" b="1" i="1" dirty="0" err="1" smtClean="0">
                <a:solidFill>
                  <a:schemeClr val="accent1"/>
                </a:solidFill>
              </a:rPr>
              <a:t>quantity</a:t>
            </a:r>
            <a:r>
              <a:rPr lang="it-IT" b="1" i="1" dirty="0" smtClean="0">
                <a:solidFill>
                  <a:schemeClr val="accent1"/>
                </a:solidFill>
              </a:rPr>
              <a:t>, </a:t>
            </a:r>
            <a:r>
              <a:rPr lang="it-IT" b="1" i="1" dirty="0" err="1" smtClean="0">
                <a:solidFill>
                  <a:schemeClr val="accent1"/>
                </a:solidFill>
              </a:rPr>
              <a:t>believability</a:t>
            </a:r>
            <a:r>
              <a:rPr lang="it-IT" b="1" i="1" dirty="0" smtClean="0">
                <a:solidFill>
                  <a:schemeClr val="accent1"/>
                </a:solidFill>
              </a:rPr>
              <a:t>, </a:t>
            </a:r>
            <a:r>
              <a:rPr lang="it-IT" b="1" i="1" dirty="0" err="1" smtClean="0">
                <a:solidFill>
                  <a:schemeClr val="accent1"/>
                </a:solidFill>
              </a:rPr>
              <a:t>accessibility</a:t>
            </a:r>
            <a:r>
              <a:rPr lang="it-IT" b="1" i="1" dirty="0" smtClean="0">
                <a:solidFill>
                  <a:schemeClr val="accent1"/>
                </a:solidFill>
              </a:rPr>
              <a:t>, </a:t>
            </a:r>
            <a:r>
              <a:rPr lang="it-IT" b="1" i="1" dirty="0" err="1" smtClean="0">
                <a:solidFill>
                  <a:schemeClr val="accent1"/>
                </a:solidFill>
              </a:rPr>
              <a:t>understandibility</a:t>
            </a:r>
            <a:r>
              <a:rPr lang="it-IT" b="1" i="1" dirty="0" smtClean="0">
                <a:solidFill>
                  <a:schemeClr val="accent1"/>
                </a:solidFill>
              </a:rPr>
              <a:t>, </a:t>
            </a:r>
            <a:r>
              <a:rPr lang="it-IT" b="1" i="1" dirty="0" err="1" smtClean="0">
                <a:solidFill>
                  <a:schemeClr val="accent1"/>
                </a:solidFill>
              </a:rPr>
              <a:t>availability</a:t>
            </a:r>
            <a:r>
              <a:rPr lang="it-IT" b="1" i="1" dirty="0" smtClean="0">
                <a:solidFill>
                  <a:schemeClr val="accent1"/>
                </a:solidFill>
              </a:rPr>
              <a:t>, </a:t>
            </a:r>
            <a:r>
              <a:rPr lang="it-IT" b="1" i="1" dirty="0" err="1" smtClean="0">
                <a:solidFill>
                  <a:schemeClr val="accent1"/>
                </a:solidFill>
              </a:rPr>
              <a:t>verifiability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smtClean="0">
                <a:solidFill>
                  <a:schemeClr val="accent1"/>
                </a:solidFill>
              </a:rPr>
              <a:t>and </a:t>
            </a:r>
            <a:r>
              <a:rPr lang="it-IT" b="1" i="1" dirty="0" err="1" smtClean="0">
                <a:solidFill>
                  <a:schemeClr val="accent1"/>
                </a:solidFill>
              </a:rPr>
              <a:t>reputation</a:t>
            </a:r>
            <a:r>
              <a:rPr lang="it-IT" b="1" i="1" dirty="0">
                <a:solidFill>
                  <a:schemeClr val="accent1"/>
                </a:solidFill>
              </a:rPr>
              <a:t> </a:t>
            </a:r>
            <a:endParaRPr lang="it-IT" b="1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it-IT" dirty="0" smtClean="0"/>
              <a:t>of </a:t>
            </a:r>
            <a:r>
              <a:rPr lang="it-IT" dirty="0" smtClean="0"/>
              <a:t>the data.</a:t>
            </a:r>
          </a:p>
          <a:p>
            <a:pPr marL="0" indent="0">
              <a:buNone/>
            </a:pPr>
            <a:r>
              <a:rPr lang="it-IT" dirty="0" err="1" smtClean="0"/>
              <a:t>Contextual</a:t>
            </a:r>
            <a:r>
              <a:rPr lang="it-IT" dirty="0" smtClean="0"/>
              <a:t> </a:t>
            </a:r>
            <a:r>
              <a:rPr lang="it-IT" dirty="0" err="1" smtClean="0"/>
              <a:t>dimensions</a:t>
            </a:r>
            <a:r>
              <a:rPr lang="it-IT" dirty="0" smtClean="0"/>
              <a:t> of data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lend</a:t>
            </a:r>
            <a:r>
              <a:rPr lang="it-IT" dirty="0" smtClean="0"/>
              <a:t> </a:t>
            </a:r>
            <a:r>
              <a:rPr lang="it-IT" dirty="0" err="1" smtClean="0"/>
              <a:t>themselves</a:t>
            </a:r>
            <a:r>
              <a:rPr lang="it-IT" dirty="0" smtClean="0"/>
              <a:t> more </a:t>
            </a:r>
            <a:r>
              <a:rPr lang="it-IT" dirty="0" err="1" smtClean="0"/>
              <a:t>towards</a:t>
            </a:r>
            <a:r>
              <a:rPr lang="it-IT" dirty="0" smtClean="0"/>
              <a:t> </a:t>
            </a:r>
          </a:p>
          <a:p>
            <a:pPr marL="0" indent="0" algn="ctr">
              <a:buNone/>
            </a:pPr>
            <a:r>
              <a:rPr lang="it-IT" dirty="0" smtClean="0">
                <a:solidFill>
                  <a:srgbClr val="FF0000"/>
                </a:solidFill>
              </a:rPr>
              <a:t>information </a:t>
            </a:r>
            <a:r>
              <a:rPr lang="it-IT" dirty="0" err="1" smtClean="0">
                <a:solidFill>
                  <a:srgbClr val="FF0000"/>
                </a:solidFill>
              </a:rPr>
              <a:t>as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opposed</a:t>
            </a:r>
            <a:r>
              <a:rPr lang="it-IT" dirty="0" smtClean="0">
                <a:solidFill>
                  <a:srgbClr val="FF0000"/>
                </a:solidFill>
              </a:rPr>
              <a:t> to data</a:t>
            </a:r>
          </a:p>
          <a:p>
            <a:pPr marL="0" indent="0">
              <a:buNone/>
            </a:pPr>
            <a:r>
              <a:rPr lang="it-IT" dirty="0" smtClean="0"/>
              <a:t> </a:t>
            </a:r>
            <a:r>
              <a:rPr lang="it-IT" dirty="0" err="1" smtClean="0"/>
              <a:t>because</a:t>
            </a:r>
            <a:r>
              <a:rPr lang="it-IT" dirty="0" smtClean="0"/>
              <a:t> </a:t>
            </a:r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 smtClean="0"/>
              <a:t>dimensions</a:t>
            </a:r>
            <a:r>
              <a:rPr lang="it-IT" dirty="0" smtClean="0"/>
              <a:t> are </a:t>
            </a:r>
            <a:r>
              <a:rPr lang="it-IT" dirty="0" err="1" smtClean="0"/>
              <a:t>formed</a:t>
            </a:r>
            <a:r>
              <a:rPr lang="it-IT" dirty="0" smtClean="0"/>
              <a:t> by </a:t>
            </a:r>
            <a:r>
              <a:rPr lang="it-IT" dirty="0" err="1" smtClean="0"/>
              <a:t>placing</a:t>
            </a:r>
            <a:r>
              <a:rPr lang="it-IT" dirty="0" smtClean="0"/>
              <a:t> data </a:t>
            </a:r>
            <a:r>
              <a:rPr lang="it-IT" dirty="0" err="1" smtClean="0"/>
              <a:t>within</a:t>
            </a:r>
            <a:r>
              <a:rPr lang="it-IT" dirty="0" smtClean="0"/>
              <a:t> a situation or </a:t>
            </a:r>
            <a:r>
              <a:rPr lang="it-IT" dirty="0" err="1" smtClean="0"/>
              <a:t>problem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context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5958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1029</Words>
  <Application>Microsoft Office PowerPoint</Application>
  <PresentationFormat>Presentazione su schermo (4:3)</PresentationFormat>
  <Paragraphs>118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Tema di Office</vt:lpstr>
      <vt:lpstr>Big Data Quality the next semantic challenge</vt:lpstr>
      <vt:lpstr>Presentazione standard di PowerPoint</vt:lpstr>
      <vt:lpstr>Introduction </vt:lpstr>
      <vt:lpstr>Challenges for Big Data</vt:lpstr>
      <vt:lpstr>Basic assumptions</vt:lpstr>
      <vt:lpstr>Quality on the Web specific aspects</vt:lpstr>
      <vt:lpstr>Quality on the Web specific aspects</vt:lpstr>
      <vt:lpstr>Dimensions of data quality</vt:lpstr>
      <vt:lpstr>Contextual dimensions of data quality</vt:lpstr>
      <vt:lpstr>Intrinsic dimensions of data quality</vt:lpstr>
      <vt:lpstr>Intrinsic dimensions of data quality</vt:lpstr>
      <vt:lpstr> The question  from knowledge management experts </vt:lpstr>
      <vt:lpstr>Bidirectionality</vt:lpstr>
      <vt:lpstr>Challenges for Big Data</vt:lpstr>
      <vt:lpstr>Challenges for Big Data</vt:lpstr>
      <vt:lpstr>Challenges for Big Data</vt:lpstr>
      <vt:lpstr>Challenges for Big Data</vt:lpstr>
      <vt:lpstr>Trustworthisess of web sources</vt:lpstr>
      <vt:lpstr>Data quality assessment methodology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Semantics for Big Data Integration</dc:title>
  <dc:creator>Pazienza</dc:creator>
  <cp:lastModifiedBy>Pazienza</cp:lastModifiedBy>
  <cp:revision>250</cp:revision>
  <dcterms:created xsi:type="dcterms:W3CDTF">2017-09-01T11:05:39Z</dcterms:created>
  <dcterms:modified xsi:type="dcterms:W3CDTF">2017-11-22T11:27:17Z</dcterms:modified>
</cp:coreProperties>
</file>