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8" r:id="rId3"/>
    <p:sldId id="257" r:id="rId4"/>
    <p:sldId id="269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6" r:id="rId15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3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35F4C-FF37-434D-ADFB-F2DE6D5D02F4}" type="datetimeFigureOut">
              <a:rPr lang="it-IT" smtClean="0"/>
              <a:t>22/11/2017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497C9-DFD8-46F1-B93D-A4B145C00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0717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32BE-B376-4725-8DF7-9C82007066D7}" type="datetimeFigureOut">
              <a:rPr lang="it-IT" smtClean="0"/>
              <a:t>22/11/2017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E1FC1-E26B-4402-A250-02ACA2D2D1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9118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32BE-B376-4725-8DF7-9C82007066D7}" type="datetimeFigureOut">
              <a:rPr lang="it-IT" smtClean="0"/>
              <a:t>22/11/2017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E1FC1-E26B-4402-A250-02ACA2D2D1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5126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32BE-B376-4725-8DF7-9C82007066D7}" type="datetimeFigureOut">
              <a:rPr lang="it-IT" smtClean="0"/>
              <a:t>22/11/2017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E1FC1-E26B-4402-A250-02ACA2D2D1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370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32BE-B376-4725-8DF7-9C82007066D7}" type="datetimeFigureOut">
              <a:rPr lang="it-IT" smtClean="0"/>
              <a:t>22/11/2017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E1FC1-E26B-4402-A250-02ACA2D2D1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979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32BE-B376-4725-8DF7-9C82007066D7}" type="datetimeFigureOut">
              <a:rPr lang="it-IT" smtClean="0"/>
              <a:t>22/11/2017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E1FC1-E26B-4402-A250-02ACA2D2D1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561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32BE-B376-4725-8DF7-9C82007066D7}" type="datetimeFigureOut">
              <a:rPr lang="it-IT" smtClean="0"/>
              <a:t>22/11/2017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E1FC1-E26B-4402-A250-02ACA2D2D1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917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32BE-B376-4725-8DF7-9C82007066D7}" type="datetimeFigureOut">
              <a:rPr lang="it-IT" smtClean="0"/>
              <a:t>22/11/2017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E1FC1-E26B-4402-A250-02ACA2D2D1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9254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32BE-B376-4725-8DF7-9C82007066D7}" type="datetimeFigureOut">
              <a:rPr lang="it-IT" smtClean="0"/>
              <a:t>22/11/2017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E1FC1-E26B-4402-A250-02ACA2D2D1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41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32BE-B376-4725-8DF7-9C82007066D7}" type="datetimeFigureOut">
              <a:rPr lang="it-IT" smtClean="0"/>
              <a:t>22/11/2017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E1FC1-E26B-4402-A250-02ACA2D2D1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1216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32BE-B376-4725-8DF7-9C82007066D7}" type="datetimeFigureOut">
              <a:rPr lang="it-IT" smtClean="0"/>
              <a:t>22/11/2017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E1FC1-E26B-4402-A250-02ACA2D2D1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7356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32BE-B376-4725-8DF7-9C82007066D7}" type="datetimeFigureOut">
              <a:rPr lang="it-IT" smtClean="0"/>
              <a:t>22/11/2017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E1FC1-E26B-4402-A250-02ACA2D2D1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0954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E32BE-B376-4725-8DF7-9C82007066D7}" type="datetimeFigureOut">
              <a:rPr lang="it-IT" smtClean="0"/>
              <a:t>22/11/2017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E1FC1-E26B-4402-A250-02ACA2D2D1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090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586607"/>
          </a:xfrm>
        </p:spPr>
        <p:txBody>
          <a:bodyPr>
            <a:normAutofit/>
          </a:bodyPr>
          <a:lstStyle/>
          <a:p>
            <a:r>
              <a:rPr lang="it-IT" dirty="0"/>
              <a:t>Big Data </a:t>
            </a:r>
            <a:r>
              <a:rPr lang="it-IT" dirty="0" err="1" smtClean="0"/>
              <a:t>Quality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Identity in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Linked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</a:t>
            </a:r>
            <a:endParaRPr lang="it-IT" sz="2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39552" y="3861048"/>
            <a:ext cx="8208912" cy="2736304"/>
          </a:xfrm>
        </p:spPr>
        <p:txBody>
          <a:bodyPr/>
          <a:lstStyle/>
          <a:p>
            <a:r>
              <a:rPr lang="it-IT" altLang="it-IT" dirty="0" smtClean="0">
                <a:solidFill>
                  <a:schemeClr val="tx1"/>
                </a:solidFill>
              </a:rPr>
              <a:t>Maria </a:t>
            </a:r>
            <a:r>
              <a:rPr lang="it-IT" altLang="it-IT" dirty="0">
                <a:solidFill>
                  <a:schemeClr val="tx1"/>
                </a:solidFill>
              </a:rPr>
              <a:t>Teresa PAZIENZA</a:t>
            </a:r>
          </a:p>
          <a:p>
            <a:r>
              <a:rPr lang="it-IT" altLang="it-IT" dirty="0" err="1">
                <a:solidFill>
                  <a:schemeClr val="tx1"/>
                </a:solidFill>
              </a:rPr>
              <a:t>a.a</a:t>
            </a:r>
            <a:r>
              <a:rPr lang="it-IT" altLang="it-IT" dirty="0">
                <a:solidFill>
                  <a:schemeClr val="tx1"/>
                </a:solidFill>
              </a:rPr>
              <a:t>. </a:t>
            </a:r>
            <a:r>
              <a:rPr lang="it-IT" altLang="it-IT" dirty="0" smtClean="0">
                <a:solidFill>
                  <a:schemeClr val="tx1"/>
                </a:solidFill>
              </a:rPr>
              <a:t>2017-18</a:t>
            </a:r>
          </a:p>
          <a:p>
            <a:endParaRPr lang="it-IT" altLang="it-IT" sz="2000" dirty="0" smtClean="0">
              <a:solidFill>
                <a:schemeClr val="tx1"/>
              </a:solidFill>
            </a:endParaRPr>
          </a:p>
          <a:p>
            <a:r>
              <a:rPr lang="it-IT" altLang="it-IT" sz="2000" dirty="0" smtClean="0">
                <a:solidFill>
                  <a:schemeClr val="tx1"/>
                </a:solidFill>
              </a:rPr>
              <a:t>«</a:t>
            </a:r>
            <a:r>
              <a:rPr lang="it-IT" altLang="it-IT" sz="2000" dirty="0" err="1" smtClean="0">
                <a:solidFill>
                  <a:schemeClr val="tx1"/>
                </a:solidFill>
              </a:rPr>
              <a:t>when</a:t>
            </a:r>
            <a:r>
              <a:rPr lang="it-IT" altLang="it-IT" sz="2000" dirty="0" smtClean="0">
                <a:solidFill>
                  <a:schemeClr val="tx1"/>
                </a:solidFill>
              </a:rPr>
              <a:t> </a:t>
            </a:r>
            <a:r>
              <a:rPr lang="it-IT" altLang="it-IT" sz="2000" dirty="0" err="1" smtClean="0">
                <a:solidFill>
                  <a:schemeClr val="tx1"/>
                </a:solidFill>
              </a:rPr>
              <a:t>owl:sameAs</a:t>
            </a:r>
            <a:r>
              <a:rPr lang="it-IT" altLang="it-IT" sz="2000" dirty="0" smtClean="0">
                <a:solidFill>
                  <a:schemeClr val="tx1"/>
                </a:solidFill>
              </a:rPr>
              <a:t> </a:t>
            </a:r>
            <a:r>
              <a:rPr lang="it-IT" altLang="it-IT" sz="2000" dirty="0" err="1" smtClean="0">
                <a:solidFill>
                  <a:schemeClr val="tx1"/>
                </a:solidFill>
              </a:rPr>
              <a:t>isn’t</a:t>
            </a:r>
            <a:r>
              <a:rPr lang="it-IT" altLang="it-IT" sz="2000" dirty="0" smtClean="0">
                <a:solidFill>
                  <a:schemeClr val="tx1"/>
                </a:solidFill>
              </a:rPr>
              <a:t> the </a:t>
            </a:r>
            <a:r>
              <a:rPr lang="it-IT" altLang="it-IT" sz="2000" dirty="0" err="1" smtClean="0">
                <a:solidFill>
                  <a:schemeClr val="tx1"/>
                </a:solidFill>
              </a:rPr>
              <a:t>Same</a:t>
            </a:r>
            <a:r>
              <a:rPr lang="it-IT" altLang="it-IT" sz="2000" dirty="0" smtClean="0">
                <a:solidFill>
                  <a:schemeClr val="tx1"/>
                </a:solidFill>
              </a:rPr>
              <a:t>…»</a:t>
            </a:r>
          </a:p>
          <a:p>
            <a:r>
              <a:rPr lang="it-IT" altLang="it-IT" sz="2000" dirty="0" err="1" smtClean="0">
                <a:solidFill>
                  <a:schemeClr val="tx1"/>
                </a:solidFill>
              </a:rPr>
              <a:t>H.Halpin</a:t>
            </a:r>
            <a:r>
              <a:rPr lang="it-IT" altLang="it-IT" sz="2000" dirty="0" smtClean="0">
                <a:solidFill>
                  <a:schemeClr val="tx1"/>
                </a:solidFill>
              </a:rPr>
              <a:t>, P.J. </a:t>
            </a:r>
            <a:r>
              <a:rPr lang="it-IT" altLang="it-IT" sz="2000" dirty="0" err="1" smtClean="0">
                <a:solidFill>
                  <a:schemeClr val="tx1"/>
                </a:solidFill>
              </a:rPr>
              <a:t>Hayes</a:t>
            </a:r>
            <a:r>
              <a:rPr lang="it-IT" altLang="it-IT" sz="2000" dirty="0" smtClean="0">
                <a:solidFill>
                  <a:schemeClr val="tx1"/>
                </a:solidFill>
              </a:rPr>
              <a:t>, </a:t>
            </a:r>
            <a:r>
              <a:rPr lang="it-IT" altLang="it-IT" sz="2000" dirty="0" err="1" smtClean="0">
                <a:solidFill>
                  <a:schemeClr val="tx1"/>
                </a:solidFill>
              </a:rPr>
              <a:t>J.P.McCusker</a:t>
            </a:r>
            <a:r>
              <a:rPr lang="it-IT" altLang="it-IT" sz="2000" dirty="0" smtClean="0">
                <a:solidFill>
                  <a:schemeClr val="tx1"/>
                </a:solidFill>
              </a:rPr>
              <a:t>, D.L. </a:t>
            </a:r>
            <a:r>
              <a:rPr lang="it-IT" altLang="it-IT" sz="2000" dirty="0" err="1" smtClean="0">
                <a:solidFill>
                  <a:schemeClr val="tx1"/>
                </a:solidFill>
              </a:rPr>
              <a:t>McGuinnes</a:t>
            </a:r>
            <a:r>
              <a:rPr lang="it-IT" altLang="it-IT" sz="2000" dirty="0" smtClean="0">
                <a:solidFill>
                  <a:schemeClr val="tx1"/>
                </a:solidFill>
              </a:rPr>
              <a:t>, H.S. Thompson</a:t>
            </a:r>
            <a:endParaRPr lang="en-GB" altLang="it-IT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557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Varieties</a:t>
            </a:r>
            <a:r>
              <a:rPr lang="it-IT" dirty="0" smtClean="0"/>
              <a:t> of </a:t>
            </a:r>
            <a:r>
              <a:rPr lang="it-IT" dirty="0" err="1" smtClean="0"/>
              <a:t>identity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23528" y="1600200"/>
            <a:ext cx="8496944" cy="49251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 smtClean="0"/>
              <a:t>A </a:t>
            </a:r>
            <a:r>
              <a:rPr lang="it-IT" dirty="0" err="1" smtClean="0"/>
              <a:t>possible</a:t>
            </a:r>
            <a:r>
              <a:rPr lang="it-IT" dirty="0" smtClean="0"/>
              <a:t> </a:t>
            </a:r>
            <a:r>
              <a:rPr lang="it-IT" dirty="0" err="1" smtClean="0"/>
              <a:t>solution</a:t>
            </a:r>
            <a:r>
              <a:rPr lang="it-IT" dirty="0" smtClean="0"/>
              <a:t>: </a:t>
            </a:r>
            <a:r>
              <a:rPr lang="it-IT" dirty="0" err="1" smtClean="0">
                <a:solidFill>
                  <a:srgbClr val="00B050"/>
                </a:solidFill>
              </a:rPr>
              <a:t>weaker</a:t>
            </a:r>
            <a:r>
              <a:rPr lang="it-IT" dirty="0" smtClean="0">
                <a:solidFill>
                  <a:srgbClr val="00B050"/>
                </a:solidFill>
              </a:rPr>
              <a:t> </a:t>
            </a:r>
            <a:r>
              <a:rPr lang="it-IT" dirty="0" err="1" smtClean="0">
                <a:solidFill>
                  <a:srgbClr val="00B050"/>
                </a:solidFill>
              </a:rPr>
              <a:t>notion</a:t>
            </a:r>
            <a:r>
              <a:rPr lang="it-IT" dirty="0" smtClean="0">
                <a:solidFill>
                  <a:srgbClr val="00B050"/>
                </a:solidFill>
              </a:rPr>
              <a:t> of </a:t>
            </a:r>
            <a:r>
              <a:rPr lang="it-IT" dirty="0" err="1" smtClean="0">
                <a:solidFill>
                  <a:srgbClr val="00B050"/>
                </a:solidFill>
              </a:rPr>
              <a:t>being</a:t>
            </a:r>
            <a:r>
              <a:rPr lang="it-IT" dirty="0" smtClean="0">
                <a:solidFill>
                  <a:srgbClr val="00B050"/>
                </a:solidFill>
              </a:rPr>
              <a:t> </a:t>
            </a:r>
            <a:r>
              <a:rPr lang="it-IT" dirty="0" err="1" smtClean="0">
                <a:solidFill>
                  <a:srgbClr val="00B050"/>
                </a:solidFill>
              </a:rPr>
              <a:t>similar</a:t>
            </a:r>
            <a:r>
              <a:rPr lang="it-IT" dirty="0" smtClean="0"/>
              <a:t>, i.e.</a:t>
            </a:r>
          </a:p>
          <a:p>
            <a:pPr marL="0" indent="0" algn="ctr">
              <a:buNone/>
            </a:pPr>
            <a:r>
              <a:rPr lang="it-IT" b="1" i="1" dirty="0" err="1" smtClean="0">
                <a:solidFill>
                  <a:schemeClr val="accent1"/>
                </a:solidFill>
              </a:rPr>
              <a:t>Two</a:t>
            </a:r>
            <a:r>
              <a:rPr lang="it-IT" b="1" i="1" dirty="0" smtClean="0">
                <a:solidFill>
                  <a:schemeClr val="accent1"/>
                </a:solidFill>
              </a:rPr>
              <a:t> </a:t>
            </a:r>
            <a:r>
              <a:rPr lang="it-IT" b="1" i="1" dirty="0" err="1" smtClean="0">
                <a:solidFill>
                  <a:schemeClr val="accent1"/>
                </a:solidFill>
              </a:rPr>
              <a:t>different</a:t>
            </a:r>
            <a:r>
              <a:rPr lang="it-IT" b="1" i="1" dirty="0" smtClean="0">
                <a:solidFill>
                  <a:schemeClr val="accent1"/>
                </a:solidFill>
              </a:rPr>
              <a:t> </a:t>
            </a:r>
            <a:r>
              <a:rPr lang="it-IT" b="1" i="1" dirty="0" err="1" smtClean="0">
                <a:solidFill>
                  <a:schemeClr val="accent1"/>
                </a:solidFill>
              </a:rPr>
              <a:t>things</a:t>
            </a:r>
            <a:r>
              <a:rPr lang="it-IT" b="1" i="1" dirty="0" smtClean="0">
                <a:solidFill>
                  <a:schemeClr val="accent1"/>
                </a:solidFill>
              </a:rPr>
              <a:t> share </a:t>
            </a:r>
            <a:r>
              <a:rPr lang="it-IT" b="1" i="1" u="sng" dirty="0" smtClean="0">
                <a:solidFill>
                  <a:schemeClr val="accent1"/>
                </a:solidFill>
              </a:rPr>
              <a:t>some </a:t>
            </a:r>
            <a:r>
              <a:rPr lang="it-IT" b="1" i="1" u="sng" dirty="0" err="1" smtClean="0">
                <a:solidFill>
                  <a:schemeClr val="accent1"/>
                </a:solidFill>
              </a:rPr>
              <a:t>but</a:t>
            </a:r>
            <a:r>
              <a:rPr lang="it-IT" b="1" i="1" u="sng" dirty="0" smtClean="0">
                <a:solidFill>
                  <a:schemeClr val="accent1"/>
                </a:solidFill>
              </a:rPr>
              <a:t> </a:t>
            </a:r>
            <a:r>
              <a:rPr lang="it-IT" b="1" i="1" u="sng" dirty="0" err="1" smtClean="0">
                <a:solidFill>
                  <a:schemeClr val="accent1"/>
                </a:solidFill>
              </a:rPr>
              <a:t>not</a:t>
            </a:r>
            <a:r>
              <a:rPr lang="it-IT" b="1" i="1" u="sng" dirty="0" smtClean="0">
                <a:solidFill>
                  <a:schemeClr val="accent1"/>
                </a:solidFill>
              </a:rPr>
              <a:t> </a:t>
            </a:r>
            <a:r>
              <a:rPr lang="it-IT" b="1" i="1" u="sng" dirty="0" err="1" smtClean="0">
                <a:solidFill>
                  <a:schemeClr val="accent1"/>
                </a:solidFill>
              </a:rPr>
              <a:t>all</a:t>
            </a:r>
            <a:r>
              <a:rPr lang="it-IT" b="1" i="1" u="sng" dirty="0" smtClean="0">
                <a:solidFill>
                  <a:schemeClr val="accent1"/>
                </a:solidFill>
              </a:rPr>
              <a:t> </a:t>
            </a:r>
            <a:r>
              <a:rPr lang="it-IT" b="1" i="1" dirty="0" err="1" smtClean="0">
                <a:solidFill>
                  <a:schemeClr val="accent1"/>
                </a:solidFill>
              </a:rPr>
              <a:t>properties</a:t>
            </a:r>
            <a:r>
              <a:rPr lang="it-IT" b="1" i="1" dirty="0" smtClean="0">
                <a:solidFill>
                  <a:schemeClr val="accent1"/>
                </a:solidFill>
              </a:rPr>
              <a:t> in </a:t>
            </a:r>
            <a:r>
              <a:rPr lang="it-IT" b="1" i="1" dirty="0" err="1" smtClean="0">
                <a:solidFill>
                  <a:schemeClr val="accent1"/>
                </a:solidFill>
              </a:rPr>
              <a:t>their</a:t>
            </a:r>
            <a:r>
              <a:rPr lang="it-IT" b="1" i="1" dirty="0" smtClean="0">
                <a:solidFill>
                  <a:schemeClr val="accent1"/>
                </a:solidFill>
              </a:rPr>
              <a:t> </a:t>
            </a:r>
            <a:r>
              <a:rPr lang="it-IT" b="1" i="1" dirty="0" err="1" smtClean="0">
                <a:solidFill>
                  <a:schemeClr val="accent1"/>
                </a:solidFill>
              </a:rPr>
              <a:t>given</a:t>
            </a:r>
            <a:r>
              <a:rPr lang="it-IT" b="1" i="1" dirty="0" smtClean="0">
                <a:solidFill>
                  <a:schemeClr val="accent1"/>
                </a:solidFill>
              </a:rPr>
              <a:t> incomplete </a:t>
            </a:r>
            <a:r>
              <a:rPr lang="it-IT" b="1" i="1" dirty="0" err="1" smtClean="0">
                <a:solidFill>
                  <a:schemeClr val="accent1"/>
                </a:solidFill>
              </a:rPr>
              <a:t>descriprion</a:t>
            </a:r>
            <a:endParaRPr lang="it-IT" b="1" i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A </a:t>
            </a:r>
            <a:r>
              <a:rPr lang="it-IT" b="1" i="1" dirty="0" err="1" smtClean="0">
                <a:solidFill>
                  <a:schemeClr val="accent1"/>
                </a:solidFill>
              </a:rPr>
              <a:t>wine</a:t>
            </a:r>
            <a:r>
              <a:rPr lang="it-IT" b="1" i="1" dirty="0" smtClean="0">
                <a:solidFill>
                  <a:schemeClr val="accent1"/>
                </a:solidFill>
              </a:rPr>
              <a:t> </a:t>
            </a:r>
            <a:r>
              <a:rPr lang="it-IT" b="1" i="1" dirty="0" err="1" smtClean="0">
                <a:solidFill>
                  <a:schemeClr val="accent1"/>
                </a:solidFill>
              </a:rPr>
              <a:t>glass</a:t>
            </a:r>
            <a:r>
              <a:rPr lang="it-IT" b="1" i="1" dirty="0" smtClean="0">
                <a:solidFill>
                  <a:schemeClr val="accent1"/>
                </a:solidFill>
              </a:rPr>
              <a:t> </a:t>
            </a:r>
            <a:r>
              <a:rPr lang="it-IT" dirty="0" smtClean="0"/>
              <a:t>and a </a:t>
            </a:r>
            <a:r>
              <a:rPr lang="it-IT" b="1" i="1" dirty="0">
                <a:solidFill>
                  <a:schemeClr val="accent1"/>
                </a:solidFill>
              </a:rPr>
              <a:t>coffee-</a:t>
            </a:r>
            <a:r>
              <a:rPr lang="it-IT" b="1" i="1" dirty="0" err="1">
                <a:solidFill>
                  <a:schemeClr val="accent1"/>
                </a:solidFill>
              </a:rPr>
              <a:t>cup</a:t>
            </a:r>
            <a:r>
              <a:rPr lang="it-IT" dirty="0" smtClean="0"/>
              <a:t> are </a:t>
            </a:r>
            <a:r>
              <a:rPr lang="it-IT" dirty="0" err="1" smtClean="0"/>
              <a:t>similar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</a:t>
            </a:r>
            <a:r>
              <a:rPr lang="it-IT" dirty="0" err="1" smtClean="0"/>
              <a:t>regards</a:t>
            </a:r>
            <a:r>
              <a:rPr lang="it-IT" dirty="0" smtClean="0"/>
              <a:t> </a:t>
            </a:r>
            <a:r>
              <a:rPr lang="it-IT" i="1" u="sng" dirty="0" smtClean="0"/>
              <a:t>holding </a:t>
            </a:r>
            <a:r>
              <a:rPr lang="it-IT" i="1" u="sng" dirty="0" err="1" smtClean="0"/>
              <a:t>liquids</a:t>
            </a:r>
            <a:r>
              <a:rPr lang="it-IT" dirty="0" smtClean="0"/>
              <a:t>, </a:t>
            </a:r>
            <a:r>
              <a:rPr lang="it-IT" dirty="0" err="1" smtClean="0"/>
              <a:t>but</a:t>
            </a:r>
            <a:r>
              <a:rPr lang="it-IT" dirty="0" smtClean="0"/>
              <a:t> </a:t>
            </a:r>
            <a:r>
              <a:rPr lang="it-IT" dirty="0" err="1" smtClean="0"/>
              <a:t>they</a:t>
            </a:r>
            <a:r>
              <a:rPr lang="it-IT" dirty="0" smtClean="0"/>
              <a:t> </a:t>
            </a:r>
            <a:r>
              <a:rPr lang="it-IT" dirty="0" err="1" smtClean="0"/>
              <a:t>hold</a:t>
            </a:r>
            <a:r>
              <a:rPr lang="it-IT" dirty="0" smtClean="0"/>
              <a:t> </a:t>
            </a:r>
            <a:r>
              <a:rPr lang="it-IT" dirty="0" err="1" smtClean="0"/>
              <a:t>entirely</a:t>
            </a:r>
            <a:r>
              <a:rPr lang="it-IT" dirty="0" smtClean="0"/>
              <a:t>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kinds</a:t>
            </a:r>
            <a:r>
              <a:rPr lang="it-IT" dirty="0" smtClean="0"/>
              <a:t> of </a:t>
            </a:r>
            <a:r>
              <a:rPr lang="it-IT" dirty="0" err="1" smtClean="0"/>
              <a:t>liquid</a:t>
            </a:r>
            <a:r>
              <a:rPr lang="it-IT" dirty="0" smtClean="0"/>
              <a:t> </a:t>
            </a:r>
            <a:r>
              <a:rPr lang="it-IT" dirty="0" err="1" smtClean="0"/>
              <a:t>usually</a:t>
            </a:r>
            <a:r>
              <a:rPr lang="it-IT" dirty="0" smtClean="0"/>
              <a:t> and are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shapes</a:t>
            </a:r>
            <a:r>
              <a:rPr lang="it-IT" dirty="0"/>
              <a:t>;</a:t>
            </a:r>
            <a:r>
              <a:rPr lang="it-IT" dirty="0" smtClean="0"/>
              <a:t> </a:t>
            </a:r>
          </a:p>
          <a:p>
            <a:pPr marL="0" indent="0">
              <a:buNone/>
            </a:pPr>
            <a:r>
              <a:rPr lang="it-IT" dirty="0" smtClean="0"/>
              <a:t>so </a:t>
            </a:r>
            <a:r>
              <a:rPr lang="it-IT" dirty="0" err="1" smtClean="0"/>
              <a:t>Leibnitz’s</a:t>
            </a:r>
            <a:r>
              <a:rPr lang="it-IT" dirty="0" smtClean="0"/>
              <a:t> Law </a:t>
            </a:r>
            <a:r>
              <a:rPr lang="it-IT" dirty="0" err="1" smtClean="0"/>
              <a:t>would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hold</a:t>
            </a:r>
            <a:r>
              <a:rPr lang="it-IT" dirty="0" smtClean="0"/>
              <a:t> </a:t>
            </a:r>
            <a:r>
              <a:rPr lang="it-IT" dirty="0" err="1" smtClean="0"/>
              <a:t>obviously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</a:t>
            </a:r>
            <a:r>
              <a:rPr lang="it-IT" dirty="0" err="1" smtClean="0"/>
              <a:t>they</a:t>
            </a:r>
            <a:r>
              <a:rPr lang="it-IT" dirty="0" smtClean="0"/>
              <a:t> are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things</a:t>
            </a:r>
            <a:r>
              <a:rPr lang="it-IT" dirty="0" smtClean="0"/>
              <a:t>.</a:t>
            </a:r>
          </a:p>
          <a:p>
            <a:pPr marL="0" indent="0">
              <a:buNone/>
            </a:pPr>
            <a:endParaRPr lang="it-IT" sz="22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it-IT" sz="2200" dirty="0" smtClean="0">
                <a:solidFill>
                  <a:schemeClr val="accent1"/>
                </a:solidFill>
              </a:rPr>
              <a:t>Condivisione di proprietà di livelli più alti dell’ontologia </a:t>
            </a:r>
          </a:p>
        </p:txBody>
      </p:sp>
    </p:spTree>
    <p:extLst>
      <p:ext uri="{BB962C8B-B14F-4D97-AF65-F5344CB8AC3E}">
        <p14:creationId xmlns:p14="http://schemas.microsoft.com/office/powerpoint/2010/main" val="2644900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Varieties</a:t>
            </a:r>
            <a:r>
              <a:rPr lang="it-IT" dirty="0" smtClean="0"/>
              <a:t> of </a:t>
            </a:r>
            <a:r>
              <a:rPr lang="it-IT" dirty="0" err="1" smtClean="0"/>
              <a:t>identity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816224"/>
            <a:ext cx="8496944" cy="499715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dirty="0" smtClean="0"/>
              <a:t>A </a:t>
            </a:r>
            <a:r>
              <a:rPr lang="it-IT" dirty="0" err="1" smtClean="0"/>
              <a:t>possible</a:t>
            </a:r>
            <a:r>
              <a:rPr lang="it-IT" dirty="0" smtClean="0"/>
              <a:t> </a:t>
            </a:r>
            <a:r>
              <a:rPr lang="it-IT" dirty="0" err="1" smtClean="0"/>
              <a:t>solution</a:t>
            </a:r>
            <a:r>
              <a:rPr lang="it-IT" dirty="0" smtClean="0"/>
              <a:t>: </a:t>
            </a:r>
            <a:r>
              <a:rPr lang="it-IT" b="1" i="1" dirty="0" err="1" smtClean="0">
                <a:solidFill>
                  <a:srgbClr val="00B050"/>
                </a:solidFill>
              </a:rPr>
              <a:t>related</a:t>
            </a:r>
            <a:r>
              <a:rPr lang="it-IT" dirty="0" smtClean="0">
                <a:solidFill>
                  <a:srgbClr val="00B050"/>
                </a:solidFill>
              </a:rPr>
              <a:t> </a:t>
            </a:r>
            <a:r>
              <a:rPr lang="it-IT" dirty="0" err="1" smtClean="0">
                <a:solidFill>
                  <a:srgbClr val="00B050"/>
                </a:solidFill>
              </a:rPr>
              <a:t>relationship</a:t>
            </a:r>
            <a:r>
              <a:rPr lang="it-IT" dirty="0" smtClean="0"/>
              <a:t>, i.e.</a:t>
            </a:r>
          </a:p>
          <a:p>
            <a:pPr marL="0" indent="0" algn="ctr">
              <a:buNone/>
            </a:pPr>
            <a:endParaRPr lang="it-IT" b="1" i="1" dirty="0" smtClean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it-IT" b="1" i="1" dirty="0" err="1" smtClean="0">
                <a:solidFill>
                  <a:schemeClr val="accent1"/>
                </a:solidFill>
              </a:rPr>
              <a:t>When</a:t>
            </a:r>
            <a:r>
              <a:rPr lang="it-IT" b="1" i="1" dirty="0" smtClean="0">
                <a:solidFill>
                  <a:schemeClr val="accent1"/>
                </a:solidFill>
              </a:rPr>
              <a:t> </a:t>
            </a:r>
            <a:r>
              <a:rPr lang="it-IT" b="1" i="1" dirty="0" err="1" smtClean="0">
                <a:solidFill>
                  <a:schemeClr val="accent1"/>
                </a:solidFill>
              </a:rPr>
              <a:t>two</a:t>
            </a:r>
            <a:r>
              <a:rPr lang="it-IT" b="1" i="1" dirty="0" smtClean="0">
                <a:solidFill>
                  <a:schemeClr val="accent1"/>
                </a:solidFill>
              </a:rPr>
              <a:t> </a:t>
            </a:r>
            <a:r>
              <a:rPr lang="it-IT" b="1" i="1" dirty="0" err="1" smtClean="0">
                <a:solidFill>
                  <a:schemeClr val="accent1"/>
                </a:solidFill>
              </a:rPr>
              <a:t>different</a:t>
            </a:r>
            <a:r>
              <a:rPr lang="it-IT" b="1" i="1" dirty="0" smtClean="0">
                <a:solidFill>
                  <a:schemeClr val="accent1"/>
                </a:solidFill>
              </a:rPr>
              <a:t> </a:t>
            </a:r>
            <a:r>
              <a:rPr lang="it-IT" b="1" i="1" dirty="0" err="1" smtClean="0">
                <a:solidFill>
                  <a:schemeClr val="accent1"/>
                </a:solidFill>
              </a:rPr>
              <a:t>things</a:t>
            </a:r>
            <a:r>
              <a:rPr lang="it-IT" b="1" i="1" dirty="0" smtClean="0">
                <a:solidFill>
                  <a:schemeClr val="accent1"/>
                </a:solidFill>
              </a:rPr>
              <a:t> share no </a:t>
            </a:r>
            <a:r>
              <a:rPr lang="it-IT" b="1" i="1" dirty="0" err="1" smtClean="0">
                <a:solidFill>
                  <a:schemeClr val="accent1"/>
                </a:solidFill>
              </a:rPr>
              <a:t>properties</a:t>
            </a:r>
            <a:r>
              <a:rPr lang="it-IT" b="1" i="1" dirty="0" smtClean="0">
                <a:solidFill>
                  <a:schemeClr val="accent1"/>
                </a:solidFill>
              </a:rPr>
              <a:t> in common in a </a:t>
            </a:r>
            <a:r>
              <a:rPr lang="it-IT" b="1" i="1" dirty="0" err="1" smtClean="0">
                <a:solidFill>
                  <a:schemeClr val="accent1"/>
                </a:solidFill>
              </a:rPr>
              <a:t>given</a:t>
            </a:r>
            <a:r>
              <a:rPr lang="it-IT" b="1" i="1" dirty="0" smtClean="0">
                <a:solidFill>
                  <a:schemeClr val="accent1"/>
                </a:solidFill>
              </a:rPr>
              <a:t> </a:t>
            </a:r>
            <a:r>
              <a:rPr lang="it-IT" b="1" i="1" dirty="0" err="1" smtClean="0">
                <a:solidFill>
                  <a:schemeClr val="accent1"/>
                </a:solidFill>
              </a:rPr>
              <a:t>description</a:t>
            </a:r>
            <a:r>
              <a:rPr lang="it-IT" b="1" i="1" dirty="0" smtClean="0">
                <a:solidFill>
                  <a:schemeClr val="accent1"/>
                </a:solidFill>
              </a:rPr>
              <a:t> </a:t>
            </a:r>
            <a:r>
              <a:rPr lang="it-IT" b="1" i="1" dirty="0" err="1" smtClean="0">
                <a:solidFill>
                  <a:schemeClr val="accent1"/>
                </a:solidFill>
              </a:rPr>
              <a:t>but</a:t>
            </a:r>
            <a:r>
              <a:rPr lang="it-IT" b="1" i="1" dirty="0" smtClean="0">
                <a:solidFill>
                  <a:schemeClr val="accent1"/>
                </a:solidFill>
              </a:rPr>
              <a:t> are </a:t>
            </a:r>
            <a:r>
              <a:rPr lang="it-IT" b="1" i="1" dirty="0" err="1" smtClean="0">
                <a:solidFill>
                  <a:schemeClr val="accent1"/>
                </a:solidFill>
              </a:rPr>
              <a:t>nonetheless</a:t>
            </a:r>
            <a:r>
              <a:rPr lang="it-IT" b="1" i="1" dirty="0" smtClean="0">
                <a:solidFill>
                  <a:schemeClr val="accent1"/>
                </a:solidFill>
              </a:rPr>
              <a:t> </a:t>
            </a:r>
            <a:r>
              <a:rPr lang="it-IT" b="1" i="1" dirty="0" err="1" smtClean="0">
                <a:solidFill>
                  <a:schemeClr val="accent1"/>
                </a:solidFill>
              </a:rPr>
              <a:t>closely</a:t>
            </a:r>
            <a:r>
              <a:rPr lang="it-IT" b="1" i="1" dirty="0" smtClean="0">
                <a:solidFill>
                  <a:schemeClr val="accent1"/>
                </a:solidFill>
              </a:rPr>
              <a:t> </a:t>
            </a:r>
            <a:r>
              <a:rPr lang="it-IT" b="1" i="1" dirty="0" err="1" smtClean="0">
                <a:solidFill>
                  <a:schemeClr val="accent1"/>
                </a:solidFill>
              </a:rPr>
              <a:t>aligned</a:t>
            </a:r>
            <a:r>
              <a:rPr lang="it-IT" b="1" i="1" dirty="0" smtClean="0">
                <a:solidFill>
                  <a:schemeClr val="accent1"/>
                </a:solidFill>
              </a:rPr>
              <a:t> in some fashion 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err="1" smtClean="0"/>
              <a:t>Complex</a:t>
            </a:r>
            <a:r>
              <a:rPr lang="it-IT" dirty="0" smtClean="0"/>
              <a:t>, </a:t>
            </a:r>
            <a:r>
              <a:rPr lang="it-IT" dirty="0" err="1" smtClean="0"/>
              <a:t>structured</a:t>
            </a:r>
            <a:r>
              <a:rPr lang="it-IT" dirty="0" smtClean="0"/>
              <a:t>, </a:t>
            </a:r>
            <a:r>
              <a:rPr lang="it-IT" dirty="0" err="1" smtClean="0"/>
              <a:t>yet</a:t>
            </a:r>
            <a:r>
              <a:rPr lang="it-IT" dirty="0" smtClean="0"/>
              <a:t> hard to-</a:t>
            </a:r>
            <a:r>
              <a:rPr lang="it-IT" dirty="0" err="1" smtClean="0"/>
              <a:t>specify</a:t>
            </a:r>
            <a:r>
              <a:rPr lang="it-IT" dirty="0" smtClean="0"/>
              <a:t> </a:t>
            </a:r>
            <a:r>
              <a:rPr lang="it-IT" dirty="0" err="1" smtClean="0"/>
              <a:t>relationships</a:t>
            </a:r>
            <a:r>
              <a:rPr lang="it-IT" dirty="0" smtClean="0"/>
              <a:t> </a:t>
            </a:r>
            <a:r>
              <a:rPr lang="it-IT" dirty="0" err="1" smtClean="0"/>
              <a:t>between</a:t>
            </a:r>
            <a:r>
              <a:rPr lang="it-IT" dirty="0" smtClean="0"/>
              <a:t> </a:t>
            </a:r>
            <a:r>
              <a:rPr lang="it-IT" dirty="0" err="1" smtClean="0"/>
              <a:t>things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are </a:t>
            </a:r>
            <a:r>
              <a:rPr lang="it-IT" i="1" dirty="0" smtClean="0"/>
              <a:t>«</a:t>
            </a:r>
            <a:r>
              <a:rPr lang="it-IT" i="1" dirty="0" err="1" smtClean="0"/>
              <a:t>kind</a:t>
            </a:r>
            <a:r>
              <a:rPr lang="it-IT" i="1" dirty="0" smtClean="0"/>
              <a:t> of </a:t>
            </a:r>
            <a:r>
              <a:rPr lang="it-IT" i="1" dirty="0" err="1" smtClean="0"/>
              <a:t>close</a:t>
            </a:r>
            <a:r>
              <a:rPr lang="it-IT" i="1" dirty="0" smtClean="0"/>
              <a:t> to </a:t>
            </a:r>
            <a:r>
              <a:rPr lang="it-IT" i="1" dirty="0" err="1" smtClean="0"/>
              <a:t>identity</a:t>
            </a:r>
            <a:r>
              <a:rPr lang="it-IT" i="1" dirty="0" smtClean="0"/>
              <a:t>», </a:t>
            </a:r>
            <a:r>
              <a:rPr lang="it-IT" dirty="0" err="1" smtClean="0"/>
              <a:t>such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the relation </a:t>
            </a:r>
            <a:r>
              <a:rPr lang="it-IT" dirty="0" err="1" smtClean="0"/>
              <a:t>between</a:t>
            </a:r>
            <a:r>
              <a:rPr lang="it-IT" dirty="0" smtClean="0"/>
              <a:t> a </a:t>
            </a:r>
            <a:r>
              <a:rPr lang="it-IT" dirty="0" err="1" smtClean="0"/>
              <a:t>quantity</a:t>
            </a:r>
            <a:r>
              <a:rPr lang="it-IT" dirty="0" smtClean="0"/>
              <a:t> and a </a:t>
            </a:r>
            <a:r>
              <a:rPr lang="it-IT" dirty="0" err="1" smtClean="0"/>
              <a:t>measurent</a:t>
            </a:r>
            <a:r>
              <a:rPr lang="it-IT" dirty="0" smtClean="0"/>
              <a:t> of a </a:t>
            </a:r>
            <a:r>
              <a:rPr lang="it-IT" dirty="0" err="1" smtClean="0"/>
              <a:t>quantity</a:t>
            </a:r>
            <a:r>
              <a:rPr lang="it-IT" dirty="0" smtClean="0"/>
              <a:t>, or the use of a </a:t>
            </a:r>
            <a:r>
              <a:rPr lang="it-IT" dirty="0" err="1" smtClean="0"/>
              <a:t>drug</a:t>
            </a:r>
            <a:r>
              <a:rPr lang="it-IT" dirty="0" smtClean="0"/>
              <a:t> in a </a:t>
            </a:r>
            <a:r>
              <a:rPr lang="it-IT" dirty="0" err="1" smtClean="0"/>
              <a:t>clinical</a:t>
            </a:r>
            <a:r>
              <a:rPr lang="it-IT" dirty="0" smtClean="0"/>
              <a:t> trial and the </a:t>
            </a:r>
            <a:r>
              <a:rPr lang="it-IT" dirty="0" err="1" smtClean="0"/>
              <a:t>drug</a:t>
            </a:r>
            <a:r>
              <a:rPr lang="it-IT" dirty="0" smtClean="0"/>
              <a:t> </a:t>
            </a:r>
            <a:r>
              <a:rPr lang="it-IT" dirty="0" err="1" smtClean="0"/>
              <a:t>itself</a:t>
            </a:r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err="1" smtClean="0"/>
              <a:t>As</a:t>
            </a:r>
            <a:r>
              <a:rPr lang="it-IT" dirty="0" smtClean="0"/>
              <a:t> on some </a:t>
            </a:r>
            <a:r>
              <a:rPr lang="it-IT" dirty="0" err="1" smtClean="0"/>
              <a:t>trivial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r>
              <a:rPr lang="it-IT" dirty="0" smtClean="0"/>
              <a:t> «</a:t>
            </a:r>
            <a:r>
              <a:rPr lang="it-IT" dirty="0" err="1" smtClean="0"/>
              <a:t>everithing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related</a:t>
            </a:r>
            <a:r>
              <a:rPr lang="it-IT" dirty="0" smtClean="0"/>
              <a:t>», </a:t>
            </a:r>
            <a:r>
              <a:rPr lang="it-IT" dirty="0" err="1" smtClean="0"/>
              <a:t>there</a:t>
            </a:r>
            <a:r>
              <a:rPr lang="it-IT" dirty="0" smtClean="0"/>
              <a:t> are </a:t>
            </a:r>
            <a:r>
              <a:rPr lang="it-IT" b="1" i="1" dirty="0" err="1" smtClean="0">
                <a:solidFill>
                  <a:schemeClr val="accent1"/>
                </a:solidFill>
              </a:rPr>
              <a:t>degrees</a:t>
            </a:r>
            <a:r>
              <a:rPr lang="it-IT" b="1" i="1" dirty="0" smtClean="0">
                <a:solidFill>
                  <a:schemeClr val="accent1"/>
                </a:solidFill>
              </a:rPr>
              <a:t> of </a:t>
            </a:r>
            <a:r>
              <a:rPr lang="it-IT" b="1" i="1" dirty="0" err="1" smtClean="0">
                <a:solidFill>
                  <a:schemeClr val="accent1"/>
                </a:solidFill>
              </a:rPr>
              <a:t>relatedness</a:t>
            </a:r>
            <a:r>
              <a:rPr lang="it-IT" b="1" i="1" dirty="0" smtClean="0">
                <a:solidFill>
                  <a:schemeClr val="accent1"/>
                </a:solidFill>
              </a:rPr>
              <a:t>. </a:t>
            </a:r>
          </a:p>
          <a:p>
            <a:pPr marL="0" indent="0">
              <a:buNone/>
            </a:pPr>
            <a:r>
              <a:rPr lang="it-IT" dirty="0" err="1" smtClean="0"/>
              <a:t>There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a family of </a:t>
            </a:r>
            <a:r>
              <a:rPr lang="it-IT" dirty="0" err="1" smtClean="0"/>
              <a:t>heterogeneous</a:t>
            </a:r>
            <a:r>
              <a:rPr lang="it-IT" dirty="0" smtClean="0"/>
              <a:t> and semi-</a:t>
            </a:r>
            <a:r>
              <a:rPr lang="it-IT" dirty="0" err="1" smtClean="0"/>
              <a:t>structured</a:t>
            </a:r>
            <a:r>
              <a:rPr lang="it-IT" dirty="0" smtClean="0"/>
              <a:t> </a:t>
            </a:r>
            <a:r>
              <a:rPr lang="it-IT" dirty="0" err="1" smtClean="0"/>
              <a:t>relationships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should</a:t>
            </a:r>
            <a:r>
              <a:rPr lang="it-IT" dirty="0" smtClean="0"/>
              <a:t> be </a:t>
            </a:r>
            <a:r>
              <a:rPr lang="it-IT" dirty="0" err="1" smtClean="0"/>
              <a:t>studied</a:t>
            </a:r>
            <a:r>
              <a:rPr lang="it-IT" dirty="0" smtClean="0"/>
              <a:t> more </a:t>
            </a:r>
            <a:r>
              <a:rPr lang="it-IT" dirty="0" err="1" smtClean="0"/>
              <a:t>carefully</a:t>
            </a:r>
            <a:r>
              <a:rPr lang="it-IT" dirty="0" smtClean="0"/>
              <a:t> and </a:t>
            </a:r>
            <a:r>
              <a:rPr lang="it-IT" dirty="0" err="1" smtClean="0"/>
              <a:t>empirically</a:t>
            </a:r>
            <a:r>
              <a:rPr lang="it-IT" dirty="0" smtClean="0"/>
              <a:t> </a:t>
            </a:r>
            <a:r>
              <a:rPr lang="it-IT" dirty="0" err="1" smtClean="0"/>
              <a:t>observed</a:t>
            </a:r>
            <a:r>
              <a:rPr lang="it-IT" dirty="0" smtClean="0"/>
              <a:t> </a:t>
            </a:r>
            <a:r>
              <a:rPr lang="it-IT" dirty="0" err="1" smtClean="0"/>
              <a:t>before</a:t>
            </a:r>
            <a:r>
              <a:rPr lang="it-IT" dirty="0" smtClean="0"/>
              <a:t> </a:t>
            </a:r>
            <a:r>
              <a:rPr lang="it-IT" dirty="0" err="1" smtClean="0"/>
              <a:t>any</a:t>
            </a:r>
            <a:r>
              <a:rPr lang="it-IT" dirty="0" smtClean="0"/>
              <a:t> </a:t>
            </a:r>
            <a:r>
              <a:rPr lang="it-IT" dirty="0" err="1" smtClean="0"/>
              <a:t>hasty</a:t>
            </a:r>
            <a:r>
              <a:rPr lang="it-IT" dirty="0" smtClean="0"/>
              <a:t> </a:t>
            </a:r>
            <a:r>
              <a:rPr lang="it-IT" dirty="0" err="1" smtClean="0"/>
              <a:t>judgements</a:t>
            </a:r>
            <a:r>
              <a:rPr lang="it-IT" dirty="0" smtClean="0"/>
              <a:t> are made </a:t>
            </a:r>
          </a:p>
          <a:p>
            <a:pPr marL="0" indent="0">
              <a:buNone/>
            </a:pPr>
            <a:r>
              <a:rPr lang="it-IT" dirty="0" smtClean="0"/>
              <a:t>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44900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similarity</a:t>
            </a:r>
            <a:r>
              <a:rPr lang="it-IT" dirty="0" smtClean="0"/>
              <a:t> </a:t>
            </a:r>
            <a:r>
              <a:rPr lang="it-IT" dirty="0" err="1" smtClean="0"/>
              <a:t>ontology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9971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has</a:t>
            </a:r>
            <a:r>
              <a:rPr lang="it-IT" dirty="0" smtClean="0"/>
              <a:t> </a:t>
            </a:r>
            <a:r>
              <a:rPr lang="it-IT" dirty="0" err="1" smtClean="0"/>
              <a:t>been</a:t>
            </a:r>
            <a:r>
              <a:rPr lang="it-IT" dirty="0" smtClean="0"/>
              <a:t> </a:t>
            </a:r>
            <a:r>
              <a:rPr lang="it-IT" dirty="0" err="1" smtClean="0"/>
              <a:t>proposed</a:t>
            </a:r>
            <a:r>
              <a:rPr lang="it-IT" dirty="0" smtClean="0"/>
              <a:t> a </a:t>
            </a:r>
            <a:r>
              <a:rPr lang="it-IT" dirty="0" err="1" smtClean="0"/>
              <a:t>number</a:t>
            </a:r>
            <a:r>
              <a:rPr lang="it-IT" dirty="0" smtClean="0"/>
              <a:t> of new </a:t>
            </a:r>
            <a:r>
              <a:rPr lang="it-IT" dirty="0" err="1" smtClean="0"/>
              <a:t>relationships</a:t>
            </a:r>
            <a:r>
              <a:rPr lang="it-IT" dirty="0" smtClean="0"/>
              <a:t> of </a:t>
            </a:r>
            <a:r>
              <a:rPr lang="it-IT" dirty="0" err="1" smtClean="0"/>
              <a:t>identity</a:t>
            </a:r>
            <a:r>
              <a:rPr lang="it-IT" dirty="0" smtClean="0"/>
              <a:t> </a:t>
            </a:r>
            <a:r>
              <a:rPr lang="it-IT" dirty="0" err="1" smtClean="0"/>
              <a:t>based</a:t>
            </a:r>
            <a:r>
              <a:rPr lang="it-IT" dirty="0" smtClean="0"/>
              <a:t> on </a:t>
            </a:r>
            <a:r>
              <a:rPr lang="it-IT" dirty="0" err="1" smtClean="0"/>
              <a:t>permutation</a:t>
            </a:r>
            <a:r>
              <a:rPr lang="it-IT" dirty="0" smtClean="0"/>
              <a:t> </a:t>
            </a:r>
            <a:r>
              <a:rPr lang="it-IT" dirty="0" err="1" smtClean="0"/>
              <a:t>around</a:t>
            </a:r>
            <a:r>
              <a:rPr lang="it-IT" dirty="0" smtClean="0"/>
              <a:t> </a:t>
            </a:r>
            <a:r>
              <a:rPr lang="it-IT" dirty="0" err="1" smtClean="0"/>
              <a:t>each</a:t>
            </a:r>
            <a:r>
              <a:rPr lang="it-IT" dirty="0" smtClean="0"/>
              <a:t> of the </a:t>
            </a:r>
            <a:r>
              <a:rPr lang="it-IT" dirty="0" err="1" smtClean="0"/>
              <a:t>properties</a:t>
            </a:r>
            <a:r>
              <a:rPr lang="it-IT" dirty="0" smtClean="0"/>
              <a:t> of </a:t>
            </a:r>
            <a:r>
              <a:rPr lang="it-IT" dirty="0" err="1" smtClean="0"/>
              <a:t>transitivity</a:t>
            </a:r>
            <a:r>
              <a:rPr lang="it-IT" dirty="0" smtClean="0"/>
              <a:t>, </a:t>
            </a:r>
            <a:r>
              <a:rPr lang="it-IT" dirty="0" err="1" smtClean="0"/>
              <a:t>symmetry</a:t>
            </a:r>
            <a:r>
              <a:rPr lang="it-IT" dirty="0" smtClean="0"/>
              <a:t> and </a:t>
            </a:r>
            <a:r>
              <a:rPr lang="it-IT" dirty="0" err="1" smtClean="0"/>
              <a:t>reflexivety</a:t>
            </a:r>
            <a:r>
              <a:rPr lang="it-IT" dirty="0" smtClean="0"/>
              <a:t>: the </a:t>
            </a:r>
            <a:r>
              <a:rPr lang="it-IT" b="1" dirty="0" err="1" smtClean="0">
                <a:solidFill>
                  <a:schemeClr val="accent1"/>
                </a:solidFill>
              </a:rPr>
              <a:t>Similarity</a:t>
            </a:r>
            <a:r>
              <a:rPr lang="it-IT" b="1" dirty="0" smtClean="0">
                <a:solidFill>
                  <a:schemeClr val="accent1"/>
                </a:solidFill>
              </a:rPr>
              <a:t> </a:t>
            </a:r>
            <a:r>
              <a:rPr lang="it-IT" b="1" dirty="0" err="1" smtClean="0">
                <a:solidFill>
                  <a:schemeClr val="accent1"/>
                </a:solidFill>
              </a:rPr>
              <a:t>Ontology</a:t>
            </a:r>
            <a:r>
              <a:rPr lang="it-IT" dirty="0" smtClean="0"/>
              <a:t>.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err="1" smtClean="0"/>
              <a:t>We</a:t>
            </a:r>
            <a:r>
              <a:rPr lang="it-IT" dirty="0" smtClean="0"/>
              <a:t> can use </a:t>
            </a:r>
            <a:r>
              <a:rPr lang="it-IT" dirty="0" err="1" smtClean="0"/>
              <a:t>these</a:t>
            </a:r>
            <a:r>
              <a:rPr lang="it-IT" dirty="0" smtClean="0"/>
              <a:t> </a:t>
            </a:r>
            <a:r>
              <a:rPr lang="it-IT" dirty="0" err="1" smtClean="0"/>
              <a:t>properties</a:t>
            </a:r>
            <a:r>
              <a:rPr lang="it-IT" dirty="0" smtClean="0"/>
              <a:t> to </a:t>
            </a:r>
            <a:r>
              <a:rPr lang="it-IT" dirty="0" err="1" smtClean="0"/>
              <a:t>make</a:t>
            </a:r>
            <a:r>
              <a:rPr lang="it-IT" dirty="0" smtClean="0"/>
              <a:t> </a:t>
            </a:r>
            <a:r>
              <a:rPr lang="it-IT" dirty="0" err="1" smtClean="0"/>
              <a:t>inferences</a:t>
            </a:r>
            <a:r>
              <a:rPr lang="it-IT" dirty="0" smtClean="0"/>
              <a:t> </a:t>
            </a:r>
            <a:r>
              <a:rPr lang="it-IT" dirty="0" err="1" smtClean="0"/>
              <a:t>about</a:t>
            </a:r>
            <a:r>
              <a:rPr lang="it-IT" dirty="0" smtClean="0"/>
              <a:t> the </a:t>
            </a:r>
            <a:r>
              <a:rPr lang="it-IT" dirty="0" err="1" smtClean="0"/>
              <a:t>relationship</a:t>
            </a:r>
            <a:r>
              <a:rPr lang="it-IT" dirty="0" smtClean="0"/>
              <a:t> </a:t>
            </a:r>
            <a:r>
              <a:rPr lang="it-IT" b="1" i="1" dirty="0" smtClean="0">
                <a:solidFill>
                  <a:srgbClr val="FF0000"/>
                </a:solidFill>
              </a:rPr>
              <a:t>in a </a:t>
            </a:r>
            <a:r>
              <a:rPr lang="it-IT" b="1" i="1" dirty="0" err="1" smtClean="0">
                <a:solidFill>
                  <a:srgbClr val="FF0000"/>
                </a:solidFill>
              </a:rPr>
              <a:t>certain</a:t>
            </a:r>
            <a:r>
              <a:rPr lang="it-IT" b="1" i="1" dirty="0" smtClean="0">
                <a:solidFill>
                  <a:srgbClr val="FF0000"/>
                </a:solidFill>
              </a:rPr>
              <a:t> domain-</a:t>
            </a:r>
            <a:r>
              <a:rPr lang="it-IT" b="1" i="1" dirty="0" err="1" smtClean="0">
                <a:solidFill>
                  <a:srgbClr val="FF0000"/>
                </a:solidFill>
              </a:rPr>
              <a:t>specific</a:t>
            </a:r>
            <a:r>
              <a:rPr lang="it-IT" b="1" i="1" dirty="0" smtClean="0">
                <a:solidFill>
                  <a:srgbClr val="FF0000"/>
                </a:solidFill>
              </a:rPr>
              <a:t> </a:t>
            </a:r>
            <a:r>
              <a:rPr lang="it-IT" b="1" i="1" dirty="0" err="1" smtClean="0">
                <a:solidFill>
                  <a:srgbClr val="FF0000"/>
                </a:solidFill>
              </a:rPr>
              <a:t>cases</a:t>
            </a:r>
            <a:r>
              <a:rPr lang="it-IT" dirty="0" smtClean="0"/>
              <a:t>, </a:t>
            </a:r>
            <a:r>
              <a:rPr lang="it-IT" dirty="0" err="1" smtClean="0"/>
              <a:t>while</a:t>
            </a:r>
            <a:r>
              <a:rPr lang="it-IT" dirty="0" smtClean="0"/>
              <a:t> </a:t>
            </a:r>
            <a:r>
              <a:rPr lang="it-IT" dirty="0" err="1" smtClean="0"/>
              <a:t>one</a:t>
            </a:r>
            <a:r>
              <a:rPr lang="it-IT" dirty="0" smtClean="0"/>
              <a:t> </a:t>
            </a:r>
            <a:r>
              <a:rPr lang="it-IT" dirty="0" err="1" smtClean="0"/>
              <a:t>would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thereby</a:t>
            </a:r>
            <a:r>
              <a:rPr lang="it-IT" dirty="0" smtClean="0"/>
              <a:t> </a:t>
            </a:r>
            <a:r>
              <a:rPr lang="it-IT" dirty="0" err="1" smtClean="0"/>
              <a:t>necessarily</a:t>
            </a:r>
            <a:r>
              <a:rPr lang="it-IT" dirty="0" smtClean="0"/>
              <a:t> be </a:t>
            </a:r>
            <a:r>
              <a:rPr lang="it-IT" dirty="0" err="1" smtClean="0"/>
              <a:t>claiming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any</a:t>
            </a:r>
            <a:r>
              <a:rPr lang="it-IT" dirty="0" smtClean="0"/>
              <a:t> </a:t>
            </a:r>
            <a:r>
              <a:rPr lang="it-IT" dirty="0" err="1" smtClean="0"/>
              <a:t>two</a:t>
            </a:r>
            <a:r>
              <a:rPr lang="it-IT" dirty="0" smtClean="0"/>
              <a:t> </a:t>
            </a:r>
            <a:r>
              <a:rPr lang="it-IT" dirty="0" err="1" smtClean="0"/>
              <a:t>objects</a:t>
            </a:r>
            <a:r>
              <a:rPr lang="it-IT" dirty="0" smtClean="0"/>
              <a:t> </a:t>
            </a:r>
            <a:r>
              <a:rPr lang="it-IT" dirty="0" err="1" smtClean="0"/>
              <a:t>having</a:t>
            </a:r>
            <a:r>
              <a:rPr lang="it-IT" dirty="0" smtClean="0"/>
              <a:t> </a:t>
            </a:r>
            <a:r>
              <a:rPr lang="it-IT" dirty="0" err="1" smtClean="0"/>
              <a:t>this</a:t>
            </a:r>
            <a:r>
              <a:rPr lang="it-IT" dirty="0" smtClean="0"/>
              <a:t> new </a:t>
            </a:r>
            <a:r>
              <a:rPr lang="it-IT" dirty="0" err="1" smtClean="0"/>
              <a:t>kind</a:t>
            </a:r>
            <a:r>
              <a:rPr lang="it-IT" dirty="0" smtClean="0"/>
              <a:t> of </a:t>
            </a:r>
            <a:r>
              <a:rPr lang="it-IT" dirty="0" err="1" smtClean="0"/>
              <a:t>relationship</a:t>
            </a:r>
            <a:r>
              <a:rPr lang="it-IT" dirty="0" smtClean="0"/>
              <a:t> </a:t>
            </a:r>
            <a:r>
              <a:rPr lang="it-IT" dirty="0" err="1" smtClean="0"/>
              <a:t>would</a:t>
            </a:r>
            <a:r>
              <a:rPr lang="it-IT" dirty="0" smtClean="0"/>
              <a:t> share </a:t>
            </a:r>
            <a:r>
              <a:rPr lang="it-IT" dirty="0" err="1" smtClean="0"/>
              <a:t>properties</a:t>
            </a:r>
            <a:r>
              <a:rPr lang="it-IT" dirty="0" smtClean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0561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sz="2200" dirty="0"/>
              <a:t>Sub-property relationships between the properties of the 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Similarity </a:t>
            </a:r>
            <a:r>
              <a:rPr lang="en-US" sz="2200" dirty="0"/>
              <a:t>Ontology</a:t>
            </a:r>
            <a:br>
              <a:rPr lang="en-US" sz="2200" dirty="0"/>
            </a:br>
            <a:r>
              <a:rPr lang="en-US" sz="2200" dirty="0"/>
              <a:t>and existing properties from OWL, RDFS, and SKOS</a:t>
            </a:r>
            <a:endParaRPr lang="it-IT" sz="2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6928"/>
            <a:ext cx="9144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551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it-IT" dirty="0" err="1" smtClean="0"/>
              <a:t>Inference</a:t>
            </a:r>
            <a:r>
              <a:rPr lang="it-IT" dirty="0" smtClean="0"/>
              <a:t> </a:t>
            </a:r>
            <a:r>
              <a:rPr lang="it-IT" sz="2800" i="1" dirty="0" smtClean="0"/>
              <a:t>(with </a:t>
            </a:r>
            <a:r>
              <a:rPr lang="it-IT" sz="2800" i="1" dirty="0" err="1" smtClean="0"/>
              <a:t>Similarity</a:t>
            </a:r>
            <a:r>
              <a:rPr lang="it-IT" sz="2800" i="1" dirty="0" smtClean="0"/>
              <a:t> </a:t>
            </a:r>
            <a:r>
              <a:rPr lang="it-IT" sz="2800" i="1" dirty="0" err="1" smtClean="0"/>
              <a:t>Onotology</a:t>
            </a:r>
            <a:r>
              <a:rPr lang="it-IT" sz="2800" i="1" dirty="0" smtClean="0"/>
              <a:t>) </a:t>
            </a:r>
            <a:endParaRPr lang="it-IT" sz="2800" i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48531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 smtClean="0"/>
              <a:t>A </a:t>
            </a:r>
            <a:r>
              <a:rPr lang="it-IT" dirty="0" err="1" smtClean="0"/>
              <a:t>particular</a:t>
            </a:r>
            <a:r>
              <a:rPr lang="it-IT" dirty="0" smtClean="0"/>
              <a:t> </a:t>
            </a:r>
            <a:r>
              <a:rPr lang="it-IT" dirty="0" err="1" smtClean="0"/>
              <a:t>property</a:t>
            </a:r>
            <a:r>
              <a:rPr lang="it-IT" dirty="0" smtClean="0"/>
              <a:t> or set of </a:t>
            </a:r>
            <a:r>
              <a:rPr lang="it-IT" dirty="0" err="1" smtClean="0"/>
              <a:t>properties</a:t>
            </a:r>
            <a:r>
              <a:rPr lang="it-IT" dirty="0" smtClean="0"/>
              <a:t> are </a:t>
            </a:r>
            <a:r>
              <a:rPr lang="it-IT" dirty="0" err="1" smtClean="0"/>
              <a:t>isomorphic</a:t>
            </a:r>
            <a:r>
              <a:rPr lang="it-IT" dirty="0" smtClean="0"/>
              <a:t> </a:t>
            </a:r>
            <a:r>
              <a:rPr lang="it-IT" dirty="0" err="1" smtClean="0"/>
              <a:t>across</a:t>
            </a:r>
            <a:r>
              <a:rPr lang="it-IT" dirty="0" smtClean="0"/>
              <a:t> a </a:t>
            </a:r>
            <a:r>
              <a:rPr lang="it-IT" dirty="0" err="1" smtClean="0"/>
              <a:t>particular</a:t>
            </a:r>
            <a:r>
              <a:rPr lang="it-IT" dirty="0" smtClean="0"/>
              <a:t> </a:t>
            </a:r>
            <a:r>
              <a:rPr lang="it-IT" dirty="0" err="1" smtClean="0"/>
              <a:t>kind</a:t>
            </a:r>
            <a:r>
              <a:rPr lang="it-IT" dirty="0" smtClean="0"/>
              <a:t> of </a:t>
            </a:r>
            <a:r>
              <a:rPr lang="it-IT" dirty="0" err="1" smtClean="0"/>
              <a:t>similarity</a:t>
            </a:r>
            <a:r>
              <a:rPr lang="it-IT" dirty="0" smtClean="0"/>
              <a:t>. </a:t>
            </a:r>
          </a:p>
          <a:p>
            <a:pPr marL="0" indent="0">
              <a:buNone/>
            </a:pP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kind</a:t>
            </a:r>
            <a:r>
              <a:rPr lang="it-IT" dirty="0" smtClean="0"/>
              <a:t> of </a:t>
            </a:r>
            <a:r>
              <a:rPr lang="it-IT" dirty="0" err="1" smtClean="0"/>
              <a:t>entailment</a:t>
            </a:r>
            <a:r>
              <a:rPr lang="it-IT" dirty="0" smtClean="0"/>
              <a:t> can be </a:t>
            </a:r>
            <a:r>
              <a:rPr lang="it-IT" dirty="0" err="1" smtClean="0"/>
              <a:t>performed</a:t>
            </a:r>
            <a:r>
              <a:rPr lang="it-IT" dirty="0" smtClean="0"/>
              <a:t> </a:t>
            </a:r>
            <a:r>
              <a:rPr lang="it-IT" dirty="0" err="1" smtClean="0"/>
              <a:t>through</a:t>
            </a:r>
            <a:r>
              <a:rPr lang="it-IT" dirty="0" smtClean="0"/>
              <a:t> </a:t>
            </a:r>
            <a:r>
              <a:rPr lang="it-IT" dirty="0" err="1" smtClean="0"/>
              <a:t>introduction</a:t>
            </a:r>
            <a:r>
              <a:rPr lang="it-IT" dirty="0" smtClean="0"/>
              <a:t> of a </a:t>
            </a:r>
            <a:r>
              <a:rPr lang="it-IT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  <a:r>
              <a:rPr lang="it-IT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chain</a:t>
            </a:r>
            <a:r>
              <a:rPr lang="it-IT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 smtClean="0"/>
              <a:t>introduced</a:t>
            </a:r>
            <a:r>
              <a:rPr lang="it-IT" dirty="0" smtClean="0"/>
              <a:t> in OWL2, to express </a:t>
            </a:r>
          </a:p>
          <a:p>
            <a:pPr marL="0" indent="0" algn="ctr">
              <a:buNone/>
            </a:pPr>
            <a:endParaRPr lang="it-IT" i="1" dirty="0"/>
          </a:p>
          <a:p>
            <a:pPr marL="0" indent="0" algn="ctr">
              <a:buNone/>
            </a:pPr>
            <a:r>
              <a:rPr lang="it-IT" i="1" dirty="0" smtClean="0"/>
              <a:t>«</a:t>
            </a:r>
            <a:r>
              <a:rPr lang="it-IT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same</a:t>
            </a:r>
            <a:r>
              <a:rPr lang="it-IT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relevant</a:t>
            </a:r>
            <a:r>
              <a:rPr lang="it-IT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  <a:r>
              <a:rPr lang="it-IT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</a:t>
            </a:r>
            <a:r>
              <a:rPr lang="it-IT" i="1" dirty="0" smtClean="0"/>
              <a:t>»</a:t>
            </a:r>
          </a:p>
          <a:p>
            <a:pPr marL="0" indent="0" algn="ctr">
              <a:buNone/>
            </a:pPr>
            <a:endParaRPr lang="it-IT" i="1" dirty="0" smtClean="0"/>
          </a:p>
          <a:p>
            <a:pPr marL="0" indent="0">
              <a:buNone/>
            </a:pP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much</a:t>
            </a:r>
            <a:r>
              <a:rPr lang="it-IT" dirty="0" smtClean="0"/>
              <a:t> more </a:t>
            </a:r>
            <a:r>
              <a:rPr lang="it-IT" dirty="0" err="1" smtClean="0"/>
              <a:t>structured</a:t>
            </a:r>
            <a:r>
              <a:rPr lang="it-IT" dirty="0" smtClean="0"/>
              <a:t> </a:t>
            </a:r>
            <a:r>
              <a:rPr lang="it-IT" dirty="0" err="1" smtClean="0"/>
              <a:t>than</a:t>
            </a:r>
            <a:r>
              <a:rPr lang="it-IT" dirty="0" smtClean="0"/>
              <a:t> a </a:t>
            </a:r>
            <a:r>
              <a:rPr lang="it-IT" dirty="0" err="1" smtClean="0"/>
              <a:t>vague</a:t>
            </a:r>
            <a:r>
              <a:rPr lang="it-IT" dirty="0" smtClean="0"/>
              <a:t> </a:t>
            </a:r>
            <a:r>
              <a:rPr lang="it-IT" dirty="0" err="1" smtClean="0"/>
              <a:t>notion</a:t>
            </a:r>
            <a:r>
              <a:rPr lang="it-IT" dirty="0" smtClean="0"/>
              <a:t> of </a:t>
            </a:r>
            <a:r>
              <a:rPr lang="it-IT" dirty="0" err="1" smtClean="0"/>
              <a:t>matching</a:t>
            </a:r>
            <a:r>
              <a:rPr lang="it-IT" dirty="0" smtClean="0"/>
              <a:t> and </a:t>
            </a:r>
            <a:r>
              <a:rPr lang="it-IT" dirty="0" err="1" smtClean="0"/>
              <a:t>similarity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294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it-IT" dirty="0" err="1" smtClean="0"/>
              <a:t>Introduction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23528" y="1600200"/>
            <a:ext cx="8363272" cy="4525963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it-IT" dirty="0" smtClean="0">
                <a:solidFill>
                  <a:schemeClr val="accent1"/>
                </a:solidFill>
              </a:rPr>
              <a:t>The </a:t>
            </a:r>
            <a:r>
              <a:rPr lang="it-IT" dirty="0" err="1" smtClean="0">
                <a:solidFill>
                  <a:schemeClr val="accent1"/>
                </a:solidFill>
              </a:rPr>
              <a:t>problem</a:t>
            </a:r>
            <a:r>
              <a:rPr lang="it-IT" dirty="0" smtClean="0">
                <a:solidFill>
                  <a:schemeClr val="accent1"/>
                </a:solidFill>
              </a:rPr>
              <a:t> of «</a:t>
            </a:r>
            <a:r>
              <a:rPr lang="it-IT" dirty="0" err="1" smtClean="0">
                <a:solidFill>
                  <a:schemeClr val="accent1"/>
                </a:solidFill>
              </a:rPr>
              <a:t>identity</a:t>
            </a:r>
            <a:r>
              <a:rPr lang="it-IT" dirty="0" smtClean="0">
                <a:solidFill>
                  <a:schemeClr val="accent1"/>
                </a:solidFill>
              </a:rPr>
              <a:t>» </a:t>
            </a:r>
            <a:r>
              <a:rPr lang="it-IT" dirty="0" err="1" smtClean="0">
                <a:solidFill>
                  <a:schemeClr val="accent1"/>
                </a:solidFill>
              </a:rPr>
              <a:t>is</a:t>
            </a:r>
            <a:r>
              <a:rPr lang="it-IT" dirty="0" smtClean="0">
                <a:solidFill>
                  <a:schemeClr val="accent1"/>
                </a:solidFill>
              </a:rPr>
              <a:t> an </a:t>
            </a:r>
            <a:r>
              <a:rPr lang="it-IT" dirty="0" err="1" smtClean="0">
                <a:solidFill>
                  <a:schemeClr val="accent1"/>
                </a:solidFill>
              </a:rPr>
              <a:t>outstanding</a:t>
            </a:r>
            <a:r>
              <a:rPr lang="it-IT" dirty="0" smtClean="0">
                <a:solidFill>
                  <a:schemeClr val="accent1"/>
                </a:solidFill>
              </a:rPr>
              <a:t> and </a:t>
            </a:r>
            <a:r>
              <a:rPr lang="it-IT" dirty="0" err="1" smtClean="0">
                <a:solidFill>
                  <a:schemeClr val="accent1"/>
                </a:solidFill>
              </a:rPr>
              <a:t>well</a:t>
            </a:r>
            <a:r>
              <a:rPr lang="it-IT" dirty="0" smtClean="0">
                <a:solidFill>
                  <a:schemeClr val="accent1"/>
                </a:solidFill>
              </a:rPr>
              <a:t> </a:t>
            </a:r>
            <a:r>
              <a:rPr lang="it-IT" dirty="0" err="1" smtClean="0">
                <a:solidFill>
                  <a:schemeClr val="accent1"/>
                </a:solidFill>
              </a:rPr>
              <a:t>known</a:t>
            </a:r>
            <a:r>
              <a:rPr lang="it-IT" dirty="0" smtClean="0">
                <a:solidFill>
                  <a:schemeClr val="accent1"/>
                </a:solidFill>
              </a:rPr>
              <a:t> </a:t>
            </a:r>
            <a:r>
              <a:rPr lang="it-IT" dirty="0" err="1" smtClean="0">
                <a:solidFill>
                  <a:schemeClr val="accent1"/>
                </a:solidFill>
              </a:rPr>
              <a:t>issue</a:t>
            </a:r>
            <a:r>
              <a:rPr lang="it-IT" dirty="0" smtClean="0">
                <a:solidFill>
                  <a:schemeClr val="accent1"/>
                </a:solidFill>
              </a:rPr>
              <a:t> in </a:t>
            </a:r>
            <a:r>
              <a:rPr lang="it-IT" dirty="0" err="1" smtClean="0">
                <a:solidFill>
                  <a:schemeClr val="accent1"/>
                </a:solidFill>
              </a:rPr>
              <a:t>artificial</a:t>
            </a:r>
            <a:r>
              <a:rPr lang="it-IT" dirty="0" smtClean="0">
                <a:solidFill>
                  <a:schemeClr val="accent1"/>
                </a:solidFill>
              </a:rPr>
              <a:t> intelligence.</a:t>
            </a:r>
          </a:p>
          <a:p>
            <a:pPr marL="0" indent="0" algn="ctr">
              <a:buNone/>
            </a:pPr>
            <a:endParaRPr lang="it-IT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it-IT" dirty="0" smtClean="0"/>
              <a:t>In the web of </a:t>
            </a:r>
            <a:r>
              <a:rPr lang="it-IT" dirty="0" err="1" smtClean="0"/>
              <a:t>linked</a:t>
            </a:r>
            <a:r>
              <a:rPr lang="it-IT" dirty="0" smtClean="0"/>
              <a:t> data </a:t>
            </a:r>
            <a:r>
              <a:rPr lang="it-IT" dirty="0" err="1" smtClean="0"/>
              <a:t>is</a:t>
            </a:r>
            <a:r>
              <a:rPr lang="it-IT" dirty="0" smtClean="0"/>
              <a:t> the first time the </a:t>
            </a:r>
            <a:r>
              <a:rPr lang="it-IT" dirty="0" err="1" smtClean="0"/>
              <a:t>problem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encountered</a:t>
            </a:r>
            <a:r>
              <a:rPr lang="it-IT" dirty="0" smtClean="0"/>
              <a:t> by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individuals</a:t>
            </a:r>
            <a:r>
              <a:rPr lang="it-IT" dirty="0" smtClean="0"/>
              <a:t> </a:t>
            </a:r>
            <a:r>
              <a:rPr lang="it-IT" dirty="0" err="1" smtClean="0"/>
              <a:t>attempting</a:t>
            </a:r>
            <a:r>
              <a:rPr lang="it-IT" dirty="0" smtClean="0"/>
              <a:t> to </a:t>
            </a:r>
            <a:r>
              <a:rPr lang="it-IT" i="1" dirty="0" err="1" smtClean="0"/>
              <a:t>independently</a:t>
            </a:r>
            <a:r>
              <a:rPr lang="it-IT" dirty="0" smtClean="0"/>
              <a:t> </a:t>
            </a:r>
            <a:r>
              <a:rPr lang="it-IT" dirty="0" err="1" smtClean="0"/>
              <a:t>knit</a:t>
            </a:r>
            <a:r>
              <a:rPr lang="it-IT" dirty="0" smtClean="0"/>
              <a:t> </a:t>
            </a:r>
            <a:r>
              <a:rPr lang="it-IT" dirty="0" err="1" smtClean="0"/>
              <a:t>their</a:t>
            </a:r>
            <a:r>
              <a:rPr lang="it-IT" dirty="0" smtClean="0"/>
              <a:t> </a:t>
            </a:r>
            <a:r>
              <a:rPr lang="it-IT" dirty="0" err="1" smtClean="0"/>
              <a:t>knowledge</a:t>
            </a:r>
            <a:r>
              <a:rPr lang="it-IT" dirty="0" smtClean="0"/>
              <a:t> </a:t>
            </a:r>
            <a:r>
              <a:rPr lang="it-IT" dirty="0" err="1" smtClean="0"/>
              <a:t>representation</a:t>
            </a:r>
            <a:r>
              <a:rPr lang="it-IT" dirty="0" smtClean="0"/>
              <a:t> </a:t>
            </a:r>
            <a:r>
              <a:rPr lang="it-IT" dirty="0" err="1" smtClean="0"/>
              <a:t>together</a:t>
            </a:r>
            <a:r>
              <a:rPr lang="it-IT" dirty="0" smtClean="0"/>
              <a:t> </a:t>
            </a:r>
            <a:r>
              <a:rPr lang="it-IT" dirty="0" err="1" smtClean="0"/>
              <a:t>using</a:t>
            </a:r>
            <a:r>
              <a:rPr lang="it-IT" dirty="0" smtClean="0"/>
              <a:t> the </a:t>
            </a:r>
            <a:r>
              <a:rPr lang="it-IT" dirty="0" err="1" smtClean="0"/>
              <a:t>same</a:t>
            </a:r>
            <a:r>
              <a:rPr lang="it-IT" dirty="0" smtClean="0"/>
              <a:t> </a:t>
            </a:r>
            <a:r>
              <a:rPr lang="it-IT" dirty="0" err="1" smtClean="0"/>
              <a:t>standardized</a:t>
            </a:r>
            <a:r>
              <a:rPr lang="it-IT" dirty="0" smtClean="0"/>
              <a:t> </a:t>
            </a:r>
            <a:r>
              <a:rPr lang="it-IT" dirty="0" err="1" smtClean="0"/>
              <a:t>language</a:t>
            </a:r>
            <a:r>
              <a:rPr lang="it-IT" dirty="0" smtClean="0"/>
              <a:t>. 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i="1" dirty="0" err="1" smtClean="0"/>
              <a:t>owl:sameAs</a:t>
            </a:r>
            <a:r>
              <a:rPr lang="it-IT" i="1" dirty="0" smtClean="0"/>
              <a:t> </a:t>
            </a:r>
            <a:r>
              <a:rPr lang="it-IT" dirty="0" smtClean="0"/>
              <a:t>in </a:t>
            </a:r>
            <a:r>
              <a:rPr lang="it-IT" dirty="0" err="1" smtClean="0"/>
              <a:t>linked</a:t>
            </a:r>
            <a:r>
              <a:rPr lang="it-IT" dirty="0" smtClean="0"/>
              <a:t> data </a:t>
            </a:r>
            <a:r>
              <a:rPr lang="it-IT" dirty="0" err="1" smtClean="0"/>
              <a:t>tend</a:t>
            </a:r>
            <a:r>
              <a:rPr lang="it-IT" dirty="0" smtClean="0"/>
              <a:t> to be </a:t>
            </a:r>
            <a:r>
              <a:rPr lang="it-IT" dirty="0" err="1" smtClean="0"/>
              <a:t>mutually</a:t>
            </a:r>
            <a:r>
              <a:rPr lang="it-IT" dirty="0" smtClean="0"/>
              <a:t> </a:t>
            </a:r>
            <a:r>
              <a:rPr lang="it-IT" dirty="0" err="1" smtClean="0"/>
              <a:t>incompatible</a:t>
            </a:r>
            <a:r>
              <a:rPr lang="it-IT" dirty="0" smtClean="0"/>
              <a:t> and </a:t>
            </a:r>
            <a:r>
              <a:rPr lang="it-IT" dirty="0" err="1" smtClean="0"/>
              <a:t>almost</a:t>
            </a:r>
            <a:r>
              <a:rPr lang="it-IT" dirty="0" smtClean="0"/>
              <a:t> </a:t>
            </a:r>
            <a:r>
              <a:rPr lang="it-IT" dirty="0" err="1" smtClean="0"/>
              <a:t>always</a:t>
            </a:r>
            <a:r>
              <a:rPr lang="it-IT" dirty="0" smtClean="0"/>
              <a:t> violate the </a:t>
            </a:r>
            <a:r>
              <a:rPr lang="it-IT" dirty="0" err="1" smtClean="0"/>
              <a:t>strict</a:t>
            </a:r>
            <a:r>
              <a:rPr lang="it-IT" dirty="0" smtClean="0"/>
              <a:t> </a:t>
            </a:r>
            <a:r>
              <a:rPr lang="it-IT" dirty="0" err="1" smtClean="0"/>
              <a:t>logical</a:t>
            </a:r>
            <a:r>
              <a:rPr lang="it-IT" dirty="0" smtClean="0"/>
              <a:t> </a:t>
            </a:r>
            <a:r>
              <a:rPr lang="it-IT" dirty="0" err="1" smtClean="0"/>
              <a:t>semantics</a:t>
            </a:r>
            <a:r>
              <a:rPr lang="it-IT" dirty="0" smtClean="0"/>
              <a:t> of </a:t>
            </a:r>
            <a:r>
              <a:rPr lang="it-IT" dirty="0" err="1" smtClean="0"/>
              <a:t>identity</a:t>
            </a:r>
            <a:r>
              <a:rPr lang="it-IT" dirty="0" smtClean="0"/>
              <a:t> </a:t>
            </a:r>
            <a:r>
              <a:rPr lang="it-IT" dirty="0" err="1" smtClean="0"/>
              <a:t>demanded</a:t>
            </a:r>
            <a:r>
              <a:rPr lang="it-IT" dirty="0" smtClean="0"/>
              <a:t> by </a:t>
            </a:r>
            <a:r>
              <a:rPr lang="it-IT" i="1" dirty="0" err="1"/>
              <a:t>owl:sameAs</a:t>
            </a:r>
            <a:r>
              <a:rPr lang="it-IT" i="1" dirty="0"/>
              <a:t> </a:t>
            </a:r>
            <a:endParaRPr lang="it-IT" dirty="0" smtClean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665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it-IT" dirty="0" err="1" smtClean="0"/>
              <a:t>What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Identity?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79591" y="1700808"/>
            <a:ext cx="8856984" cy="511256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it-IT" dirty="0" smtClean="0"/>
              <a:t>The </a:t>
            </a:r>
            <a:r>
              <a:rPr lang="it-IT" dirty="0" err="1" smtClean="0"/>
              <a:t>problem</a:t>
            </a:r>
            <a:r>
              <a:rPr lang="it-IT" dirty="0" smtClean="0"/>
              <a:t> of </a:t>
            </a:r>
            <a:r>
              <a:rPr lang="it-IT" dirty="0" err="1" smtClean="0"/>
              <a:t>identity</a:t>
            </a:r>
            <a:r>
              <a:rPr lang="it-IT" dirty="0" smtClean="0"/>
              <a:t> </a:t>
            </a:r>
            <a:r>
              <a:rPr lang="it-IT" dirty="0" err="1" smtClean="0"/>
              <a:t>lies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within</a:t>
            </a:r>
            <a:r>
              <a:rPr lang="it-IT" dirty="0" smtClean="0"/>
              <a:t> </a:t>
            </a:r>
          </a:p>
          <a:p>
            <a:pPr marL="0" indent="0" algn="ctr">
              <a:buNone/>
            </a:pPr>
            <a:r>
              <a:rPr lang="it-IT" dirty="0" err="1" smtClean="0"/>
              <a:t>Linked</a:t>
            </a:r>
            <a:r>
              <a:rPr lang="it-IT" dirty="0" smtClean="0"/>
              <a:t> Data </a:t>
            </a:r>
            <a:r>
              <a:rPr lang="it-IT" i="1" dirty="0" smtClean="0"/>
              <a:t>per se</a:t>
            </a:r>
            <a:r>
              <a:rPr lang="it-IT" dirty="0" smtClean="0"/>
              <a:t>; </a:t>
            </a:r>
          </a:p>
          <a:p>
            <a:pPr marL="0" indent="0" algn="ctr">
              <a:buNone/>
            </a:pP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a long-standing and </a:t>
            </a:r>
            <a:r>
              <a:rPr lang="it-IT" dirty="0" err="1" smtClean="0"/>
              <a:t>well-known</a:t>
            </a:r>
            <a:r>
              <a:rPr lang="it-IT" dirty="0" smtClean="0"/>
              <a:t> </a:t>
            </a:r>
            <a:r>
              <a:rPr lang="it-IT" dirty="0" err="1" smtClean="0"/>
              <a:t>issue</a:t>
            </a:r>
            <a:r>
              <a:rPr lang="it-IT" dirty="0" smtClean="0"/>
              <a:t> in </a:t>
            </a:r>
            <a:r>
              <a:rPr lang="it-IT" dirty="0" err="1" smtClean="0"/>
              <a:t>philosophy</a:t>
            </a:r>
            <a:r>
              <a:rPr lang="it-IT" dirty="0" smtClean="0"/>
              <a:t>: </a:t>
            </a:r>
          </a:p>
          <a:p>
            <a:pPr marL="0" indent="0" algn="ctr">
              <a:buNone/>
            </a:pPr>
            <a:r>
              <a:rPr lang="it-IT" dirty="0" smtClean="0">
                <a:solidFill>
                  <a:srgbClr val="FF0000"/>
                </a:solidFill>
              </a:rPr>
              <a:t>the </a:t>
            </a:r>
            <a:r>
              <a:rPr lang="it-IT" dirty="0" err="1" smtClean="0">
                <a:solidFill>
                  <a:srgbClr val="FF0000"/>
                </a:solidFill>
              </a:rPr>
              <a:t>problem</a:t>
            </a:r>
            <a:r>
              <a:rPr lang="it-IT" dirty="0" smtClean="0">
                <a:solidFill>
                  <a:srgbClr val="FF0000"/>
                </a:solidFill>
              </a:rPr>
              <a:t> of </a:t>
            </a:r>
            <a:r>
              <a:rPr lang="it-IT" dirty="0" err="1" smtClean="0">
                <a:solidFill>
                  <a:srgbClr val="FF0000"/>
                </a:solidFill>
              </a:rPr>
              <a:t>identity</a:t>
            </a:r>
            <a:r>
              <a:rPr lang="it-IT" dirty="0" smtClean="0">
                <a:solidFill>
                  <a:srgbClr val="FF0000"/>
                </a:solidFill>
              </a:rPr>
              <a:t> and </a:t>
            </a:r>
            <a:r>
              <a:rPr lang="it-IT" dirty="0" err="1" smtClean="0">
                <a:solidFill>
                  <a:srgbClr val="FF0000"/>
                </a:solidFill>
              </a:rPr>
              <a:t>reference</a:t>
            </a:r>
            <a:r>
              <a:rPr lang="it-IT" dirty="0" smtClean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endParaRPr lang="it-IT" dirty="0" smtClean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it-IT" i="1" dirty="0" err="1" smtClean="0">
                <a:solidFill>
                  <a:schemeClr val="accent1"/>
                </a:solidFill>
              </a:rPr>
              <a:t>Owl:sameAs</a:t>
            </a:r>
            <a:r>
              <a:rPr lang="it-IT" dirty="0" smtClean="0"/>
              <a:t> </a:t>
            </a:r>
          </a:p>
          <a:p>
            <a:pPr marL="0" indent="0" algn="ctr">
              <a:buNone/>
            </a:pPr>
            <a:r>
              <a:rPr lang="it-IT" dirty="0" err="1" smtClean="0"/>
              <a:t>construct</a:t>
            </a:r>
            <a:r>
              <a:rPr lang="it-IT" dirty="0" smtClean="0"/>
              <a:t> </a:t>
            </a:r>
            <a:r>
              <a:rPr lang="it-IT" dirty="0" err="1" smtClean="0"/>
              <a:t>semantics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defined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</a:t>
            </a:r>
            <a:r>
              <a:rPr lang="it-IT" dirty="0" err="1" smtClean="0"/>
              <a:t>stating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</a:p>
          <a:p>
            <a:pPr marL="0" indent="0" algn="ctr">
              <a:buNone/>
            </a:pPr>
            <a:r>
              <a:rPr lang="it-IT" sz="3600" b="1" i="1" dirty="0" smtClean="0">
                <a:solidFill>
                  <a:schemeClr val="accent1"/>
                </a:solidFill>
              </a:rPr>
              <a:t>«</a:t>
            </a:r>
            <a:r>
              <a:rPr lang="it-IT" sz="3600" b="1" i="1" dirty="0" err="1" smtClean="0">
                <a:solidFill>
                  <a:schemeClr val="accent1"/>
                </a:solidFill>
              </a:rPr>
              <a:t>two</a:t>
            </a:r>
            <a:r>
              <a:rPr lang="it-IT" sz="3600" b="1" i="1" dirty="0" smtClean="0">
                <a:solidFill>
                  <a:schemeClr val="accent1"/>
                </a:solidFill>
              </a:rPr>
              <a:t> URI </a:t>
            </a:r>
            <a:r>
              <a:rPr lang="it-IT" sz="3600" b="1" i="1" dirty="0" err="1" smtClean="0">
                <a:solidFill>
                  <a:schemeClr val="accent1"/>
                </a:solidFill>
              </a:rPr>
              <a:t>references</a:t>
            </a:r>
            <a:r>
              <a:rPr lang="it-IT" sz="3600" b="1" i="1" dirty="0" smtClean="0">
                <a:solidFill>
                  <a:schemeClr val="accent1"/>
                </a:solidFill>
              </a:rPr>
              <a:t> </a:t>
            </a:r>
            <a:r>
              <a:rPr lang="it-IT" sz="3600" b="1" i="1" dirty="0" err="1" smtClean="0">
                <a:solidFill>
                  <a:schemeClr val="accent1"/>
                </a:solidFill>
              </a:rPr>
              <a:t>actually</a:t>
            </a:r>
            <a:r>
              <a:rPr lang="it-IT" sz="3600" b="1" i="1" dirty="0" smtClean="0">
                <a:solidFill>
                  <a:schemeClr val="accent1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it-IT" sz="3600" b="1" i="1" dirty="0" err="1" smtClean="0">
                <a:solidFill>
                  <a:schemeClr val="accent1"/>
                </a:solidFill>
              </a:rPr>
              <a:t>refer</a:t>
            </a:r>
            <a:r>
              <a:rPr lang="it-IT" sz="3600" b="1" i="1" dirty="0" smtClean="0">
                <a:solidFill>
                  <a:schemeClr val="accent1"/>
                </a:solidFill>
              </a:rPr>
              <a:t> to the </a:t>
            </a:r>
            <a:r>
              <a:rPr lang="it-IT" sz="3600" b="1" i="1" dirty="0" err="1" smtClean="0">
                <a:solidFill>
                  <a:schemeClr val="accent1"/>
                </a:solidFill>
              </a:rPr>
              <a:t>same</a:t>
            </a:r>
            <a:r>
              <a:rPr lang="it-IT" sz="3600" b="1" i="1" dirty="0" smtClean="0">
                <a:solidFill>
                  <a:schemeClr val="accent1"/>
                </a:solidFill>
              </a:rPr>
              <a:t> </a:t>
            </a:r>
            <a:r>
              <a:rPr lang="it-IT" sz="3600" b="1" i="1" dirty="0" err="1" smtClean="0">
                <a:solidFill>
                  <a:schemeClr val="accent1"/>
                </a:solidFill>
              </a:rPr>
              <a:t>thing</a:t>
            </a:r>
            <a:r>
              <a:rPr lang="it-IT" sz="3600" b="1" i="1" dirty="0" smtClean="0">
                <a:solidFill>
                  <a:schemeClr val="accent1"/>
                </a:solidFill>
              </a:rPr>
              <a:t> and </a:t>
            </a:r>
          </a:p>
          <a:p>
            <a:pPr marL="0" indent="0" algn="ctr">
              <a:buNone/>
            </a:pPr>
            <a:r>
              <a:rPr lang="it-IT" sz="3600" b="1" i="1" dirty="0">
                <a:solidFill>
                  <a:schemeClr val="accent1"/>
                </a:solidFill>
              </a:rPr>
              <a:t>s</a:t>
            </a:r>
            <a:r>
              <a:rPr lang="it-IT" sz="3600" b="1" i="1" dirty="0" smtClean="0">
                <a:solidFill>
                  <a:schemeClr val="accent1"/>
                </a:solidFill>
              </a:rPr>
              <a:t>hare </a:t>
            </a:r>
            <a:r>
              <a:rPr lang="it-IT" sz="3600" b="1" i="1" dirty="0" err="1" smtClean="0">
                <a:solidFill>
                  <a:schemeClr val="accent1"/>
                </a:solidFill>
              </a:rPr>
              <a:t>all</a:t>
            </a:r>
            <a:r>
              <a:rPr lang="it-IT" sz="3600" b="1" i="1" dirty="0" smtClean="0">
                <a:solidFill>
                  <a:schemeClr val="accent1"/>
                </a:solidFill>
              </a:rPr>
              <a:t> the </a:t>
            </a:r>
            <a:r>
              <a:rPr lang="it-IT" sz="3600" b="1" i="1" dirty="0" err="1" smtClean="0">
                <a:solidFill>
                  <a:schemeClr val="accent1"/>
                </a:solidFill>
              </a:rPr>
              <a:t>same</a:t>
            </a:r>
            <a:r>
              <a:rPr lang="it-IT" sz="3600" b="1" i="1" dirty="0" smtClean="0">
                <a:solidFill>
                  <a:schemeClr val="accent1"/>
                </a:solidFill>
              </a:rPr>
              <a:t> </a:t>
            </a:r>
            <a:r>
              <a:rPr lang="it-IT" sz="3600" b="1" i="1" dirty="0" err="1" smtClean="0">
                <a:solidFill>
                  <a:schemeClr val="accent1"/>
                </a:solidFill>
              </a:rPr>
              <a:t>properties</a:t>
            </a:r>
            <a:r>
              <a:rPr lang="it-IT" sz="3600" b="1" i="1" dirty="0" smtClean="0">
                <a:solidFill>
                  <a:schemeClr val="accent1"/>
                </a:solidFill>
              </a:rPr>
              <a:t> »</a:t>
            </a:r>
            <a:endParaRPr lang="it-IT" sz="3600" b="1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261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smtClean="0"/>
              <a:t>Identity </a:t>
            </a:r>
            <a:r>
              <a:rPr lang="it-IT" sz="3200" i="1" dirty="0" smtClean="0"/>
              <a:t>on the web</a:t>
            </a:r>
            <a:r>
              <a:rPr lang="it-IT" dirty="0" smtClean="0"/>
              <a:t>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7544" y="1783357"/>
            <a:ext cx="8496944" cy="50746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it-IT" i="1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it-IT" i="1" dirty="0" err="1" smtClean="0">
                <a:solidFill>
                  <a:schemeClr val="accent1"/>
                </a:solidFill>
              </a:rPr>
              <a:t>Owl:sameAs</a:t>
            </a:r>
            <a:r>
              <a:rPr lang="it-IT" dirty="0" smtClean="0"/>
              <a:t> can be </a:t>
            </a:r>
            <a:r>
              <a:rPr lang="it-IT" dirty="0" err="1" smtClean="0"/>
              <a:t>considered</a:t>
            </a:r>
            <a:r>
              <a:rPr lang="it-IT" dirty="0" smtClean="0"/>
              <a:t> just </a:t>
            </a:r>
            <a:r>
              <a:rPr lang="it-IT" dirty="0" err="1" smtClean="0"/>
              <a:t>one</a:t>
            </a:r>
            <a:r>
              <a:rPr lang="it-IT" dirty="0" smtClean="0"/>
              <a:t> </a:t>
            </a:r>
            <a:r>
              <a:rPr lang="it-IT" dirty="0" err="1" smtClean="0"/>
              <a:t>type</a:t>
            </a:r>
            <a:r>
              <a:rPr lang="it-IT" dirty="0" smtClean="0"/>
              <a:t> of </a:t>
            </a:r>
          </a:p>
          <a:p>
            <a:pPr marL="0" indent="0" algn="ctr">
              <a:buNone/>
            </a:pPr>
            <a:r>
              <a:rPr lang="it-IT" dirty="0" smtClean="0"/>
              <a:t>«</a:t>
            </a:r>
            <a:r>
              <a:rPr lang="it-IT" i="1" dirty="0" err="1" smtClean="0">
                <a:solidFill>
                  <a:srgbClr val="00B050"/>
                </a:solidFill>
              </a:rPr>
              <a:t>identity</a:t>
            </a:r>
            <a:r>
              <a:rPr lang="it-IT" i="1" dirty="0" smtClean="0">
                <a:solidFill>
                  <a:srgbClr val="00B050"/>
                </a:solidFill>
              </a:rPr>
              <a:t> link</a:t>
            </a:r>
            <a:r>
              <a:rPr lang="it-IT" dirty="0" smtClean="0"/>
              <a:t>»</a:t>
            </a:r>
          </a:p>
          <a:p>
            <a:pPr marL="0" indent="0">
              <a:buNone/>
            </a:pPr>
            <a:r>
              <a:rPr lang="it-IT" dirty="0" smtClean="0"/>
              <a:t>a </a:t>
            </a:r>
            <a:r>
              <a:rPr lang="it-IT" dirty="0"/>
              <a:t>link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declares</a:t>
            </a:r>
            <a:r>
              <a:rPr lang="it-IT" dirty="0" smtClean="0"/>
              <a:t> </a:t>
            </a:r>
            <a:r>
              <a:rPr lang="it-IT" i="1" dirty="0" err="1" smtClean="0"/>
              <a:t>two</a:t>
            </a:r>
            <a:r>
              <a:rPr lang="it-IT" i="1" dirty="0" smtClean="0"/>
              <a:t> </a:t>
            </a:r>
            <a:r>
              <a:rPr lang="it-IT" i="1" dirty="0" err="1" smtClean="0"/>
              <a:t>items</a:t>
            </a:r>
            <a:r>
              <a:rPr lang="it-IT" i="1" dirty="0" smtClean="0"/>
              <a:t>/</a:t>
            </a:r>
            <a:r>
              <a:rPr lang="it-IT" i="1" dirty="0" err="1" smtClean="0"/>
              <a:t>individuals</a:t>
            </a:r>
            <a:r>
              <a:rPr lang="it-IT" i="1" dirty="0" smtClean="0"/>
              <a:t> </a:t>
            </a:r>
            <a:r>
              <a:rPr lang="it-IT" dirty="0" smtClean="0"/>
              <a:t>to be </a:t>
            </a:r>
            <a:r>
              <a:rPr lang="it-IT" dirty="0" err="1" smtClean="0"/>
              <a:t>identical</a:t>
            </a:r>
            <a:r>
              <a:rPr lang="it-IT" dirty="0" smtClean="0"/>
              <a:t> </a:t>
            </a:r>
            <a:r>
              <a:rPr lang="it-IT" u="sng" dirty="0" smtClean="0"/>
              <a:t>in some fashion</a:t>
            </a:r>
            <a:r>
              <a:rPr lang="it-IT" dirty="0" smtClean="0"/>
              <a:t> or </a:t>
            </a:r>
            <a:r>
              <a:rPr lang="it-IT" dirty="0" err="1" smtClean="0"/>
              <a:t>otherwise</a:t>
            </a:r>
            <a:r>
              <a:rPr lang="it-IT" dirty="0" smtClean="0"/>
              <a:t> </a:t>
            </a:r>
            <a:r>
              <a:rPr lang="it-IT" u="sng" dirty="0" err="1"/>
              <a:t>closely</a:t>
            </a:r>
            <a:r>
              <a:rPr lang="it-IT" u="sng" dirty="0"/>
              <a:t> </a:t>
            </a:r>
            <a:r>
              <a:rPr lang="it-IT" u="sng" dirty="0" err="1" smtClean="0"/>
              <a:t>related</a:t>
            </a:r>
            <a:r>
              <a:rPr lang="it-IT" u="sng" dirty="0" smtClean="0"/>
              <a:t> </a:t>
            </a:r>
          </a:p>
          <a:p>
            <a:pPr marL="0" indent="0">
              <a:buNone/>
            </a:pPr>
            <a:endParaRPr lang="it-IT" sz="2600" dirty="0" smtClean="0"/>
          </a:p>
          <a:p>
            <a:pPr marL="0" indent="0">
              <a:buNone/>
            </a:pPr>
            <a:r>
              <a:rPr lang="it-IT" sz="2600" i="1" dirty="0" err="1" smtClean="0"/>
              <a:t>identity</a:t>
            </a:r>
            <a:r>
              <a:rPr lang="it-IT" sz="2600" i="1" dirty="0" smtClean="0"/>
              <a:t> </a:t>
            </a:r>
            <a:r>
              <a:rPr lang="it-IT" sz="2600" i="1" dirty="0" err="1" smtClean="0"/>
              <a:t>links</a:t>
            </a:r>
            <a:r>
              <a:rPr lang="it-IT" sz="2600" i="1" dirty="0" smtClean="0"/>
              <a:t> </a:t>
            </a:r>
            <a:r>
              <a:rPr lang="it-IT" sz="2600" dirty="0" err="1" smtClean="0"/>
              <a:t>define</a:t>
            </a:r>
            <a:r>
              <a:rPr lang="it-IT" sz="2600" dirty="0" smtClean="0"/>
              <a:t> </a:t>
            </a:r>
            <a:r>
              <a:rPr lang="it-IT" sz="2600" dirty="0" err="1" smtClean="0"/>
              <a:t>two</a:t>
            </a:r>
            <a:r>
              <a:rPr lang="it-IT" sz="2600" dirty="0" smtClean="0"/>
              <a:t> </a:t>
            </a:r>
            <a:r>
              <a:rPr lang="it-IT" sz="2600" dirty="0" err="1" smtClean="0"/>
              <a:t>individuals</a:t>
            </a:r>
            <a:r>
              <a:rPr lang="it-IT" sz="2600" dirty="0" smtClean="0"/>
              <a:t> to be </a:t>
            </a:r>
            <a:r>
              <a:rPr lang="it-IT" sz="2600" dirty="0" err="1" smtClean="0"/>
              <a:t>identical</a:t>
            </a:r>
            <a:r>
              <a:rPr lang="it-IT" sz="2600" dirty="0" smtClean="0"/>
              <a:t> or </a:t>
            </a:r>
            <a:r>
              <a:rPr lang="it-IT" sz="2600" dirty="0" err="1" smtClean="0"/>
              <a:t>otherwise</a:t>
            </a:r>
            <a:r>
              <a:rPr lang="it-IT" sz="2600" dirty="0" smtClean="0"/>
              <a:t> </a:t>
            </a:r>
            <a:r>
              <a:rPr lang="it-IT" sz="2600" dirty="0" err="1" smtClean="0"/>
              <a:t>closely</a:t>
            </a:r>
            <a:r>
              <a:rPr lang="it-IT" sz="2600" dirty="0" smtClean="0"/>
              <a:t> </a:t>
            </a:r>
            <a:r>
              <a:rPr lang="it-IT" sz="2600" dirty="0" err="1" smtClean="0"/>
              <a:t>related</a:t>
            </a:r>
            <a:r>
              <a:rPr lang="it-IT" sz="2600" dirty="0" smtClean="0"/>
              <a:t> </a:t>
            </a:r>
            <a:r>
              <a:rPr lang="it-IT" sz="2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between</a:t>
            </a:r>
            <a:r>
              <a:rPr lang="it-IT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diverse and </a:t>
            </a:r>
            <a:r>
              <a:rPr lang="it-IT" sz="2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heterogeneous</a:t>
            </a:r>
            <a:r>
              <a:rPr lang="it-IT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data-sets. </a:t>
            </a:r>
          </a:p>
          <a:p>
            <a:pPr marL="0" indent="0">
              <a:buNone/>
            </a:pPr>
            <a:r>
              <a:rPr lang="it-IT" sz="2600" dirty="0" err="1" smtClean="0"/>
              <a:t>It</a:t>
            </a:r>
            <a:r>
              <a:rPr lang="it-IT" sz="2600" dirty="0" smtClean="0"/>
              <a:t> </a:t>
            </a:r>
            <a:r>
              <a:rPr lang="it-IT" sz="2600" dirty="0" err="1"/>
              <a:t>is</a:t>
            </a:r>
            <a:r>
              <a:rPr lang="it-IT" sz="2600" dirty="0"/>
              <a:t> </a:t>
            </a:r>
            <a:r>
              <a:rPr lang="it-IT" sz="2600" dirty="0" err="1" smtClean="0"/>
              <a:t>unrealistic</a:t>
            </a:r>
            <a:r>
              <a:rPr lang="it-IT" sz="2600" dirty="0" smtClean="0"/>
              <a:t> to assume </a:t>
            </a:r>
            <a:r>
              <a:rPr lang="it-IT" sz="2600" dirty="0" err="1" smtClean="0"/>
              <a:t>everybody</a:t>
            </a:r>
            <a:r>
              <a:rPr lang="it-IT" sz="2600" dirty="0" smtClean="0"/>
              <a:t> </a:t>
            </a:r>
            <a:r>
              <a:rPr lang="it-IT" sz="2600" dirty="0" err="1" smtClean="0"/>
              <a:t>will</a:t>
            </a:r>
            <a:r>
              <a:rPr lang="it-IT" sz="2600" dirty="0" smtClean="0"/>
              <a:t> use the </a:t>
            </a:r>
            <a:r>
              <a:rPr lang="it-IT" sz="2600" dirty="0" err="1" smtClean="0"/>
              <a:t>same</a:t>
            </a:r>
            <a:r>
              <a:rPr lang="it-IT" sz="2600" dirty="0" smtClean="0"/>
              <a:t> </a:t>
            </a:r>
            <a:r>
              <a:rPr lang="it-IT" sz="2600" dirty="0" err="1" smtClean="0"/>
              <a:t>name</a:t>
            </a:r>
            <a:r>
              <a:rPr lang="it-IT" sz="2600" dirty="0" smtClean="0"/>
              <a:t> to </a:t>
            </a:r>
            <a:r>
              <a:rPr lang="it-IT" sz="2600" dirty="0" err="1" smtClean="0"/>
              <a:t>refer</a:t>
            </a:r>
            <a:r>
              <a:rPr lang="it-IT" sz="2600" dirty="0" smtClean="0"/>
              <a:t> to </a:t>
            </a:r>
            <a:r>
              <a:rPr lang="it-IT" sz="2600" dirty="0" err="1" smtClean="0"/>
              <a:t>individuals</a:t>
            </a:r>
            <a:r>
              <a:rPr lang="it-IT" sz="2600" dirty="0" smtClean="0"/>
              <a:t>. In </a:t>
            </a:r>
            <a:r>
              <a:rPr lang="it-IT" sz="2600" dirty="0" err="1" smtClean="0"/>
              <a:t>fact</a:t>
            </a:r>
            <a:r>
              <a:rPr lang="it-IT" sz="2600" dirty="0" smtClean="0"/>
              <a:t> </a:t>
            </a:r>
            <a:r>
              <a:rPr lang="it-IT" sz="2600" dirty="0" err="1" smtClean="0"/>
              <a:t>it</a:t>
            </a:r>
            <a:r>
              <a:rPr lang="it-IT" sz="2600" dirty="0" smtClean="0"/>
              <a:t> </a:t>
            </a:r>
            <a:r>
              <a:rPr lang="it-IT" sz="2600" dirty="0" err="1" smtClean="0"/>
              <a:t>would</a:t>
            </a:r>
            <a:r>
              <a:rPr lang="it-IT" sz="2600" dirty="0" smtClean="0"/>
              <a:t> </a:t>
            </a:r>
            <a:r>
              <a:rPr lang="it-IT" sz="2600" dirty="0" err="1" smtClean="0"/>
              <a:t>require</a:t>
            </a:r>
            <a:r>
              <a:rPr lang="it-IT" sz="2600" dirty="0" smtClean="0"/>
              <a:t> some </a:t>
            </a:r>
            <a:r>
              <a:rPr lang="it-IT" sz="2600" dirty="0" err="1" smtClean="0"/>
              <a:t>grand</a:t>
            </a:r>
            <a:r>
              <a:rPr lang="it-IT" sz="2600" dirty="0" smtClean="0"/>
              <a:t> design </a:t>
            </a:r>
            <a:r>
              <a:rPr lang="it-IT" sz="2600" dirty="0" err="1" smtClean="0"/>
              <a:t>which</a:t>
            </a:r>
            <a:r>
              <a:rPr lang="it-IT" sz="2600" dirty="0" smtClean="0"/>
              <a:t> </a:t>
            </a:r>
            <a:r>
              <a:rPr lang="it-IT" sz="2600" dirty="0" err="1" smtClean="0"/>
              <a:t>is</a:t>
            </a:r>
            <a:r>
              <a:rPr lang="it-IT" sz="2600" dirty="0" smtClean="0"/>
              <a:t> </a:t>
            </a:r>
            <a:r>
              <a:rPr lang="it-IT" sz="2600" dirty="0" err="1" smtClean="0"/>
              <a:t>contrary</a:t>
            </a:r>
            <a:r>
              <a:rPr lang="it-IT" sz="2600" dirty="0" smtClean="0"/>
              <a:t> to the </a:t>
            </a:r>
            <a:r>
              <a:rPr lang="it-IT" sz="2600" dirty="0" err="1" smtClean="0"/>
              <a:t>spirit</a:t>
            </a:r>
            <a:r>
              <a:rPr lang="it-IT" sz="2600" dirty="0" smtClean="0"/>
              <a:t> of the web. </a:t>
            </a:r>
            <a:r>
              <a:rPr lang="it-IT" sz="2600" dirty="0" smtClean="0"/>
              <a:t>(Ex</a:t>
            </a:r>
            <a:r>
              <a:rPr lang="it-IT" sz="2600" dirty="0" smtClean="0"/>
              <a:t>: prof. Pazienza, </a:t>
            </a:r>
            <a:r>
              <a:rPr lang="it-IT" sz="2600" dirty="0" err="1" smtClean="0"/>
              <a:t>mother</a:t>
            </a:r>
            <a:r>
              <a:rPr lang="it-IT" sz="2600" dirty="0" smtClean="0"/>
              <a:t> of the bride, </a:t>
            </a:r>
            <a:r>
              <a:rPr lang="it-IT" sz="2600" dirty="0" smtClean="0"/>
              <a:t>… )</a:t>
            </a:r>
            <a:endParaRPr lang="it-IT" sz="2600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80840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Leibnitz law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2071389"/>
            <a:ext cx="8229600" cy="4525963"/>
          </a:xfrm>
        </p:spPr>
        <p:txBody>
          <a:bodyPr/>
          <a:lstStyle/>
          <a:p>
            <a:r>
              <a:rPr lang="it-IT" dirty="0" err="1" smtClean="0"/>
              <a:t>If</a:t>
            </a:r>
            <a:r>
              <a:rPr lang="it-IT" dirty="0" smtClean="0"/>
              <a:t> </a:t>
            </a:r>
            <a:r>
              <a:rPr lang="it-IT" i="1" dirty="0" smtClean="0">
                <a:solidFill>
                  <a:schemeClr val="accent1"/>
                </a:solidFill>
              </a:rPr>
              <a:t>x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identical</a:t>
            </a:r>
            <a:r>
              <a:rPr lang="it-IT" dirty="0" smtClean="0"/>
              <a:t> to </a:t>
            </a:r>
            <a:r>
              <a:rPr lang="it-IT" i="1" dirty="0">
                <a:solidFill>
                  <a:schemeClr val="accent1"/>
                </a:solidFill>
              </a:rPr>
              <a:t>y</a:t>
            </a:r>
            <a:r>
              <a:rPr lang="it-IT" dirty="0" smtClean="0"/>
              <a:t>, </a:t>
            </a:r>
            <a:r>
              <a:rPr lang="it-IT" dirty="0" err="1" smtClean="0"/>
              <a:t>then</a:t>
            </a:r>
            <a:r>
              <a:rPr lang="it-IT" dirty="0" smtClean="0"/>
              <a:t> </a:t>
            </a:r>
            <a:r>
              <a:rPr lang="it-IT" dirty="0" err="1" smtClean="0"/>
              <a:t>there</a:t>
            </a:r>
            <a:r>
              <a:rPr lang="it-IT" dirty="0" smtClean="0"/>
              <a:t> must be some </a:t>
            </a:r>
            <a:r>
              <a:rPr lang="it-IT" b="1" i="1" dirty="0" err="1" smtClean="0">
                <a:solidFill>
                  <a:schemeClr val="accent1"/>
                </a:solidFill>
              </a:rPr>
              <a:t>property</a:t>
            </a:r>
            <a:r>
              <a:rPr lang="it-IT" dirty="0" smtClean="0">
                <a:solidFill>
                  <a:schemeClr val="accent1"/>
                </a:solidFill>
              </a:rPr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they</a:t>
            </a:r>
            <a:r>
              <a:rPr lang="it-IT" dirty="0" smtClean="0"/>
              <a:t> do </a:t>
            </a:r>
            <a:r>
              <a:rPr lang="it-IT" dirty="0" err="1" smtClean="0"/>
              <a:t>not</a:t>
            </a:r>
            <a:r>
              <a:rPr lang="it-IT" dirty="0" smtClean="0"/>
              <a:t> share.</a:t>
            </a:r>
          </a:p>
          <a:p>
            <a:pPr marL="0" indent="0">
              <a:buNone/>
            </a:pPr>
            <a:endParaRPr lang="it-IT" dirty="0" smtClean="0"/>
          </a:p>
          <a:p>
            <a:r>
              <a:rPr lang="it-IT" dirty="0" err="1" smtClean="0"/>
              <a:t>If</a:t>
            </a:r>
            <a:r>
              <a:rPr lang="it-IT" dirty="0" smtClean="0"/>
              <a:t> </a:t>
            </a:r>
            <a:r>
              <a:rPr lang="it-IT" i="1" dirty="0">
                <a:solidFill>
                  <a:schemeClr val="accent1"/>
                </a:solidFill>
              </a:rPr>
              <a:t>x</a:t>
            </a:r>
            <a:r>
              <a:rPr lang="it-IT" i="1" dirty="0"/>
              <a:t> </a:t>
            </a:r>
            <a:r>
              <a:rPr lang="it-IT" dirty="0" smtClean="0"/>
              <a:t>and </a:t>
            </a:r>
            <a:r>
              <a:rPr lang="it-IT" i="1" dirty="0">
                <a:solidFill>
                  <a:schemeClr val="accent1"/>
                </a:solidFill>
              </a:rPr>
              <a:t>y</a:t>
            </a:r>
            <a:r>
              <a:rPr lang="it-IT" i="1" dirty="0"/>
              <a:t> </a:t>
            </a:r>
            <a:r>
              <a:rPr lang="it-IT" dirty="0" smtClean="0"/>
              <a:t>share </a:t>
            </a: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b="1" i="1" dirty="0" err="1">
                <a:solidFill>
                  <a:schemeClr val="accent1"/>
                </a:solidFill>
              </a:rPr>
              <a:t>properties</a:t>
            </a:r>
            <a:r>
              <a:rPr lang="it-IT" dirty="0" smtClean="0"/>
              <a:t> (i.e. </a:t>
            </a:r>
            <a:r>
              <a:rPr lang="it-IT" dirty="0" err="1" smtClean="0"/>
              <a:t>they</a:t>
            </a:r>
            <a:r>
              <a:rPr lang="it-IT" dirty="0" smtClean="0"/>
              <a:t> are </a:t>
            </a:r>
            <a:r>
              <a:rPr lang="it-IT" dirty="0" err="1" smtClean="0"/>
              <a:t>indiscernable</a:t>
            </a:r>
            <a:r>
              <a:rPr lang="it-IT" dirty="0" smtClean="0"/>
              <a:t>) </a:t>
            </a:r>
            <a:r>
              <a:rPr lang="it-IT" dirty="0" err="1" smtClean="0"/>
              <a:t>then</a:t>
            </a:r>
            <a:r>
              <a:rPr lang="it-IT" dirty="0" smtClean="0"/>
              <a:t> </a:t>
            </a:r>
            <a:r>
              <a:rPr lang="it-IT" dirty="0" err="1" smtClean="0"/>
              <a:t>they</a:t>
            </a:r>
            <a:r>
              <a:rPr lang="it-IT" dirty="0" smtClean="0"/>
              <a:t> are </a:t>
            </a:r>
            <a:r>
              <a:rPr lang="it-IT" dirty="0" err="1" smtClean="0"/>
              <a:t>identical</a:t>
            </a:r>
            <a:endParaRPr lang="it-IT" dirty="0" smtClean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305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temporal</a:t>
            </a:r>
            <a:r>
              <a:rPr lang="it-IT" dirty="0" smtClean="0"/>
              <a:t> </a:t>
            </a:r>
            <a:r>
              <a:rPr lang="it-IT" dirty="0" err="1" smtClean="0"/>
              <a:t>spatial</a:t>
            </a:r>
            <a:r>
              <a:rPr lang="it-IT" dirty="0" smtClean="0"/>
              <a:t> </a:t>
            </a:r>
            <a:r>
              <a:rPr lang="it-IT" dirty="0" err="1" smtClean="0"/>
              <a:t>coordinates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88032" y="1627584"/>
            <a:ext cx="8748464" cy="525780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it-IT" b="1" i="1" dirty="0" err="1" smtClean="0">
                <a:solidFill>
                  <a:schemeClr val="accent1"/>
                </a:solidFill>
              </a:rPr>
              <a:t>Is</a:t>
            </a:r>
            <a:r>
              <a:rPr lang="it-IT" b="1" i="1" dirty="0" smtClean="0">
                <a:solidFill>
                  <a:schemeClr val="accent1"/>
                </a:solidFill>
              </a:rPr>
              <a:t> Tim </a:t>
            </a:r>
            <a:r>
              <a:rPr lang="it-IT" b="1" i="1" dirty="0" err="1" smtClean="0">
                <a:solidFill>
                  <a:schemeClr val="accent1"/>
                </a:solidFill>
              </a:rPr>
              <a:t>Berners</a:t>
            </a:r>
            <a:r>
              <a:rPr lang="it-IT" b="1" i="1" dirty="0" smtClean="0">
                <a:solidFill>
                  <a:schemeClr val="accent1"/>
                </a:solidFill>
              </a:rPr>
              <a:t>-Lee </a:t>
            </a:r>
            <a:r>
              <a:rPr lang="it-IT" b="1" i="1" dirty="0" err="1" smtClean="0">
                <a:solidFill>
                  <a:schemeClr val="accent1"/>
                </a:solidFill>
              </a:rPr>
              <a:t>as</a:t>
            </a:r>
            <a:r>
              <a:rPr lang="it-IT" b="1" i="1" dirty="0" smtClean="0">
                <a:solidFill>
                  <a:schemeClr val="accent1"/>
                </a:solidFill>
              </a:rPr>
              <a:t> an </a:t>
            </a:r>
            <a:r>
              <a:rPr lang="it-IT" b="1" i="1" dirty="0" err="1" smtClean="0">
                <a:solidFill>
                  <a:schemeClr val="accent1"/>
                </a:solidFill>
              </a:rPr>
              <a:t>adult</a:t>
            </a:r>
            <a:r>
              <a:rPr lang="it-IT" b="1" i="1" dirty="0" smtClean="0">
                <a:solidFill>
                  <a:schemeClr val="accent1"/>
                </a:solidFill>
              </a:rPr>
              <a:t> the </a:t>
            </a:r>
            <a:r>
              <a:rPr lang="it-IT" b="1" i="1" dirty="0" err="1" smtClean="0">
                <a:solidFill>
                  <a:schemeClr val="accent1"/>
                </a:solidFill>
              </a:rPr>
              <a:t>same</a:t>
            </a:r>
            <a:r>
              <a:rPr lang="it-IT" b="1" i="1" dirty="0" smtClean="0">
                <a:solidFill>
                  <a:schemeClr val="accent1"/>
                </a:solidFill>
              </a:rPr>
              <a:t> </a:t>
            </a:r>
            <a:r>
              <a:rPr lang="it-IT" b="1" i="1" dirty="0" err="1" smtClean="0">
                <a:solidFill>
                  <a:schemeClr val="accent1"/>
                </a:solidFill>
              </a:rPr>
              <a:t>as</a:t>
            </a:r>
            <a:r>
              <a:rPr lang="it-IT" b="1" i="1" dirty="0" smtClean="0">
                <a:solidFill>
                  <a:schemeClr val="accent1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it-IT" b="1" i="1" dirty="0" smtClean="0">
                <a:solidFill>
                  <a:schemeClr val="accent1"/>
                </a:solidFill>
              </a:rPr>
              <a:t>Tim </a:t>
            </a:r>
            <a:r>
              <a:rPr lang="it-IT" b="1" i="1" dirty="0" err="1">
                <a:solidFill>
                  <a:schemeClr val="accent1"/>
                </a:solidFill>
              </a:rPr>
              <a:t>Berners</a:t>
            </a:r>
            <a:r>
              <a:rPr lang="it-IT" b="1" i="1" dirty="0">
                <a:solidFill>
                  <a:schemeClr val="accent1"/>
                </a:solidFill>
              </a:rPr>
              <a:t>-Lee </a:t>
            </a:r>
            <a:r>
              <a:rPr lang="it-IT" b="1" i="1" dirty="0" smtClean="0">
                <a:solidFill>
                  <a:schemeClr val="accent1"/>
                </a:solidFill>
              </a:rPr>
              <a:t>of </a:t>
            </a:r>
            <a:r>
              <a:rPr lang="it-IT" b="1" i="1" dirty="0" err="1" smtClean="0">
                <a:solidFill>
                  <a:schemeClr val="accent1"/>
                </a:solidFill>
              </a:rPr>
              <a:t>five</a:t>
            </a:r>
            <a:r>
              <a:rPr lang="it-IT" b="1" i="1" dirty="0" smtClean="0">
                <a:solidFill>
                  <a:schemeClr val="accent1"/>
                </a:solidFill>
              </a:rPr>
              <a:t> minutes ago? </a:t>
            </a:r>
          </a:p>
          <a:p>
            <a:pPr marL="0" indent="0" algn="ctr">
              <a:buNone/>
            </a:pPr>
            <a:r>
              <a:rPr lang="it-IT" i="1" dirty="0" smtClean="0">
                <a:solidFill>
                  <a:schemeClr val="accent1"/>
                </a:solidFill>
              </a:rPr>
              <a:t>Or </a:t>
            </a:r>
            <a:r>
              <a:rPr lang="it-IT" i="1" dirty="0" err="1" smtClean="0">
                <a:solidFill>
                  <a:schemeClr val="accent1"/>
                </a:solidFill>
              </a:rPr>
              <a:t>as</a:t>
            </a:r>
            <a:r>
              <a:rPr lang="it-IT" i="1" dirty="0" smtClean="0">
                <a:solidFill>
                  <a:schemeClr val="accent1"/>
                </a:solidFill>
              </a:rPr>
              <a:t> a </a:t>
            </a:r>
            <a:r>
              <a:rPr lang="it-IT" i="1" dirty="0" err="1" smtClean="0">
                <a:solidFill>
                  <a:schemeClr val="accent1"/>
                </a:solidFill>
              </a:rPr>
              <a:t>child</a:t>
            </a:r>
            <a:r>
              <a:rPr lang="it-IT" i="1" dirty="0" smtClean="0">
                <a:solidFill>
                  <a:schemeClr val="accent1"/>
                </a:solidFill>
              </a:rPr>
              <a:t>? </a:t>
            </a:r>
          </a:p>
          <a:p>
            <a:pPr marL="0" indent="0" algn="ctr">
              <a:buNone/>
            </a:pPr>
            <a:r>
              <a:rPr lang="it-IT" i="1" dirty="0" smtClean="0">
                <a:solidFill>
                  <a:schemeClr val="accent1"/>
                </a:solidFill>
              </a:rPr>
              <a:t>Or </a:t>
            </a:r>
            <a:r>
              <a:rPr lang="it-IT" i="1" dirty="0" err="1" smtClean="0">
                <a:solidFill>
                  <a:schemeClr val="accent1"/>
                </a:solidFill>
              </a:rPr>
              <a:t>if</a:t>
            </a:r>
            <a:r>
              <a:rPr lang="it-IT" i="1" dirty="0" smtClean="0">
                <a:solidFill>
                  <a:schemeClr val="accent1"/>
                </a:solidFill>
              </a:rPr>
              <a:t> he </a:t>
            </a:r>
            <a:r>
              <a:rPr lang="it-IT" i="1" dirty="0" err="1" smtClean="0">
                <a:solidFill>
                  <a:schemeClr val="accent1"/>
                </a:solidFill>
              </a:rPr>
              <a:t>lost</a:t>
            </a:r>
            <a:r>
              <a:rPr lang="it-IT" i="1" dirty="0" smtClean="0">
                <a:solidFill>
                  <a:schemeClr val="accent1"/>
                </a:solidFill>
              </a:rPr>
              <a:t> </a:t>
            </a:r>
            <a:r>
              <a:rPr lang="it-IT" i="1" dirty="0" err="1" smtClean="0">
                <a:solidFill>
                  <a:schemeClr val="accent1"/>
                </a:solidFill>
              </a:rPr>
              <a:t>his</a:t>
            </a:r>
            <a:r>
              <a:rPr lang="it-IT" i="1" dirty="0" smtClean="0">
                <a:solidFill>
                  <a:schemeClr val="accent1"/>
                </a:solidFill>
              </a:rPr>
              <a:t> </a:t>
            </a:r>
            <a:r>
              <a:rPr lang="it-IT" i="1" dirty="0" err="1" smtClean="0">
                <a:solidFill>
                  <a:schemeClr val="accent1"/>
                </a:solidFill>
              </a:rPr>
              <a:t>arm</a:t>
            </a:r>
            <a:r>
              <a:rPr lang="it-IT" i="1" dirty="0" smtClean="0">
                <a:solidFill>
                  <a:schemeClr val="accent1"/>
                </a:solidFill>
              </a:rPr>
              <a:t>?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In the </a:t>
            </a:r>
            <a:r>
              <a:rPr lang="it-IT" dirty="0" err="1" smtClean="0"/>
              <a:t>engineering</a:t>
            </a:r>
            <a:r>
              <a:rPr lang="it-IT" dirty="0" smtClean="0"/>
              <a:t> discipline of </a:t>
            </a:r>
            <a:r>
              <a:rPr lang="it-IT" dirty="0" err="1" smtClean="0"/>
              <a:t>knowledge</a:t>
            </a:r>
            <a:r>
              <a:rPr lang="it-IT" dirty="0" smtClean="0"/>
              <a:t> </a:t>
            </a:r>
            <a:r>
              <a:rPr lang="it-IT" dirty="0" err="1" smtClean="0"/>
              <a:t>representation</a:t>
            </a:r>
            <a:r>
              <a:rPr lang="it-IT" dirty="0" smtClean="0"/>
              <a:t> </a:t>
            </a:r>
            <a:r>
              <a:rPr lang="it-IT" dirty="0" err="1" smtClean="0"/>
              <a:t>we</a:t>
            </a:r>
            <a:r>
              <a:rPr lang="it-IT" dirty="0" smtClean="0"/>
              <a:t> can </a:t>
            </a:r>
            <a:r>
              <a:rPr lang="it-IT" dirty="0" err="1" smtClean="0"/>
              <a:t>never</a:t>
            </a:r>
            <a:r>
              <a:rPr lang="it-IT" dirty="0" smtClean="0"/>
              <a:t> enumerate </a:t>
            </a: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possible</a:t>
            </a:r>
            <a:r>
              <a:rPr lang="it-IT" dirty="0" smtClean="0"/>
              <a:t> </a:t>
            </a:r>
            <a:r>
              <a:rPr lang="it-IT" dirty="0" err="1" smtClean="0"/>
              <a:t>properties</a:t>
            </a:r>
            <a:r>
              <a:rPr lang="it-IT" dirty="0" smtClean="0"/>
              <a:t>.</a:t>
            </a:r>
          </a:p>
          <a:p>
            <a:pPr marL="0" indent="0">
              <a:buNone/>
            </a:pPr>
            <a:r>
              <a:rPr lang="it-IT" dirty="0" err="1" smtClean="0"/>
              <a:t>As</a:t>
            </a:r>
            <a:r>
              <a:rPr lang="it-IT" dirty="0" smtClean="0"/>
              <a:t> a </a:t>
            </a:r>
            <a:r>
              <a:rPr lang="it-IT" dirty="0" err="1" smtClean="0"/>
              <a:t>solution</a:t>
            </a:r>
            <a:r>
              <a:rPr lang="it-IT" dirty="0" smtClean="0"/>
              <a:t> </a:t>
            </a:r>
            <a:r>
              <a:rPr lang="it-IT" dirty="0" err="1" smtClean="0"/>
              <a:t>we</a:t>
            </a:r>
            <a:r>
              <a:rPr lang="it-IT" dirty="0" smtClean="0"/>
              <a:t> can </a:t>
            </a:r>
            <a:r>
              <a:rPr lang="it-IT" dirty="0" err="1" smtClean="0"/>
              <a:t>have</a:t>
            </a:r>
            <a:r>
              <a:rPr lang="it-IT" dirty="0" smtClean="0"/>
              <a:t> some </a:t>
            </a:r>
            <a:r>
              <a:rPr lang="it-IT" dirty="0" err="1" smtClean="0"/>
              <a:t>properties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</a:t>
            </a:r>
            <a:r>
              <a:rPr lang="it-IT" dirty="0" err="1" smtClean="0"/>
              <a:t>those</a:t>
            </a:r>
            <a:r>
              <a:rPr lang="it-IT" dirty="0" smtClean="0"/>
              <a:t> </a:t>
            </a:r>
            <a:r>
              <a:rPr lang="it-IT" dirty="0" err="1" smtClean="0"/>
              <a:t>necessary</a:t>
            </a:r>
            <a:r>
              <a:rPr lang="it-IT" dirty="0" smtClean="0"/>
              <a:t> for </a:t>
            </a:r>
            <a:r>
              <a:rPr lang="it-IT" dirty="0" err="1" smtClean="0"/>
              <a:t>identity</a:t>
            </a:r>
            <a:r>
              <a:rPr lang="it-IT" dirty="0" smtClean="0"/>
              <a:t>, </a:t>
            </a:r>
            <a:r>
              <a:rPr lang="it-IT" i="1" dirty="0" smtClean="0">
                <a:solidFill>
                  <a:schemeClr val="accent1"/>
                </a:solidFill>
              </a:rPr>
              <a:t>an </a:t>
            </a:r>
            <a:r>
              <a:rPr lang="it-IT" i="1" dirty="0" err="1" smtClean="0">
                <a:solidFill>
                  <a:schemeClr val="accent1"/>
                </a:solidFill>
              </a:rPr>
              <a:t>explicit</a:t>
            </a:r>
            <a:r>
              <a:rPr lang="it-IT" i="1" dirty="0" smtClean="0">
                <a:solidFill>
                  <a:schemeClr val="accent1"/>
                </a:solidFill>
              </a:rPr>
              <a:t> </a:t>
            </a:r>
            <a:r>
              <a:rPr lang="it-IT" b="1" i="1" dirty="0" err="1" smtClean="0">
                <a:solidFill>
                  <a:schemeClr val="accent1"/>
                </a:solidFill>
              </a:rPr>
              <a:t>theory</a:t>
            </a:r>
            <a:r>
              <a:rPr lang="it-IT" b="1" i="1" dirty="0" smtClean="0">
                <a:solidFill>
                  <a:schemeClr val="accent1"/>
                </a:solidFill>
              </a:rPr>
              <a:t> of </a:t>
            </a:r>
            <a:r>
              <a:rPr lang="it-IT" b="1" i="1" dirty="0" err="1" smtClean="0">
                <a:solidFill>
                  <a:schemeClr val="accent1"/>
                </a:solidFill>
              </a:rPr>
              <a:t>identity</a:t>
            </a:r>
            <a:r>
              <a:rPr lang="it-IT" b="1" i="1" dirty="0" smtClean="0">
                <a:solidFill>
                  <a:schemeClr val="accent1"/>
                </a:solidFill>
              </a:rPr>
              <a:t> </a:t>
            </a:r>
            <a:r>
              <a:rPr lang="it-IT" i="1" dirty="0" err="1" smtClean="0">
                <a:solidFill>
                  <a:schemeClr val="accent1"/>
                </a:solidFill>
              </a:rPr>
              <a:t>criteria</a:t>
            </a:r>
            <a:r>
              <a:rPr lang="it-IT" i="1" dirty="0" smtClean="0">
                <a:solidFill>
                  <a:schemeClr val="accent1"/>
                </a:solidFill>
              </a:rPr>
              <a:t>. </a:t>
            </a:r>
          </a:p>
          <a:p>
            <a:pPr marL="0" indent="0">
              <a:buNone/>
            </a:pPr>
            <a:r>
              <a:rPr lang="it-IT" dirty="0" err="1" smtClean="0"/>
              <a:t>Two</a:t>
            </a:r>
            <a:r>
              <a:rPr lang="it-IT" dirty="0" smtClean="0"/>
              <a:t> </a:t>
            </a:r>
            <a:r>
              <a:rPr lang="it-IT" dirty="0" err="1"/>
              <a:t>kind</a:t>
            </a:r>
            <a:r>
              <a:rPr lang="it-IT" dirty="0"/>
              <a:t> of </a:t>
            </a:r>
            <a:r>
              <a:rPr lang="it-IT" dirty="0" err="1"/>
              <a:t>properties</a:t>
            </a:r>
            <a:r>
              <a:rPr lang="it-IT" dirty="0" smtClean="0"/>
              <a:t>: </a:t>
            </a:r>
          </a:p>
          <a:p>
            <a:r>
              <a:rPr lang="it-IT" b="1" i="1" dirty="0" err="1" smtClean="0">
                <a:solidFill>
                  <a:schemeClr val="tx2"/>
                </a:solidFill>
              </a:rPr>
              <a:t>intrinsic</a:t>
            </a:r>
            <a:r>
              <a:rPr lang="it-IT" i="1" dirty="0" smtClean="0">
                <a:solidFill>
                  <a:schemeClr val="tx2"/>
                </a:solidFill>
              </a:rPr>
              <a:t> </a:t>
            </a:r>
            <a:r>
              <a:rPr lang="it-IT" i="1" dirty="0">
                <a:solidFill>
                  <a:schemeClr val="accent1"/>
                </a:solidFill>
              </a:rPr>
              <a:t>to the </a:t>
            </a:r>
            <a:r>
              <a:rPr lang="it-IT" i="1" dirty="0" err="1" smtClean="0">
                <a:solidFill>
                  <a:schemeClr val="accent1"/>
                </a:solidFill>
              </a:rPr>
              <a:t>identity</a:t>
            </a:r>
            <a:endParaRPr lang="it-IT" dirty="0" smtClean="0"/>
          </a:p>
          <a:p>
            <a:r>
              <a:rPr lang="it-IT" b="1" i="1" dirty="0" err="1">
                <a:solidFill>
                  <a:schemeClr val="tx2"/>
                </a:solidFill>
              </a:rPr>
              <a:t>e</a:t>
            </a:r>
            <a:r>
              <a:rPr lang="it-IT" b="1" i="1" dirty="0" err="1" smtClean="0">
                <a:solidFill>
                  <a:schemeClr val="tx2"/>
                </a:solidFill>
              </a:rPr>
              <a:t>xtrinsic</a:t>
            </a:r>
            <a:r>
              <a:rPr lang="it-IT" b="1" i="1" dirty="0" smtClean="0">
                <a:solidFill>
                  <a:schemeClr val="tx2"/>
                </a:solidFill>
              </a:rPr>
              <a:t> </a:t>
            </a:r>
            <a:r>
              <a:rPr lang="it-IT" i="1" dirty="0" smtClean="0">
                <a:solidFill>
                  <a:schemeClr val="accent1"/>
                </a:solidFill>
              </a:rPr>
              <a:t>/</a:t>
            </a:r>
            <a:r>
              <a:rPr lang="it-IT" i="1" dirty="0" err="1">
                <a:solidFill>
                  <a:schemeClr val="accent1"/>
                </a:solidFill>
              </a:rPr>
              <a:t>purely</a:t>
            </a:r>
            <a:r>
              <a:rPr lang="it-IT" i="1" dirty="0" smtClean="0">
                <a:solidFill>
                  <a:schemeClr val="accent1"/>
                </a:solidFill>
              </a:rPr>
              <a:t> </a:t>
            </a:r>
            <a:r>
              <a:rPr lang="it-IT" i="1" dirty="0">
                <a:solidFill>
                  <a:schemeClr val="accent1"/>
                </a:solidFill>
              </a:rPr>
              <a:t>relative to </a:t>
            </a:r>
            <a:r>
              <a:rPr lang="it-IT" i="1" dirty="0" err="1">
                <a:solidFill>
                  <a:schemeClr val="accent1"/>
                </a:solidFill>
              </a:rPr>
              <a:t>other</a:t>
            </a:r>
            <a:r>
              <a:rPr lang="it-IT" i="1" dirty="0">
                <a:solidFill>
                  <a:schemeClr val="accent1"/>
                </a:solidFill>
              </a:rPr>
              <a:t> </a:t>
            </a:r>
            <a:r>
              <a:rPr lang="it-IT" i="1" dirty="0" err="1">
                <a:solidFill>
                  <a:schemeClr val="accent1"/>
                </a:solidFill>
              </a:rPr>
              <a:t>things</a:t>
            </a:r>
            <a:endParaRPr lang="it-IT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54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it-IT" dirty="0" err="1" smtClean="0"/>
              <a:t>Theory</a:t>
            </a:r>
            <a:r>
              <a:rPr lang="it-IT" dirty="0" smtClean="0"/>
              <a:t> of </a:t>
            </a:r>
            <a:r>
              <a:rPr lang="it-IT" dirty="0" err="1" smtClean="0"/>
              <a:t>identity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600200"/>
            <a:ext cx="8856984" cy="5257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i="1" dirty="0" err="1" smtClean="0"/>
              <a:t>Theories</a:t>
            </a:r>
            <a:r>
              <a:rPr lang="it-IT" i="1" dirty="0" smtClean="0"/>
              <a:t> of </a:t>
            </a:r>
            <a:r>
              <a:rPr lang="it-IT" i="1" dirty="0" err="1" smtClean="0"/>
              <a:t>identity</a:t>
            </a:r>
            <a:r>
              <a:rPr lang="it-IT" i="1" dirty="0" smtClean="0"/>
              <a:t> </a:t>
            </a:r>
            <a:r>
              <a:rPr lang="it-IT" dirty="0" err="1" smtClean="0"/>
              <a:t>could</a:t>
            </a:r>
            <a:r>
              <a:rPr lang="it-IT" dirty="0" smtClean="0"/>
              <a:t> be </a:t>
            </a:r>
            <a:r>
              <a:rPr lang="it-IT" dirty="0" err="1" smtClean="0"/>
              <a:t>based</a:t>
            </a:r>
            <a:r>
              <a:rPr lang="it-IT" dirty="0" smtClean="0"/>
              <a:t> on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criteria</a:t>
            </a:r>
            <a:r>
              <a:rPr lang="it-IT" dirty="0" smtClean="0"/>
              <a:t>: some </a:t>
            </a:r>
            <a:r>
              <a:rPr lang="it-IT" dirty="0" err="1" smtClean="0"/>
              <a:t>theories</a:t>
            </a:r>
            <a:r>
              <a:rPr lang="it-IT" dirty="0" smtClean="0"/>
              <a:t> </a:t>
            </a:r>
            <a:r>
              <a:rPr lang="it-IT" dirty="0" err="1" smtClean="0"/>
              <a:t>subsume</a:t>
            </a:r>
            <a:r>
              <a:rPr lang="it-IT" dirty="0" smtClean="0"/>
              <a:t> </a:t>
            </a:r>
            <a:r>
              <a:rPr lang="it-IT" dirty="0" err="1" smtClean="0"/>
              <a:t>weaker</a:t>
            </a:r>
            <a:r>
              <a:rPr lang="it-IT" dirty="0" smtClean="0"/>
              <a:t> or </a:t>
            </a:r>
            <a:r>
              <a:rPr lang="it-IT" dirty="0" err="1" smtClean="0"/>
              <a:t>stronger</a:t>
            </a:r>
            <a:r>
              <a:rPr lang="it-IT" dirty="0" smtClean="0"/>
              <a:t> </a:t>
            </a:r>
            <a:r>
              <a:rPr lang="it-IT" dirty="0" err="1" smtClean="0"/>
              <a:t>ones</a:t>
            </a:r>
            <a:r>
              <a:rPr lang="it-IT" dirty="0" smtClean="0"/>
              <a:t>, </a:t>
            </a:r>
            <a:r>
              <a:rPr lang="it-IT" dirty="0" err="1" smtClean="0"/>
              <a:t>but</a:t>
            </a:r>
            <a:r>
              <a:rPr lang="it-IT" dirty="0" smtClean="0"/>
              <a:t> </a:t>
            </a:r>
            <a:r>
              <a:rPr lang="it-IT" dirty="0" err="1" smtClean="0"/>
              <a:t>others</a:t>
            </a:r>
            <a:r>
              <a:rPr lang="it-IT" dirty="0" smtClean="0"/>
              <a:t> are </a:t>
            </a:r>
            <a:r>
              <a:rPr lang="it-IT" dirty="0" err="1" smtClean="0"/>
              <a:t>simply</a:t>
            </a:r>
            <a:r>
              <a:rPr lang="it-IT" dirty="0" smtClean="0"/>
              <a:t> </a:t>
            </a:r>
            <a:r>
              <a:rPr lang="it-IT" dirty="0" err="1" smtClean="0"/>
              <a:t>incommensurable</a:t>
            </a:r>
            <a:r>
              <a:rPr lang="it-IT" dirty="0" smtClean="0"/>
              <a:t>.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err="1" smtClean="0"/>
              <a:t>Problems</a:t>
            </a:r>
            <a:r>
              <a:rPr lang="it-IT" dirty="0" smtClean="0"/>
              <a:t> </a:t>
            </a:r>
            <a:r>
              <a:rPr lang="it-IT" dirty="0" err="1" smtClean="0"/>
              <a:t>arise</a:t>
            </a:r>
            <a:r>
              <a:rPr lang="it-IT" dirty="0" smtClean="0"/>
              <a:t> with </a:t>
            </a:r>
            <a:r>
              <a:rPr lang="it-IT" dirty="0" err="1" smtClean="0"/>
              <a:t>respect</a:t>
            </a:r>
            <a:r>
              <a:rPr lang="it-IT" dirty="0" smtClean="0"/>
              <a:t> to </a:t>
            </a:r>
            <a:r>
              <a:rPr lang="it-IT" dirty="0" err="1" smtClean="0"/>
              <a:t>comparing</a:t>
            </a:r>
            <a:r>
              <a:rPr lang="it-IT" dirty="0" smtClean="0"/>
              <a:t> </a:t>
            </a:r>
            <a:r>
              <a:rPr lang="it-IT" dirty="0" err="1" smtClean="0"/>
              <a:t>values</a:t>
            </a:r>
            <a:r>
              <a:rPr lang="it-IT" dirty="0" smtClean="0"/>
              <a:t> or </a:t>
            </a:r>
            <a:r>
              <a:rPr lang="it-IT" dirty="0" err="1" smtClean="0"/>
              <a:t>asserted</a:t>
            </a:r>
            <a:r>
              <a:rPr lang="it-IT" dirty="0" smtClean="0"/>
              <a:t> </a:t>
            </a:r>
            <a:r>
              <a:rPr lang="it-IT" dirty="0" err="1" smtClean="0"/>
              <a:t>properties</a:t>
            </a:r>
            <a:r>
              <a:rPr lang="it-IT" dirty="0" smtClean="0"/>
              <a:t>; ex. </a:t>
            </a:r>
          </a:p>
          <a:p>
            <a:pPr marL="0" indent="0">
              <a:buNone/>
            </a:pPr>
            <a:endParaRPr lang="it-IT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t-IT" dirty="0" err="1" smtClean="0">
                <a:solidFill>
                  <a:srgbClr val="FF0000"/>
                </a:solidFill>
              </a:rPr>
              <a:t>Vague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err="1" smtClean="0">
                <a:solidFill>
                  <a:srgbClr val="FF0000"/>
                </a:solidFill>
              </a:rPr>
              <a:t>values</a:t>
            </a:r>
            <a:r>
              <a:rPr lang="it-IT" dirty="0" smtClean="0"/>
              <a:t>: 2 </a:t>
            </a:r>
            <a:r>
              <a:rPr lang="it-IT" dirty="0" err="1" smtClean="0"/>
              <a:t>inches</a:t>
            </a:r>
            <a:r>
              <a:rPr lang="it-IT" dirty="0" smtClean="0"/>
              <a:t> are the </a:t>
            </a:r>
            <a:r>
              <a:rPr lang="it-IT" dirty="0" err="1" smtClean="0"/>
              <a:t>same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5 cm?</a:t>
            </a:r>
          </a:p>
          <a:p>
            <a:pPr marL="0" indent="0">
              <a:buNone/>
            </a:pPr>
            <a:endParaRPr lang="it-IT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t-IT" dirty="0" err="1" smtClean="0">
                <a:solidFill>
                  <a:srgbClr val="FF0000"/>
                </a:solidFill>
              </a:rPr>
              <a:t>Contradictory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err="1" smtClean="0">
                <a:solidFill>
                  <a:srgbClr val="FF0000"/>
                </a:solidFill>
              </a:rPr>
              <a:t>properties</a:t>
            </a:r>
            <a:r>
              <a:rPr lang="it-IT" dirty="0" smtClean="0"/>
              <a:t>: </a:t>
            </a:r>
          </a:p>
          <a:p>
            <a:pPr marL="0" indent="0">
              <a:buNone/>
            </a:pPr>
            <a:r>
              <a:rPr lang="it-IT" i="1" u="sng" dirty="0" err="1" smtClean="0"/>
              <a:t>Morning</a:t>
            </a:r>
            <a:r>
              <a:rPr lang="it-IT" i="1" dirty="0" smtClean="0"/>
              <a:t> Star </a:t>
            </a:r>
            <a:r>
              <a:rPr lang="it-IT" dirty="0" err="1" smtClean="0"/>
              <a:t>refers</a:t>
            </a:r>
            <a:r>
              <a:rPr lang="it-IT" dirty="0" smtClean="0"/>
              <a:t> to </a:t>
            </a:r>
            <a:r>
              <a:rPr lang="it-IT" i="1" dirty="0"/>
              <a:t>Venus-</a:t>
            </a:r>
            <a:r>
              <a:rPr lang="it-IT" dirty="0" smtClean="0"/>
              <a:t>  </a:t>
            </a:r>
          </a:p>
          <a:p>
            <a:pPr marL="0" indent="0">
              <a:buNone/>
            </a:pPr>
            <a:r>
              <a:rPr lang="it-IT" i="1" u="sng" dirty="0" err="1"/>
              <a:t>Evening</a:t>
            </a:r>
            <a:r>
              <a:rPr lang="it-IT" i="1" dirty="0" smtClean="0"/>
              <a:t> </a:t>
            </a:r>
            <a:r>
              <a:rPr lang="it-IT" i="1" dirty="0"/>
              <a:t>Star </a:t>
            </a:r>
            <a:r>
              <a:rPr lang="it-IT" dirty="0" err="1" smtClean="0"/>
              <a:t>refers</a:t>
            </a:r>
            <a:r>
              <a:rPr lang="it-IT" dirty="0" smtClean="0"/>
              <a:t> to </a:t>
            </a:r>
            <a:r>
              <a:rPr lang="it-IT" i="1" dirty="0"/>
              <a:t>Venus</a:t>
            </a:r>
            <a:r>
              <a:rPr lang="it-IT" dirty="0" smtClean="0"/>
              <a:t>; </a:t>
            </a:r>
          </a:p>
          <a:p>
            <a:pPr marL="0" indent="0">
              <a:buNone/>
            </a:pPr>
            <a:r>
              <a:rPr lang="it-IT" dirty="0" err="1" smtClean="0"/>
              <a:t>may</a:t>
            </a:r>
            <a:r>
              <a:rPr lang="it-IT" dirty="0" smtClean="0"/>
              <a:t>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consider</a:t>
            </a:r>
            <a:r>
              <a:rPr lang="it-IT" dirty="0" smtClean="0"/>
              <a:t> </a:t>
            </a:r>
            <a:r>
              <a:rPr lang="it-IT" dirty="0" err="1" smtClean="0"/>
              <a:t>true</a:t>
            </a:r>
            <a:r>
              <a:rPr lang="it-IT" dirty="0" smtClean="0"/>
              <a:t> the </a:t>
            </a:r>
            <a:r>
              <a:rPr lang="it-IT" dirty="0" err="1" smtClean="0"/>
              <a:t>equality</a:t>
            </a:r>
            <a:r>
              <a:rPr lang="it-IT" dirty="0" smtClean="0"/>
              <a:t> </a:t>
            </a:r>
            <a:r>
              <a:rPr lang="it-IT" dirty="0" err="1" smtClean="0"/>
              <a:t>among</a:t>
            </a:r>
            <a:r>
              <a:rPr lang="it-IT" dirty="0" smtClean="0"/>
              <a:t> the </a:t>
            </a:r>
            <a:r>
              <a:rPr lang="it-IT" dirty="0" err="1" smtClean="0"/>
              <a:t>two</a:t>
            </a:r>
            <a:r>
              <a:rPr lang="it-IT" dirty="0" smtClean="0"/>
              <a:t> </a:t>
            </a:r>
            <a:r>
              <a:rPr lang="it-IT" dirty="0" err="1" smtClean="0"/>
              <a:t>stars</a:t>
            </a:r>
            <a:r>
              <a:rPr lang="it-IT" dirty="0" smtClean="0"/>
              <a:t>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931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it-IT" dirty="0" err="1" smtClean="0"/>
              <a:t>Logical</a:t>
            </a:r>
            <a:r>
              <a:rPr lang="it-IT" dirty="0" smtClean="0"/>
              <a:t> </a:t>
            </a:r>
            <a:r>
              <a:rPr lang="it-IT" dirty="0" err="1" smtClean="0"/>
              <a:t>analisys</a:t>
            </a:r>
            <a:r>
              <a:rPr lang="it-IT" dirty="0" smtClean="0"/>
              <a:t> of </a:t>
            </a:r>
            <a:r>
              <a:rPr lang="it-IT" dirty="0" err="1" smtClean="0"/>
              <a:t>identity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23528" y="1340768"/>
            <a:ext cx="8712968" cy="547260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b="1" i="1" dirty="0" err="1" smtClean="0">
                <a:solidFill>
                  <a:srgbClr val="FF0000"/>
                </a:solidFill>
              </a:rPr>
              <a:t>Inference</a:t>
            </a:r>
            <a:r>
              <a:rPr lang="it-IT" dirty="0" smtClean="0"/>
              <a:t>:</a:t>
            </a:r>
          </a:p>
          <a:p>
            <a:pPr marL="0" indent="0">
              <a:buNone/>
            </a:pPr>
            <a:r>
              <a:rPr lang="it-IT" dirty="0" err="1" smtClean="0"/>
              <a:t>When</a:t>
            </a:r>
            <a:r>
              <a:rPr lang="it-IT" dirty="0" smtClean="0"/>
              <a:t> </a:t>
            </a:r>
            <a:r>
              <a:rPr lang="it-IT" dirty="0" err="1" smtClean="0"/>
              <a:t>someone</a:t>
            </a:r>
            <a:r>
              <a:rPr lang="it-IT" dirty="0" smtClean="0"/>
              <a:t> </a:t>
            </a:r>
            <a:r>
              <a:rPr lang="it-IT" dirty="0" err="1" smtClean="0"/>
              <a:t>says</a:t>
            </a:r>
            <a:r>
              <a:rPr lang="it-IT" dirty="0" smtClean="0"/>
              <a:t> </a:t>
            </a:r>
            <a:r>
              <a:rPr lang="it-IT" dirty="0" err="1" smtClean="0"/>
              <a:t>two</a:t>
            </a:r>
            <a:r>
              <a:rPr lang="it-IT" dirty="0" smtClean="0"/>
              <a:t> </a:t>
            </a:r>
            <a:r>
              <a:rPr lang="it-IT" dirty="0" err="1" smtClean="0"/>
              <a:t>things</a:t>
            </a:r>
            <a:r>
              <a:rPr lang="it-IT" dirty="0" smtClean="0"/>
              <a:t> are the </a:t>
            </a:r>
            <a:r>
              <a:rPr lang="it-IT" dirty="0" err="1" smtClean="0"/>
              <a:t>same</a:t>
            </a:r>
            <a:r>
              <a:rPr lang="it-IT" dirty="0" smtClean="0"/>
              <a:t>, the </a:t>
            </a:r>
            <a:r>
              <a:rPr lang="it-IT" dirty="0" err="1" smtClean="0"/>
              <a:t>two</a:t>
            </a:r>
            <a:r>
              <a:rPr lang="it-IT" dirty="0" smtClean="0"/>
              <a:t> </a:t>
            </a:r>
            <a:r>
              <a:rPr lang="it-IT" dirty="0" err="1" smtClean="0"/>
              <a:t>things</a:t>
            </a:r>
            <a:r>
              <a:rPr lang="it-IT" dirty="0" smtClean="0"/>
              <a:t> share </a:t>
            </a:r>
            <a:r>
              <a:rPr lang="it-IT" dirty="0" err="1" smtClean="0"/>
              <a:t>all</a:t>
            </a:r>
            <a:r>
              <a:rPr lang="it-IT" dirty="0" smtClean="0"/>
              <a:t> the </a:t>
            </a:r>
            <a:r>
              <a:rPr lang="it-IT" dirty="0" err="1" smtClean="0"/>
              <a:t>same</a:t>
            </a:r>
            <a:r>
              <a:rPr lang="it-IT" dirty="0" smtClean="0"/>
              <a:t> </a:t>
            </a:r>
            <a:r>
              <a:rPr lang="it-IT" dirty="0" err="1" smtClean="0"/>
              <a:t>properties</a:t>
            </a:r>
            <a:r>
              <a:rPr lang="it-IT" dirty="0" smtClean="0"/>
              <a:t> ;</a:t>
            </a:r>
          </a:p>
          <a:p>
            <a:pPr marL="0" indent="0">
              <a:buNone/>
            </a:pPr>
            <a:r>
              <a:rPr lang="it-IT" dirty="0" smtClean="0"/>
              <a:t>so </a:t>
            </a:r>
            <a:r>
              <a:rPr lang="it-IT" dirty="0" err="1" smtClean="0"/>
              <a:t>every</a:t>
            </a:r>
            <a:r>
              <a:rPr lang="it-IT" dirty="0" smtClean="0"/>
              <a:t> </a:t>
            </a:r>
            <a:r>
              <a:rPr lang="it-IT" dirty="0" err="1" smtClean="0"/>
              <a:t>property</a:t>
            </a:r>
            <a:r>
              <a:rPr lang="it-IT" dirty="0" smtClean="0"/>
              <a:t> of </a:t>
            </a:r>
            <a:r>
              <a:rPr lang="it-IT" dirty="0" err="1" smtClean="0"/>
              <a:t>one</a:t>
            </a:r>
            <a:r>
              <a:rPr lang="it-IT" dirty="0" smtClean="0"/>
              <a:t> </a:t>
            </a:r>
            <a:r>
              <a:rPr lang="it-IT" dirty="0" err="1" smtClean="0"/>
              <a:t>thing</a:t>
            </a:r>
            <a:r>
              <a:rPr lang="it-IT" dirty="0" smtClean="0"/>
              <a:t> can be </a:t>
            </a:r>
            <a:r>
              <a:rPr lang="it-IT" dirty="0" err="1" smtClean="0"/>
              <a:t>inferred</a:t>
            </a:r>
            <a:r>
              <a:rPr lang="it-IT" dirty="0" smtClean="0"/>
              <a:t> to be a </a:t>
            </a:r>
            <a:r>
              <a:rPr lang="it-IT" dirty="0" err="1" smtClean="0"/>
              <a:t>property</a:t>
            </a:r>
            <a:r>
              <a:rPr lang="it-IT" dirty="0" smtClean="0"/>
              <a:t> of the </a:t>
            </a:r>
            <a:r>
              <a:rPr lang="it-IT" dirty="0" err="1" smtClean="0"/>
              <a:t>other</a:t>
            </a:r>
            <a:r>
              <a:rPr lang="it-IT" dirty="0" smtClean="0"/>
              <a:t>.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The </a:t>
            </a:r>
            <a:r>
              <a:rPr lang="it-IT" dirty="0" err="1" smtClean="0"/>
              <a:t>question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: </a:t>
            </a:r>
          </a:p>
          <a:p>
            <a:pPr marL="0" indent="0" algn="ctr">
              <a:buNone/>
            </a:pPr>
            <a:r>
              <a:rPr lang="it-IT" b="1" i="1" dirty="0" err="1" smtClean="0">
                <a:solidFill>
                  <a:schemeClr val="accent1"/>
                </a:solidFill>
              </a:rPr>
              <a:t>does</a:t>
            </a:r>
            <a:r>
              <a:rPr lang="it-IT" b="1" i="1" dirty="0" smtClean="0">
                <a:solidFill>
                  <a:schemeClr val="accent1"/>
                </a:solidFill>
              </a:rPr>
              <a:t> </a:t>
            </a:r>
            <a:r>
              <a:rPr lang="it-IT" b="1" i="1" dirty="0" err="1" smtClean="0">
                <a:solidFill>
                  <a:schemeClr val="accent1"/>
                </a:solidFill>
              </a:rPr>
              <a:t>such</a:t>
            </a:r>
            <a:r>
              <a:rPr lang="it-IT" b="1" i="1" dirty="0" smtClean="0">
                <a:solidFill>
                  <a:schemeClr val="accent1"/>
                </a:solidFill>
              </a:rPr>
              <a:t> a </a:t>
            </a:r>
            <a:r>
              <a:rPr lang="it-IT" b="1" i="1" dirty="0" err="1" smtClean="0">
                <a:solidFill>
                  <a:schemeClr val="accent1"/>
                </a:solidFill>
              </a:rPr>
              <a:t>definition</a:t>
            </a:r>
            <a:r>
              <a:rPr lang="it-IT" b="1" i="1" dirty="0" smtClean="0">
                <a:solidFill>
                  <a:schemeClr val="accent1"/>
                </a:solidFill>
              </a:rPr>
              <a:t> of </a:t>
            </a:r>
            <a:r>
              <a:rPr lang="it-IT" b="1" i="1" dirty="0" err="1" smtClean="0">
                <a:solidFill>
                  <a:schemeClr val="accent1"/>
                </a:solidFill>
              </a:rPr>
              <a:t>identity</a:t>
            </a:r>
            <a:r>
              <a:rPr lang="it-IT" b="1" i="1" dirty="0" smtClean="0">
                <a:solidFill>
                  <a:schemeClr val="accent1"/>
                </a:solidFill>
              </a:rPr>
              <a:t> work in </a:t>
            </a:r>
          </a:p>
          <a:p>
            <a:pPr marL="0" indent="0" algn="ctr">
              <a:buNone/>
            </a:pPr>
            <a:r>
              <a:rPr lang="it-IT" b="1" i="1" dirty="0" smtClean="0">
                <a:solidFill>
                  <a:schemeClr val="accent1"/>
                </a:solidFill>
              </a:rPr>
              <a:t>a </a:t>
            </a:r>
            <a:r>
              <a:rPr lang="it-IT" b="1" i="1" dirty="0" err="1" smtClean="0">
                <a:solidFill>
                  <a:schemeClr val="accent1"/>
                </a:solidFill>
              </a:rPr>
              <a:t>decentralized</a:t>
            </a:r>
            <a:r>
              <a:rPr lang="it-IT" b="1" i="1" dirty="0" smtClean="0">
                <a:solidFill>
                  <a:schemeClr val="accent1"/>
                </a:solidFill>
              </a:rPr>
              <a:t> </a:t>
            </a:r>
            <a:r>
              <a:rPr lang="it-IT" b="1" i="1" dirty="0" err="1" smtClean="0">
                <a:solidFill>
                  <a:schemeClr val="accent1"/>
                </a:solidFill>
              </a:rPr>
              <a:t>environment</a:t>
            </a:r>
            <a:r>
              <a:rPr lang="it-IT" b="1" i="1" dirty="0" smtClean="0">
                <a:solidFill>
                  <a:schemeClr val="accent1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it-IT" b="1" i="1" dirty="0" err="1" smtClean="0">
                <a:solidFill>
                  <a:schemeClr val="accent1"/>
                </a:solidFill>
              </a:rPr>
              <a:t>such</a:t>
            </a:r>
            <a:r>
              <a:rPr lang="it-IT" b="1" i="1" dirty="0" smtClean="0">
                <a:solidFill>
                  <a:schemeClr val="accent1"/>
                </a:solidFill>
              </a:rPr>
              <a:t> </a:t>
            </a:r>
            <a:r>
              <a:rPr lang="it-IT" b="1" i="1" dirty="0" err="1" smtClean="0">
                <a:solidFill>
                  <a:schemeClr val="accent1"/>
                </a:solidFill>
              </a:rPr>
              <a:t>as</a:t>
            </a:r>
            <a:r>
              <a:rPr lang="it-IT" b="1" i="1" dirty="0" smtClean="0">
                <a:solidFill>
                  <a:schemeClr val="accent1"/>
                </a:solidFill>
              </a:rPr>
              <a:t> the Web of </a:t>
            </a:r>
            <a:r>
              <a:rPr lang="it-IT" b="1" i="1" dirty="0" err="1" smtClean="0">
                <a:solidFill>
                  <a:schemeClr val="accent1"/>
                </a:solidFill>
              </a:rPr>
              <a:t>Linked</a:t>
            </a:r>
            <a:r>
              <a:rPr lang="it-IT" b="1" i="1" dirty="0" smtClean="0">
                <a:solidFill>
                  <a:schemeClr val="accent1"/>
                </a:solidFill>
              </a:rPr>
              <a:t> Data?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The </a:t>
            </a:r>
            <a:r>
              <a:rPr lang="it-IT" dirty="0" err="1" smtClean="0"/>
              <a:t>real</a:t>
            </a:r>
            <a:r>
              <a:rPr lang="it-IT" dirty="0" smtClean="0"/>
              <a:t> </a:t>
            </a:r>
            <a:r>
              <a:rPr lang="it-IT" dirty="0" err="1" smtClean="0"/>
              <a:t>problem</a:t>
            </a:r>
            <a:r>
              <a:rPr lang="it-IT" dirty="0" smtClean="0"/>
              <a:t> with the use of URI </a:t>
            </a:r>
            <a:r>
              <a:rPr lang="it-IT" dirty="0" err="1" smtClean="0"/>
              <a:t>as</a:t>
            </a:r>
            <a:r>
              <a:rPr lang="it-IT" dirty="0" smtClean="0"/>
              <a:t> </a:t>
            </a:r>
            <a:r>
              <a:rPr lang="it-IT" dirty="0" err="1" smtClean="0"/>
              <a:t>identifiers</a:t>
            </a:r>
            <a:r>
              <a:rPr lang="it-IT" dirty="0" smtClean="0"/>
              <a:t> and </a:t>
            </a:r>
            <a:r>
              <a:rPr lang="it-IT" i="1" dirty="0" err="1" smtClean="0">
                <a:solidFill>
                  <a:schemeClr val="accent1"/>
                </a:solidFill>
              </a:rPr>
              <a:t>Owl:sameAs</a:t>
            </a:r>
            <a:r>
              <a:rPr lang="it-IT" i="1" dirty="0" smtClean="0">
                <a:solidFill>
                  <a:schemeClr val="accent1"/>
                </a:solidFill>
              </a:rPr>
              <a:t> </a:t>
            </a:r>
            <a:r>
              <a:rPr lang="it-IT" u="sng" dirty="0" err="1"/>
              <a:t>is</a:t>
            </a:r>
            <a:r>
              <a:rPr lang="it-IT" u="sng" dirty="0"/>
              <a:t> a </a:t>
            </a:r>
            <a:r>
              <a:rPr lang="it-IT" u="sng" dirty="0" err="1"/>
              <a:t>problem</a:t>
            </a:r>
            <a:r>
              <a:rPr lang="it-IT" u="sng" dirty="0"/>
              <a:t> </a:t>
            </a:r>
            <a:r>
              <a:rPr lang="it-IT" u="sng" dirty="0" smtClean="0"/>
              <a:t>of </a:t>
            </a:r>
            <a:r>
              <a:rPr lang="it-IT" b="1" i="1" u="sng" dirty="0" err="1" smtClean="0"/>
              <a:t>context</a:t>
            </a:r>
            <a:r>
              <a:rPr lang="it-IT" u="sng" dirty="0" smtClean="0"/>
              <a:t> and the </a:t>
            </a:r>
            <a:r>
              <a:rPr lang="it-IT" u="sng" dirty="0" err="1" smtClean="0"/>
              <a:t>implicit</a:t>
            </a:r>
            <a:r>
              <a:rPr lang="it-IT" u="sng" dirty="0" smtClean="0"/>
              <a:t> import of </a:t>
            </a:r>
            <a:r>
              <a:rPr lang="it-IT" u="sng" dirty="0" err="1" smtClean="0"/>
              <a:t>properties</a:t>
            </a:r>
            <a:r>
              <a:rPr lang="it-IT" u="sng" dirty="0" smtClean="0"/>
              <a:t>.</a:t>
            </a:r>
            <a:endParaRPr lang="it-IT" u="sng" dirty="0"/>
          </a:p>
          <a:p>
            <a:pPr marL="0" indent="0">
              <a:buNone/>
            </a:pPr>
            <a:endParaRPr lang="it-IT" b="1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40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Varieties</a:t>
            </a:r>
            <a:r>
              <a:rPr lang="it-IT" dirty="0" smtClean="0"/>
              <a:t> of </a:t>
            </a:r>
            <a:r>
              <a:rPr lang="it-IT" dirty="0" err="1" smtClean="0"/>
              <a:t>identity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5536" y="1916832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dirty="0" smtClean="0"/>
              <a:t>A </a:t>
            </a:r>
            <a:r>
              <a:rPr lang="it-IT" dirty="0" err="1" smtClean="0"/>
              <a:t>possible</a:t>
            </a:r>
            <a:r>
              <a:rPr lang="it-IT" dirty="0" smtClean="0"/>
              <a:t> </a:t>
            </a:r>
            <a:r>
              <a:rPr lang="it-IT" dirty="0" err="1" smtClean="0"/>
              <a:t>solution</a:t>
            </a:r>
            <a:r>
              <a:rPr lang="it-IT" dirty="0" smtClean="0"/>
              <a:t>: </a:t>
            </a:r>
            <a:r>
              <a:rPr lang="it-IT" dirty="0" smtClean="0">
                <a:solidFill>
                  <a:srgbClr val="00B050"/>
                </a:solidFill>
              </a:rPr>
              <a:t>the </a:t>
            </a:r>
            <a:r>
              <a:rPr lang="it-IT" dirty="0" err="1" smtClean="0">
                <a:solidFill>
                  <a:srgbClr val="00B050"/>
                </a:solidFill>
              </a:rPr>
              <a:t>agent’s</a:t>
            </a:r>
            <a:r>
              <a:rPr lang="it-IT" dirty="0" smtClean="0">
                <a:solidFill>
                  <a:srgbClr val="00B050"/>
                </a:solidFill>
              </a:rPr>
              <a:t> </a:t>
            </a:r>
            <a:r>
              <a:rPr lang="it-IT" dirty="0" err="1" smtClean="0">
                <a:solidFill>
                  <a:srgbClr val="00B050"/>
                </a:solidFill>
              </a:rPr>
              <a:t>claim</a:t>
            </a:r>
            <a:r>
              <a:rPr lang="it-IT" dirty="0" smtClean="0"/>
              <a:t>, i.e.</a:t>
            </a:r>
          </a:p>
          <a:p>
            <a:pPr marL="0" indent="0">
              <a:buNone/>
            </a:pPr>
            <a:r>
              <a:rPr lang="it-IT" b="1" i="1" dirty="0" smtClean="0">
                <a:solidFill>
                  <a:schemeClr val="accent1"/>
                </a:solidFill>
              </a:rPr>
              <a:t>The statement of </a:t>
            </a:r>
            <a:r>
              <a:rPr lang="it-IT" b="1" i="1" dirty="0" err="1" smtClean="0">
                <a:solidFill>
                  <a:schemeClr val="accent1"/>
                </a:solidFill>
              </a:rPr>
              <a:t>identity</a:t>
            </a:r>
            <a:r>
              <a:rPr lang="it-IT" b="1" i="1" dirty="0" smtClean="0">
                <a:solidFill>
                  <a:schemeClr val="accent1"/>
                </a:solidFill>
              </a:rPr>
              <a:t> </a:t>
            </a:r>
            <a:r>
              <a:rPr lang="it-IT" b="1" i="1" dirty="0" err="1" smtClean="0">
                <a:solidFill>
                  <a:schemeClr val="accent1"/>
                </a:solidFill>
              </a:rPr>
              <a:t>is</a:t>
            </a:r>
            <a:r>
              <a:rPr lang="it-IT" b="1" i="1" dirty="0" smtClean="0">
                <a:solidFill>
                  <a:schemeClr val="accent1"/>
                </a:solidFill>
              </a:rPr>
              <a:t> </a:t>
            </a:r>
            <a:r>
              <a:rPr lang="it-IT" b="1" i="1" dirty="0" err="1" smtClean="0">
                <a:solidFill>
                  <a:schemeClr val="accent1"/>
                </a:solidFill>
              </a:rPr>
              <a:t>not</a:t>
            </a:r>
            <a:r>
              <a:rPr lang="it-IT" b="1" i="1" dirty="0" smtClean="0">
                <a:solidFill>
                  <a:schemeClr val="accent1"/>
                </a:solidFill>
              </a:rPr>
              <a:t> </a:t>
            </a:r>
            <a:r>
              <a:rPr lang="it-IT" b="1" i="1" dirty="0" err="1" smtClean="0">
                <a:solidFill>
                  <a:schemeClr val="accent1"/>
                </a:solidFill>
              </a:rPr>
              <a:t>necessarily</a:t>
            </a:r>
            <a:r>
              <a:rPr lang="it-IT" b="1" i="1" dirty="0" smtClean="0">
                <a:solidFill>
                  <a:schemeClr val="accent1"/>
                </a:solidFill>
              </a:rPr>
              <a:t> </a:t>
            </a:r>
            <a:r>
              <a:rPr lang="it-IT" b="1" i="1" dirty="0" err="1" smtClean="0">
                <a:solidFill>
                  <a:schemeClr val="accent1"/>
                </a:solidFill>
              </a:rPr>
              <a:t>true</a:t>
            </a:r>
            <a:r>
              <a:rPr lang="it-IT" b="1" i="1" dirty="0" smtClean="0">
                <a:solidFill>
                  <a:schemeClr val="accent1"/>
                </a:solidFill>
              </a:rPr>
              <a:t>, </a:t>
            </a:r>
            <a:r>
              <a:rPr lang="it-IT" b="1" i="1" dirty="0" err="1" smtClean="0">
                <a:solidFill>
                  <a:schemeClr val="accent1"/>
                </a:solidFill>
              </a:rPr>
              <a:t>but</a:t>
            </a:r>
            <a:r>
              <a:rPr lang="it-IT" b="1" i="1" dirty="0" smtClean="0">
                <a:solidFill>
                  <a:schemeClr val="accent1"/>
                </a:solidFill>
              </a:rPr>
              <a:t> </a:t>
            </a:r>
            <a:r>
              <a:rPr lang="it-IT" b="1" i="1" u="sng" dirty="0" err="1" smtClean="0">
                <a:solidFill>
                  <a:schemeClr val="accent1"/>
                </a:solidFill>
              </a:rPr>
              <a:t>only</a:t>
            </a:r>
            <a:r>
              <a:rPr lang="it-IT" b="1" i="1" u="sng" dirty="0" smtClean="0">
                <a:solidFill>
                  <a:schemeClr val="accent1"/>
                </a:solidFill>
              </a:rPr>
              <a:t> </a:t>
            </a:r>
            <a:r>
              <a:rPr lang="it-IT" b="1" i="1" u="sng" dirty="0" err="1" smtClean="0">
                <a:solidFill>
                  <a:schemeClr val="accent1"/>
                </a:solidFill>
              </a:rPr>
              <a:t>stated</a:t>
            </a:r>
            <a:r>
              <a:rPr lang="it-IT" b="1" i="1" u="sng" dirty="0" smtClean="0">
                <a:solidFill>
                  <a:schemeClr val="accent1"/>
                </a:solidFill>
              </a:rPr>
              <a:t> </a:t>
            </a:r>
            <a:r>
              <a:rPr lang="it-IT" b="1" i="1" dirty="0" smtClean="0">
                <a:solidFill>
                  <a:schemeClr val="accent1"/>
                </a:solidFill>
              </a:rPr>
              <a:t>by a </a:t>
            </a:r>
            <a:r>
              <a:rPr lang="it-IT" b="1" i="1" dirty="0" err="1" smtClean="0">
                <a:solidFill>
                  <a:schemeClr val="accent1"/>
                </a:solidFill>
              </a:rPr>
              <a:t>particular</a:t>
            </a:r>
            <a:r>
              <a:rPr lang="it-IT" b="1" i="1" dirty="0" smtClean="0">
                <a:solidFill>
                  <a:schemeClr val="accent1"/>
                </a:solidFill>
              </a:rPr>
              <a:t> agent</a:t>
            </a:r>
          </a:p>
          <a:p>
            <a:pPr marL="0" indent="0">
              <a:buNone/>
            </a:pPr>
            <a:r>
              <a:rPr lang="it-IT" dirty="0" err="1" smtClean="0"/>
              <a:t>Then</a:t>
            </a:r>
            <a:r>
              <a:rPr lang="it-IT" dirty="0" smtClean="0"/>
              <a:t> </a:t>
            </a:r>
            <a:r>
              <a:rPr lang="it-IT" dirty="0" err="1" smtClean="0"/>
              <a:t>different</a:t>
            </a:r>
            <a:r>
              <a:rPr lang="it-IT" dirty="0" smtClean="0"/>
              <a:t> agents </a:t>
            </a:r>
            <a:r>
              <a:rPr lang="it-IT" dirty="0" err="1" smtClean="0"/>
              <a:t>may</a:t>
            </a:r>
            <a:r>
              <a:rPr lang="it-IT" dirty="0" smtClean="0"/>
              <a:t> </a:t>
            </a:r>
            <a:r>
              <a:rPr lang="it-IT" dirty="0" err="1" smtClean="0"/>
              <a:t>accept</a:t>
            </a:r>
            <a:r>
              <a:rPr lang="it-IT" dirty="0" smtClean="0"/>
              <a:t>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identity</a:t>
            </a:r>
            <a:r>
              <a:rPr lang="it-IT" dirty="0" smtClean="0"/>
              <a:t> </a:t>
            </a:r>
            <a:r>
              <a:rPr lang="it-IT" dirty="0" err="1" smtClean="0"/>
              <a:t>statements</a:t>
            </a:r>
            <a:r>
              <a:rPr lang="it-IT" dirty="0" smtClean="0"/>
              <a:t> and so </a:t>
            </a:r>
            <a:r>
              <a:rPr lang="it-IT" dirty="0" err="1" smtClean="0"/>
              <a:t>have</a:t>
            </a:r>
            <a:r>
              <a:rPr lang="it-IT" dirty="0" smtClean="0"/>
              <a:t>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inferences</a:t>
            </a:r>
            <a:r>
              <a:rPr lang="it-IT" dirty="0" smtClean="0"/>
              <a:t>; </a:t>
            </a:r>
            <a:endParaRPr lang="it-IT" dirty="0" smtClean="0"/>
          </a:p>
          <a:p>
            <a:pPr marL="0" indent="0">
              <a:buNone/>
            </a:pPr>
            <a:endParaRPr lang="it-IT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it-IT" dirty="0" smtClean="0">
                <a:solidFill>
                  <a:schemeClr val="accent1"/>
                </a:solidFill>
              </a:rPr>
              <a:t>once </a:t>
            </a:r>
            <a:r>
              <a:rPr lang="it-IT" dirty="0" smtClean="0">
                <a:solidFill>
                  <a:schemeClr val="accent1"/>
                </a:solidFill>
              </a:rPr>
              <a:t>an agent </a:t>
            </a:r>
            <a:r>
              <a:rPr lang="it-IT" dirty="0" err="1" smtClean="0">
                <a:solidFill>
                  <a:schemeClr val="accent1"/>
                </a:solidFill>
              </a:rPr>
              <a:t>accepts</a:t>
            </a:r>
            <a:r>
              <a:rPr lang="it-IT" dirty="0" smtClean="0">
                <a:solidFill>
                  <a:schemeClr val="accent1"/>
                </a:solidFill>
              </a:rPr>
              <a:t> an </a:t>
            </a:r>
            <a:r>
              <a:rPr lang="it-IT" dirty="0" err="1" smtClean="0">
                <a:solidFill>
                  <a:schemeClr val="accent1"/>
                </a:solidFill>
              </a:rPr>
              <a:t>identity</a:t>
            </a:r>
            <a:r>
              <a:rPr lang="it-IT" dirty="0" smtClean="0">
                <a:solidFill>
                  <a:schemeClr val="accent1"/>
                </a:solidFill>
              </a:rPr>
              <a:t> </a:t>
            </a:r>
            <a:r>
              <a:rPr lang="it-IT" dirty="0" err="1" smtClean="0">
                <a:solidFill>
                  <a:schemeClr val="accent1"/>
                </a:solidFill>
              </a:rPr>
              <a:t>claim</a:t>
            </a:r>
            <a:r>
              <a:rPr lang="it-IT" dirty="0" smtClean="0">
                <a:solidFill>
                  <a:schemeClr val="accent1"/>
                </a:solidFill>
              </a:rPr>
              <a:t>, the agent </a:t>
            </a:r>
            <a:r>
              <a:rPr lang="it-IT" dirty="0" err="1" smtClean="0">
                <a:solidFill>
                  <a:schemeClr val="accent1"/>
                </a:solidFill>
              </a:rPr>
              <a:t>is</a:t>
            </a:r>
            <a:r>
              <a:rPr lang="it-IT" dirty="0" smtClean="0">
                <a:solidFill>
                  <a:schemeClr val="accent1"/>
                </a:solidFill>
              </a:rPr>
              <a:t> </a:t>
            </a:r>
            <a:r>
              <a:rPr lang="it-IT" dirty="0" err="1" smtClean="0">
                <a:solidFill>
                  <a:schemeClr val="accent1"/>
                </a:solidFill>
              </a:rPr>
              <a:t>bound</a:t>
            </a:r>
            <a:r>
              <a:rPr lang="it-IT" dirty="0" smtClean="0">
                <a:solidFill>
                  <a:schemeClr val="accent1"/>
                </a:solidFill>
              </a:rPr>
              <a:t> to </a:t>
            </a:r>
            <a:r>
              <a:rPr lang="it-IT" dirty="0" err="1" smtClean="0">
                <a:solidFill>
                  <a:schemeClr val="accent1"/>
                </a:solidFill>
              </a:rPr>
              <a:t>all</a:t>
            </a:r>
            <a:r>
              <a:rPr lang="it-IT" dirty="0" smtClean="0">
                <a:solidFill>
                  <a:schemeClr val="accent1"/>
                </a:solidFill>
              </a:rPr>
              <a:t> </a:t>
            </a:r>
            <a:r>
              <a:rPr lang="it-IT" dirty="0" err="1" smtClean="0">
                <a:solidFill>
                  <a:schemeClr val="accent1"/>
                </a:solidFill>
              </a:rPr>
              <a:t>its</a:t>
            </a:r>
            <a:r>
              <a:rPr lang="it-IT" dirty="0" smtClean="0">
                <a:solidFill>
                  <a:schemeClr val="accent1"/>
                </a:solidFill>
              </a:rPr>
              <a:t> </a:t>
            </a:r>
            <a:r>
              <a:rPr lang="it-IT" dirty="0" err="1" smtClean="0">
                <a:solidFill>
                  <a:schemeClr val="accent1"/>
                </a:solidFill>
              </a:rPr>
              <a:t>valid</a:t>
            </a:r>
            <a:r>
              <a:rPr lang="it-IT" dirty="0" smtClean="0">
                <a:solidFill>
                  <a:schemeClr val="accent1"/>
                </a:solidFill>
              </a:rPr>
              <a:t> </a:t>
            </a:r>
            <a:r>
              <a:rPr lang="it-IT" dirty="0" err="1" smtClean="0">
                <a:solidFill>
                  <a:schemeClr val="accent1"/>
                </a:solidFill>
              </a:rPr>
              <a:t>inferences</a:t>
            </a:r>
            <a:r>
              <a:rPr lang="it-IT" dirty="0" smtClean="0">
                <a:solidFill>
                  <a:schemeClr val="accent1"/>
                </a:solidFill>
              </a:rPr>
              <a:t> 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issue</a:t>
            </a:r>
            <a:r>
              <a:rPr lang="it-IT" dirty="0" smtClean="0"/>
              <a:t> </a:t>
            </a:r>
            <a:r>
              <a:rPr lang="it-IT" dirty="0" err="1" smtClean="0"/>
              <a:t>comes</a:t>
            </a:r>
            <a:r>
              <a:rPr lang="it-IT" dirty="0" smtClean="0"/>
              <a:t> </a:t>
            </a:r>
            <a:r>
              <a:rPr lang="it-IT" dirty="0" err="1" smtClean="0"/>
              <a:t>into</a:t>
            </a:r>
            <a:r>
              <a:rPr lang="it-IT" dirty="0" smtClean="0"/>
              <a:t> play </a:t>
            </a:r>
            <a:r>
              <a:rPr lang="it-IT" dirty="0" err="1" smtClean="0"/>
              <a:t>when</a:t>
            </a:r>
            <a:r>
              <a:rPr lang="it-IT" dirty="0" smtClean="0"/>
              <a:t> </a:t>
            </a:r>
            <a:r>
              <a:rPr lang="it-IT" dirty="0" err="1" smtClean="0"/>
              <a:t>different</a:t>
            </a:r>
            <a:r>
              <a:rPr lang="it-IT" dirty="0" smtClean="0"/>
              <a:t> agents </a:t>
            </a:r>
            <a:r>
              <a:rPr lang="it-IT" dirty="0" err="1" smtClean="0"/>
              <a:t>describe</a:t>
            </a:r>
            <a:r>
              <a:rPr lang="it-IT" dirty="0" smtClean="0"/>
              <a:t> the world </a:t>
            </a:r>
            <a:r>
              <a:rPr lang="it-IT" dirty="0" err="1" smtClean="0"/>
              <a:t>at</a:t>
            </a:r>
            <a:r>
              <a:rPr lang="it-IT" dirty="0" smtClean="0"/>
              <a:t>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levels</a:t>
            </a:r>
            <a:r>
              <a:rPr lang="it-IT" dirty="0" smtClean="0"/>
              <a:t> of </a:t>
            </a:r>
            <a:r>
              <a:rPr lang="it-IT" dirty="0" err="1" smtClean="0"/>
              <a:t>granurality</a:t>
            </a:r>
            <a:r>
              <a:rPr lang="it-IT" dirty="0" smtClean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11075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1739</TotalTime>
  <Words>964</Words>
  <Application>Microsoft Office PowerPoint</Application>
  <PresentationFormat>Presentazione su schermo (4:3)</PresentationFormat>
  <Paragraphs>106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5" baseType="lpstr">
      <vt:lpstr>Tema di Office</vt:lpstr>
      <vt:lpstr>Big Data Quality Identity in Linked Data</vt:lpstr>
      <vt:lpstr>Introduction </vt:lpstr>
      <vt:lpstr>What is Identity?</vt:lpstr>
      <vt:lpstr>What is Identity on the web?</vt:lpstr>
      <vt:lpstr>Leibnitz law</vt:lpstr>
      <vt:lpstr>Different temporal spatial coordinates</vt:lpstr>
      <vt:lpstr>Theory of identity</vt:lpstr>
      <vt:lpstr>Logical analisys of identity</vt:lpstr>
      <vt:lpstr>Varieties of identity </vt:lpstr>
      <vt:lpstr>Varieties of identity </vt:lpstr>
      <vt:lpstr>Varieties of identity </vt:lpstr>
      <vt:lpstr>The similarity ontology</vt:lpstr>
      <vt:lpstr>Sub-property relationships between the properties of the  Similarity Ontology and existing properties from OWL, RDFS, and SKOS</vt:lpstr>
      <vt:lpstr>Inference (with Similarity Onotology)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Exploiting Semantics for Big Data Integration</dc:title>
  <dc:creator>Pazienza</dc:creator>
  <cp:lastModifiedBy>Pazienza</cp:lastModifiedBy>
  <cp:revision>296</cp:revision>
  <dcterms:created xsi:type="dcterms:W3CDTF">2017-09-01T11:05:39Z</dcterms:created>
  <dcterms:modified xsi:type="dcterms:W3CDTF">2017-11-22T11:57:20Z</dcterms:modified>
</cp:coreProperties>
</file>