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62" r:id="rId4"/>
    <p:sldId id="263" r:id="rId5"/>
    <p:sldId id="313" r:id="rId6"/>
    <p:sldId id="314" r:id="rId7"/>
    <p:sldId id="266" r:id="rId8"/>
    <p:sldId id="315" r:id="rId9"/>
    <p:sldId id="316" r:id="rId10"/>
    <p:sldId id="312" r:id="rId11"/>
    <p:sldId id="271"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68" r:id="rId32"/>
    <p:sldId id="290" r:id="rId33"/>
    <p:sldId id="291" r:id="rId34"/>
    <p:sldId id="292" r:id="rId35"/>
    <p:sldId id="293" r:id="rId36"/>
    <p:sldId id="294" r:id="rId37"/>
    <p:sldId id="301" r:id="rId38"/>
    <p:sldId id="302" r:id="rId39"/>
    <p:sldId id="303" r:id="rId40"/>
    <p:sldId id="304" r:id="rId41"/>
    <p:sldId id="305" r:id="rId42"/>
    <p:sldId id="306" r:id="rId43"/>
    <p:sldId id="307" r:id="rId44"/>
    <p:sldId id="308" r:id="rId45"/>
    <p:sldId id="309" r:id="rId46"/>
    <p:sldId id="310" r:id="rId47"/>
    <p:sldId id="311" r:id="rId48"/>
    <p:sldId id="269" r:id="rId49"/>
    <p:sldId id="295" r:id="rId50"/>
    <p:sldId id="296" r:id="rId51"/>
    <p:sldId id="270" r:id="rId52"/>
    <p:sldId id="299" r:id="rId5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35F4C-FF37-434D-ADFB-F2DE6D5D02F4}" type="datetimeFigureOut">
              <a:rPr lang="it-IT" smtClean="0"/>
              <a:t>09/11/2017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497C9-DFD8-46F1-B93D-A4B145C0077D}" type="slidenum">
              <a:rPr lang="it-IT" smtClean="0"/>
              <a:t>‹N›</a:t>
            </a:fld>
            <a:endParaRPr lang="it-IT"/>
          </a:p>
        </p:txBody>
      </p:sp>
    </p:spTree>
    <p:extLst>
      <p:ext uri="{BB962C8B-B14F-4D97-AF65-F5344CB8AC3E}">
        <p14:creationId xmlns:p14="http://schemas.microsoft.com/office/powerpoint/2010/main" val="77071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837497C9-DFD8-46F1-B93D-A4B145C0077D}" type="slidenum">
              <a:rPr lang="it-IT" smtClean="0"/>
              <a:t>38</a:t>
            </a:fld>
            <a:endParaRPr lang="it-IT"/>
          </a:p>
        </p:txBody>
      </p:sp>
    </p:spTree>
    <p:extLst>
      <p:ext uri="{BB962C8B-B14F-4D97-AF65-F5344CB8AC3E}">
        <p14:creationId xmlns:p14="http://schemas.microsoft.com/office/powerpoint/2010/main" val="249460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63911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79512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52370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2397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DBE32BE-B376-4725-8DF7-9C82007066D7}" type="datetimeFigureOut">
              <a:rPr lang="it-IT" smtClean="0"/>
              <a:t>09/11/2017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6561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DBE32BE-B376-4725-8DF7-9C82007066D7}" type="datetimeFigureOut">
              <a:rPr lang="it-IT" smtClean="0"/>
              <a:t>09/11/2017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291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DBE32BE-B376-4725-8DF7-9C82007066D7}" type="datetimeFigureOut">
              <a:rPr lang="it-IT" smtClean="0"/>
              <a:t>09/11/2017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54925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DBE32BE-B376-4725-8DF7-9C82007066D7}" type="datetimeFigureOut">
              <a:rPr lang="it-IT" smtClean="0"/>
              <a:t>09/11/2017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674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DBE32BE-B376-4725-8DF7-9C82007066D7}" type="datetimeFigureOut">
              <a:rPr lang="it-IT" smtClean="0"/>
              <a:t>09/11/2017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410121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09/11/2017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27873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09/11/2017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15095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E32BE-B376-4725-8DF7-9C82007066D7}" type="datetimeFigureOut">
              <a:rPr lang="it-IT" smtClean="0"/>
              <a:t>09/11/2017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E1FC1-E26B-4402-A250-02ACA2D2D1F2}" type="slidenum">
              <a:rPr lang="it-IT" smtClean="0"/>
              <a:t>‹N›</a:t>
            </a:fld>
            <a:endParaRPr lang="it-IT"/>
          </a:p>
        </p:txBody>
      </p:sp>
    </p:spTree>
    <p:extLst>
      <p:ext uri="{BB962C8B-B14F-4D97-AF65-F5344CB8AC3E}">
        <p14:creationId xmlns:p14="http://schemas.microsoft.com/office/powerpoint/2010/main" val="367090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odbms.org/2017/08/qa-with-data-scientists-jeff-salt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odbms.org/2017/05/qa-with-data-scientists-manohar-swamynath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odbms.org/2017/04/qa-with-data-scientists-jonathan-ortiz/"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odbms.org/2017/03/qa-with-data-scientists-anya-rumyantse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odbms.org/2017/03/qa-with-data-scientists-mike-shumpe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odbms.org/2017/03/qa-with-data-scientists-romeo-kienzl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dbms.org/2017/02/qa-with-data-scientists-elena-simper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odbms.org/2017/02/qa-with-data-scientists-mohammed-gull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odbms.org/2017/01/qa-with-data-scientists-christopher-schomm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dbms.org/2017/01/qa-with-data-scientists-jochen-leidn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odbms.org/2016/11/qa-with-data-scientists-claudia-perlich/"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odbms.org/2016/11/qa-with-data-scientists-ritesh-ramesh/"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odbms.org/2016/11/qa-with-data-scientists-richard-j-sel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linkedin.com/in/diem-ho-a40588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odbms.org/2017/08/qa-with-data-scientists-jeff-saltz/"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odbms.org/2017/08/qa-with-data-scientists-yanpei-ch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odbms.org/2017/04/qa-with-data-scientists-jonathan-ortiz/"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odbms.org/2017/03/qa-with-data-scientists-anya-rumyantse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odbms.org/2017/03/qa-with-data-scientists-andrei-lopatenko/"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odbms.org/2017/02/qa-with-data-scientists-elena-simper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odbms.org/2017/02/qa-with-data-scientists-mohammed-gu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odbms.org/2017/01/qa-with-data-scientists-christopher-schomm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odbms.org/2017/01/qa-with-data-scientists-slava-akmaev/"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odbms.org/2017/01/qa-with-data-scientists-jochen-leidn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odbms.org/2016/11/qa-with-data-scientists-claudia-perlic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odbms.org/2016/11/qa-with-data-scientists-richard-j-self/" TargetMode="External"/><Relationship Id="rId2" Type="http://schemas.openxmlformats.org/officeDocument/2006/relationships/hyperlink" Target="https://vimeo.com/groups/96331/videos/80799353"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odbms.org/2016/11/qa-with-data-scientists-ritesh-ramesh/"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odbms.org/2017/05/qa-with-data-scientists-manohar-swamynatha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odbms.org/2017/03/qa-with-data-scientists-dirk-tassil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odbms.org/2017/03/qa-with-data-scientists-paolo-giudici/"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odbms.org/2017/03/qa-with-data-scientists-andrei-lopatenk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Big Data </a:t>
            </a:r>
            <a:r>
              <a:rPr lang="it-IT" dirty="0" err="1" smtClean="0"/>
              <a:t>Quality</a:t>
            </a:r>
            <a:endParaRPr lang="it-IT" dirty="0"/>
          </a:p>
        </p:txBody>
      </p:sp>
      <p:sp>
        <p:nvSpPr>
          <p:cNvPr id="3" name="Sottotitolo 2"/>
          <p:cNvSpPr>
            <a:spLocks noGrp="1"/>
          </p:cNvSpPr>
          <p:nvPr>
            <p:ph type="subTitle" idx="1"/>
          </p:nvPr>
        </p:nvSpPr>
        <p:spPr>
          <a:xfrm>
            <a:off x="1403648" y="3861048"/>
            <a:ext cx="6400800" cy="1752600"/>
          </a:xfrm>
        </p:spPr>
        <p:txBody>
          <a:bodyPr/>
          <a:lstStyle/>
          <a:p>
            <a:endParaRPr lang="it-IT" altLang="it-IT" dirty="0" smtClean="0">
              <a:solidFill>
                <a:schemeClr val="tx1"/>
              </a:solidFill>
            </a:endParaRPr>
          </a:p>
          <a:p>
            <a:r>
              <a:rPr lang="it-IT" altLang="it-IT" dirty="0" smtClean="0">
                <a:solidFill>
                  <a:schemeClr val="tx1"/>
                </a:solidFill>
              </a:rPr>
              <a:t>Maria </a:t>
            </a:r>
            <a:r>
              <a:rPr lang="it-IT" altLang="it-IT" dirty="0">
                <a:solidFill>
                  <a:schemeClr val="tx1"/>
                </a:solidFill>
              </a:rPr>
              <a:t>Teresa PAZIENZA</a:t>
            </a:r>
          </a:p>
          <a:p>
            <a:r>
              <a:rPr lang="it-IT" altLang="it-IT" dirty="0" err="1">
                <a:solidFill>
                  <a:schemeClr val="tx1"/>
                </a:solidFill>
              </a:rPr>
              <a:t>a.a</a:t>
            </a:r>
            <a:r>
              <a:rPr lang="it-IT" altLang="it-IT" dirty="0">
                <a:solidFill>
                  <a:schemeClr val="tx1"/>
                </a:solidFill>
              </a:rPr>
              <a:t>. 2017-18</a:t>
            </a:r>
            <a:endParaRPr lang="en-GB" altLang="it-IT" dirty="0">
              <a:solidFill>
                <a:schemeClr val="tx1"/>
              </a:solidFill>
            </a:endParaRPr>
          </a:p>
        </p:txBody>
      </p:sp>
    </p:spTree>
    <p:extLst>
      <p:ext uri="{BB962C8B-B14F-4D97-AF65-F5344CB8AC3E}">
        <p14:creationId xmlns:p14="http://schemas.microsoft.com/office/powerpoint/2010/main" val="298655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a:t>Data</a:t>
            </a:r>
            <a:r>
              <a:rPr lang="it-IT" dirty="0" smtClean="0"/>
              <a:t> </a:t>
            </a:r>
            <a:r>
              <a:rPr lang="it-IT" b="1" i="1" dirty="0" err="1" smtClean="0"/>
              <a:t>quality</a:t>
            </a:r>
            <a:r>
              <a:rPr lang="it-IT" b="1" i="1" dirty="0" smtClean="0"/>
              <a:t> </a:t>
            </a:r>
            <a:r>
              <a:rPr lang="it-IT" sz="1600" i="1" dirty="0" smtClean="0"/>
              <a:t>(</a:t>
            </a:r>
            <a:r>
              <a:rPr lang="it-IT" sz="1600" i="1" dirty="0" err="1" smtClean="0"/>
              <a:t>as</a:t>
            </a:r>
            <a:r>
              <a:rPr lang="it-IT" sz="1600" i="1" dirty="0" smtClean="0"/>
              <a:t> from </a:t>
            </a:r>
            <a:r>
              <a:rPr lang="it-IT" sz="1600" i="1" dirty="0" err="1" smtClean="0"/>
              <a:t>intrerviews</a:t>
            </a:r>
            <a:r>
              <a:rPr lang="it-IT" sz="1600" i="1" dirty="0" smtClean="0"/>
              <a:t>)</a:t>
            </a:r>
            <a:endParaRPr lang="it-IT" sz="1600" b="1" i="1" dirty="0"/>
          </a:p>
        </p:txBody>
      </p:sp>
      <p:sp>
        <p:nvSpPr>
          <p:cNvPr id="3" name="Segnaposto contenuto 2"/>
          <p:cNvSpPr>
            <a:spLocks noGrp="1"/>
          </p:cNvSpPr>
          <p:nvPr>
            <p:ph idx="1"/>
          </p:nvPr>
        </p:nvSpPr>
        <p:spPr>
          <a:xfrm>
            <a:off x="251520" y="1484784"/>
            <a:ext cx="8856984" cy="5328592"/>
          </a:xfrm>
        </p:spPr>
        <p:txBody>
          <a:bodyPr>
            <a:normAutofit fontScale="62500" lnSpcReduction="20000"/>
          </a:bodyPr>
          <a:lstStyle/>
          <a:p>
            <a:r>
              <a:rPr lang="en-US" sz="3600" b="1" i="1" dirty="0" smtClean="0">
                <a:solidFill>
                  <a:schemeClr val="accent1"/>
                </a:solidFill>
              </a:rPr>
              <a:t>Data </a:t>
            </a:r>
            <a:r>
              <a:rPr lang="en-US" sz="3600" b="1" i="1" dirty="0">
                <a:solidFill>
                  <a:schemeClr val="accent1"/>
                </a:solidFill>
              </a:rPr>
              <a:t>quality is not enough, it must be automatically checked</a:t>
            </a:r>
            <a:r>
              <a:rPr lang="en-US" sz="3600" dirty="0"/>
              <a:t>. In real </a:t>
            </a:r>
            <a:r>
              <a:rPr lang="en-US" sz="3600" dirty="0" smtClean="0"/>
              <a:t>applications </a:t>
            </a:r>
            <a:r>
              <a:rPr lang="en-US" sz="3600" dirty="0"/>
              <a:t>it rarely happens that you get data once. Frequently you get a </a:t>
            </a:r>
            <a:r>
              <a:rPr lang="en-US" sz="3600" i="1" dirty="0"/>
              <a:t>stream of data</a:t>
            </a:r>
            <a:r>
              <a:rPr lang="en-US" sz="3600" i="1" dirty="0" smtClean="0"/>
              <a:t>.</a:t>
            </a:r>
            <a:endParaRPr lang="en-US" sz="3600" i="1" dirty="0" smtClean="0"/>
          </a:p>
          <a:p>
            <a:r>
              <a:rPr lang="en-US" sz="3600" dirty="0" smtClean="0"/>
              <a:t>To </a:t>
            </a:r>
            <a:r>
              <a:rPr lang="en-US" sz="3600" dirty="0"/>
              <a:t>ensure data quality once </a:t>
            </a:r>
            <a:r>
              <a:rPr lang="en-US" sz="3600" dirty="0" smtClean="0"/>
              <a:t>you </a:t>
            </a:r>
            <a:r>
              <a:rPr lang="en-US" sz="3600" dirty="0"/>
              <a:t>understand what problems may happen, you </a:t>
            </a:r>
            <a:r>
              <a:rPr lang="en-US" sz="3600" b="1" i="1" dirty="0">
                <a:solidFill>
                  <a:schemeClr val="accent1"/>
                </a:solidFill>
              </a:rPr>
              <a:t>build data quality monitoring software. </a:t>
            </a:r>
            <a:r>
              <a:rPr lang="en-US" sz="3600" dirty="0"/>
              <a:t>At every step of data processing pipelines I embed </a:t>
            </a:r>
            <a:r>
              <a:rPr lang="en-US" sz="3600" dirty="0" smtClean="0"/>
              <a:t>tests. They </a:t>
            </a:r>
            <a:r>
              <a:rPr lang="en-US" sz="3600" dirty="0"/>
              <a:t>may check total amount of data, existence or non existence of certain values, anomalies in data, compare data to data from previous batch and so on</a:t>
            </a:r>
            <a:r>
              <a:rPr lang="en-US" sz="3600" dirty="0" smtClean="0"/>
              <a:t>.</a:t>
            </a:r>
          </a:p>
          <a:p>
            <a:r>
              <a:rPr lang="en-US" sz="3600" b="1" i="1" dirty="0" smtClean="0">
                <a:solidFill>
                  <a:schemeClr val="accent1"/>
                </a:solidFill>
              </a:rPr>
              <a:t>Data </a:t>
            </a:r>
            <a:r>
              <a:rPr lang="en-US" sz="3600" b="1" i="1" dirty="0">
                <a:solidFill>
                  <a:schemeClr val="accent1"/>
                </a:solidFill>
              </a:rPr>
              <a:t>quality issues generally occur upstream in the data pipeline</a:t>
            </a:r>
            <a:r>
              <a:rPr lang="en-US" sz="3600" dirty="0"/>
              <a:t>. </a:t>
            </a:r>
            <a:r>
              <a:rPr lang="en-US" sz="3600" dirty="0" smtClean="0"/>
              <a:t>Sometimes the </a:t>
            </a:r>
            <a:r>
              <a:rPr lang="en-US" sz="3600" dirty="0"/>
              <a:t>data sources are within the same organization and sometimes data comes from a third-party </a:t>
            </a:r>
            <a:r>
              <a:rPr lang="en-US" sz="3600" dirty="0" smtClean="0"/>
              <a:t>application. You </a:t>
            </a:r>
            <a:r>
              <a:rPr lang="en-US" sz="3600" dirty="0"/>
              <a:t>have to assume that data will not be clean and </a:t>
            </a:r>
            <a:r>
              <a:rPr lang="en-US" sz="3600" b="1" i="1" dirty="0">
                <a:solidFill>
                  <a:schemeClr val="accent1"/>
                </a:solidFill>
              </a:rPr>
              <a:t>address the data quality issues in your application that processes data</a:t>
            </a:r>
            <a:r>
              <a:rPr lang="en-US" sz="3600" b="1" i="1" dirty="0" smtClean="0">
                <a:solidFill>
                  <a:schemeClr val="accent1"/>
                </a:solidFill>
              </a:rPr>
              <a:t>.</a:t>
            </a:r>
          </a:p>
          <a:p>
            <a:r>
              <a:rPr lang="en-US" sz="3600" b="1" i="1" dirty="0">
                <a:solidFill>
                  <a:schemeClr val="accent1"/>
                </a:solidFill>
              </a:rPr>
              <a:t>To keep a data quality is mostly an adaptive process</a:t>
            </a:r>
            <a:r>
              <a:rPr lang="en-US" sz="3600" dirty="0"/>
              <a:t>, for example, because provisions of national law may change or because the analytical aims and purposes of the data owner may </a:t>
            </a:r>
            <a:r>
              <a:rPr lang="en-US" sz="3600" dirty="0" smtClean="0"/>
              <a:t>vary.</a:t>
            </a:r>
          </a:p>
          <a:p>
            <a:r>
              <a:rPr lang="en-US" sz="3600" b="1" i="1" dirty="0" smtClean="0">
                <a:solidFill>
                  <a:schemeClr val="accent1"/>
                </a:solidFill>
              </a:rPr>
              <a:t>Data </a:t>
            </a:r>
            <a:r>
              <a:rPr lang="en-US" sz="3600" b="1" i="1" dirty="0">
                <a:solidFill>
                  <a:schemeClr val="accent1"/>
                </a:solidFill>
              </a:rPr>
              <a:t>quality has many dimensions</a:t>
            </a:r>
          </a:p>
          <a:p>
            <a:endParaRPr lang="it-IT" sz="3600" b="1" i="1" dirty="0">
              <a:solidFill>
                <a:schemeClr val="accent1"/>
              </a:solidFill>
            </a:endParaRPr>
          </a:p>
          <a:p>
            <a:pPr marL="0" indent="0">
              <a:buNone/>
            </a:pPr>
            <a:endParaRPr lang="en-US" dirty="0" smtClean="0"/>
          </a:p>
          <a:p>
            <a:pPr marL="0" indent="0">
              <a:buNone/>
            </a:pPr>
            <a:endParaRPr lang="en-US" dirty="0"/>
          </a:p>
          <a:p>
            <a:pPr marL="0" indent="0">
              <a:buNone/>
            </a:pPr>
            <a:endParaRPr lang="it-IT" dirty="0"/>
          </a:p>
        </p:txBody>
      </p:sp>
    </p:spTree>
    <p:extLst>
      <p:ext uri="{BB962C8B-B14F-4D97-AF65-F5344CB8AC3E}">
        <p14:creationId xmlns:p14="http://schemas.microsoft.com/office/powerpoint/2010/main" val="347723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it-IT" dirty="0" smtClean="0"/>
              <a:t>BD </a:t>
            </a:r>
            <a:r>
              <a:rPr lang="it-IT" b="1" i="1" dirty="0"/>
              <a:t>Data</a:t>
            </a:r>
            <a:r>
              <a:rPr lang="it-IT" dirty="0"/>
              <a:t> </a:t>
            </a:r>
            <a:r>
              <a:rPr lang="it-IT" b="1" i="1" dirty="0" err="1" smtClean="0"/>
              <a:t>quality</a:t>
            </a:r>
            <a:r>
              <a:rPr lang="it-IT" b="1" i="1" dirty="0" smtClean="0"/>
              <a:t> - </a:t>
            </a:r>
            <a:r>
              <a:rPr lang="it-IT" b="1" i="1" dirty="0" err="1" smtClean="0"/>
              <a:t>questions</a:t>
            </a:r>
            <a:r>
              <a:rPr lang="it-IT" dirty="0" smtClean="0"/>
              <a:t> </a:t>
            </a:r>
            <a:endParaRPr lang="it-IT" dirty="0"/>
          </a:p>
        </p:txBody>
      </p:sp>
      <p:sp>
        <p:nvSpPr>
          <p:cNvPr id="3" name="Segnaposto contenuto 2"/>
          <p:cNvSpPr>
            <a:spLocks noGrp="1"/>
          </p:cNvSpPr>
          <p:nvPr>
            <p:ph idx="1"/>
          </p:nvPr>
        </p:nvSpPr>
        <p:spPr/>
        <p:txBody>
          <a:bodyPr>
            <a:normAutofit fontScale="92500"/>
          </a:bodyPr>
          <a:lstStyle/>
          <a:p>
            <a:pPr marL="514350" indent="-514350">
              <a:buFont typeface="+mj-lt"/>
              <a:buAutoNum type="arabicPeriod"/>
            </a:pPr>
            <a:r>
              <a:rPr lang="en-US" b="1" i="1" dirty="0">
                <a:solidFill>
                  <a:schemeClr val="accent1"/>
                </a:solidFill>
              </a:rPr>
              <a:t>How do you </a:t>
            </a:r>
            <a:r>
              <a:rPr lang="en-US" b="1" i="1" u="sng" dirty="0">
                <a:solidFill>
                  <a:schemeClr val="accent1"/>
                </a:solidFill>
                <a:effectLst>
                  <a:outerShdw blurRad="38100" dist="38100" dir="2700000" algn="tl">
                    <a:srgbClr val="000000">
                      <a:alpha val="43137"/>
                    </a:srgbClr>
                  </a:outerShdw>
                </a:effectLst>
              </a:rPr>
              <a:t>ensure data quality</a:t>
            </a:r>
            <a:r>
              <a:rPr lang="en-US" b="1" i="1" dirty="0" smtClean="0">
                <a:solidFill>
                  <a:schemeClr val="accent1"/>
                </a:solidFill>
              </a:rPr>
              <a:t>?</a:t>
            </a:r>
          </a:p>
          <a:p>
            <a:pPr marL="514350" indent="-514350">
              <a:buFont typeface="+mj-lt"/>
              <a:buAutoNum type="arabicPeriod"/>
            </a:pPr>
            <a:r>
              <a:rPr lang="en-US" b="1" i="1" dirty="0">
                <a:solidFill>
                  <a:schemeClr val="accent1"/>
                </a:solidFill>
              </a:rPr>
              <a:t>How do you evaluate if the </a:t>
            </a:r>
            <a:r>
              <a:rPr lang="en-US" b="1" i="1" u="sng" dirty="0">
                <a:solidFill>
                  <a:schemeClr val="accent1"/>
                </a:solidFill>
                <a:effectLst>
                  <a:outerShdw blurRad="38100" dist="38100" dir="2700000" algn="tl">
                    <a:srgbClr val="000000">
                      <a:alpha val="43137"/>
                    </a:srgbClr>
                  </a:outerShdw>
                </a:effectLst>
              </a:rPr>
              <a:t>insight</a:t>
            </a:r>
            <a:r>
              <a:rPr lang="en-US" b="1" i="1" dirty="0">
                <a:solidFill>
                  <a:schemeClr val="accent1"/>
                </a:solidFill>
                <a:effectLst>
                  <a:outerShdw blurRad="38100" dist="38100" dir="2700000" algn="tl">
                    <a:srgbClr val="000000">
                      <a:alpha val="43137"/>
                    </a:srgbClr>
                  </a:outerShdw>
                </a:effectLst>
              </a:rPr>
              <a:t> </a:t>
            </a:r>
            <a:r>
              <a:rPr lang="en-US" b="1" i="1" dirty="0">
                <a:solidFill>
                  <a:schemeClr val="accent1"/>
                </a:solidFill>
              </a:rPr>
              <a:t>you obtain from data analytics is “</a:t>
            </a:r>
            <a:r>
              <a:rPr lang="en-US" b="1" i="1" dirty="0">
                <a:solidFill>
                  <a:schemeClr val="accent1"/>
                </a:solidFill>
                <a:effectLst>
                  <a:outerShdw blurRad="38100" dist="38100" dir="2700000" algn="tl">
                    <a:srgbClr val="000000">
                      <a:alpha val="43137"/>
                    </a:srgbClr>
                  </a:outerShdw>
                </a:effectLst>
              </a:rPr>
              <a:t>correct</a:t>
            </a:r>
            <a:r>
              <a:rPr lang="en-US" b="1" i="1" dirty="0">
                <a:solidFill>
                  <a:schemeClr val="accent1"/>
                </a:solidFill>
              </a:rPr>
              <a:t>” or “</a:t>
            </a:r>
            <a:r>
              <a:rPr lang="en-US" b="1" i="1" dirty="0">
                <a:solidFill>
                  <a:schemeClr val="accent1"/>
                </a:solidFill>
                <a:effectLst>
                  <a:outerShdw blurRad="38100" dist="38100" dir="2700000" algn="tl">
                    <a:srgbClr val="000000">
                      <a:alpha val="43137"/>
                    </a:srgbClr>
                  </a:outerShdw>
                </a:effectLst>
              </a:rPr>
              <a:t>good</a:t>
            </a:r>
            <a:r>
              <a:rPr lang="en-US" b="1" i="1" dirty="0">
                <a:solidFill>
                  <a:schemeClr val="accent1"/>
                </a:solidFill>
              </a:rPr>
              <a:t>” or “</a:t>
            </a:r>
            <a:r>
              <a:rPr lang="en-US" b="1" i="1" dirty="0">
                <a:solidFill>
                  <a:schemeClr val="accent1"/>
                </a:solidFill>
                <a:effectLst>
                  <a:outerShdw blurRad="38100" dist="38100" dir="2700000" algn="tl">
                    <a:srgbClr val="000000">
                      <a:alpha val="43137"/>
                    </a:srgbClr>
                  </a:outerShdw>
                </a:effectLst>
              </a:rPr>
              <a:t>relevant</a:t>
            </a:r>
            <a:r>
              <a:rPr lang="en-US" b="1" i="1" dirty="0">
                <a:solidFill>
                  <a:schemeClr val="accent1"/>
                </a:solidFill>
              </a:rPr>
              <a:t>” to the problem domain</a:t>
            </a:r>
            <a:r>
              <a:rPr lang="en-US" b="1" i="1" dirty="0" smtClean="0">
                <a:solidFill>
                  <a:schemeClr val="accent1"/>
                </a:solidFill>
              </a:rPr>
              <a:t>?</a:t>
            </a:r>
          </a:p>
          <a:p>
            <a:pPr marL="514350" indent="-514350">
              <a:buFont typeface="+mj-lt"/>
              <a:buAutoNum type="arabicPeriod"/>
            </a:pPr>
            <a:r>
              <a:rPr lang="en-US" b="1" i="1" dirty="0">
                <a:solidFill>
                  <a:schemeClr val="accent1"/>
                </a:solidFill>
              </a:rPr>
              <a:t>How do you know when the data sets you are analyzing are “</a:t>
            </a:r>
            <a:r>
              <a:rPr lang="en-US" b="1" i="1" dirty="0">
                <a:solidFill>
                  <a:schemeClr val="accent1"/>
                </a:solidFill>
                <a:effectLst>
                  <a:outerShdw blurRad="38100" dist="38100" dir="2700000" algn="tl">
                    <a:srgbClr val="000000">
                      <a:alpha val="43137"/>
                    </a:srgbClr>
                  </a:outerShdw>
                </a:effectLst>
              </a:rPr>
              <a:t>large enough</a:t>
            </a:r>
            <a:r>
              <a:rPr lang="en-US" b="1" i="1" dirty="0">
                <a:solidFill>
                  <a:schemeClr val="accent1"/>
                </a:solidFill>
              </a:rPr>
              <a:t>” to be significant</a:t>
            </a:r>
            <a:r>
              <a:rPr lang="en-US" b="1" i="1" dirty="0" smtClean="0">
                <a:solidFill>
                  <a:schemeClr val="accent1"/>
                </a:solidFill>
              </a:rPr>
              <a:t>?</a:t>
            </a:r>
          </a:p>
          <a:p>
            <a:pPr marL="514350" indent="-514350">
              <a:buFont typeface="+mj-lt"/>
              <a:buAutoNum type="arabicPeriod"/>
            </a:pPr>
            <a:r>
              <a:rPr lang="en-US" b="1" i="1" dirty="0">
                <a:solidFill>
                  <a:schemeClr val="accent1"/>
                </a:solidFill>
              </a:rPr>
              <a:t> What are the typical </a:t>
            </a:r>
            <a:r>
              <a:rPr lang="en-US" b="1" i="1" dirty="0">
                <a:solidFill>
                  <a:schemeClr val="accent1"/>
                </a:solidFill>
                <a:effectLst>
                  <a:outerShdw blurRad="38100" dist="38100" dir="2700000" algn="tl">
                    <a:srgbClr val="000000">
                      <a:alpha val="43137"/>
                    </a:srgbClr>
                  </a:outerShdw>
                </a:effectLst>
              </a:rPr>
              <a:t>mistakes</a:t>
            </a:r>
            <a:r>
              <a:rPr lang="en-US" b="1" i="1" dirty="0">
                <a:solidFill>
                  <a:schemeClr val="accent1"/>
                </a:solidFill>
              </a:rPr>
              <a:t> done when analyzing data for a large scale data project? Can they be avoided in practice?</a:t>
            </a:r>
            <a:endParaRPr lang="it-IT" b="1" dirty="0">
              <a:solidFill>
                <a:schemeClr val="accent1"/>
              </a:solidFill>
            </a:endParaRPr>
          </a:p>
        </p:txBody>
      </p:sp>
    </p:spTree>
    <p:extLst>
      <p:ext uri="{BB962C8B-B14F-4D97-AF65-F5344CB8AC3E}">
        <p14:creationId xmlns:p14="http://schemas.microsoft.com/office/powerpoint/2010/main" val="301541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462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783357"/>
            <a:ext cx="8507288" cy="4525963"/>
          </a:xfrm>
        </p:spPr>
        <p:txBody>
          <a:bodyPr>
            <a:normAutofit fontScale="92500"/>
          </a:bodyPr>
          <a:lstStyle/>
          <a:p>
            <a:pPr marL="0" indent="0">
              <a:buNone/>
            </a:pPr>
            <a:r>
              <a:rPr lang="en-US" b="1" i="1" dirty="0" smtClean="0">
                <a:solidFill>
                  <a:schemeClr val="accent1"/>
                </a:solidFill>
              </a:rPr>
              <a:t>What one did </a:t>
            </a:r>
            <a:r>
              <a:rPr lang="en-US" dirty="0"/>
              <a:t>to improve the data quality and the algorithms used (ex. were the analytics appropriate). </a:t>
            </a:r>
          </a:p>
          <a:p>
            <a:pPr marL="0" indent="0">
              <a:buNone/>
            </a:pPr>
            <a:r>
              <a:rPr lang="en-US" dirty="0" smtClean="0"/>
              <a:t>It includes </a:t>
            </a:r>
            <a:r>
              <a:rPr lang="en-US" b="1" dirty="0" smtClean="0">
                <a:solidFill>
                  <a:schemeClr val="accent1"/>
                </a:solidFill>
              </a:rPr>
              <a:t>ensuring an accurate explanation of the analytics</a:t>
            </a:r>
            <a:r>
              <a:rPr lang="en-US" dirty="0" smtClean="0"/>
              <a:t> to the client of the analytics. </a:t>
            </a:r>
          </a:p>
          <a:p>
            <a:pPr marL="0" indent="0">
              <a:buNone/>
            </a:pPr>
            <a:r>
              <a:rPr lang="en-US" dirty="0" smtClean="0"/>
              <a:t>I </a:t>
            </a:r>
            <a:r>
              <a:rPr lang="en-US" dirty="0"/>
              <a:t>think of </a:t>
            </a:r>
            <a:r>
              <a:rPr lang="en-US" b="1" dirty="0">
                <a:solidFill>
                  <a:schemeClr val="accent1"/>
                </a:solidFill>
              </a:rPr>
              <a:t>data quality is being an </a:t>
            </a:r>
            <a:r>
              <a:rPr lang="en-US" b="1" u="sng" dirty="0">
                <a:solidFill>
                  <a:schemeClr val="accent1"/>
                </a:solidFill>
              </a:rPr>
              <a:t>integrated aspect </a:t>
            </a:r>
            <a:r>
              <a:rPr lang="en-US" b="1" dirty="0">
                <a:solidFill>
                  <a:schemeClr val="accent1"/>
                </a:solidFill>
              </a:rPr>
              <a:t>of an end-to-end process </a:t>
            </a:r>
            <a:r>
              <a:rPr lang="en-US" dirty="0"/>
              <a:t>(i.e., not a “check” done before one releases the results)</a:t>
            </a:r>
          </a:p>
          <a:p>
            <a:pPr marL="0" indent="0">
              <a:buNone/>
            </a:pPr>
            <a:endParaRPr lang="it-IT" dirty="0"/>
          </a:p>
          <a:p>
            <a:pPr marL="0" indent="0">
              <a:buNone/>
            </a:pPr>
            <a:r>
              <a:rPr lang="en-US" sz="1900" b="1" dirty="0"/>
              <a:t>Jeff </a:t>
            </a:r>
            <a:r>
              <a:rPr lang="en-US" sz="1900" b="1" dirty="0" err="1"/>
              <a:t>Saltz</a:t>
            </a:r>
            <a:r>
              <a:rPr lang="en-US" sz="1900" dirty="0"/>
              <a:t>: </a:t>
            </a:r>
            <a:r>
              <a:rPr lang="en-US" sz="1900" u="sng" dirty="0">
                <a:hlinkClick r:id="rId2"/>
              </a:rPr>
              <a:t>http://www.odbms.org/2017/08/qa-with-data-scientists-jeff-saltz/</a:t>
            </a:r>
            <a:endParaRPr lang="it-IT" sz="1900" dirty="0"/>
          </a:p>
          <a:p>
            <a:pPr marL="0" indent="0">
              <a:buNone/>
            </a:pPr>
            <a:endParaRPr lang="it-IT" dirty="0"/>
          </a:p>
        </p:txBody>
      </p:sp>
    </p:spTree>
    <p:extLst>
      <p:ext uri="{BB962C8B-B14F-4D97-AF65-F5344CB8AC3E}">
        <p14:creationId xmlns:p14="http://schemas.microsoft.com/office/powerpoint/2010/main" val="2916590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323528" y="1855365"/>
            <a:ext cx="8424936" cy="4958011"/>
          </a:xfrm>
        </p:spPr>
        <p:txBody>
          <a:bodyPr>
            <a:normAutofit fontScale="62500" lnSpcReduction="20000"/>
          </a:bodyPr>
          <a:lstStyle/>
          <a:p>
            <a:pPr marL="0" indent="0">
              <a:buNone/>
            </a:pPr>
            <a:r>
              <a:rPr lang="en-US" sz="4300" dirty="0"/>
              <a:t>Looking at basic statistics (central tendency and dispersion) about the data can give good insight into the data quality</a:t>
            </a:r>
            <a:r>
              <a:rPr lang="en-US" sz="4300" dirty="0" smtClean="0"/>
              <a:t>.</a:t>
            </a:r>
          </a:p>
          <a:p>
            <a:pPr marL="0" indent="0">
              <a:buNone/>
            </a:pPr>
            <a:r>
              <a:rPr lang="en-US" sz="4300" dirty="0" smtClean="0"/>
              <a:t>You </a:t>
            </a:r>
            <a:r>
              <a:rPr lang="en-US" sz="4300" dirty="0"/>
              <a:t>can perform univariate and multivariate analysis to understand the trends and relationship within, between variables. </a:t>
            </a:r>
            <a:r>
              <a:rPr lang="en-US" sz="4300" dirty="0"/>
              <a:t> </a:t>
            </a:r>
            <a:r>
              <a:rPr lang="en-US" sz="4300" dirty="0" smtClean="0"/>
              <a:t>Summarizing</a:t>
            </a:r>
            <a:r>
              <a:rPr lang="en-US" sz="4300" dirty="0" smtClean="0"/>
              <a:t>:</a:t>
            </a:r>
          </a:p>
          <a:p>
            <a:pPr marL="0" indent="0">
              <a:buNone/>
            </a:pPr>
            <a:endParaRPr lang="en-US" sz="4300" dirty="0" smtClean="0"/>
          </a:p>
          <a:p>
            <a:pPr marL="0" indent="0">
              <a:buNone/>
            </a:pPr>
            <a:r>
              <a:rPr lang="en-US" sz="4300" b="1" dirty="0" smtClean="0">
                <a:solidFill>
                  <a:schemeClr val="accent1"/>
                </a:solidFill>
              </a:rPr>
              <a:t>the </a:t>
            </a:r>
            <a:r>
              <a:rPr lang="en-US" sz="4300" b="1" dirty="0">
                <a:solidFill>
                  <a:schemeClr val="accent1"/>
                </a:solidFill>
              </a:rPr>
              <a:t>data is a fundamental technique to help you understand the data </a:t>
            </a:r>
            <a:r>
              <a:rPr lang="en-US" sz="4300" b="1" dirty="0" smtClean="0">
                <a:solidFill>
                  <a:schemeClr val="accent1"/>
                </a:solidFill>
              </a:rPr>
              <a:t>quality </a:t>
            </a:r>
            <a:r>
              <a:rPr lang="en-US" sz="4300" b="1" dirty="0">
                <a:solidFill>
                  <a:schemeClr val="accent1"/>
                </a:solidFill>
              </a:rPr>
              <a:t>and issues/gaps. </a:t>
            </a:r>
            <a:endParaRPr lang="en-US" sz="4300" dirty="0" smtClean="0"/>
          </a:p>
          <a:p>
            <a:pPr marL="0" indent="0">
              <a:buNone/>
            </a:pPr>
            <a:endParaRPr lang="en-US" dirty="0" smtClean="0"/>
          </a:p>
          <a:p>
            <a:pPr marL="0" indent="0">
              <a:buNone/>
            </a:pPr>
            <a:endParaRPr lang="it-IT" dirty="0"/>
          </a:p>
          <a:p>
            <a:pPr marL="0" indent="0">
              <a:buNone/>
            </a:pPr>
            <a:endParaRPr lang="en-US" sz="2100" b="1" dirty="0" smtClean="0"/>
          </a:p>
          <a:p>
            <a:pPr marL="0" indent="0">
              <a:buNone/>
            </a:pPr>
            <a:r>
              <a:rPr lang="en-US" sz="2100" b="1" dirty="0" err="1" smtClean="0"/>
              <a:t>ManoharSwamynathan</a:t>
            </a:r>
            <a:r>
              <a:rPr lang="en-US" sz="2100" b="1" dirty="0" smtClean="0"/>
              <a:t>: </a:t>
            </a:r>
            <a:r>
              <a:rPr lang="en-US" sz="2100" b="1" dirty="0"/>
              <a:t> </a:t>
            </a:r>
            <a:r>
              <a:rPr lang="en-US" sz="2100" b="1" dirty="0">
                <a:hlinkClick r:id="rId2"/>
              </a:rPr>
              <a:t>http://www.odbms.org/2017/05/qa-with-data-scientists-manohar-swamynathan/</a:t>
            </a:r>
            <a:endParaRPr lang="it-IT" sz="2100" dirty="0"/>
          </a:p>
          <a:p>
            <a:pPr marL="0" indent="0">
              <a:buNone/>
            </a:pPr>
            <a:endParaRPr lang="it-IT" dirty="0"/>
          </a:p>
        </p:txBody>
      </p:sp>
    </p:spTree>
    <p:extLst>
      <p:ext uri="{BB962C8B-B14F-4D97-AF65-F5344CB8AC3E}">
        <p14:creationId xmlns:p14="http://schemas.microsoft.com/office/powerpoint/2010/main" val="503506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107504" y="1224136"/>
            <a:ext cx="9036496" cy="5805264"/>
          </a:xfrm>
        </p:spPr>
        <p:txBody>
          <a:bodyPr>
            <a:noAutofit/>
          </a:bodyPr>
          <a:lstStyle/>
          <a:p>
            <a:pPr marL="0" indent="0" algn="ctr">
              <a:buNone/>
            </a:pPr>
            <a:r>
              <a:rPr lang="en-US" sz="2800" b="1" dirty="0">
                <a:solidFill>
                  <a:schemeClr val="accent1"/>
                </a:solidFill>
              </a:rPr>
              <a:t>The world is a messy </a:t>
            </a:r>
            <a:r>
              <a:rPr lang="en-US" sz="2800" b="1" dirty="0" smtClean="0">
                <a:solidFill>
                  <a:schemeClr val="accent1"/>
                </a:solidFill>
              </a:rPr>
              <a:t>place, </a:t>
            </a:r>
          </a:p>
          <a:p>
            <a:pPr marL="0" indent="0" algn="ctr">
              <a:buNone/>
            </a:pPr>
            <a:r>
              <a:rPr lang="en-US" sz="2800" b="1" i="1" u="sng" dirty="0" smtClean="0">
                <a:solidFill>
                  <a:schemeClr val="accent1"/>
                </a:solidFill>
                <a:effectLst>
                  <a:outerShdw blurRad="38100" dist="38100" dir="2700000" algn="tl">
                    <a:srgbClr val="000000">
                      <a:alpha val="43137"/>
                    </a:srgbClr>
                  </a:outerShdw>
                </a:effectLst>
              </a:rPr>
              <a:t>so </a:t>
            </a:r>
            <a:r>
              <a:rPr lang="en-US" sz="2800" b="1" i="1" u="sng" dirty="0">
                <a:solidFill>
                  <a:schemeClr val="accent1"/>
                </a:solidFill>
                <a:effectLst>
                  <a:outerShdw blurRad="38100" dist="38100" dir="2700000" algn="tl">
                    <a:srgbClr val="000000">
                      <a:alpha val="43137"/>
                    </a:srgbClr>
                  </a:outerShdw>
                </a:effectLst>
              </a:rPr>
              <a:t>is the web and so is data. </a:t>
            </a:r>
          </a:p>
          <a:p>
            <a:pPr marL="0" indent="0">
              <a:buNone/>
            </a:pPr>
            <a:r>
              <a:rPr lang="en-US" sz="2400" dirty="0" smtClean="0"/>
              <a:t>No </a:t>
            </a:r>
            <a:r>
              <a:rPr lang="en-US" sz="2400" dirty="0"/>
              <a:t>matter what you do, there’s always going to be dirty data lacking attributes entirely, missing values within attributes, and riddled with inaccuracies. </a:t>
            </a:r>
            <a:endParaRPr lang="en-US" sz="2400" dirty="0" smtClean="0"/>
          </a:p>
          <a:p>
            <a:pPr marL="0" indent="0">
              <a:buNone/>
            </a:pPr>
            <a:r>
              <a:rPr lang="en-US" sz="2400" dirty="0" smtClean="0">
                <a:solidFill>
                  <a:schemeClr val="accent1"/>
                </a:solidFill>
              </a:rPr>
              <a:t>The </a:t>
            </a:r>
            <a:r>
              <a:rPr lang="en-US" sz="2400" dirty="0">
                <a:solidFill>
                  <a:schemeClr val="accent1"/>
                </a:solidFill>
              </a:rPr>
              <a:t>best way to alleviate this is for all data users </a:t>
            </a:r>
            <a:r>
              <a:rPr lang="en-US" sz="2400" b="1" dirty="0">
                <a:solidFill>
                  <a:schemeClr val="accent1"/>
                </a:solidFill>
              </a:rPr>
              <a:t>to track provenance </a:t>
            </a:r>
            <a:r>
              <a:rPr lang="en-US" sz="2400" dirty="0">
                <a:solidFill>
                  <a:schemeClr val="accent1"/>
                </a:solidFill>
              </a:rPr>
              <a:t>of their data and </a:t>
            </a:r>
            <a:r>
              <a:rPr lang="en-US" sz="2400" b="1" dirty="0">
                <a:solidFill>
                  <a:schemeClr val="accent1"/>
                </a:solidFill>
              </a:rPr>
              <a:t>allow for reproducibility of their analyses and models</a:t>
            </a:r>
            <a:r>
              <a:rPr lang="en-US" sz="2400" dirty="0">
                <a:solidFill>
                  <a:schemeClr val="accent1"/>
                </a:solidFill>
              </a:rPr>
              <a:t>. </a:t>
            </a:r>
            <a:endParaRPr lang="en-US" sz="2400" dirty="0" smtClean="0">
              <a:solidFill>
                <a:schemeClr val="accent1"/>
              </a:solidFill>
            </a:endParaRPr>
          </a:p>
          <a:p>
            <a:pPr marL="0" indent="0">
              <a:buNone/>
            </a:pPr>
            <a:r>
              <a:rPr lang="en-US" sz="2400" dirty="0" smtClean="0"/>
              <a:t>The </a:t>
            </a:r>
            <a:r>
              <a:rPr lang="en-US" sz="2400" dirty="0"/>
              <a:t>open-source software development philosophy will be co-opted by data scientists as more and more of them collaborate on data projects. By storing source data files, scripts, and models on open platforms, data scientists enable reproducibility of their research and allow others to find issues and offer improvements</a:t>
            </a:r>
            <a:r>
              <a:rPr lang="en-US" sz="2400" dirty="0" smtClean="0"/>
              <a:t>.</a:t>
            </a:r>
          </a:p>
          <a:p>
            <a:pPr marL="0" indent="0">
              <a:buNone/>
            </a:pPr>
            <a:endParaRPr lang="en-US" sz="1400" b="1" dirty="0" smtClean="0"/>
          </a:p>
          <a:p>
            <a:pPr marL="0" indent="0">
              <a:buNone/>
            </a:pPr>
            <a:r>
              <a:rPr lang="en-US" sz="1400" b="1" dirty="0" smtClean="0"/>
              <a:t>Jonathan Ortiz: </a:t>
            </a:r>
            <a:r>
              <a:rPr lang="en-US" sz="1400" b="1" dirty="0" smtClean="0">
                <a:hlinkClick r:id="rId2"/>
              </a:rPr>
              <a:t>http://www.odbms.org/2017/04/qa-with-data-scientists-jonathan-ortiz/</a:t>
            </a:r>
            <a:endParaRPr lang="it-IT" sz="1400" dirty="0"/>
          </a:p>
          <a:p>
            <a:pPr marL="0" indent="0">
              <a:buNone/>
            </a:pPr>
            <a:endParaRPr lang="it-IT" sz="2800" dirty="0"/>
          </a:p>
        </p:txBody>
      </p:sp>
    </p:spTree>
    <p:extLst>
      <p:ext uri="{BB962C8B-B14F-4D97-AF65-F5344CB8AC3E}">
        <p14:creationId xmlns:p14="http://schemas.microsoft.com/office/powerpoint/2010/main" val="2558021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999381"/>
            <a:ext cx="8229600" cy="4525963"/>
          </a:xfrm>
        </p:spPr>
        <p:txBody>
          <a:bodyPr>
            <a:normAutofit lnSpcReduction="10000"/>
          </a:bodyPr>
          <a:lstStyle/>
          <a:p>
            <a:pPr marL="0" indent="0" algn="just">
              <a:buNone/>
            </a:pPr>
            <a:r>
              <a:rPr lang="en-US" b="1" i="1" dirty="0" smtClean="0">
                <a:solidFill>
                  <a:schemeClr val="accent1"/>
                </a:solidFill>
              </a:rPr>
              <a:t>Data quality management can involve checking for outliers/inconsistences, fixing missing values, making sure data in columns are within a reasonable range, data is accurate etc. </a:t>
            </a:r>
          </a:p>
          <a:p>
            <a:pPr marL="0" indent="0">
              <a:buNone/>
            </a:pPr>
            <a:endParaRPr lang="en-US" dirty="0" smtClean="0"/>
          </a:p>
          <a:p>
            <a:pPr marL="0" indent="0">
              <a:buNone/>
            </a:pPr>
            <a:r>
              <a:rPr lang="en-US" dirty="0" smtClean="0"/>
              <a:t>All can be done during the data pre-processing and exploratory analysis stages.</a:t>
            </a:r>
          </a:p>
          <a:p>
            <a:pPr marL="0" indent="0">
              <a:buNone/>
            </a:pPr>
            <a:endParaRPr lang="it-IT" dirty="0"/>
          </a:p>
          <a:p>
            <a:pPr marL="0" indent="0">
              <a:buNone/>
            </a:pPr>
            <a:r>
              <a:rPr lang="en-US" sz="1400" b="1" dirty="0" err="1" smtClean="0"/>
              <a:t>AnyaRumyantseva</a:t>
            </a:r>
            <a:r>
              <a:rPr lang="en-US" sz="1400" b="1" dirty="0"/>
              <a:t>: </a:t>
            </a:r>
            <a:r>
              <a:rPr lang="en-US" sz="1400" b="1" dirty="0">
                <a:hlinkClick r:id="rId2"/>
              </a:rPr>
              <a:t>http://www.odbms.org/2017/03/qa-with-data-scientists-anya-rumyantseva/</a:t>
            </a:r>
            <a:endParaRPr lang="it-IT" sz="1400" dirty="0"/>
          </a:p>
          <a:p>
            <a:pPr marL="0" indent="0">
              <a:buNone/>
            </a:pPr>
            <a:endParaRPr lang="it-IT" dirty="0"/>
          </a:p>
        </p:txBody>
      </p:sp>
    </p:spTree>
    <p:extLst>
      <p:ext uri="{BB962C8B-B14F-4D97-AF65-F5344CB8AC3E}">
        <p14:creationId xmlns:p14="http://schemas.microsoft.com/office/powerpoint/2010/main" val="1865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752"/>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700808"/>
            <a:ext cx="8229600" cy="4824536"/>
          </a:xfrm>
        </p:spPr>
        <p:txBody>
          <a:bodyPr>
            <a:normAutofit fontScale="77500" lnSpcReduction="20000"/>
          </a:bodyPr>
          <a:lstStyle/>
          <a:p>
            <a:pPr marL="0" indent="0" algn="just">
              <a:buNone/>
            </a:pPr>
            <a:r>
              <a:rPr lang="en-US" b="1" i="1" dirty="0">
                <a:solidFill>
                  <a:schemeClr val="accent1"/>
                </a:solidFill>
              </a:rPr>
              <a:t>Understanding the data at hand by visual inspection. </a:t>
            </a:r>
            <a:endParaRPr lang="en-US" b="1" i="1" dirty="0" smtClean="0">
              <a:solidFill>
                <a:schemeClr val="accent1"/>
              </a:solidFill>
            </a:endParaRPr>
          </a:p>
          <a:p>
            <a:pPr marL="0" indent="0">
              <a:buNone/>
            </a:pPr>
            <a:r>
              <a:rPr lang="en-US" dirty="0" smtClean="0"/>
              <a:t>Ideally</a:t>
            </a:r>
            <a:r>
              <a:rPr lang="en-US" dirty="0"/>
              <a:t>, browse through the raw data manually since our brain is a super powerful outlier detection apparatus. </a:t>
            </a:r>
            <a:endParaRPr lang="en-US" dirty="0" smtClean="0"/>
          </a:p>
          <a:p>
            <a:pPr marL="0" indent="0">
              <a:buNone/>
            </a:pPr>
            <a:endParaRPr lang="en-US" dirty="0" smtClean="0"/>
          </a:p>
          <a:p>
            <a:pPr marL="0" indent="0">
              <a:buNone/>
            </a:pPr>
            <a:r>
              <a:rPr lang="en-US" dirty="0" smtClean="0"/>
              <a:t>Do </a:t>
            </a:r>
            <a:r>
              <a:rPr lang="en-US" dirty="0"/>
              <a:t>not try to check every value, just get an idea of how the raw data actually looks! Then, looking at the basic statistical moments (e.g. numbers and boxplots) to get a feeling how the data looks like. </a:t>
            </a:r>
            <a:endParaRPr lang="en-US" dirty="0" smtClean="0"/>
          </a:p>
          <a:p>
            <a:pPr marL="0" indent="0">
              <a:buNone/>
            </a:pPr>
            <a:endParaRPr lang="en-US" dirty="0" smtClean="0"/>
          </a:p>
          <a:p>
            <a:pPr marL="0" indent="0">
              <a:buNone/>
            </a:pPr>
            <a:r>
              <a:rPr lang="en-US" dirty="0" smtClean="0"/>
              <a:t>Once </a:t>
            </a:r>
            <a:r>
              <a:rPr lang="en-US" dirty="0"/>
              <a:t>patterns are identified, parsers can be derived that apply certain rules to incoming data in a productive system</a:t>
            </a:r>
            <a:r>
              <a:rPr lang="en-US" dirty="0" smtClean="0"/>
              <a:t>.</a:t>
            </a:r>
            <a:endParaRPr lang="it-IT" dirty="0" smtClean="0"/>
          </a:p>
          <a:p>
            <a:pPr marL="0" indent="0">
              <a:buNone/>
            </a:pPr>
            <a:endParaRPr lang="it-IT" sz="1900" b="1" dirty="0" smtClean="0"/>
          </a:p>
          <a:p>
            <a:pPr marL="0" indent="0">
              <a:buNone/>
            </a:pPr>
            <a:endParaRPr lang="it-IT" sz="1900" b="1" dirty="0"/>
          </a:p>
          <a:p>
            <a:pPr marL="0" indent="0">
              <a:buNone/>
            </a:pPr>
            <a:r>
              <a:rPr lang="it-IT" sz="1900" b="1" dirty="0" err="1" smtClean="0"/>
              <a:t>DirkTassiloHettich</a:t>
            </a:r>
            <a:r>
              <a:rPr lang="it-IT" sz="1900" b="1" dirty="0"/>
              <a:t>: </a:t>
            </a:r>
            <a:r>
              <a:rPr lang="it-IT" sz="2200" b="1" u="sng" dirty="0">
                <a:solidFill>
                  <a:schemeClr val="accent1">
                    <a:lumMod val="75000"/>
                  </a:schemeClr>
                </a:solidFill>
              </a:rPr>
              <a:t>http://www.odbms.org/2017/03/qa-with-data-scientists-dirk-tassilo/</a:t>
            </a:r>
          </a:p>
          <a:p>
            <a:pPr marL="0" indent="0">
              <a:buNone/>
            </a:pPr>
            <a:endParaRPr lang="it-IT" sz="2200" b="1" dirty="0"/>
          </a:p>
          <a:p>
            <a:pPr marL="0" indent="0">
              <a:buNone/>
            </a:pPr>
            <a:endParaRPr lang="it-IT" dirty="0"/>
          </a:p>
        </p:txBody>
      </p:sp>
    </p:spTree>
    <p:extLst>
      <p:ext uri="{BB962C8B-B14F-4D97-AF65-F5344CB8AC3E}">
        <p14:creationId xmlns:p14="http://schemas.microsoft.com/office/powerpoint/2010/main" val="2282972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 </a:t>
            </a:r>
            <a:endParaRPr lang="it-IT" dirty="0"/>
          </a:p>
        </p:txBody>
      </p:sp>
      <p:sp>
        <p:nvSpPr>
          <p:cNvPr id="3" name="Segnaposto contenuto 2"/>
          <p:cNvSpPr>
            <a:spLocks noGrp="1"/>
          </p:cNvSpPr>
          <p:nvPr>
            <p:ph idx="1"/>
          </p:nvPr>
        </p:nvSpPr>
        <p:spPr>
          <a:xfrm>
            <a:off x="323528" y="1454241"/>
            <a:ext cx="8363272" cy="5431143"/>
          </a:xfrm>
        </p:spPr>
        <p:txBody>
          <a:bodyPr>
            <a:normAutofit fontScale="25000" lnSpcReduction="20000"/>
          </a:bodyPr>
          <a:lstStyle/>
          <a:p>
            <a:pPr marL="0" indent="0" fontAlgn="base">
              <a:buNone/>
            </a:pPr>
            <a:r>
              <a:rPr lang="en-US" sz="7600" dirty="0" smtClean="0"/>
              <a:t>It’s good practice to start with some exploratory data analysis before jumping to the modeling part. </a:t>
            </a:r>
          </a:p>
          <a:p>
            <a:pPr marL="0" indent="0" fontAlgn="base">
              <a:buNone/>
            </a:pPr>
            <a:r>
              <a:rPr lang="en-US" sz="7600" dirty="0" smtClean="0"/>
              <a:t>Doing some histograms and some time series is often enough to get a feeling for the data and know about potential gaps in the data, missing values, data ranges, etc. </a:t>
            </a:r>
          </a:p>
          <a:p>
            <a:pPr marL="0" indent="0" fontAlgn="base">
              <a:buNone/>
            </a:pPr>
            <a:r>
              <a:rPr lang="en-US" sz="7600" dirty="0" smtClean="0"/>
              <a:t>In addition, you should know where the data is coming from and what transformations it went through. </a:t>
            </a:r>
          </a:p>
          <a:p>
            <a:pPr marL="0" indent="0" fontAlgn="base">
              <a:buNone/>
            </a:pPr>
            <a:r>
              <a:rPr lang="en-US" sz="7600" dirty="0" smtClean="0"/>
              <a:t>Ones you know all this, you can start filling the gaps and cleaning your data. Eventually there is even another data set you want to take into account. For some model running in production, it’s a good idea to automate some data quality checks. These tests could be as simple as </a:t>
            </a:r>
          </a:p>
          <a:p>
            <a:pPr marL="0" indent="0" fontAlgn="base">
              <a:buNone/>
            </a:pPr>
            <a:endParaRPr lang="en-US" sz="7600" b="1" u="sng" dirty="0" smtClean="0">
              <a:solidFill>
                <a:schemeClr val="accent1"/>
              </a:solidFill>
            </a:endParaRPr>
          </a:p>
          <a:p>
            <a:pPr marL="0" indent="0" algn="ctr" fontAlgn="base">
              <a:buNone/>
            </a:pPr>
            <a:r>
              <a:rPr lang="en-US" sz="7600" b="1" u="sng" dirty="0" smtClean="0">
                <a:solidFill>
                  <a:schemeClr val="accent1"/>
                </a:solidFill>
              </a:rPr>
              <a:t>checking if the values are in the correct range or if there are any unexpected missing values</a:t>
            </a:r>
            <a:endParaRPr lang="en-US" sz="7600" dirty="0" smtClean="0"/>
          </a:p>
          <a:p>
            <a:pPr marL="0" indent="0" fontAlgn="base">
              <a:buNone/>
            </a:pPr>
            <a:endParaRPr lang="en-US" sz="7600" dirty="0" smtClean="0"/>
          </a:p>
          <a:p>
            <a:pPr marL="0" indent="0" fontAlgn="base">
              <a:buNone/>
            </a:pPr>
            <a:r>
              <a:rPr lang="en-US" sz="7600" dirty="0" smtClean="0"/>
              <a:t>And of course someone should be automatically notified if things go bad.</a:t>
            </a:r>
          </a:p>
          <a:p>
            <a:pPr marL="0" indent="0" fontAlgn="base">
              <a:buNone/>
            </a:pPr>
            <a:endParaRPr lang="en-US" sz="4800" b="1" dirty="0" smtClean="0"/>
          </a:p>
          <a:p>
            <a:pPr marL="0" indent="0" fontAlgn="base">
              <a:buNone/>
            </a:pPr>
            <a:endParaRPr lang="en-US" b="1" dirty="0"/>
          </a:p>
          <a:p>
            <a:pPr marL="0" indent="0" fontAlgn="base">
              <a:buNone/>
            </a:pPr>
            <a:endParaRPr lang="en-US" b="1" dirty="0" smtClean="0"/>
          </a:p>
          <a:p>
            <a:pPr marL="0" indent="0" fontAlgn="base">
              <a:buNone/>
            </a:pPr>
            <a:endParaRPr lang="en-US" b="1" dirty="0"/>
          </a:p>
          <a:p>
            <a:pPr marL="0" indent="0" fontAlgn="base">
              <a:buNone/>
            </a:pPr>
            <a:endParaRPr lang="en-US" b="1" dirty="0"/>
          </a:p>
          <a:p>
            <a:pPr marL="0" indent="0" fontAlgn="base">
              <a:buNone/>
            </a:pPr>
            <a:r>
              <a:rPr lang="en-US" b="1" dirty="0" smtClean="0"/>
              <a:t>Wolfgang </a:t>
            </a:r>
            <a:r>
              <a:rPr lang="en-US" b="1" dirty="0" err="1"/>
              <a:t>Steitz</a:t>
            </a:r>
            <a:r>
              <a:rPr lang="en-US" b="1" dirty="0"/>
              <a:t>: </a:t>
            </a:r>
            <a:endParaRPr lang="it-IT" dirty="0"/>
          </a:p>
        </p:txBody>
      </p:sp>
    </p:spTree>
    <p:extLst>
      <p:ext uri="{BB962C8B-B14F-4D97-AF65-F5344CB8AC3E}">
        <p14:creationId xmlns:p14="http://schemas.microsoft.com/office/powerpoint/2010/main" val="395806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i="1" dirty="0" smtClean="0"/>
              <a:t/>
            </a:r>
            <a:br>
              <a:rPr lang="en-US" i="1" dirty="0" smtClean="0"/>
            </a:br>
            <a:r>
              <a:rPr lang="en-US" i="1" dirty="0" smtClean="0"/>
              <a:t>1-How </a:t>
            </a:r>
            <a:r>
              <a:rPr lang="en-US" i="1" dirty="0"/>
              <a:t>do you ensure data quality?</a:t>
            </a:r>
            <a:r>
              <a:rPr lang="it-IT" dirty="0"/>
              <a:t/>
            </a:r>
            <a:br>
              <a:rPr lang="it-IT" dirty="0"/>
            </a:br>
            <a:endParaRPr lang="it-IT" dirty="0"/>
          </a:p>
        </p:txBody>
      </p:sp>
      <p:sp>
        <p:nvSpPr>
          <p:cNvPr id="3" name="Segnaposto contenuto 2"/>
          <p:cNvSpPr>
            <a:spLocks noGrp="1"/>
          </p:cNvSpPr>
          <p:nvPr>
            <p:ph idx="1"/>
          </p:nvPr>
        </p:nvSpPr>
        <p:spPr>
          <a:xfrm>
            <a:off x="457200" y="1600200"/>
            <a:ext cx="8229600" cy="4925144"/>
          </a:xfrm>
        </p:spPr>
        <p:txBody>
          <a:bodyPr>
            <a:normAutofit fontScale="92500" lnSpcReduction="10000"/>
          </a:bodyPr>
          <a:lstStyle/>
          <a:p>
            <a:pPr marL="0" indent="0">
              <a:buNone/>
            </a:pPr>
            <a:r>
              <a:rPr lang="en-US" dirty="0"/>
              <a:t>For unsupervised problems: </a:t>
            </a:r>
            <a:endParaRPr lang="en-US" dirty="0" smtClean="0"/>
          </a:p>
          <a:p>
            <a:pPr marL="0" indent="0">
              <a:buNone/>
            </a:pPr>
            <a:r>
              <a:rPr lang="en-US" b="1" i="1" dirty="0" smtClean="0">
                <a:solidFill>
                  <a:schemeClr val="accent1"/>
                </a:solidFill>
              </a:rPr>
              <a:t>checking </a:t>
            </a:r>
            <a:r>
              <a:rPr lang="en-US" b="1" i="1" dirty="0">
                <a:solidFill>
                  <a:schemeClr val="accent1"/>
                </a:solidFill>
              </a:rPr>
              <a:t>the contribution of the selected data to between groups heterogeneity and within groups </a:t>
            </a:r>
            <a:r>
              <a:rPr lang="en-US" b="1" i="1" dirty="0" smtClean="0">
                <a:solidFill>
                  <a:schemeClr val="accent1"/>
                </a:solidFill>
              </a:rPr>
              <a:t>homogeneity</a:t>
            </a:r>
            <a:endParaRPr lang="en-US" dirty="0"/>
          </a:p>
          <a:p>
            <a:pPr marL="0" indent="0">
              <a:buNone/>
            </a:pPr>
            <a:r>
              <a:rPr lang="en-US" dirty="0" smtClean="0"/>
              <a:t> </a:t>
            </a:r>
          </a:p>
          <a:p>
            <a:pPr marL="0" indent="0">
              <a:buNone/>
            </a:pPr>
            <a:r>
              <a:rPr lang="en-US" dirty="0" smtClean="0"/>
              <a:t>For </a:t>
            </a:r>
            <a:r>
              <a:rPr lang="en-US" dirty="0"/>
              <a:t>supervised </a:t>
            </a:r>
            <a:r>
              <a:rPr lang="en-US" dirty="0" smtClean="0"/>
              <a:t>problems:</a:t>
            </a:r>
          </a:p>
          <a:p>
            <a:pPr marL="0" indent="0">
              <a:buNone/>
            </a:pPr>
            <a:r>
              <a:rPr lang="en-US" b="1" i="1" dirty="0" smtClean="0">
                <a:solidFill>
                  <a:schemeClr val="accent1"/>
                </a:solidFill>
              </a:rPr>
              <a:t>checking </a:t>
            </a:r>
            <a:r>
              <a:rPr lang="en-US" b="1" i="1" dirty="0">
                <a:solidFill>
                  <a:schemeClr val="accent1"/>
                </a:solidFill>
              </a:rPr>
              <a:t>the predictive performance of the selected data.</a:t>
            </a:r>
            <a:endParaRPr lang="it-IT" b="1" i="1" dirty="0">
              <a:solidFill>
                <a:schemeClr val="accent1"/>
              </a:solidFill>
            </a:endParaRPr>
          </a:p>
          <a:p>
            <a:pPr marL="0" indent="0">
              <a:buNone/>
            </a:pPr>
            <a:endParaRPr lang="it-IT" b="1" dirty="0" smtClean="0"/>
          </a:p>
          <a:p>
            <a:pPr marL="0" indent="0">
              <a:buNone/>
            </a:pPr>
            <a:endParaRPr lang="it-IT" sz="1600" b="1" dirty="0" smtClean="0"/>
          </a:p>
          <a:p>
            <a:pPr marL="0" indent="0">
              <a:buNone/>
            </a:pPr>
            <a:r>
              <a:rPr lang="it-IT" sz="1600" b="1" dirty="0" err="1" smtClean="0"/>
              <a:t>PaoloGiudici</a:t>
            </a:r>
            <a:r>
              <a:rPr lang="it-IT" sz="1600" b="1" dirty="0"/>
              <a:t>: </a:t>
            </a:r>
            <a:r>
              <a:rPr lang="it-IT" sz="1600" b="1" dirty="0">
                <a:hlinkClick r:id="rId2"/>
              </a:rPr>
              <a:t>http://www.odbms.org/2017/03/qa-with-data-scientists-paolo-giudici/</a:t>
            </a:r>
            <a:endParaRPr lang="it-IT" sz="1600" dirty="0"/>
          </a:p>
          <a:p>
            <a:pPr marL="0" indent="0">
              <a:buNone/>
            </a:pPr>
            <a:endParaRPr lang="it-IT" dirty="0"/>
          </a:p>
        </p:txBody>
      </p:sp>
    </p:spTree>
    <p:extLst>
      <p:ext uri="{BB962C8B-B14F-4D97-AF65-F5344CB8AC3E}">
        <p14:creationId xmlns:p14="http://schemas.microsoft.com/office/powerpoint/2010/main" val="304143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738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251520" y="1124744"/>
            <a:ext cx="8640960" cy="5688632"/>
          </a:xfrm>
        </p:spPr>
        <p:txBody>
          <a:bodyPr>
            <a:normAutofit fontScale="25000" lnSpcReduction="20000"/>
          </a:bodyPr>
          <a:lstStyle/>
          <a:p>
            <a:pPr marL="0" indent="0" algn="ctr" fontAlgn="base">
              <a:buNone/>
            </a:pPr>
            <a:r>
              <a:rPr lang="en-US" sz="8000" b="1" i="1" dirty="0" smtClean="0">
                <a:solidFill>
                  <a:schemeClr val="accent1"/>
                </a:solidFill>
              </a:rPr>
              <a:t>The </a:t>
            </a:r>
            <a:r>
              <a:rPr lang="en-US" sz="8000" b="1" i="1" dirty="0">
                <a:solidFill>
                  <a:schemeClr val="accent1"/>
                </a:solidFill>
              </a:rPr>
              <a:t>problem is that you can almost never be sure in data quality. </a:t>
            </a:r>
            <a:endParaRPr lang="en-US" sz="8000" b="1" i="1" dirty="0" smtClean="0">
              <a:solidFill>
                <a:schemeClr val="accent1"/>
              </a:solidFill>
            </a:endParaRPr>
          </a:p>
          <a:p>
            <a:pPr marL="0" indent="0" algn="ctr" fontAlgn="base">
              <a:buNone/>
            </a:pPr>
            <a:r>
              <a:rPr lang="en-US" sz="8000" b="1" i="1" dirty="0" smtClean="0">
                <a:solidFill>
                  <a:schemeClr val="accent1"/>
                </a:solidFill>
              </a:rPr>
              <a:t>In </a:t>
            </a:r>
            <a:r>
              <a:rPr lang="en-US" sz="8000" b="1" i="1" dirty="0">
                <a:solidFill>
                  <a:schemeClr val="accent1"/>
                </a:solidFill>
              </a:rPr>
              <a:t>most cases data are dirty.</a:t>
            </a:r>
            <a:endParaRPr lang="it-IT" sz="8000" b="1" i="1" dirty="0">
              <a:solidFill>
                <a:schemeClr val="accent1"/>
              </a:solidFill>
            </a:endParaRPr>
          </a:p>
          <a:p>
            <a:pPr marL="0" indent="0" algn="ctr" fontAlgn="base">
              <a:buNone/>
            </a:pPr>
            <a:r>
              <a:rPr lang="en-US" sz="8000" b="1" i="1" dirty="0">
                <a:solidFill>
                  <a:schemeClr val="accent1"/>
                </a:solidFill>
              </a:rPr>
              <a:t>You have to protect your customers from dirty data. </a:t>
            </a:r>
            <a:endParaRPr lang="en-US" sz="8000" b="1" i="1" dirty="0" smtClean="0">
              <a:solidFill>
                <a:schemeClr val="accent1"/>
              </a:solidFill>
            </a:endParaRPr>
          </a:p>
          <a:p>
            <a:pPr marL="0" indent="0" fontAlgn="base">
              <a:buNone/>
            </a:pPr>
            <a:endParaRPr lang="en-US" sz="8000" dirty="0" smtClean="0"/>
          </a:p>
          <a:p>
            <a:pPr marL="0" indent="0" fontAlgn="base">
              <a:buNone/>
            </a:pPr>
            <a:r>
              <a:rPr lang="en-US" sz="8000" dirty="0" smtClean="0"/>
              <a:t>You </a:t>
            </a:r>
            <a:r>
              <a:rPr lang="en-US" sz="8000" dirty="0"/>
              <a:t>have to work to discover what problems with data you might </a:t>
            </a:r>
            <a:r>
              <a:rPr lang="en-US" sz="8000" dirty="0" smtClean="0"/>
              <a:t>have: problems </a:t>
            </a:r>
            <a:r>
              <a:rPr lang="en-US" sz="8000" dirty="0"/>
              <a:t>are not trivial. Sometimes you can see them browsing data directly, frequently </a:t>
            </a:r>
            <a:r>
              <a:rPr lang="en-US" sz="8000" dirty="0" smtClean="0"/>
              <a:t>they </a:t>
            </a:r>
            <a:r>
              <a:rPr lang="en-US" sz="8000" dirty="0"/>
              <a:t>can not.</a:t>
            </a:r>
            <a:endParaRPr lang="it-IT" sz="8000" dirty="0"/>
          </a:p>
          <a:p>
            <a:pPr marL="0" indent="0" fontAlgn="base">
              <a:buNone/>
            </a:pPr>
            <a:r>
              <a:rPr lang="en-US" sz="8000" dirty="0"/>
              <a:t>For example, in case of local business latitude longitude coordinates might be wrong because provided has a bad data geocoding system. </a:t>
            </a:r>
            <a:endParaRPr lang="en-US" sz="8000" dirty="0" smtClean="0"/>
          </a:p>
          <a:p>
            <a:pPr marL="0" indent="0" fontAlgn="base">
              <a:buNone/>
            </a:pPr>
            <a:endParaRPr lang="it-IT" sz="8000" dirty="0"/>
          </a:p>
          <a:p>
            <a:pPr marL="0" indent="0" fontAlgn="base">
              <a:buNone/>
            </a:pPr>
            <a:r>
              <a:rPr lang="en-US" sz="8000" dirty="0"/>
              <a:t>To ensure data </a:t>
            </a:r>
            <a:r>
              <a:rPr lang="en-US" sz="8000" dirty="0" smtClean="0"/>
              <a:t>quality, </a:t>
            </a:r>
            <a:r>
              <a:rPr lang="en-US" sz="8000" dirty="0"/>
              <a:t>once I understand what problems may happen, I </a:t>
            </a:r>
            <a:r>
              <a:rPr lang="en-US" sz="8000" b="1" i="1" dirty="0">
                <a:solidFill>
                  <a:schemeClr val="accent1"/>
                </a:solidFill>
              </a:rPr>
              <a:t>build data quality monitoring software. </a:t>
            </a:r>
            <a:r>
              <a:rPr lang="en-US" sz="8000" dirty="0"/>
              <a:t>At every step of data processing pipelines I embed tests, you may compare them with unit tests for traditional software development which checks quality of data. They may check total amount of data, existence or non existence of certain values, anomalies in data, compare data to data from previous batch and so on. It required significant error to build data quality tests, but it pays back, they protect from errors in data engineering, data science, incoming data, some system failures , it always pays </a:t>
            </a:r>
            <a:r>
              <a:rPr lang="en-US" sz="8000" dirty="0" smtClean="0"/>
              <a:t>back.</a:t>
            </a:r>
          </a:p>
          <a:p>
            <a:pPr marL="0" indent="0" fontAlgn="base">
              <a:buNone/>
            </a:pPr>
            <a:endParaRPr lang="en-US" sz="8000" b="1" dirty="0" smtClean="0"/>
          </a:p>
          <a:p>
            <a:pPr marL="0" indent="0" fontAlgn="base">
              <a:buNone/>
            </a:pPr>
            <a:endParaRPr lang="en-US" sz="6400" b="1" dirty="0" smtClean="0"/>
          </a:p>
          <a:p>
            <a:pPr marL="0" indent="0" fontAlgn="base">
              <a:buNone/>
            </a:pPr>
            <a:r>
              <a:rPr lang="en-US" sz="6400" b="1" dirty="0" smtClean="0"/>
              <a:t>Mike </a:t>
            </a:r>
            <a:r>
              <a:rPr lang="en-US" sz="6400" b="1" dirty="0"/>
              <a:t>Shumpert: </a:t>
            </a:r>
            <a:r>
              <a:rPr lang="en-US" sz="6400" b="1" dirty="0">
                <a:hlinkClick r:id="rId2"/>
              </a:rPr>
              <a:t>http://www.odbms.org/2017/03/qa-with-data-scientists-mike-shumpert/</a:t>
            </a:r>
            <a:endParaRPr lang="it-IT" sz="6400" dirty="0"/>
          </a:p>
          <a:p>
            <a:pPr marL="0" indent="0" fontAlgn="base">
              <a:buNone/>
            </a:pPr>
            <a:endParaRPr lang="it-IT" dirty="0"/>
          </a:p>
          <a:p>
            <a:pPr marL="0" indent="0">
              <a:buNone/>
            </a:pPr>
            <a:endParaRPr lang="it-IT" dirty="0"/>
          </a:p>
        </p:txBody>
      </p:sp>
    </p:spTree>
    <p:extLst>
      <p:ext uri="{BB962C8B-B14F-4D97-AF65-F5344CB8AC3E}">
        <p14:creationId xmlns:p14="http://schemas.microsoft.com/office/powerpoint/2010/main" val="138968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Content</a:t>
            </a:r>
            <a:br>
              <a:rPr lang="it-IT" dirty="0" smtClean="0"/>
            </a:br>
            <a:endParaRPr lang="it-IT" dirty="0"/>
          </a:p>
        </p:txBody>
      </p:sp>
      <p:sp>
        <p:nvSpPr>
          <p:cNvPr id="3" name="Segnaposto contenuto 2"/>
          <p:cNvSpPr>
            <a:spLocks noGrp="1"/>
          </p:cNvSpPr>
          <p:nvPr>
            <p:ph idx="1"/>
          </p:nvPr>
        </p:nvSpPr>
        <p:spPr/>
        <p:txBody>
          <a:bodyPr/>
          <a:lstStyle/>
          <a:p>
            <a:pPr marL="0" indent="0">
              <a:buNone/>
            </a:pPr>
            <a:r>
              <a:rPr lang="en-US" i="1" dirty="0"/>
              <a:t>H</a:t>
            </a:r>
            <a:r>
              <a:rPr lang="en-US" i="1" dirty="0" smtClean="0"/>
              <a:t>ow to use </a:t>
            </a:r>
            <a:r>
              <a:rPr lang="en-US" i="1" dirty="0"/>
              <a:t>semantics </a:t>
            </a:r>
            <a:r>
              <a:rPr lang="en-US" i="1" dirty="0" smtClean="0"/>
              <a:t>to address </a:t>
            </a:r>
            <a:r>
              <a:rPr lang="en-US" i="1" dirty="0"/>
              <a:t>the problem of big data </a:t>
            </a:r>
            <a:r>
              <a:rPr lang="en-US" b="1" i="1" dirty="0" smtClean="0">
                <a:solidFill>
                  <a:schemeClr val="accent1"/>
                </a:solidFill>
              </a:rPr>
              <a:t>variety/quality</a:t>
            </a:r>
          </a:p>
          <a:p>
            <a:pPr marL="0" indent="0">
              <a:buNone/>
            </a:pPr>
            <a:endParaRPr lang="en-US" i="1" dirty="0"/>
          </a:p>
          <a:p>
            <a:pPr marL="0" indent="0">
              <a:buNone/>
            </a:pPr>
            <a:r>
              <a:rPr lang="it-IT" b="1" i="1" dirty="0" err="1">
                <a:solidFill>
                  <a:schemeClr val="accent1"/>
                </a:solidFill>
              </a:rPr>
              <a:t>Variety</a:t>
            </a:r>
            <a:r>
              <a:rPr lang="it-IT" dirty="0"/>
              <a:t> </a:t>
            </a:r>
            <a:r>
              <a:rPr lang="it-IT" dirty="0" err="1"/>
              <a:t>refers</a:t>
            </a:r>
            <a:r>
              <a:rPr lang="it-IT" dirty="0"/>
              <a:t> </a:t>
            </a:r>
            <a:r>
              <a:rPr lang="it-IT" dirty="0" smtClean="0"/>
              <a:t>to </a:t>
            </a:r>
            <a:r>
              <a:rPr lang="en-US" b="1" i="1" dirty="0" smtClean="0">
                <a:solidFill>
                  <a:schemeClr val="accent1"/>
                </a:solidFill>
              </a:rPr>
              <a:t>dealing </a:t>
            </a:r>
            <a:r>
              <a:rPr lang="en-US" b="1" i="1" dirty="0">
                <a:solidFill>
                  <a:schemeClr val="accent1"/>
                </a:solidFill>
              </a:rPr>
              <a:t>with </a:t>
            </a:r>
            <a:r>
              <a:rPr lang="en-US" dirty="0"/>
              <a:t>different types of sources, different formats </a:t>
            </a:r>
            <a:r>
              <a:rPr lang="en-US" dirty="0" smtClean="0"/>
              <a:t>of the </a:t>
            </a:r>
            <a:r>
              <a:rPr lang="en-US" dirty="0"/>
              <a:t>data, and large numbers of sources</a:t>
            </a:r>
            <a:r>
              <a:rPr lang="en-US" i="1" dirty="0" smtClean="0"/>
              <a:t>.</a:t>
            </a:r>
            <a:endParaRPr lang="it-IT" dirty="0"/>
          </a:p>
        </p:txBody>
      </p:sp>
    </p:spTree>
    <p:extLst>
      <p:ext uri="{BB962C8B-B14F-4D97-AF65-F5344CB8AC3E}">
        <p14:creationId xmlns:p14="http://schemas.microsoft.com/office/powerpoint/2010/main" val="8516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i="1" dirty="0" smtClean="0"/>
              <a:t/>
            </a:r>
            <a:br>
              <a:rPr lang="en-US" i="1" dirty="0" smtClean="0"/>
            </a:br>
            <a:r>
              <a:rPr lang="en-US" i="1" dirty="0" smtClean="0"/>
              <a:t>1-How </a:t>
            </a:r>
            <a:r>
              <a:rPr lang="en-US" i="1" dirty="0"/>
              <a:t>do you ensure data quality?</a:t>
            </a:r>
            <a:r>
              <a:rPr lang="it-IT" dirty="0"/>
              <a:t/>
            </a:r>
            <a:br>
              <a:rPr lang="it-IT" dirty="0"/>
            </a:br>
            <a:endParaRPr lang="it-IT" dirty="0"/>
          </a:p>
        </p:txBody>
      </p:sp>
      <p:sp>
        <p:nvSpPr>
          <p:cNvPr id="3" name="Segnaposto contenuto 2"/>
          <p:cNvSpPr>
            <a:spLocks noGrp="1"/>
          </p:cNvSpPr>
          <p:nvPr>
            <p:ph idx="1"/>
          </p:nvPr>
        </p:nvSpPr>
        <p:spPr>
          <a:xfrm>
            <a:off x="457200" y="1855365"/>
            <a:ext cx="8229600" cy="4525963"/>
          </a:xfrm>
        </p:spPr>
        <p:txBody>
          <a:bodyPr>
            <a:normAutofit fontScale="85000" lnSpcReduction="10000"/>
          </a:bodyPr>
          <a:lstStyle/>
          <a:p>
            <a:pPr marL="0" indent="0" fontAlgn="base">
              <a:buNone/>
            </a:pPr>
            <a:r>
              <a:rPr lang="en-US" dirty="0"/>
              <a:t>This is again </a:t>
            </a:r>
            <a:r>
              <a:rPr lang="en-US" b="1" i="1" dirty="0">
                <a:solidFill>
                  <a:schemeClr val="accent1"/>
                </a:solidFill>
              </a:rPr>
              <a:t>a vote for domain knowledge</a:t>
            </a:r>
            <a:r>
              <a:rPr lang="en-US" dirty="0"/>
              <a:t>. </a:t>
            </a:r>
            <a:endParaRPr lang="en-US" dirty="0" smtClean="0"/>
          </a:p>
          <a:p>
            <a:pPr marL="0" indent="0" fontAlgn="base">
              <a:buNone/>
            </a:pPr>
            <a:r>
              <a:rPr lang="en-US" dirty="0" smtClean="0"/>
              <a:t>I </a:t>
            </a:r>
            <a:r>
              <a:rPr lang="en-US" dirty="0"/>
              <a:t>have someone with domain skills assess each data source manually. </a:t>
            </a:r>
            <a:endParaRPr lang="en-US" dirty="0" smtClean="0"/>
          </a:p>
          <a:p>
            <a:pPr marL="0" indent="0" fontAlgn="base">
              <a:buNone/>
            </a:pPr>
            <a:endParaRPr lang="en-US" dirty="0" smtClean="0"/>
          </a:p>
          <a:p>
            <a:pPr marL="0" indent="0" fontAlgn="base">
              <a:buNone/>
            </a:pPr>
            <a:r>
              <a:rPr lang="en-US" dirty="0" smtClean="0"/>
              <a:t>In </a:t>
            </a:r>
            <a:r>
              <a:rPr lang="en-US" dirty="0"/>
              <a:t>addition </a:t>
            </a:r>
            <a:r>
              <a:rPr lang="en-US" b="1" i="1" dirty="0">
                <a:solidFill>
                  <a:schemeClr val="accent1"/>
                </a:solidFill>
              </a:rPr>
              <a:t>I gather statistics on the accepted data sets </a:t>
            </a:r>
            <a:r>
              <a:rPr lang="en-US" dirty="0"/>
              <a:t>so some significant changes will raise an alert which – </a:t>
            </a:r>
            <a:r>
              <a:rPr lang="en-US" dirty="0" smtClean="0"/>
              <a:t>again - </a:t>
            </a:r>
            <a:r>
              <a:rPr lang="en-US" dirty="0"/>
              <a:t>has to be validated by a domain expert.</a:t>
            </a:r>
            <a:endParaRPr lang="it-IT" dirty="0"/>
          </a:p>
          <a:p>
            <a:pPr marL="0" indent="0" fontAlgn="base">
              <a:buNone/>
            </a:pPr>
            <a:endParaRPr lang="en-US" dirty="0" smtClean="0"/>
          </a:p>
          <a:p>
            <a:pPr marL="0" indent="0" fontAlgn="base">
              <a:buNone/>
            </a:pPr>
            <a:endParaRPr lang="it-IT" b="1" dirty="0" smtClean="0"/>
          </a:p>
          <a:p>
            <a:pPr marL="0" indent="0" fontAlgn="base">
              <a:buNone/>
            </a:pPr>
            <a:r>
              <a:rPr lang="it-IT" sz="1700" b="1" dirty="0" err="1" smtClean="0"/>
              <a:t>RomeoKienzler</a:t>
            </a:r>
            <a:r>
              <a:rPr lang="it-IT" sz="1700" b="1" dirty="0"/>
              <a:t>: </a:t>
            </a:r>
            <a:r>
              <a:rPr lang="it-IT" sz="1700" b="1" dirty="0">
                <a:hlinkClick r:id="rId2"/>
              </a:rPr>
              <a:t>http://www.odbms.org/2017/03/qa-with-data-scientists-romeo-kienzler/</a:t>
            </a:r>
            <a:endParaRPr lang="it-IT" sz="1700" dirty="0"/>
          </a:p>
          <a:p>
            <a:pPr marL="0" indent="0" fontAlgn="base">
              <a:buNone/>
            </a:pPr>
            <a:r>
              <a:rPr lang="en-US" dirty="0" smtClean="0"/>
              <a:t> </a:t>
            </a:r>
            <a:endParaRPr lang="it-IT" dirty="0"/>
          </a:p>
        </p:txBody>
      </p:sp>
    </p:spTree>
    <p:extLst>
      <p:ext uri="{BB962C8B-B14F-4D97-AF65-F5344CB8AC3E}">
        <p14:creationId xmlns:p14="http://schemas.microsoft.com/office/powerpoint/2010/main" val="1219607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i="1" dirty="0" smtClean="0"/>
              <a:t/>
            </a:r>
            <a:br>
              <a:rPr lang="en-US" i="1" dirty="0" smtClean="0"/>
            </a:br>
            <a:r>
              <a:rPr lang="en-US" i="1" dirty="0" smtClean="0"/>
              <a:t>1-How </a:t>
            </a:r>
            <a:r>
              <a:rPr lang="en-US" i="1" dirty="0"/>
              <a:t>do you ensure data quality?</a:t>
            </a:r>
            <a:r>
              <a:rPr lang="it-IT" dirty="0"/>
              <a:t/>
            </a:r>
            <a:br>
              <a:rPr lang="it-IT" dirty="0"/>
            </a:br>
            <a:endParaRPr lang="it-IT" dirty="0"/>
          </a:p>
        </p:txBody>
      </p:sp>
      <p:sp>
        <p:nvSpPr>
          <p:cNvPr id="3" name="Segnaposto contenuto 2"/>
          <p:cNvSpPr>
            <a:spLocks noGrp="1"/>
          </p:cNvSpPr>
          <p:nvPr>
            <p:ph idx="1"/>
          </p:nvPr>
        </p:nvSpPr>
        <p:spPr>
          <a:xfrm>
            <a:off x="367469" y="1412776"/>
            <a:ext cx="8597019" cy="5040560"/>
          </a:xfrm>
        </p:spPr>
        <p:txBody>
          <a:bodyPr>
            <a:normAutofit fontScale="47500" lnSpcReduction="20000"/>
          </a:bodyPr>
          <a:lstStyle/>
          <a:p>
            <a:pPr marL="0" indent="0" algn="ctr" fontAlgn="base">
              <a:buNone/>
            </a:pPr>
            <a:r>
              <a:rPr lang="en-US" sz="4500" b="1" i="1" dirty="0">
                <a:solidFill>
                  <a:schemeClr val="accent1"/>
                </a:solidFill>
              </a:rPr>
              <a:t>It is not possible to “ensure” data quality, because you cannot say for sure that there isn’t something wrong with it somewhere. </a:t>
            </a:r>
            <a:endParaRPr lang="en-US" sz="4500" b="1" i="1" dirty="0" smtClean="0">
              <a:solidFill>
                <a:schemeClr val="accent1"/>
              </a:solidFill>
            </a:endParaRPr>
          </a:p>
          <a:p>
            <a:pPr marL="0" indent="0" fontAlgn="base">
              <a:buNone/>
            </a:pPr>
            <a:endParaRPr lang="en-US" sz="4500" dirty="0" smtClean="0"/>
          </a:p>
          <a:p>
            <a:pPr marL="0" indent="0" fontAlgn="base">
              <a:buNone/>
            </a:pPr>
            <a:r>
              <a:rPr lang="en-US" sz="4500" dirty="0" smtClean="0"/>
              <a:t>In </a:t>
            </a:r>
            <a:r>
              <a:rPr lang="en-US" sz="4500" dirty="0"/>
              <a:t>addition, there is also some research which suggests that </a:t>
            </a:r>
            <a:r>
              <a:rPr lang="en-US" sz="4500" i="1" dirty="0"/>
              <a:t>compiled data are inherently filled with the (</a:t>
            </a:r>
            <a:r>
              <a:rPr lang="en-US" sz="4500" i="1" u="sng" dirty="0"/>
              <a:t>unintentional</a:t>
            </a:r>
            <a:r>
              <a:rPr lang="en-US" sz="4500" i="1" dirty="0"/>
              <a:t>) bias of the people compiling it. </a:t>
            </a:r>
            <a:endParaRPr lang="en-US" sz="4500" i="1" dirty="0" smtClean="0"/>
          </a:p>
          <a:p>
            <a:pPr marL="0" indent="0" fontAlgn="base">
              <a:buNone/>
            </a:pPr>
            <a:r>
              <a:rPr lang="en-US" sz="4500" dirty="0" smtClean="0"/>
              <a:t>You </a:t>
            </a:r>
            <a:r>
              <a:rPr lang="en-US" sz="4500" dirty="0"/>
              <a:t>can attempt to </a:t>
            </a:r>
            <a:r>
              <a:rPr lang="en-US" sz="4500" dirty="0" smtClean="0"/>
              <a:t>minimize </a:t>
            </a:r>
            <a:r>
              <a:rPr lang="en-US" sz="4500" dirty="0"/>
              <a:t>the problems with quality by ensuring that there is full provenance as to the source of the data, and err on the side of caution where some part of it is unclassified or possibly erroneous.</a:t>
            </a:r>
            <a:endParaRPr lang="it-IT" sz="4500" dirty="0"/>
          </a:p>
          <a:p>
            <a:pPr marL="0" indent="0" fontAlgn="base">
              <a:buNone/>
            </a:pPr>
            <a:r>
              <a:rPr lang="en-US" sz="4500" dirty="0"/>
              <a:t>One of the things we are researching at the moment is</a:t>
            </a:r>
            <a:r>
              <a:rPr lang="en-US" sz="4500" b="1" i="1" dirty="0">
                <a:solidFill>
                  <a:schemeClr val="accent1"/>
                </a:solidFill>
              </a:rPr>
              <a:t> </a:t>
            </a:r>
            <a:endParaRPr lang="en-US" sz="4500" b="1" i="1" dirty="0" smtClean="0">
              <a:solidFill>
                <a:schemeClr val="accent1"/>
              </a:solidFill>
            </a:endParaRPr>
          </a:p>
          <a:p>
            <a:pPr marL="0" indent="0" algn="ctr" fontAlgn="base">
              <a:buNone/>
            </a:pPr>
            <a:r>
              <a:rPr lang="en-US" sz="4500" b="1" i="1" dirty="0" smtClean="0">
                <a:solidFill>
                  <a:schemeClr val="accent1"/>
                </a:solidFill>
              </a:rPr>
              <a:t>how </a:t>
            </a:r>
            <a:r>
              <a:rPr lang="en-US" sz="4500" b="1" i="1" dirty="0">
                <a:solidFill>
                  <a:schemeClr val="accent1"/>
                </a:solidFill>
              </a:rPr>
              <a:t>best to leverage the wisdom of the crowd for ensuring quality of data, known as crowdsourcing</a:t>
            </a:r>
            <a:r>
              <a:rPr lang="en-US" sz="4500" b="1" i="1" dirty="0" smtClean="0">
                <a:solidFill>
                  <a:schemeClr val="accent1"/>
                </a:solidFill>
              </a:rPr>
              <a:t>.</a:t>
            </a:r>
          </a:p>
          <a:p>
            <a:pPr marL="0" indent="0" fontAlgn="base">
              <a:buNone/>
            </a:pPr>
            <a:endParaRPr lang="en-US" sz="4500" dirty="0" smtClean="0"/>
          </a:p>
          <a:p>
            <a:pPr marL="0" indent="0" fontAlgn="base">
              <a:buNone/>
            </a:pPr>
            <a:r>
              <a:rPr lang="en-US" sz="4500" dirty="0" smtClean="0"/>
              <a:t>However</a:t>
            </a:r>
            <a:r>
              <a:rPr lang="en-US" sz="4500" dirty="0"/>
              <a:t>, the best ways of </a:t>
            </a:r>
            <a:r>
              <a:rPr lang="en-US" sz="4500" dirty="0" err="1"/>
              <a:t>optimising</a:t>
            </a:r>
            <a:r>
              <a:rPr lang="en-US" sz="4500" dirty="0"/>
              <a:t> cost, accuracy or time </a:t>
            </a:r>
            <a:r>
              <a:rPr lang="en-US" sz="4500" i="1" dirty="0"/>
              <a:t>remain to be determined </a:t>
            </a:r>
            <a:r>
              <a:rPr lang="en-US" sz="4500" dirty="0"/>
              <a:t>and are different relative to the particular problem or motivation of the crowd one works with</a:t>
            </a:r>
            <a:r>
              <a:rPr lang="en-US" sz="4500" dirty="0" smtClean="0"/>
              <a:t>.</a:t>
            </a:r>
          </a:p>
          <a:p>
            <a:pPr marL="0" indent="0" fontAlgn="base">
              <a:buNone/>
            </a:pPr>
            <a:endParaRPr lang="it-IT" sz="2600" b="1" dirty="0" smtClean="0"/>
          </a:p>
          <a:p>
            <a:pPr marL="0" indent="0" fontAlgn="base">
              <a:buNone/>
            </a:pPr>
            <a:endParaRPr lang="it-IT" sz="2600" b="1" dirty="0"/>
          </a:p>
          <a:p>
            <a:pPr marL="0" indent="0" fontAlgn="base">
              <a:buNone/>
            </a:pPr>
            <a:r>
              <a:rPr lang="it-IT" sz="2600" b="1" dirty="0" smtClean="0"/>
              <a:t>Elena </a:t>
            </a:r>
            <a:r>
              <a:rPr lang="it-IT" sz="2600" b="1" dirty="0" err="1"/>
              <a:t>Simperl</a:t>
            </a:r>
            <a:r>
              <a:rPr lang="it-IT" sz="2600" b="1" dirty="0"/>
              <a:t>: </a:t>
            </a:r>
            <a:r>
              <a:rPr lang="it-IT" sz="2600" b="1" dirty="0">
                <a:hlinkClick r:id="rId2"/>
              </a:rPr>
              <a:t>http://www.odbms.org/2017/02/qa-with-data-scientists-elena-simperl/</a:t>
            </a:r>
            <a:endParaRPr lang="it-IT" sz="2600" dirty="0"/>
          </a:p>
          <a:p>
            <a:pPr marL="0" indent="0" fontAlgn="base">
              <a:buNone/>
            </a:pPr>
            <a:endParaRPr lang="it-IT" dirty="0"/>
          </a:p>
          <a:p>
            <a:pPr marL="0" indent="0">
              <a:buNone/>
            </a:pPr>
            <a:endParaRPr lang="it-IT" dirty="0"/>
          </a:p>
        </p:txBody>
      </p:sp>
    </p:spTree>
    <p:extLst>
      <p:ext uri="{BB962C8B-B14F-4D97-AF65-F5344CB8AC3E}">
        <p14:creationId xmlns:p14="http://schemas.microsoft.com/office/powerpoint/2010/main" val="1248907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457200" y="1816224"/>
            <a:ext cx="8229600" cy="4853136"/>
          </a:xfrm>
        </p:spPr>
        <p:txBody>
          <a:bodyPr>
            <a:normAutofit fontScale="70000" lnSpcReduction="20000"/>
          </a:bodyPr>
          <a:lstStyle/>
          <a:p>
            <a:pPr marL="0" indent="0">
              <a:buNone/>
            </a:pPr>
            <a:r>
              <a:rPr lang="en-US" b="1" i="1" dirty="0">
                <a:solidFill>
                  <a:schemeClr val="accent1">
                    <a:lumMod val="75000"/>
                  </a:schemeClr>
                </a:solidFill>
              </a:rPr>
              <a:t>It is a tough problem</a:t>
            </a:r>
            <a:r>
              <a:rPr lang="en-US" dirty="0"/>
              <a:t>. Data quality issues generally occur upstream in the data pipeline. </a:t>
            </a:r>
            <a:endParaRPr lang="en-US" dirty="0" smtClean="0"/>
          </a:p>
          <a:p>
            <a:pPr marL="0" indent="0">
              <a:buNone/>
            </a:pPr>
            <a:r>
              <a:rPr lang="en-US" dirty="0" smtClean="0"/>
              <a:t>Sometimes </a:t>
            </a:r>
            <a:r>
              <a:rPr lang="en-US" dirty="0"/>
              <a:t>the data sources are within the same organization and sometimes data comes from a third-party application. It is relatively easier to fix data quality issues if the source system is within the same organization. Even then, the source may be a legacy application that nobody wants to touch. </a:t>
            </a:r>
            <a:endParaRPr lang="en-US" dirty="0" smtClean="0"/>
          </a:p>
          <a:p>
            <a:pPr marL="0" indent="0">
              <a:buNone/>
            </a:pPr>
            <a:endParaRPr lang="en-US" dirty="0" smtClean="0"/>
          </a:p>
          <a:p>
            <a:pPr marL="0" indent="0">
              <a:buNone/>
            </a:pPr>
            <a:r>
              <a:rPr lang="en-US" dirty="0" smtClean="0"/>
              <a:t>So</a:t>
            </a:r>
            <a:r>
              <a:rPr lang="en-US" b="1" i="1" dirty="0" smtClean="0">
                <a:solidFill>
                  <a:schemeClr val="accent1"/>
                </a:solidFill>
              </a:rPr>
              <a:t> </a:t>
            </a:r>
            <a:r>
              <a:rPr lang="en-US" b="1" i="1" dirty="0">
                <a:solidFill>
                  <a:schemeClr val="accent1"/>
                </a:solidFill>
              </a:rPr>
              <a:t>you have to assume that data will not be clean and address the data quality issues in your application that processes data. </a:t>
            </a:r>
            <a:endParaRPr lang="en-US" b="1" i="1" dirty="0" smtClean="0">
              <a:solidFill>
                <a:schemeClr val="accent1"/>
              </a:solidFill>
            </a:endParaRPr>
          </a:p>
          <a:p>
            <a:pPr marL="0" indent="0">
              <a:buNone/>
            </a:pPr>
            <a:r>
              <a:rPr lang="en-US" dirty="0" smtClean="0"/>
              <a:t>Data </a:t>
            </a:r>
            <a:r>
              <a:rPr lang="en-US" dirty="0"/>
              <a:t>scientists use various techniques to address these issues. Again, </a:t>
            </a:r>
            <a:r>
              <a:rPr lang="en-US" b="1" i="1" dirty="0">
                <a:solidFill>
                  <a:schemeClr val="accent1"/>
                </a:solidFill>
              </a:rPr>
              <a:t>domain knowledge helps</a:t>
            </a:r>
            <a:r>
              <a:rPr lang="en-US" b="1" i="1" dirty="0" smtClean="0">
                <a:solidFill>
                  <a:schemeClr val="accent1"/>
                </a:solidFill>
              </a:rPr>
              <a:t>.</a:t>
            </a:r>
          </a:p>
          <a:p>
            <a:pPr marL="0" indent="0">
              <a:buNone/>
            </a:pPr>
            <a:endParaRPr lang="it-IT" dirty="0"/>
          </a:p>
          <a:p>
            <a:pPr marL="0" indent="0">
              <a:buNone/>
            </a:pPr>
            <a:endParaRPr lang="en-US" sz="2100" b="1" dirty="0" smtClean="0"/>
          </a:p>
          <a:p>
            <a:pPr marL="0" indent="0">
              <a:buNone/>
            </a:pPr>
            <a:endParaRPr lang="en-US" sz="2100" b="1" dirty="0"/>
          </a:p>
          <a:p>
            <a:pPr marL="0" indent="0">
              <a:buNone/>
            </a:pPr>
            <a:r>
              <a:rPr lang="en-US" sz="2100" b="1" dirty="0" smtClean="0"/>
              <a:t>Mohammed </a:t>
            </a:r>
            <a:r>
              <a:rPr lang="en-US" sz="2100" b="1" dirty="0" err="1"/>
              <a:t>Guller</a:t>
            </a:r>
            <a:r>
              <a:rPr lang="en-US" sz="2100" b="1" dirty="0"/>
              <a:t>: </a:t>
            </a:r>
            <a:r>
              <a:rPr lang="en-US" sz="2100" b="1" dirty="0">
                <a:hlinkClick r:id="rId2"/>
              </a:rPr>
              <a:t>http://www.odbms.org/2017/02/qa-with-data-scientists-mohammed-guller/</a:t>
            </a:r>
            <a:endParaRPr lang="it-IT" sz="2100" dirty="0"/>
          </a:p>
          <a:p>
            <a:pPr marL="0" indent="0">
              <a:buNone/>
            </a:pPr>
            <a:endParaRPr lang="it-IT" dirty="0"/>
          </a:p>
        </p:txBody>
      </p:sp>
    </p:spTree>
    <p:extLst>
      <p:ext uri="{BB962C8B-B14F-4D97-AF65-F5344CB8AC3E}">
        <p14:creationId xmlns:p14="http://schemas.microsoft.com/office/powerpoint/2010/main" val="1159321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467544" y="1556792"/>
            <a:ext cx="8435280" cy="5040560"/>
          </a:xfrm>
        </p:spPr>
        <p:txBody>
          <a:bodyPr>
            <a:normAutofit fontScale="85000" lnSpcReduction="20000"/>
          </a:bodyPr>
          <a:lstStyle/>
          <a:p>
            <a:pPr marL="0" indent="0" algn="ctr" fontAlgn="base">
              <a:buNone/>
            </a:pPr>
            <a:r>
              <a:rPr lang="en-US" b="1" i="1" dirty="0">
                <a:solidFill>
                  <a:schemeClr val="accent1"/>
                </a:solidFill>
              </a:rPr>
              <a:t>I tend to rely on the “wisdom of the crowd” </a:t>
            </a:r>
            <a:endParaRPr lang="en-US" b="1" i="1" dirty="0" smtClean="0">
              <a:solidFill>
                <a:schemeClr val="accent1"/>
              </a:solidFill>
            </a:endParaRPr>
          </a:p>
          <a:p>
            <a:pPr marL="0" indent="0" algn="ctr" fontAlgn="base">
              <a:buNone/>
            </a:pPr>
            <a:endParaRPr lang="en-US" b="1" i="1" dirty="0" smtClean="0">
              <a:solidFill>
                <a:schemeClr val="accent1"/>
              </a:solidFill>
            </a:endParaRPr>
          </a:p>
          <a:p>
            <a:pPr marL="0" indent="0" fontAlgn="base">
              <a:buNone/>
            </a:pPr>
            <a:r>
              <a:rPr lang="en-US" dirty="0" smtClean="0"/>
              <a:t>by </a:t>
            </a:r>
            <a:r>
              <a:rPr lang="en-US" dirty="0"/>
              <a:t>implementing similar analysis using multiple techniques and machine learning algorithms. When the results diverge, I compare the methods to gain any insight about the quality of both data as well as models. </a:t>
            </a:r>
            <a:endParaRPr lang="en-US" dirty="0" smtClean="0"/>
          </a:p>
          <a:p>
            <a:pPr marL="0" indent="0" fontAlgn="base">
              <a:buNone/>
            </a:pPr>
            <a:endParaRPr lang="en-US" dirty="0" smtClean="0"/>
          </a:p>
          <a:p>
            <a:pPr marL="0" indent="0" fontAlgn="base">
              <a:buNone/>
            </a:pPr>
            <a:r>
              <a:rPr lang="en-US" dirty="0" smtClean="0"/>
              <a:t>This </a:t>
            </a:r>
            <a:r>
              <a:rPr lang="en-US" dirty="0"/>
              <a:t>technique works also well to validate the quality of streaming analytics: in this case the batch historical data can be used to double check the result in streaming mode, providing, for instance, end-of-day or end-of-month reporting for data correction and reconciliation</a:t>
            </a:r>
            <a:r>
              <a:rPr lang="en-US" dirty="0" smtClean="0"/>
              <a:t>.</a:t>
            </a:r>
          </a:p>
          <a:p>
            <a:pPr marL="0" indent="0" fontAlgn="base">
              <a:buNone/>
            </a:pPr>
            <a:endParaRPr lang="en-US" b="1" dirty="0" smtClean="0"/>
          </a:p>
          <a:p>
            <a:pPr marL="0" indent="0" fontAlgn="base">
              <a:buNone/>
            </a:pPr>
            <a:r>
              <a:rPr lang="en-US" sz="1900" b="1" dirty="0" err="1" smtClean="0"/>
              <a:t>Natalino</a:t>
            </a:r>
            <a:r>
              <a:rPr lang="en-US" sz="1900" b="1" dirty="0" smtClean="0"/>
              <a:t> </a:t>
            </a:r>
            <a:r>
              <a:rPr lang="en-US" sz="1900" b="1" dirty="0" err="1"/>
              <a:t>Busa</a:t>
            </a:r>
            <a:r>
              <a:rPr lang="en-US" sz="1900" b="1" dirty="0"/>
              <a:t>: </a:t>
            </a:r>
            <a:endParaRPr lang="it-IT" sz="1900" dirty="0"/>
          </a:p>
          <a:p>
            <a:pPr marL="0" indent="0" fontAlgn="base">
              <a:buNone/>
            </a:pPr>
            <a:endParaRPr lang="it-IT" dirty="0"/>
          </a:p>
        </p:txBody>
      </p:sp>
    </p:spTree>
    <p:extLst>
      <p:ext uri="{BB962C8B-B14F-4D97-AF65-F5344CB8AC3E}">
        <p14:creationId xmlns:p14="http://schemas.microsoft.com/office/powerpoint/2010/main" val="2124307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600200"/>
            <a:ext cx="8229600" cy="4925144"/>
          </a:xfrm>
        </p:spPr>
        <p:txBody>
          <a:bodyPr>
            <a:normAutofit fontScale="85000" lnSpcReduction="10000"/>
          </a:bodyPr>
          <a:lstStyle/>
          <a:p>
            <a:pPr marL="0" indent="0" algn="ctr" fontAlgn="base">
              <a:buNone/>
            </a:pPr>
            <a:r>
              <a:rPr lang="en-US" b="1" i="1" dirty="0">
                <a:solidFill>
                  <a:schemeClr val="accent1"/>
                </a:solidFill>
              </a:rPr>
              <a:t>Data quality is very important to make sure the analysis is correct and any predictive model we develop using that data is good. </a:t>
            </a:r>
            <a:endParaRPr lang="en-US" b="1" i="1" dirty="0" smtClean="0">
              <a:solidFill>
                <a:schemeClr val="accent1"/>
              </a:solidFill>
            </a:endParaRPr>
          </a:p>
          <a:p>
            <a:pPr marL="0" indent="0" fontAlgn="base">
              <a:buNone/>
            </a:pPr>
            <a:r>
              <a:rPr lang="en-US" dirty="0" smtClean="0"/>
              <a:t>Very </a:t>
            </a:r>
            <a:r>
              <a:rPr lang="en-US" dirty="0"/>
              <a:t>simply I would do some statistical analysis on the data, create some charts and visualize information. </a:t>
            </a:r>
            <a:endParaRPr lang="en-US" dirty="0" smtClean="0"/>
          </a:p>
          <a:p>
            <a:pPr marL="0" indent="0" fontAlgn="base">
              <a:buNone/>
            </a:pPr>
            <a:endParaRPr lang="en-US" dirty="0" smtClean="0"/>
          </a:p>
          <a:p>
            <a:pPr marL="0" indent="0" algn="ctr" fontAlgn="base">
              <a:buNone/>
            </a:pPr>
            <a:r>
              <a:rPr lang="en-US" b="1" i="1" dirty="0" smtClean="0">
                <a:solidFill>
                  <a:schemeClr val="accent1"/>
                </a:solidFill>
              </a:rPr>
              <a:t>I </a:t>
            </a:r>
            <a:r>
              <a:rPr lang="en-US" b="1" i="1" dirty="0">
                <a:solidFill>
                  <a:schemeClr val="accent1"/>
                </a:solidFill>
              </a:rPr>
              <a:t>also will clean data by making some choice at the time of data preparation. </a:t>
            </a:r>
            <a:endParaRPr lang="en-US" b="1" i="1" dirty="0" smtClean="0">
              <a:solidFill>
                <a:schemeClr val="accent1"/>
              </a:solidFill>
            </a:endParaRPr>
          </a:p>
          <a:p>
            <a:pPr marL="0" indent="0" fontAlgn="base">
              <a:buNone/>
            </a:pPr>
            <a:r>
              <a:rPr lang="en-US" dirty="0" smtClean="0"/>
              <a:t>This </a:t>
            </a:r>
            <a:r>
              <a:rPr lang="en-US" dirty="0"/>
              <a:t>would be part of the feature engineering stage that needs to be done before any modeling can be done</a:t>
            </a:r>
            <a:r>
              <a:rPr lang="en-US" dirty="0" smtClean="0"/>
              <a:t>.</a:t>
            </a:r>
          </a:p>
          <a:p>
            <a:pPr marL="0" indent="0" fontAlgn="base">
              <a:buNone/>
            </a:pPr>
            <a:endParaRPr lang="en-US" dirty="0" smtClean="0"/>
          </a:p>
          <a:p>
            <a:pPr marL="0" indent="0" fontAlgn="base">
              <a:buNone/>
            </a:pPr>
            <a:r>
              <a:rPr lang="en-US" sz="1700" b="1" dirty="0" err="1"/>
              <a:t>Vikas</a:t>
            </a:r>
            <a:r>
              <a:rPr lang="en-US" sz="1700" b="1" dirty="0"/>
              <a:t> </a:t>
            </a:r>
            <a:r>
              <a:rPr lang="en-US" sz="1700" b="1" dirty="0" err="1"/>
              <a:t>Rathee</a:t>
            </a:r>
            <a:r>
              <a:rPr lang="en-US" sz="1700" b="1" dirty="0"/>
              <a:t>: </a:t>
            </a:r>
            <a:endParaRPr lang="it-IT" sz="1700" dirty="0"/>
          </a:p>
          <a:p>
            <a:pPr marL="0" indent="0" fontAlgn="base">
              <a:buNone/>
            </a:pPr>
            <a:endParaRPr lang="it-IT" dirty="0"/>
          </a:p>
        </p:txBody>
      </p:sp>
    </p:spTree>
    <p:extLst>
      <p:ext uri="{BB962C8B-B14F-4D97-AF65-F5344CB8AC3E}">
        <p14:creationId xmlns:p14="http://schemas.microsoft.com/office/powerpoint/2010/main" val="291675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107504" y="1556792"/>
            <a:ext cx="9001000" cy="5256584"/>
          </a:xfrm>
        </p:spPr>
        <p:txBody>
          <a:bodyPr>
            <a:normAutofit fontScale="85000" lnSpcReduction="10000"/>
          </a:bodyPr>
          <a:lstStyle/>
          <a:p>
            <a:pPr marL="0" indent="0" algn="ctr" fontAlgn="base">
              <a:buNone/>
            </a:pPr>
            <a:r>
              <a:rPr lang="en-US" b="1" i="1" dirty="0">
                <a:solidFill>
                  <a:schemeClr val="accent1"/>
                </a:solidFill>
              </a:rPr>
              <a:t>To keep a data quality is mostly an </a:t>
            </a:r>
            <a:r>
              <a:rPr lang="en-US" b="1" i="1" u="sng" dirty="0">
                <a:solidFill>
                  <a:schemeClr val="accent1"/>
                </a:solidFill>
              </a:rPr>
              <a:t>adaptive</a:t>
            </a:r>
            <a:r>
              <a:rPr lang="en-US" b="1" i="1" dirty="0">
                <a:solidFill>
                  <a:schemeClr val="accent1"/>
                </a:solidFill>
              </a:rPr>
              <a:t> </a:t>
            </a:r>
            <a:r>
              <a:rPr lang="en-US" b="1" i="1" dirty="0" smtClean="0">
                <a:solidFill>
                  <a:schemeClr val="accent1"/>
                </a:solidFill>
              </a:rPr>
              <a:t>process</a:t>
            </a:r>
          </a:p>
          <a:p>
            <a:pPr marL="0" indent="0" algn="ctr" fontAlgn="base">
              <a:buNone/>
            </a:pPr>
            <a:endParaRPr lang="en-US" b="1" i="1" dirty="0" smtClean="0">
              <a:solidFill>
                <a:schemeClr val="accent1"/>
              </a:solidFill>
            </a:endParaRPr>
          </a:p>
          <a:p>
            <a:pPr marL="0" indent="0" fontAlgn="base">
              <a:buNone/>
            </a:pPr>
            <a:r>
              <a:rPr lang="en-US" dirty="0" smtClean="0"/>
              <a:t>for </a:t>
            </a:r>
            <a:r>
              <a:rPr lang="en-US" dirty="0"/>
              <a:t>example, because provisions of national law may change or because the analytical aims and purposes of the data owner may vary. </a:t>
            </a:r>
            <a:r>
              <a:rPr lang="en-US" dirty="0" smtClean="0"/>
              <a:t>Therefore</a:t>
            </a:r>
            <a:r>
              <a:rPr lang="en-US" dirty="0"/>
              <a:t>, </a:t>
            </a:r>
            <a:endParaRPr lang="en-US" dirty="0" smtClean="0"/>
          </a:p>
          <a:p>
            <a:pPr fontAlgn="base"/>
            <a:r>
              <a:rPr lang="en-US" sz="3100" b="1" i="1" dirty="0">
                <a:solidFill>
                  <a:schemeClr val="accent1"/>
                </a:solidFill>
              </a:rPr>
              <a:t>the ensuring of a data quality should be performed regularly,</a:t>
            </a:r>
          </a:p>
          <a:p>
            <a:pPr fontAlgn="base"/>
            <a:r>
              <a:rPr lang="en-US" sz="3100" b="1" i="1" dirty="0">
                <a:solidFill>
                  <a:schemeClr val="accent1"/>
                </a:solidFill>
              </a:rPr>
              <a:t>it should be consistent with the law (data privacy aspects and others), </a:t>
            </a:r>
          </a:p>
          <a:p>
            <a:pPr fontAlgn="base"/>
            <a:r>
              <a:rPr lang="en-US" sz="3100" b="1" i="1" dirty="0">
                <a:solidFill>
                  <a:schemeClr val="accent1"/>
                </a:solidFill>
              </a:rPr>
              <a:t>and should be commonly performed by a team of experts of different education levels (e.g., data engineers, lawyers, computer scientists, mathematicians).</a:t>
            </a:r>
            <a:endParaRPr lang="it-IT" sz="3100" b="1" i="1" dirty="0">
              <a:solidFill>
                <a:schemeClr val="accent1"/>
              </a:solidFill>
            </a:endParaRPr>
          </a:p>
          <a:p>
            <a:pPr marL="0" indent="0" fontAlgn="base">
              <a:buNone/>
            </a:pPr>
            <a:endParaRPr lang="en-US" sz="1800" dirty="0" smtClean="0"/>
          </a:p>
          <a:p>
            <a:pPr marL="0" indent="0" fontAlgn="base">
              <a:buNone/>
            </a:pPr>
            <a:r>
              <a:rPr lang="en-US" sz="1800" b="1" dirty="0" err="1" smtClean="0"/>
              <a:t>ChristopherSchommer</a:t>
            </a:r>
            <a:r>
              <a:rPr lang="en-US" sz="1800" b="1" dirty="0"/>
              <a:t>: </a:t>
            </a:r>
            <a:r>
              <a:rPr lang="en-US" sz="1800" b="1" dirty="0">
                <a:hlinkClick r:id="rId2"/>
              </a:rPr>
              <a:t>http://www.odbms.org/2017/01/qa-with-data-scientists-christopher-schommer</a:t>
            </a:r>
            <a:r>
              <a:rPr lang="en-US" sz="1800" b="1" dirty="0" smtClean="0">
                <a:hlinkClick r:id="rId2"/>
              </a:rPr>
              <a:t>/</a:t>
            </a:r>
            <a:endParaRPr lang="it-IT" sz="1800" dirty="0"/>
          </a:p>
        </p:txBody>
      </p:sp>
    </p:spTree>
    <p:extLst>
      <p:ext uri="{BB962C8B-B14F-4D97-AF65-F5344CB8AC3E}">
        <p14:creationId xmlns:p14="http://schemas.microsoft.com/office/powerpoint/2010/main" val="52280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457200" y="1412776"/>
            <a:ext cx="8229600" cy="5328592"/>
          </a:xfrm>
        </p:spPr>
        <p:txBody>
          <a:bodyPr>
            <a:normAutofit fontScale="77500" lnSpcReduction="20000"/>
          </a:bodyPr>
          <a:lstStyle/>
          <a:p>
            <a:pPr marL="0" indent="0" algn="ctr">
              <a:buNone/>
            </a:pPr>
            <a:r>
              <a:rPr lang="en-US" b="1" i="1" dirty="0" smtClean="0">
                <a:solidFill>
                  <a:schemeClr val="accent1"/>
                </a:solidFill>
              </a:rPr>
              <a:t>Make </a:t>
            </a:r>
            <a:r>
              <a:rPr lang="en-US" b="1" i="1" dirty="0">
                <a:solidFill>
                  <a:schemeClr val="accent1"/>
                </a:solidFill>
              </a:rPr>
              <a:t>sure you know where the data comes from and </a:t>
            </a:r>
            <a:endParaRPr lang="en-US" b="1" i="1" dirty="0" smtClean="0">
              <a:solidFill>
                <a:schemeClr val="accent1"/>
              </a:solidFill>
            </a:endParaRPr>
          </a:p>
          <a:p>
            <a:pPr marL="0" indent="0" algn="ctr">
              <a:buNone/>
            </a:pPr>
            <a:r>
              <a:rPr lang="en-US" b="1" i="1" dirty="0" smtClean="0">
                <a:solidFill>
                  <a:schemeClr val="accent1"/>
                </a:solidFill>
              </a:rPr>
              <a:t>what </a:t>
            </a:r>
            <a:r>
              <a:rPr lang="en-US" b="1" i="1" dirty="0">
                <a:solidFill>
                  <a:schemeClr val="accent1"/>
                </a:solidFill>
              </a:rPr>
              <a:t>the records actually mean.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dirty="0" smtClean="0"/>
              <a:t>Is </a:t>
            </a:r>
            <a:r>
              <a:rPr lang="en-US" dirty="0"/>
              <a:t>it a static snapshot that was already processed in some way, or does it come from the primary </a:t>
            </a:r>
            <a:r>
              <a:rPr lang="en-US" dirty="0" smtClean="0"/>
              <a:t>source</a:t>
            </a:r>
            <a:r>
              <a:rPr lang="en-US" dirty="0"/>
              <a:t>?</a:t>
            </a:r>
            <a:endParaRPr lang="en-US" dirty="0" smtClean="0"/>
          </a:p>
          <a:p>
            <a:pPr marL="0" indent="0">
              <a:buNone/>
            </a:pPr>
            <a:r>
              <a:rPr lang="en-US" dirty="0" smtClean="0"/>
              <a:t>Plotting </a:t>
            </a:r>
            <a:r>
              <a:rPr lang="en-US" dirty="0"/>
              <a:t>histograms and profiling data in other ways is a good start to find outliners and data gaps that should undergo imputation (filling of data gaps with reasonable fillers</a:t>
            </a:r>
            <a:r>
              <a:rPr lang="en-US" dirty="0" smtClean="0"/>
              <a:t>).</a:t>
            </a:r>
          </a:p>
          <a:p>
            <a:pPr marL="0" indent="0">
              <a:buNone/>
            </a:pPr>
            <a:endParaRPr lang="en-US" dirty="0" smtClean="0"/>
          </a:p>
          <a:p>
            <a:pPr marL="0" indent="0">
              <a:buNone/>
            </a:pPr>
            <a:r>
              <a:rPr lang="en-US" b="1" i="1" dirty="0" err="1" smtClean="0">
                <a:solidFill>
                  <a:schemeClr val="accent1"/>
                </a:solidFill>
              </a:rPr>
              <a:t>Measureing</a:t>
            </a:r>
            <a:r>
              <a:rPr lang="en-US" b="1" i="1" dirty="0" smtClean="0">
                <a:solidFill>
                  <a:schemeClr val="accent1"/>
                </a:solidFill>
              </a:rPr>
              <a:t> </a:t>
            </a:r>
            <a:r>
              <a:rPr lang="en-US" b="1" i="1" dirty="0">
                <a:solidFill>
                  <a:schemeClr val="accent1"/>
                </a:solidFill>
              </a:rPr>
              <a:t>is key</a:t>
            </a:r>
            <a:r>
              <a:rPr lang="en-US" dirty="0"/>
              <a:t>, so doing everything from inter-annotator agreement of the gold data over training, dev-test and test evaluations to human SME output grading consistently pays back the effort</a:t>
            </a:r>
            <a:r>
              <a:rPr lang="en-US" dirty="0" smtClean="0"/>
              <a:t>.</a:t>
            </a:r>
          </a:p>
          <a:p>
            <a:pPr marL="0" indent="0">
              <a:buNone/>
            </a:pPr>
            <a:endParaRPr lang="it-IT" dirty="0"/>
          </a:p>
          <a:p>
            <a:pPr marL="0" indent="0">
              <a:buNone/>
            </a:pPr>
            <a:r>
              <a:rPr lang="en-US" sz="2100" b="1" dirty="0" err="1"/>
              <a:t>Jochen</a:t>
            </a:r>
            <a:r>
              <a:rPr lang="en-US" sz="2100" b="1" dirty="0"/>
              <a:t> </a:t>
            </a:r>
            <a:r>
              <a:rPr lang="en-US" sz="2100" b="1" dirty="0" err="1"/>
              <a:t>Leidner</a:t>
            </a:r>
            <a:r>
              <a:rPr lang="en-US" sz="2100" b="1" dirty="0"/>
              <a:t>: </a:t>
            </a:r>
            <a:r>
              <a:rPr lang="en-US" sz="2100" b="1" dirty="0">
                <a:hlinkClick r:id="rId2"/>
              </a:rPr>
              <a:t>http://www.odbms.org/2017/01/qa-with-data-scientists-jochen-leidner/</a:t>
            </a:r>
            <a:endParaRPr lang="it-IT" sz="2100" dirty="0"/>
          </a:p>
          <a:p>
            <a:pPr marL="0" indent="0">
              <a:buNone/>
            </a:pPr>
            <a:endParaRPr lang="it-IT" dirty="0"/>
          </a:p>
        </p:txBody>
      </p:sp>
    </p:spTree>
    <p:extLst>
      <p:ext uri="{BB962C8B-B14F-4D97-AF65-F5344CB8AC3E}">
        <p14:creationId xmlns:p14="http://schemas.microsoft.com/office/powerpoint/2010/main" val="426371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a:bodyPr>
          <a:lstStyle/>
          <a:p>
            <a:r>
              <a:rPr lang="en-US" i="1" dirty="0" smtClean="0"/>
              <a:t>1-How </a:t>
            </a:r>
            <a:r>
              <a:rPr lang="en-US" i="1" dirty="0"/>
              <a:t>do you ensure data quality</a:t>
            </a:r>
            <a:r>
              <a:rPr lang="en-US" i="1" dirty="0" smtClean="0"/>
              <a:t>?</a:t>
            </a:r>
            <a:endParaRPr lang="it-IT" dirty="0"/>
          </a:p>
        </p:txBody>
      </p:sp>
      <p:sp>
        <p:nvSpPr>
          <p:cNvPr id="3" name="Segnaposto contenuto 2"/>
          <p:cNvSpPr>
            <a:spLocks noGrp="1"/>
          </p:cNvSpPr>
          <p:nvPr>
            <p:ph idx="1"/>
          </p:nvPr>
        </p:nvSpPr>
        <p:spPr>
          <a:xfrm>
            <a:off x="323528" y="1412776"/>
            <a:ext cx="8712968" cy="5400600"/>
          </a:xfrm>
        </p:spPr>
        <p:txBody>
          <a:bodyPr>
            <a:normAutofit fontScale="70000" lnSpcReduction="20000"/>
          </a:bodyPr>
          <a:lstStyle/>
          <a:p>
            <a:pPr marL="0" indent="0" algn="ctr" fontAlgn="base">
              <a:buNone/>
            </a:pPr>
            <a:r>
              <a:rPr lang="en-US" b="1" i="1" dirty="0">
                <a:solidFill>
                  <a:schemeClr val="accent1">
                    <a:lumMod val="75000"/>
                  </a:schemeClr>
                </a:solidFill>
              </a:rPr>
              <a:t>The sad truth is – you cannot. </a:t>
            </a:r>
            <a:endParaRPr lang="en-US" b="1" i="1" dirty="0" smtClean="0">
              <a:solidFill>
                <a:schemeClr val="accent1">
                  <a:lumMod val="75000"/>
                </a:schemeClr>
              </a:solidFill>
            </a:endParaRPr>
          </a:p>
          <a:p>
            <a:pPr marL="0" indent="0" algn="ctr" fontAlgn="base">
              <a:buNone/>
            </a:pPr>
            <a:endParaRPr lang="en-US" b="1" i="1" dirty="0" smtClean="0">
              <a:solidFill>
                <a:schemeClr val="accent1">
                  <a:lumMod val="75000"/>
                </a:schemeClr>
              </a:solidFill>
            </a:endParaRPr>
          </a:p>
          <a:p>
            <a:pPr marL="0" indent="0" fontAlgn="base">
              <a:buNone/>
            </a:pPr>
            <a:r>
              <a:rPr lang="en-US" dirty="0" smtClean="0"/>
              <a:t>Much </a:t>
            </a:r>
            <a:r>
              <a:rPr lang="en-US" dirty="0"/>
              <a:t>is written about data quality and it is certainly a useful </a:t>
            </a:r>
            <a:r>
              <a:rPr lang="en-US" i="1" dirty="0">
                <a:effectLst>
                  <a:outerShdw blurRad="38100" dist="38100" dir="2700000" algn="tl">
                    <a:srgbClr val="000000">
                      <a:alpha val="43137"/>
                    </a:srgbClr>
                  </a:outerShdw>
                </a:effectLst>
              </a:rPr>
              <a:t>relative</a:t>
            </a:r>
            <a:r>
              <a:rPr lang="en-US" dirty="0">
                <a:effectLst>
                  <a:outerShdw blurRad="38100" dist="38100" dir="2700000" algn="tl">
                    <a:srgbClr val="000000">
                      <a:alpha val="43137"/>
                    </a:srgbClr>
                  </a:outerShdw>
                </a:effectLst>
              </a:rPr>
              <a:t> </a:t>
            </a:r>
            <a:r>
              <a:rPr lang="en-US" dirty="0"/>
              <a:t>concept, but as an absolute goal </a:t>
            </a:r>
            <a:r>
              <a:rPr lang="en-US" i="1" dirty="0">
                <a:solidFill>
                  <a:schemeClr val="accent1">
                    <a:lumMod val="75000"/>
                  </a:schemeClr>
                </a:solidFill>
              </a:rPr>
              <a:t>it will remain an unachievable ideal </a:t>
            </a:r>
            <a:r>
              <a:rPr lang="en-US" dirty="0"/>
              <a:t>(with the irrelevant exception of simulated data …).</a:t>
            </a:r>
            <a:endParaRPr lang="it-IT" dirty="0"/>
          </a:p>
          <a:p>
            <a:pPr fontAlgn="base"/>
            <a:r>
              <a:rPr lang="en-US" b="1" i="1" dirty="0" smtClean="0">
                <a:solidFill>
                  <a:schemeClr val="accent1"/>
                </a:solidFill>
                <a:effectLst>
                  <a:outerShdw blurRad="38100" dist="38100" dir="2700000" algn="tl">
                    <a:srgbClr val="000000">
                      <a:alpha val="43137"/>
                    </a:srgbClr>
                  </a:outerShdw>
                </a:effectLst>
              </a:rPr>
              <a:t>data </a:t>
            </a:r>
            <a:r>
              <a:rPr lang="en-US" b="1" i="1" dirty="0">
                <a:solidFill>
                  <a:schemeClr val="accent1"/>
                </a:solidFill>
                <a:effectLst>
                  <a:outerShdw blurRad="38100" dist="38100" dir="2700000" algn="tl">
                    <a:srgbClr val="000000">
                      <a:alpha val="43137"/>
                    </a:srgbClr>
                  </a:outerShdw>
                </a:effectLst>
              </a:rPr>
              <a:t>quality has many </a:t>
            </a:r>
            <a:r>
              <a:rPr lang="en-US" b="1" i="1" dirty="0" smtClean="0">
                <a:solidFill>
                  <a:schemeClr val="accent1"/>
                </a:solidFill>
                <a:effectLst>
                  <a:outerShdw blurRad="38100" dist="38100" dir="2700000" algn="tl">
                    <a:srgbClr val="000000">
                      <a:alpha val="43137"/>
                    </a:srgbClr>
                  </a:outerShdw>
                </a:effectLst>
              </a:rPr>
              <a:t>dimensions</a:t>
            </a:r>
            <a:endParaRPr lang="it-IT" b="1" i="1" dirty="0">
              <a:solidFill>
                <a:schemeClr val="accent1"/>
              </a:solidFill>
              <a:effectLst>
                <a:outerShdw blurRad="38100" dist="38100" dir="2700000" algn="tl">
                  <a:srgbClr val="000000">
                    <a:alpha val="43137"/>
                  </a:srgbClr>
                </a:outerShdw>
              </a:effectLst>
            </a:endParaRPr>
          </a:p>
          <a:p>
            <a:pPr fontAlgn="base"/>
            <a:r>
              <a:rPr lang="en-US" b="1" i="1" dirty="0" smtClean="0">
                <a:solidFill>
                  <a:schemeClr val="accent1"/>
                </a:solidFill>
              </a:rPr>
              <a:t>it </a:t>
            </a:r>
            <a:r>
              <a:rPr lang="en-US" b="1" i="1" dirty="0">
                <a:solidFill>
                  <a:schemeClr val="accent1"/>
                </a:solidFill>
              </a:rPr>
              <a:t>is inherently relative</a:t>
            </a:r>
            <a:r>
              <a:rPr lang="en-US" dirty="0"/>
              <a:t>: the exact data can be quite good for one purpose and terrible for </a:t>
            </a:r>
            <a:r>
              <a:rPr lang="en-US" dirty="0" smtClean="0"/>
              <a:t>another</a:t>
            </a:r>
          </a:p>
          <a:p>
            <a:pPr fontAlgn="base"/>
            <a:r>
              <a:rPr lang="en-US" b="1" i="1" dirty="0" smtClean="0">
                <a:solidFill>
                  <a:schemeClr val="accent1"/>
                </a:solidFill>
              </a:rPr>
              <a:t>data </a:t>
            </a:r>
            <a:r>
              <a:rPr lang="en-US" b="1" i="1" dirty="0">
                <a:solidFill>
                  <a:schemeClr val="accent1"/>
                </a:solidFill>
              </a:rPr>
              <a:t>quality is a very different concept for ‘raw’ event log data vs. aggregated and processed </a:t>
            </a:r>
            <a:r>
              <a:rPr lang="en-US" b="1" i="1" dirty="0" smtClean="0">
                <a:solidFill>
                  <a:schemeClr val="accent1"/>
                </a:solidFill>
              </a:rPr>
              <a:t>data</a:t>
            </a:r>
          </a:p>
          <a:p>
            <a:pPr fontAlgn="base"/>
            <a:r>
              <a:rPr lang="en-US" b="1" i="1" dirty="0">
                <a:solidFill>
                  <a:schemeClr val="accent1"/>
                </a:solidFill>
              </a:rPr>
              <a:t>y</a:t>
            </a:r>
            <a:r>
              <a:rPr lang="en-US" b="1" i="1" dirty="0" smtClean="0">
                <a:solidFill>
                  <a:schemeClr val="accent1"/>
                </a:solidFill>
              </a:rPr>
              <a:t>ou almost </a:t>
            </a:r>
            <a:r>
              <a:rPr lang="en-US" b="1" i="1" dirty="0">
                <a:solidFill>
                  <a:schemeClr val="accent1"/>
                </a:solidFill>
              </a:rPr>
              <a:t>never know what you don’t know about your data. </a:t>
            </a:r>
            <a:endParaRPr lang="en-US" b="1" i="1" dirty="0" smtClean="0">
              <a:solidFill>
                <a:schemeClr val="accent1"/>
              </a:solidFill>
            </a:endParaRPr>
          </a:p>
          <a:p>
            <a:pPr fontAlgn="base"/>
            <a:endParaRPr lang="en-US" dirty="0"/>
          </a:p>
          <a:p>
            <a:pPr marL="0" indent="0" fontAlgn="base">
              <a:buNone/>
            </a:pPr>
            <a:r>
              <a:rPr lang="en-US" dirty="0" smtClean="0"/>
              <a:t>In </a:t>
            </a:r>
            <a:r>
              <a:rPr lang="en-US" dirty="0"/>
              <a:t>the end, all you can do is your best! </a:t>
            </a:r>
            <a:r>
              <a:rPr lang="en-US" dirty="0" smtClean="0"/>
              <a:t> </a:t>
            </a:r>
            <a:r>
              <a:rPr lang="en-US" dirty="0" err="1" smtClean="0"/>
              <a:t>Scepticism</a:t>
            </a:r>
            <a:r>
              <a:rPr lang="en-US" dirty="0"/>
              <a:t>, experience, and some sense of data intuition are the best sources of guidance you will have</a:t>
            </a:r>
            <a:r>
              <a:rPr lang="en-US" dirty="0" smtClean="0"/>
              <a:t>.</a:t>
            </a:r>
          </a:p>
          <a:p>
            <a:pPr marL="0" indent="0" fontAlgn="base">
              <a:buNone/>
            </a:pPr>
            <a:endParaRPr lang="en-US" dirty="0" smtClean="0"/>
          </a:p>
          <a:p>
            <a:pPr marL="0" indent="0" fontAlgn="base">
              <a:buNone/>
            </a:pPr>
            <a:endParaRPr lang="en-US" dirty="0" smtClean="0"/>
          </a:p>
          <a:p>
            <a:pPr marL="0" indent="0" fontAlgn="base">
              <a:buNone/>
            </a:pPr>
            <a:r>
              <a:rPr lang="it-IT" sz="2000" b="1" dirty="0"/>
              <a:t>Claudia </a:t>
            </a:r>
            <a:r>
              <a:rPr lang="it-IT" sz="2000" b="1" dirty="0" err="1"/>
              <a:t>Perlich</a:t>
            </a:r>
            <a:r>
              <a:rPr lang="it-IT" sz="2000" b="1" dirty="0"/>
              <a:t>: </a:t>
            </a:r>
            <a:r>
              <a:rPr lang="it-IT" sz="2000" b="1" dirty="0">
                <a:hlinkClick r:id="rId2"/>
              </a:rPr>
              <a:t>http://www.odbms.org/2016/11/qa-with-data-scientists-claudia-perlich/</a:t>
            </a:r>
            <a:endParaRPr lang="it-IT" sz="2000" dirty="0"/>
          </a:p>
          <a:p>
            <a:pPr marL="0" indent="0" fontAlgn="base">
              <a:buNone/>
            </a:pPr>
            <a:endParaRPr lang="it-IT" dirty="0"/>
          </a:p>
          <a:p>
            <a:pPr marL="0" indent="0">
              <a:buNone/>
            </a:pPr>
            <a:endParaRPr lang="it-IT" dirty="0"/>
          </a:p>
        </p:txBody>
      </p:sp>
    </p:spTree>
    <p:extLst>
      <p:ext uri="{BB962C8B-B14F-4D97-AF65-F5344CB8AC3E}">
        <p14:creationId xmlns:p14="http://schemas.microsoft.com/office/powerpoint/2010/main" val="174495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lstStyle/>
          <a:p>
            <a:r>
              <a:rPr lang="en-US" i="1" dirty="0" smtClean="0"/>
              <a:t>1-How </a:t>
            </a:r>
            <a:r>
              <a:rPr lang="en-US" i="1" dirty="0"/>
              <a:t>do you ensure data quality?</a:t>
            </a:r>
            <a:endParaRPr lang="it-IT" dirty="0"/>
          </a:p>
        </p:txBody>
      </p:sp>
      <p:sp>
        <p:nvSpPr>
          <p:cNvPr id="3" name="Segnaposto contenuto 2"/>
          <p:cNvSpPr>
            <a:spLocks noGrp="1"/>
          </p:cNvSpPr>
          <p:nvPr>
            <p:ph idx="1"/>
          </p:nvPr>
        </p:nvSpPr>
        <p:spPr>
          <a:xfrm>
            <a:off x="323528" y="1268760"/>
            <a:ext cx="8640960" cy="5445225"/>
          </a:xfrm>
        </p:spPr>
        <p:txBody>
          <a:bodyPr>
            <a:normAutofit fontScale="70000" lnSpcReduction="20000"/>
          </a:bodyPr>
          <a:lstStyle/>
          <a:p>
            <a:pPr marL="0" indent="0" algn="ctr">
              <a:buNone/>
            </a:pPr>
            <a:r>
              <a:rPr lang="en-US" b="1" i="1" dirty="0">
                <a:solidFill>
                  <a:schemeClr val="accent1"/>
                </a:solidFill>
              </a:rPr>
              <a:t>Data Quality is critical.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dirty="0" smtClean="0"/>
              <a:t>We </a:t>
            </a:r>
            <a:r>
              <a:rPr lang="en-US" dirty="0"/>
              <a:t>hear often from many of our clients that ensuring trust in the quality of information used for analysis is a priority. </a:t>
            </a:r>
            <a:endParaRPr lang="en-US" dirty="0" smtClean="0"/>
          </a:p>
          <a:p>
            <a:pPr marL="0" indent="0">
              <a:buNone/>
            </a:pPr>
            <a:endParaRPr lang="en-US" dirty="0" smtClean="0"/>
          </a:p>
          <a:p>
            <a:pPr marL="0" indent="0">
              <a:buNone/>
            </a:pPr>
            <a:r>
              <a:rPr lang="en-US" b="1" i="1" dirty="0" smtClean="0">
                <a:solidFill>
                  <a:schemeClr val="accent1"/>
                </a:solidFill>
              </a:rPr>
              <a:t>The </a:t>
            </a:r>
            <a:r>
              <a:rPr lang="en-US" b="1" i="1" dirty="0">
                <a:solidFill>
                  <a:schemeClr val="accent1"/>
                </a:solidFill>
              </a:rPr>
              <a:t>thresholds and tolerance of data quality can vary across problem domains and industries but nevertheless data quality and validation processes should be tightly integrated into the </a:t>
            </a:r>
            <a:r>
              <a:rPr lang="en-US" b="1" i="1" u="sng" dirty="0">
                <a:solidFill>
                  <a:schemeClr val="accent1"/>
                </a:solidFill>
              </a:rPr>
              <a:t>data preparation steps</a:t>
            </a:r>
            <a:r>
              <a:rPr lang="en-US" b="1" i="1" dirty="0">
                <a:solidFill>
                  <a:schemeClr val="accent1"/>
                </a:solidFill>
              </a:rPr>
              <a:t>. </a:t>
            </a:r>
            <a:endParaRPr lang="en-US" b="1" i="1" dirty="0" smtClean="0">
              <a:solidFill>
                <a:schemeClr val="accent1"/>
              </a:solidFill>
            </a:endParaRPr>
          </a:p>
          <a:p>
            <a:pPr marL="0" indent="0">
              <a:buNone/>
            </a:pPr>
            <a:endParaRPr lang="en-US" b="1" i="1" dirty="0">
              <a:solidFill>
                <a:schemeClr val="accent1"/>
              </a:solidFill>
            </a:endParaRPr>
          </a:p>
          <a:p>
            <a:pPr marL="0" indent="0">
              <a:buNone/>
            </a:pPr>
            <a:r>
              <a:rPr lang="en-US" dirty="0" smtClean="0"/>
              <a:t>Data </a:t>
            </a:r>
            <a:r>
              <a:rPr lang="en-US" dirty="0"/>
              <a:t>scientists should have full transparency on the profile and quality of datasets that they are working with and have tools at their disposal to remediate fixes with proper governance and procedures as necessary. Emerging data quality technologies are embedding leverages machine learning features to detect proactive data errors and make data quality a business-user friendly and an intelligent function more than ever it has been for </a:t>
            </a:r>
            <a:r>
              <a:rPr lang="en-US" dirty="0" smtClean="0"/>
              <a:t>years</a:t>
            </a:r>
          </a:p>
          <a:p>
            <a:pPr marL="0" indent="0">
              <a:buNone/>
            </a:pPr>
            <a:endParaRPr lang="it-IT" dirty="0"/>
          </a:p>
          <a:p>
            <a:pPr marL="0" indent="0">
              <a:buNone/>
            </a:pPr>
            <a:r>
              <a:rPr lang="en-US" sz="2000" b="1" dirty="0" err="1" smtClean="0"/>
              <a:t>Ritesh</a:t>
            </a:r>
            <a:r>
              <a:rPr lang="en-US" sz="2000" b="1" dirty="0" smtClean="0"/>
              <a:t> </a:t>
            </a:r>
            <a:r>
              <a:rPr lang="en-US" sz="2000" b="1" dirty="0"/>
              <a:t>Ramesh: </a:t>
            </a:r>
            <a:r>
              <a:rPr lang="en-US" sz="2000" b="1" dirty="0">
                <a:hlinkClick r:id="rId2"/>
              </a:rPr>
              <a:t>http://www.odbms.org/2016/11/qa-with-data-scientists-ritesh-ramesh/</a:t>
            </a:r>
            <a:endParaRPr lang="it-IT" sz="2000" dirty="0"/>
          </a:p>
          <a:p>
            <a:pPr marL="0" indent="0">
              <a:buNone/>
            </a:pPr>
            <a:endParaRPr lang="it-IT" dirty="0"/>
          </a:p>
        </p:txBody>
      </p:sp>
    </p:spTree>
    <p:extLst>
      <p:ext uri="{BB962C8B-B14F-4D97-AF65-F5344CB8AC3E}">
        <p14:creationId xmlns:p14="http://schemas.microsoft.com/office/powerpoint/2010/main" val="175693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a:bodyPr>
          <a:lstStyle/>
          <a:p>
            <a:r>
              <a:rPr lang="en-US" i="1" dirty="0" smtClean="0"/>
              <a:t>1-How </a:t>
            </a:r>
            <a:r>
              <a:rPr lang="en-US" i="1" dirty="0"/>
              <a:t>do you ensure data quality? </a:t>
            </a:r>
            <a:endParaRPr lang="it-IT" dirty="0"/>
          </a:p>
        </p:txBody>
      </p:sp>
      <p:sp>
        <p:nvSpPr>
          <p:cNvPr id="3" name="Segnaposto contenuto 2"/>
          <p:cNvSpPr>
            <a:spLocks noGrp="1"/>
          </p:cNvSpPr>
          <p:nvPr>
            <p:ph idx="1"/>
          </p:nvPr>
        </p:nvSpPr>
        <p:spPr>
          <a:xfrm>
            <a:off x="323528" y="1196752"/>
            <a:ext cx="8640960" cy="5544616"/>
          </a:xfrm>
        </p:spPr>
        <p:txBody>
          <a:bodyPr>
            <a:normAutofit fontScale="62500" lnSpcReduction="20000"/>
          </a:bodyPr>
          <a:lstStyle/>
          <a:p>
            <a:pPr marL="0" indent="0" algn="ctr" fontAlgn="base">
              <a:buNone/>
            </a:pPr>
            <a:r>
              <a:rPr lang="en-US" b="1" i="1" dirty="0">
                <a:solidFill>
                  <a:schemeClr val="accent1"/>
                </a:solidFill>
              </a:rPr>
              <a:t>Data Quality is a fascinating question. </a:t>
            </a:r>
            <a:endParaRPr lang="en-US" b="1" i="1" dirty="0" smtClean="0">
              <a:solidFill>
                <a:schemeClr val="accent1"/>
              </a:solidFill>
            </a:endParaRPr>
          </a:p>
          <a:p>
            <a:pPr marL="0" indent="0" algn="ctr" fontAlgn="base">
              <a:buNone/>
            </a:pPr>
            <a:endParaRPr lang="en-US" b="1" dirty="0" smtClean="0">
              <a:solidFill>
                <a:schemeClr val="accent1"/>
              </a:solidFill>
            </a:endParaRPr>
          </a:p>
          <a:p>
            <a:pPr marL="0" indent="0" fontAlgn="base">
              <a:buNone/>
            </a:pPr>
            <a:r>
              <a:rPr lang="en-US" dirty="0" smtClean="0"/>
              <a:t>It </a:t>
            </a:r>
            <a:r>
              <a:rPr lang="en-US" dirty="0"/>
              <a:t>is possible to invest enormous levels of resource into attempting to ensure near perfect data quality and still fail</a:t>
            </a:r>
            <a:r>
              <a:rPr lang="en-US" dirty="0" smtClean="0"/>
              <a:t>. The </a:t>
            </a:r>
            <a:r>
              <a:rPr lang="en-US" dirty="0"/>
              <a:t>critical question should, however, start from the Governance perspective of questions such as:</a:t>
            </a:r>
            <a:endParaRPr lang="it-IT" dirty="0"/>
          </a:p>
          <a:p>
            <a:pPr fontAlgn="base"/>
            <a:r>
              <a:rPr lang="en-US" b="1" dirty="0" smtClean="0">
                <a:solidFill>
                  <a:schemeClr val="accent1"/>
                </a:solidFill>
              </a:rPr>
              <a:t>What is the overall business Value of the intended analysis?</a:t>
            </a:r>
            <a:endParaRPr lang="it-IT" b="1" dirty="0">
              <a:solidFill>
                <a:schemeClr val="accent1"/>
              </a:solidFill>
            </a:endParaRPr>
          </a:p>
          <a:p>
            <a:pPr fontAlgn="base"/>
            <a:r>
              <a:rPr lang="en-US" b="1" dirty="0">
                <a:solidFill>
                  <a:schemeClr val="accent1"/>
                </a:solidFill>
              </a:rPr>
              <a:t>How is the Value of the intended insight affected by different levels of data quality (or Veracity)?</a:t>
            </a:r>
            <a:endParaRPr lang="it-IT" b="1" dirty="0">
              <a:solidFill>
                <a:schemeClr val="accent1"/>
              </a:solidFill>
            </a:endParaRPr>
          </a:p>
          <a:p>
            <a:pPr fontAlgn="base"/>
            <a:r>
              <a:rPr lang="en-US" b="1" dirty="0">
                <a:solidFill>
                  <a:schemeClr val="accent1"/>
                </a:solidFill>
              </a:rPr>
              <a:t>What is the level of Vulnerability to our </a:t>
            </a:r>
            <a:r>
              <a:rPr lang="en-US" b="1" dirty="0" smtClean="0">
                <a:solidFill>
                  <a:schemeClr val="accent1"/>
                </a:solidFill>
              </a:rPr>
              <a:t>organization </a:t>
            </a:r>
            <a:r>
              <a:rPr lang="en-US" b="1" dirty="0">
                <a:solidFill>
                  <a:schemeClr val="accent1"/>
                </a:solidFill>
              </a:rPr>
              <a:t>(or other stakeholders) if the data is not perfectly correct </a:t>
            </a:r>
            <a:r>
              <a:rPr lang="en-US" b="1" dirty="0" smtClean="0">
                <a:solidFill>
                  <a:schemeClr val="accent1"/>
                </a:solidFill>
              </a:rPr>
              <a:t>in </a:t>
            </a:r>
            <a:r>
              <a:rPr lang="en-US" b="1" dirty="0">
                <a:solidFill>
                  <a:schemeClr val="accent1"/>
                </a:solidFill>
              </a:rPr>
              <a:t>terms of reputation, or financial consequences?</a:t>
            </a:r>
            <a:endParaRPr lang="it-IT" b="1" dirty="0">
              <a:solidFill>
                <a:schemeClr val="accent1"/>
              </a:solidFill>
            </a:endParaRPr>
          </a:p>
          <a:p>
            <a:pPr marL="0" indent="0" fontAlgn="base">
              <a:buNone/>
            </a:pPr>
            <a:endParaRPr lang="en-US" dirty="0" smtClean="0"/>
          </a:p>
          <a:p>
            <a:pPr marL="0" indent="0" fontAlgn="base">
              <a:buNone/>
            </a:pPr>
            <a:r>
              <a:rPr lang="en-US" dirty="0" smtClean="0"/>
              <a:t>Once </a:t>
            </a:r>
            <a:r>
              <a:rPr lang="en-US" dirty="0"/>
              <a:t>you have answers to those questions and the sensitivities of your project to various levels of data quality, you will then begin to have an idea of just what level of data quality you need to achieve. </a:t>
            </a:r>
            <a:endParaRPr lang="en-US" dirty="0" smtClean="0"/>
          </a:p>
          <a:p>
            <a:pPr marL="0" indent="0" fontAlgn="base">
              <a:buNone/>
            </a:pPr>
            <a:r>
              <a:rPr lang="en-US" dirty="0" smtClean="0"/>
              <a:t>You </a:t>
            </a:r>
            <a:r>
              <a:rPr lang="en-US" dirty="0"/>
              <a:t>will also then have some ideas about what metrics you need to develop and collect, in order to guide your data ingestion and data cleansing and filtering </a:t>
            </a:r>
            <a:r>
              <a:rPr lang="en-US" dirty="0" smtClean="0"/>
              <a:t>activities</a:t>
            </a:r>
          </a:p>
          <a:p>
            <a:pPr marL="0" indent="0" fontAlgn="base">
              <a:buNone/>
            </a:pPr>
            <a:endParaRPr lang="en-US" dirty="0" smtClean="0"/>
          </a:p>
          <a:p>
            <a:pPr marL="0" indent="0" fontAlgn="base">
              <a:buNone/>
            </a:pPr>
            <a:r>
              <a:rPr lang="en-US" sz="2200" b="1" dirty="0" smtClean="0"/>
              <a:t>Richard </a:t>
            </a:r>
            <a:r>
              <a:rPr lang="en-US" sz="2200" b="1" dirty="0"/>
              <a:t>J Self: </a:t>
            </a:r>
            <a:r>
              <a:rPr lang="en-US" sz="2200" b="1" dirty="0">
                <a:hlinkClick r:id="rId2"/>
              </a:rPr>
              <a:t>http://www.odbms.org/2016/11/qa-with-data-scientists-richard-j-self/</a:t>
            </a:r>
            <a:endParaRPr lang="it-IT" sz="2200" dirty="0"/>
          </a:p>
          <a:p>
            <a:pPr marL="0" indent="0" fontAlgn="base">
              <a:buNone/>
            </a:pPr>
            <a:endParaRPr lang="it-IT" dirty="0"/>
          </a:p>
        </p:txBody>
      </p:sp>
    </p:spTree>
    <p:extLst>
      <p:ext uri="{BB962C8B-B14F-4D97-AF65-F5344CB8AC3E}">
        <p14:creationId xmlns:p14="http://schemas.microsoft.com/office/powerpoint/2010/main" val="2181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it-IT" b="1" i="1" dirty="0" err="1" smtClean="0"/>
              <a:t>Importing</a:t>
            </a:r>
            <a:r>
              <a:rPr lang="it-IT" dirty="0"/>
              <a:t> </a:t>
            </a:r>
            <a:r>
              <a:rPr lang="it-IT" dirty="0" smtClean="0"/>
              <a:t>– </a:t>
            </a:r>
            <a:r>
              <a:rPr lang="it-IT" dirty="0" err="1" smtClean="0"/>
              <a:t>challenges</a:t>
            </a:r>
            <a:r>
              <a:rPr lang="it-IT" dirty="0" smtClean="0"/>
              <a:t> in </a:t>
            </a:r>
            <a:r>
              <a:rPr lang="it-IT" dirty="0" err="1" smtClean="0"/>
              <a:t>integration</a:t>
            </a:r>
            <a:endParaRPr lang="it-IT" dirty="0"/>
          </a:p>
        </p:txBody>
      </p:sp>
      <p:sp>
        <p:nvSpPr>
          <p:cNvPr id="3" name="Segnaposto contenuto 2"/>
          <p:cNvSpPr>
            <a:spLocks noGrp="1"/>
          </p:cNvSpPr>
          <p:nvPr>
            <p:ph idx="1"/>
          </p:nvPr>
        </p:nvSpPr>
        <p:spPr/>
        <p:txBody>
          <a:bodyPr/>
          <a:lstStyle/>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the </a:t>
            </a:r>
            <a:r>
              <a:rPr lang="en-US" dirty="0"/>
              <a:t>ability to import different data formats into </a:t>
            </a:r>
            <a:r>
              <a:rPr lang="en-US" dirty="0" smtClean="0"/>
              <a:t>a </a:t>
            </a:r>
            <a:r>
              <a:rPr lang="it-IT" b="1" i="1" dirty="0" smtClean="0">
                <a:solidFill>
                  <a:schemeClr val="accent1"/>
                </a:solidFill>
              </a:rPr>
              <a:t>common </a:t>
            </a:r>
            <a:r>
              <a:rPr lang="it-IT" b="1" i="1" dirty="0" err="1" smtClean="0">
                <a:solidFill>
                  <a:schemeClr val="accent1"/>
                </a:solidFill>
              </a:rPr>
              <a:t>representation</a:t>
            </a:r>
            <a:r>
              <a:rPr lang="it-IT" b="1" i="1" dirty="0" smtClean="0">
                <a:solidFill>
                  <a:schemeClr val="accent1"/>
                </a:solidFill>
              </a:rPr>
              <a:t> </a:t>
            </a:r>
          </a:p>
          <a:p>
            <a:pPr marL="514350" indent="-514350">
              <a:buFont typeface="+mj-lt"/>
              <a:buAutoNum type="arabicPeriod"/>
            </a:pPr>
            <a:r>
              <a:rPr lang="en-US" dirty="0" smtClean="0"/>
              <a:t>when the sources are large it is not possible to </a:t>
            </a:r>
            <a:r>
              <a:rPr lang="en-US" b="1" i="1" dirty="0" smtClean="0">
                <a:solidFill>
                  <a:schemeClr val="accent1"/>
                </a:solidFill>
              </a:rPr>
              <a:t>read an entire source into main memory</a:t>
            </a:r>
            <a:endParaRPr lang="it-IT" b="1" i="1" dirty="0">
              <a:solidFill>
                <a:schemeClr val="accent1"/>
              </a:solidFill>
            </a:endParaRPr>
          </a:p>
        </p:txBody>
      </p:sp>
    </p:spTree>
    <p:extLst>
      <p:ext uri="{BB962C8B-B14F-4D97-AF65-F5344CB8AC3E}">
        <p14:creationId xmlns:p14="http://schemas.microsoft.com/office/powerpoint/2010/main" val="1323985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8256"/>
            <a:ext cx="8229600" cy="1143000"/>
          </a:xfrm>
        </p:spPr>
        <p:txBody>
          <a:bodyPr/>
          <a:lstStyle/>
          <a:p>
            <a:r>
              <a:rPr lang="en-US" i="1" dirty="0" smtClean="0"/>
              <a:t>1-How </a:t>
            </a:r>
            <a:r>
              <a:rPr lang="en-US" i="1" dirty="0"/>
              <a:t>do you ensure data quality? </a:t>
            </a:r>
            <a:endParaRPr lang="it-IT" dirty="0"/>
          </a:p>
        </p:txBody>
      </p:sp>
      <p:sp>
        <p:nvSpPr>
          <p:cNvPr id="3" name="Segnaposto contenuto 2"/>
          <p:cNvSpPr>
            <a:spLocks noGrp="1"/>
          </p:cNvSpPr>
          <p:nvPr>
            <p:ph idx="1"/>
          </p:nvPr>
        </p:nvSpPr>
        <p:spPr>
          <a:xfrm>
            <a:off x="251520" y="1556792"/>
            <a:ext cx="8820472" cy="5472608"/>
          </a:xfrm>
        </p:spPr>
        <p:txBody>
          <a:bodyPr>
            <a:normAutofit fontScale="77500" lnSpcReduction="20000"/>
          </a:bodyPr>
          <a:lstStyle/>
          <a:p>
            <a:pPr marL="0" indent="0">
              <a:buNone/>
            </a:pPr>
            <a:r>
              <a:rPr lang="en-US" dirty="0"/>
              <a:t>Data Quality: good, correct, relevant, and missing data</a:t>
            </a:r>
            <a:r>
              <a:rPr lang="en-US" dirty="0" smtClean="0"/>
              <a:t>?</a:t>
            </a:r>
          </a:p>
          <a:p>
            <a:pPr marL="0" indent="0">
              <a:buNone/>
            </a:pPr>
            <a:r>
              <a:rPr lang="en-US" dirty="0"/>
              <a:t/>
            </a:r>
            <a:br>
              <a:rPr lang="en-US" dirty="0"/>
            </a:br>
            <a:r>
              <a:rPr lang="en-US" b="1" i="1" dirty="0">
                <a:solidFill>
                  <a:schemeClr val="accent1"/>
                </a:solidFill>
              </a:rPr>
              <a:t>good and correct</a:t>
            </a:r>
            <a:r>
              <a:rPr lang="en-US" dirty="0"/>
              <a:t>: look for the predictive quality and </a:t>
            </a:r>
            <a:r>
              <a:rPr lang="en-US" dirty="0" err="1"/>
              <a:t>explainability</a:t>
            </a:r>
            <a:r>
              <a:rPr lang="en-US" dirty="0"/>
              <a:t> of the outcomes.</a:t>
            </a:r>
            <a:br>
              <a:rPr lang="en-US" dirty="0"/>
            </a:br>
            <a:r>
              <a:rPr lang="en-US" b="1" i="1" dirty="0">
                <a:solidFill>
                  <a:schemeClr val="accent1"/>
                </a:solidFill>
              </a:rPr>
              <a:t>relevant</a:t>
            </a:r>
            <a:r>
              <a:rPr lang="en-US" dirty="0"/>
              <a:t>: should determine at the onset, which variables or parameters are relevant to the subject matter to be studied. </a:t>
            </a:r>
            <a:endParaRPr lang="en-US" dirty="0" smtClean="0"/>
          </a:p>
          <a:p>
            <a:pPr marL="0" indent="0">
              <a:buNone/>
            </a:pPr>
            <a:r>
              <a:rPr lang="en-US" dirty="0" smtClean="0"/>
              <a:t>Wait </a:t>
            </a:r>
            <a:r>
              <a:rPr lang="en-US" dirty="0"/>
              <a:t>until the end, then it's already too late and irrelevant!</a:t>
            </a:r>
            <a:br>
              <a:rPr lang="en-US" dirty="0"/>
            </a:br>
            <a:r>
              <a:rPr lang="en-US" b="1" i="1" dirty="0">
                <a:solidFill>
                  <a:schemeClr val="accent1"/>
                </a:solidFill>
              </a:rPr>
              <a:t>missing data</a:t>
            </a:r>
            <a:r>
              <a:rPr lang="en-US" dirty="0"/>
              <a:t>: should not be a problem, unless they are really </a:t>
            </a:r>
            <a:r>
              <a:rPr lang="en-US" i="1" dirty="0"/>
              <a:t>severely</a:t>
            </a:r>
            <a:r>
              <a:rPr lang="en-US" dirty="0"/>
              <a:t> missing. I rarely discard pertinent variables with missing data. Just use an appropriate segmentation (e.g. similarity) to group them with more fully data populated segment elements. </a:t>
            </a:r>
            <a:endParaRPr lang="en-US" dirty="0" smtClean="0"/>
          </a:p>
          <a:p>
            <a:pPr marL="0" indent="0">
              <a:buNone/>
            </a:pPr>
            <a:endParaRPr lang="en-US" dirty="0" smtClean="0"/>
          </a:p>
          <a:p>
            <a:pPr marL="0" indent="0">
              <a:buNone/>
            </a:pPr>
            <a:r>
              <a:rPr lang="en-US" dirty="0" smtClean="0"/>
              <a:t>In </a:t>
            </a:r>
            <a:r>
              <a:rPr lang="en-US" dirty="0"/>
              <a:t>design, please remember you deal with "don't care" cell/situation very often</a:t>
            </a:r>
            <a:r>
              <a:rPr lang="en-US" dirty="0" smtClean="0"/>
              <a:t>.</a:t>
            </a:r>
          </a:p>
          <a:p>
            <a:pPr marL="0" indent="0">
              <a:buNone/>
            </a:pPr>
            <a:r>
              <a:rPr lang="en-US" sz="1800" b="1" u="sng" dirty="0" smtClean="0">
                <a:hlinkClick r:id="rId2"/>
              </a:rPr>
              <a:t>Diem </a:t>
            </a:r>
            <a:r>
              <a:rPr lang="en-US" sz="1800" b="1" u="sng" dirty="0">
                <a:hlinkClick r:id="rId2"/>
              </a:rPr>
              <a:t>Ho</a:t>
            </a:r>
            <a:endParaRPr lang="it-IT" sz="1800" dirty="0"/>
          </a:p>
        </p:txBody>
      </p:sp>
    </p:spTree>
    <p:extLst>
      <p:ext uri="{BB962C8B-B14F-4D97-AF65-F5344CB8AC3E}">
        <p14:creationId xmlns:p14="http://schemas.microsoft.com/office/powerpoint/2010/main" val="1273749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1366"/>
            <a:ext cx="9252520" cy="1628800"/>
          </a:xfrm>
        </p:spPr>
        <p:txBody>
          <a:bodyPr>
            <a:noAutofit/>
          </a:bodyPr>
          <a:lstStyle/>
          <a:p>
            <a:r>
              <a:rPr lang="en-US" sz="3200" i="1" dirty="0" smtClean="0"/>
              <a:t>2-How </a:t>
            </a:r>
            <a:r>
              <a:rPr lang="en-US" sz="3200" i="1" dirty="0"/>
              <a:t>do you evaluate if the insight you obtain from data analytics is “correct” or “good” or “relevant” to </a:t>
            </a:r>
            <a:r>
              <a:rPr lang="en-US" sz="3200" i="1" dirty="0" smtClean="0"/>
              <a:t>the problem domain?</a:t>
            </a:r>
            <a:endParaRPr lang="it-IT" sz="3200" dirty="0"/>
          </a:p>
        </p:txBody>
      </p:sp>
      <p:sp>
        <p:nvSpPr>
          <p:cNvPr id="3" name="Segnaposto contenuto 2"/>
          <p:cNvSpPr>
            <a:spLocks noGrp="1"/>
          </p:cNvSpPr>
          <p:nvPr>
            <p:ph idx="1"/>
          </p:nvPr>
        </p:nvSpPr>
        <p:spPr>
          <a:xfrm>
            <a:off x="457200" y="1888232"/>
            <a:ext cx="8507288" cy="4853136"/>
          </a:xfrm>
        </p:spPr>
        <p:txBody>
          <a:bodyPr>
            <a:normAutofit fontScale="70000" lnSpcReduction="20000"/>
          </a:bodyPr>
          <a:lstStyle/>
          <a:p>
            <a:pPr marL="0" indent="0">
              <a:buNone/>
            </a:pPr>
            <a:r>
              <a:rPr lang="en-US" dirty="0" smtClean="0"/>
              <a:t>With respect to </a:t>
            </a:r>
            <a:r>
              <a:rPr lang="en-US" b="1" i="1" dirty="0" smtClean="0">
                <a:solidFill>
                  <a:schemeClr val="accent1"/>
                </a:solidFill>
              </a:rPr>
              <a:t>being relevant</a:t>
            </a:r>
            <a:r>
              <a:rPr lang="en-US" dirty="0" smtClean="0"/>
              <a:t>, this should be addressed by our first topic of discussion – </a:t>
            </a:r>
            <a:r>
              <a:rPr lang="en-US" sz="3100" b="1" i="1" dirty="0">
                <a:solidFill>
                  <a:schemeClr val="accent3">
                    <a:lumMod val="75000"/>
                  </a:schemeClr>
                </a:solidFill>
              </a:rPr>
              <a:t>needing domain knowledge</a:t>
            </a:r>
            <a:r>
              <a:rPr lang="en-US" sz="3100" b="1" i="1" dirty="0">
                <a:solidFill>
                  <a:schemeClr val="accent1"/>
                </a:solidFill>
              </a:rPr>
              <a:t>. </a:t>
            </a:r>
          </a:p>
          <a:p>
            <a:pPr marL="0" indent="0">
              <a:buNone/>
            </a:pPr>
            <a:r>
              <a:rPr lang="en-US" dirty="0" smtClean="0"/>
              <a:t>It </a:t>
            </a:r>
            <a:r>
              <a:rPr lang="en-US" b="1" i="1" dirty="0" smtClean="0">
                <a:solidFill>
                  <a:schemeClr val="accent1"/>
                </a:solidFill>
              </a:rPr>
              <a:t>is the domain expert </a:t>
            </a:r>
            <a:r>
              <a:rPr lang="en-US" dirty="0" smtClean="0"/>
              <a:t>(either the data scientist or a different person) that is best positioned to determine the relevance of the results. </a:t>
            </a:r>
          </a:p>
          <a:p>
            <a:pPr marL="0" indent="0">
              <a:buNone/>
            </a:pPr>
            <a:r>
              <a:rPr lang="en-US" dirty="0" smtClean="0"/>
              <a:t>Evaluating if the analysis is “</a:t>
            </a:r>
            <a:r>
              <a:rPr lang="en-US" sz="3100" b="1" i="1" dirty="0">
                <a:solidFill>
                  <a:schemeClr val="accent1"/>
                </a:solidFill>
              </a:rPr>
              <a:t>good</a:t>
            </a:r>
            <a:r>
              <a:rPr lang="en-US" dirty="0" smtClean="0"/>
              <a:t>” or “</a:t>
            </a:r>
            <a:r>
              <a:rPr lang="en-US" sz="3100" b="1" i="1" dirty="0">
                <a:solidFill>
                  <a:schemeClr val="accent1"/>
                </a:solidFill>
              </a:rPr>
              <a:t>correct</a:t>
            </a:r>
            <a:r>
              <a:rPr lang="en-US" dirty="0" smtClean="0"/>
              <a:t>” is much more difficult.</a:t>
            </a:r>
          </a:p>
          <a:p>
            <a:pPr marL="0" indent="0">
              <a:buNone/>
            </a:pPr>
            <a:r>
              <a:rPr lang="en-US" dirty="0" smtClean="0"/>
              <a:t>It is one thing to try and do “good” analytics, but how does one </a:t>
            </a:r>
            <a:r>
              <a:rPr lang="en-US" i="1" dirty="0" smtClean="0"/>
              <a:t>evaluate</a:t>
            </a:r>
            <a:r>
              <a:rPr lang="en-US" dirty="0" smtClean="0"/>
              <a:t> if the analytics are “good” or “relevant”? </a:t>
            </a:r>
          </a:p>
          <a:p>
            <a:pPr marL="0" indent="0">
              <a:buNone/>
            </a:pPr>
            <a:r>
              <a:rPr lang="en-US" dirty="0" smtClean="0"/>
              <a:t>I think this is an area ripe for future research. Today, there are various methods that I (and most others) use. </a:t>
            </a:r>
          </a:p>
          <a:p>
            <a:pPr marL="0" indent="0">
              <a:buNone/>
            </a:pPr>
            <a:r>
              <a:rPr lang="en-US" dirty="0" smtClean="0"/>
              <a:t>While the actual techniques we use vary based on the data and analytics used, </a:t>
            </a:r>
            <a:r>
              <a:rPr lang="en-US" b="1" i="1" dirty="0" smtClean="0">
                <a:solidFill>
                  <a:schemeClr val="accent1"/>
                </a:solidFill>
              </a:rPr>
              <a:t>ensuring accurate results ranges from testing new algorithms with known data sets to point sampling results to ensure reasonable outcomes.</a:t>
            </a:r>
          </a:p>
          <a:p>
            <a:pPr marL="0" indent="0">
              <a:buNone/>
            </a:pPr>
            <a:endParaRPr lang="en-US" dirty="0" smtClean="0"/>
          </a:p>
          <a:p>
            <a:pPr marL="0" indent="0">
              <a:buNone/>
            </a:pPr>
            <a:r>
              <a:rPr lang="en-US" sz="2300" b="1" dirty="0"/>
              <a:t>Jeff </a:t>
            </a:r>
            <a:r>
              <a:rPr lang="en-US" sz="2300" b="1" dirty="0" err="1"/>
              <a:t>Saltz</a:t>
            </a:r>
            <a:r>
              <a:rPr lang="en-US" sz="2300" dirty="0"/>
              <a:t>: </a:t>
            </a:r>
            <a:r>
              <a:rPr lang="en-US" sz="2300" u="sng" dirty="0">
                <a:hlinkClick r:id="rId2"/>
              </a:rPr>
              <a:t>http://www.odbms.org/2017/08/qa-with-data-scientists-jeff-saltz/</a:t>
            </a:r>
            <a:endParaRPr lang="it-IT" sz="2300" dirty="0"/>
          </a:p>
          <a:p>
            <a:pPr marL="0" indent="0">
              <a:buNone/>
            </a:pPr>
            <a:endParaRPr lang="it-IT" dirty="0" smtClean="0"/>
          </a:p>
          <a:p>
            <a:pPr marL="0" indent="0">
              <a:buNone/>
            </a:pPr>
            <a:endParaRPr lang="it-IT" dirty="0"/>
          </a:p>
        </p:txBody>
      </p:sp>
    </p:spTree>
    <p:extLst>
      <p:ext uri="{BB962C8B-B14F-4D97-AF65-F5344CB8AC3E}">
        <p14:creationId xmlns:p14="http://schemas.microsoft.com/office/powerpoint/2010/main" val="2940527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4016" y="116632"/>
            <a:ext cx="8964488" cy="1287016"/>
          </a:xfrm>
        </p:spPr>
        <p:txBody>
          <a:bodyPr>
            <a:noAutofit/>
          </a:bodyPr>
          <a:lstStyle/>
          <a:p>
            <a:r>
              <a:rPr lang="en-US" sz="3200" i="1" dirty="0" smtClean="0"/>
              <a:t>2-How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07504" y="1772816"/>
            <a:ext cx="8892480" cy="5328592"/>
          </a:xfrm>
        </p:spPr>
        <p:txBody>
          <a:bodyPr>
            <a:normAutofit fontScale="25000" lnSpcReduction="20000"/>
          </a:bodyPr>
          <a:lstStyle/>
          <a:p>
            <a:pPr marL="0" indent="0">
              <a:buNone/>
            </a:pPr>
            <a:endParaRPr lang="it-IT" dirty="0" smtClean="0"/>
          </a:p>
          <a:p>
            <a:pPr marL="0" indent="0">
              <a:buNone/>
            </a:pPr>
            <a:r>
              <a:rPr lang="en-US" sz="7200" dirty="0"/>
              <a:t>Here’s a list of things I watch for:</a:t>
            </a:r>
            <a:endParaRPr lang="it-IT" sz="7200" dirty="0"/>
          </a:p>
          <a:p>
            <a:pPr marL="0" indent="0" fontAlgn="base">
              <a:buNone/>
            </a:pPr>
            <a:r>
              <a:rPr lang="en-US" sz="7200" dirty="0"/>
              <a:t>• </a:t>
            </a:r>
            <a:r>
              <a:rPr lang="en-US" sz="7200" b="1" i="1" dirty="0">
                <a:solidFill>
                  <a:schemeClr val="accent1"/>
                </a:solidFill>
              </a:rPr>
              <a:t>Proxy measurement bias. </a:t>
            </a:r>
            <a:r>
              <a:rPr lang="en-US" sz="7200" dirty="0"/>
              <a:t>If the data is an accidental or indirect measurement, it may differ from the “real” behavior in some material way.</a:t>
            </a:r>
            <a:endParaRPr lang="it-IT" sz="7200" dirty="0"/>
          </a:p>
          <a:p>
            <a:pPr marL="0" indent="0" fontAlgn="base">
              <a:buNone/>
            </a:pPr>
            <a:r>
              <a:rPr lang="en-US" sz="7200" dirty="0"/>
              <a:t>• </a:t>
            </a:r>
            <a:r>
              <a:rPr lang="en-US" sz="7200" b="1" i="1" dirty="0">
                <a:solidFill>
                  <a:schemeClr val="accent1"/>
                </a:solidFill>
              </a:rPr>
              <a:t>Instrumentation coverage bias</a:t>
            </a:r>
            <a:r>
              <a:rPr lang="en-US" sz="7200" dirty="0"/>
              <a:t>. The “</a:t>
            </a:r>
            <a:r>
              <a:rPr lang="en-US" sz="7200" dirty="0">
                <a:effectLst>
                  <a:outerShdw blurRad="38100" dist="38100" dir="2700000" algn="tl">
                    <a:srgbClr val="000000">
                      <a:alpha val="43137"/>
                    </a:srgbClr>
                  </a:outerShdw>
                </a:effectLst>
              </a:rPr>
              <a:t>visible universe</a:t>
            </a:r>
            <a:r>
              <a:rPr lang="en-US" sz="7200" dirty="0"/>
              <a:t>” may differ from the “</a:t>
            </a:r>
            <a:r>
              <a:rPr lang="en-US" sz="7200" dirty="0">
                <a:effectLst>
                  <a:outerShdw blurRad="38100" dist="38100" dir="2700000" algn="tl">
                    <a:srgbClr val="000000">
                      <a:alpha val="43137"/>
                    </a:srgbClr>
                  </a:outerShdw>
                </a:effectLst>
              </a:rPr>
              <a:t>whole universe</a:t>
            </a:r>
            <a:r>
              <a:rPr lang="en-US" sz="7200" dirty="0"/>
              <a:t>” in some systematic way.</a:t>
            </a:r>
            <a:endParaRPr lang="it-IT" sz="7200" dirty="0"/>
          </a:p>
          <a:p>
            <a:pPr marL="0" indent="0" fontAlgn="base">
              <a:buNone/>
            </a:pPr>
            <a:r>
              <a:rPr lang="en-US" sz="7200" dirty="0"/>
              <a:t>• </a:t>
            </a:r>
            <a:r>
              <a:rPr lang="en-US" sz="7200" b="1" i="1" dirty="0">
                <a:solidFill>
                  <a:schemeClr val="accent1"/>
                </a:solidFill>
              </a:rPr>
              <a:t>Analysis confirmation bias</a:t>
            </a:r>
            <a:r>
              <a:rPr lang="en-US" sz="7200" b="1" i="1" dirty="0"/>
              <a:t>. </a:t>
            </a:r>
            <a:r>
              <a:rPr lang="en-US" sz="7200" dirty="0"/>
              <a:t>Often the data will generate a signal for “the outcome that you look for”. It is important to check whether the signals for other outcomes are stronger.</a:t>
            </a:r>
            <a:endParaRPr lang="it-IT" sz="7200" dirty="0"/>
          </a:p>
          <a:p>
            <a:pPr marL="0" indent="0" fontAlgn="base">
              <a:buNone/>
            </a:pPr>
            <a:r>
              <a:rPr lang="en-US" sz="7200" dirty="0"/>
              <a:t>• </a:t>
            </a:r>
            <a:r>
              <a:rPr lang="en-US" sz="7200" b="1" i="1" dirty="0">
                <a:solidFill>
                  <a:schemeClr val="accent1"/>
                </a:solidFill>
              </a:rPr>
              <a:t>Data quality. </a:t>
            </a:r>
            <a:r>
              <a:rPr lang="en-US" sz="7200" dirty="0"/>
              <a:t>If the data contains many NULL values, invalid values, duplicated data, missing data, or if different aspects or the data are not self-consistent, then the weight placed in the analysis should be appropriately moderated and communicated.</a:t>
            </a:r>
            <a:endParaRPr lang="it-IT" sz="7200" dirty="0"/>
          </a:p>
          <a:p>
            <a:pPr marL="0" indent="0" fontAlgn="base">
              <a:buNone/>
            </a:pPr>
            <a:r>
              <a:rPr lang="en-US" sz="7200" dirty="0"/>
              <a:t>• </a:t>
            </a:r>
            <a:r>
              <a:rPr lang="en-US" sz="7200" b="1" i="1" dirty="0">
                <a:solidFill>
                  <a:schemeClr val="accent1"/>
                </a:solidFill>
              </a:rPr>
              <a:t>Confirmation of well-known behavior. </a:t>
            </a:r>
            <a:r>
              <a:rPr lang="en-US" sz="7200" dirty="0"/>
              <a:t>The data should reflect behavior that is common and well-known. For example, credit card transaction volumes should peak around well-known times of the year. If not, conclusions drawn from the data should be questioned. </a:t>
            </a:r>
            <a:endParaRPr lang="it-IT" sz="7200" dirty="0"/>
          </a:p>
          <a:p>
            <a:pPr marL="0" indent="0" fontAlgn="base">
              <a:buNone/>
            </a:pPr>
            <a:endParaRPr lang="en-US" sz="7200" dirty="0" smtClean="0"/>
          </a:p>
          <a:p>
            <a:pPr marL="0" indent="0" fontAlgn="base">
              <a:buNone/>
            </a:pPr>
            <a:r>
              <a:rPr lang="en-US" sz="7200" dirty="0" smtClean="0"/>
              <a:t>My </a:t>
            </a:r>
            <a:r>
              <a:rPr lang="en-US" sz="7200" dirty="0"/>
              <a:t>view is that we should always view data and analysis with a healthy amount of skepticism, while acknowledging that many real-life decisions need only directional guidance from the data.</a:t>
            </a:r>
            <a:endParaRPr lang="it-IT" sz="7200" dirty="0"/>
          </a:p>
          <a:p>
            <a:pPr marL="0" indent="0">
              <a:buNone/>
            </a:pPr>
            <a:endParaRPr lang="en-US" b="1" dirty="0" smtClean="0"/>
          </a:p>
          <a:p>
            <a:pPr marL="0" indent="0">
              <a:buNone/>
            </a:pPr>
            <a:endParaRPr lang="en-US" b="1" dirty="0" smtClean="0"/>
          </a:p>
          <a:p>
            <a:pPr marL="0" indent="0">
              <a:buNone/>
            </a:pPr>
            <a:r>
              <a:rPr lang="en-US" sz="5600" b="1" dirty="0" err="1" smtClean="0"/>
              <a:t>Yanpei</a:t>
            </a:r>
            <a:r>
              <a:rPr lang="en-US" sz="5600" b="1" dirty="0" smtClean="0"/>
              <a:t> </a:t>
            </a:r>
            <a:r>
              <a:rPr lang="en-US" sz="5600" b="1" dirty="0"/>
              <a:t>Chen: </a:t>
            </a:r>
            <a:r>
              <a:rPr lang="en-US" sz="5600" b="1" dirty="0">
                <a:hlinkClick r:id="rId2"/>
              </a:rPr>
              <a:t>http://www.odbms.org/2017/08/qa-with-data-scientists-yanpei-chen/</a:t>
            </a:r>
            <a:endParaRPr lang="it-IT" sz="5600" dirty="0"/>
          </a:p>
          <a:p>
            <a:pPr marL="0" indent="0">
              <a:buNone/>
            </a:pPr>
            <a:endParaRPr lang="it-IT" sz="5600" dirty="0"/>
          </a:p>
        </p:txBody>
      </p:sp>
    </p:spTree>
    <p:extLst>
      <p:ext uri="{BB962C8B-B14F-4D97-AF65-F5344CB8AC3E}">
        <p14:creationId xmlns:p14="http://schemas.microsoft.com/office/powerpoint/2010/main" val="3267495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16632"/>
            <a:ext cx="9144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67544" y="1916832"/>
            <a:ext cx="8229600" cy="4752528"/>
          </a:xfrm>
        </p:spPr>
        <p:txBody>
          <a:bodyPr>
            <a:normAutofit fontScale="62500" lnSpcReduction="20000"/>
          </a:bodyPr>
          <a:lstStyle/>
          <a:p>
            <a:pPr marL="0" indent="0">
              <a:buNone/>
            </a:pPr>
            <a:r>
              <a:rPr lang="en-US" dirty="0"/>
              <a:t>I think “good” insights are those that are both “relevant” and “correct,” and those are the ones you want to shoot for. </a:t>
            </a:r>
            <a:r>
              <a:rPr lang="en-US" dirty="0" smtClean="0"/>
              <a:t>Always </a:t>
            </a:r>
            <a:r>
              <a:rPr lang="en-US" dirty="0"/>
              <a:t>have a baseline for comparison. You can do this </a:t>
            </a:r>
            <a:r>
              <a:rPr lang="en-US" dirty="0" smtClean="0"/>
              <a:t>either</a:t>
            </a:r>
          </a:p>
          <a:p>
            <a:pPr marL="0" indent="0">
              <a:buNone/>
            </a:pPr>
            <a:endParaRPr lang="en-US" dirty="0" smtClean="0"/>
          </a:p>
          <a:p>
            <a:r>
              <a:rPr lang="en-US" b="1" i="1" dirty="0" smtClean="0">
                <a:solidFill>
                  <a:schemeClr val="accent1"/>
                </a:solidFill>
              </a:rPr>
              <a:t> </a:t>
            </a:r>
            <a:r>
              <a:rPr lang="en-US" b="1" i="1" dirty="0">
                <a:solidFill>
                  <a:schemeClr val="accent1"/>
                </a:solidFill>
              </a:rPr>
              <a:t>by experimenting, where you actually run a controlled test between different options and determine empirically which is the </a:t>
            </a:r>
            <a:r>
              <a:rPr lang="en-US" b="1" i="1" u="sng" dirty="0">
                <a:solidFill>
                  <a:schemeClr val="accent1"/>
                </a:solidFill>
              </a:rPr>
              <a:t>preferred</a:t>
            </a:r>
            <a:r>
              <a:rPr lang="en-US" b="1" i="1" dirty="0">
                <a:solidFill>
                  <a:schemeClr val="accent1"/>
                </a:solidFill>
              </a:rPr>
              <a:t> </a:t>
            </a:r>
            <a:r>
              <a:rPr lang="en-US" b="1" i="1" dirty="0" smtClean="0">
                <a:solidFill>
                  <a:schemeClr val="accent1"/>
                </a:solidFill>
              </a:rPr>
              <a:t>outcome, </a:t>
            </a:r>
            <a:endParaRPr lang="en-US" b="1" i="1" dirty="0" smtClean="0">
              <a:solidFill>
                <a:schemeClr val="accent1"/>
              </a:solidFill>
            </a:endParaRPr>
          </a:p>
          <a:p>
            <a:pPr marL="0" indent="0">
              <a:buNone/>
            </a:pPr>
            <a:r>
              <a:rPr lang="en-US" dirty="0" smtClean="0"/>
              <a:t>or </a:t>
            </a:r>
            <a:endParaRPr lang="en-US" dirty="0" smtClean="0"/>
          </a:p>
          <a:p>
            <a:r>
              <a:rPr lang="en-US" b="1" i="1" dirty="0" smtClean="0">
                <a:solidFill>
                  <a:schemeClr val="accent1"/>
                </a:solidFill>
              </a:rPr>
              <a:t>by </a:t>
            </a:r>
            <a:r>
              <a:rPr lang="en-US" b="1" i="1" dirty="0">
                <a:solidFill>
                  <a:schemeClr val="accent1"/>
                </a:solidFill>
              </a:rPr>
              <a:t>comparing predictive models to the current ground truth or projected outcomes from current data</a:t>
            </a:r>
            <a:r>
              <a:rPr lang="en-US" b="1" i="1" dirty="0" smtClean="0">
                <a:solidFill>
                  <a:schemeClr val="accent1"/>
                </a:solidFill>
              </a:rPr>
              <a:t>.</a:t>
            </a:r>
          </a:p>
          <a:p>
            <a:pPr marL="0" indent="0">
              <a:buNone/>
            </a:pPr>
            <a:endParaRPr lang="en-US" dirty="0" smtClean="0"/>
          </a:p>
          <a:p>
            <a:pPr marL="0" indent="0">
              <a:buNone/>
            </a:pPr>
            <a:r>
              <a:rPr lang="en-US" dirty="0" smtClean="0"/>
              <a:t>Also</a:t>
            </a:r>
            <a:r>
              <a:rPr lang="en-US" dirty="0"/>
              <a:t>, solicit feedback about your results early and often by showing your customers, clients, and domain experts. Gather as much feedback as you can throughout the process in order to iterate on the models.</a:t>
            </a:r>
            <a:endParaRPr lang="it-IT" dirty="0"/>
          </a:p>
          <a:p>
            <a:pPr marL="0" indent="0">
              <a:buNone/>
            </a:pPr>
            <a:endParaRPr lang="it-IT" dirty="0"/>
          </a:p>
          <a:p>
            <a:pPr marL="0" indent="0">
              <a:buNone/>
            </a:pPr>
            <a:r>
              <a:rPr lang="en-US" sz="2300" b="1" dirty="0" err="1" smtClean="0"/>
              <a:t>JonathanOrtiz</a:t>
            </a:r>
            <a:r>
              <a:rPr lang="en-US" sz="2300" b="1" dirty="0"/>
              <a:t>: </a:t>
            </a:r>
            <a:r>
              <a:rPr lang="en-US" sz="2300" b="1" dirty="0">
                <a:hlinkClick r:id="rId2"/>
              </a:rPr>
              <a:t>http://www.odbms.org/2017/04/qa-with-data-scientists-jonathan-ortiz/</a:t>
            </a:r>
            <a:endParaRPr lang="it-IT" sz="2300" dirty="0"/>
          </a:p>
          <a:p>
            <a:pPr marL="0" indent="0">
              <a:buNone/>
            </a:pPr>
            <a:endParaRPr lang="it-IT" dirty="0"/>
          </a:p>
        </p:txBody>
      </p:sp>
    </p:spTree>
    <p:extLst>
      <p:ext uri="{BB962C8B-B14F-4D97-AF65-F5344CB8AC3E}">
        <p14:creationId xmlns:p14="http://schemas.microsoft.com/office/powerpoint/2010/main" val="2272892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5760"/>
            <a:ext cx="9144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2071389"/>
            <a:ext cx="8435280" cy="4525963"/>
          </a:xfrm>
        </p:spPr>
        <p:txBody>
          <a:bodyPr>
            <a:normAutofit fontScale="85000" lnSpcReduction="10000"/>
          </a:bodyPr>
          <a:lstStyle/>
          <a:p>
            <a:pPr marL="0" indent="0">
              <a:buNone/>
            </a:pPr>
            <a:r>
              <a:rPr lang="en-US" dirty="0"/>
              <a:t>I would suggest </a:t>
            </a:r>
            <a:r>
              <a:rPr lang="en-US" b="1" i="1" dirty="0">
                <a:solidFill>
                  <a:schemeClr val="accent1"/>
                </a:solidFill>
              </a:rPr>
              <a:t>constantly communicating with other people </a:t>
            </a:r>
            <a:r>
              <a:rPr lang="en-US" dirty="0"/>
              <a:t>involved in a project. They can relate insights from data analytics to defined business metrics. </a:t>
            </a:r>
            <a:endParaRPr lang="en-US" dirty="0" smtClean="0"/>
          </a:p>
          <a:p>
            <a:pPr marL="0" indent="0">
              <a:buNone/>
            </a:pPr>
            <a:endParaRPr lang="en-US" dirty="0" smtClean="0"/>
          </a:p>
          <a:p>
            <a:pPr marL="0" indent="0">
              <a:buNone/>
            </a:pPr>
            <a:r>
              <a:rPr lang="en-US" dirty="0" smtClean="0"/>
              <a:t>For </a:t>
            </a:r>
            <a:r>
              <a:rPr lang="en-US" dirty="0"/>
              <a:t>instance, if a developed data science solution decreases shutdown time of a factory from 5% to 4.5%, this is not that exciting for a mathematician. </a:t>
            </a:r>
            <a:endParaRPr lang="en-US" dirty="0" smtClean="0"/>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But </a:t>
            </a:r>
            <a:r>
              <a:rPr lang="en-US" dirty="0">
                <a:effectLst>
                  <a:outerShdw blurRad="38100" dist="38100" dir="2700000" algn="tl">
                    <a:srgbClr val="000000">
                      <a:alpha val="43137"/>
                    </a:srgbClr>
                  </a:outerShdw>
                </a:effectLst>
              </a:rPr>
              <a:t>for the factory owner it means going bankrupt or not</a:t>
            </a:r>
            <a:r>
              <a:rPr lang="en-US" dirty="0" smtClean="0">
                <a:effectLst>
                  <a:outerShdw blurRad="38100" dist="38100" dir="2700000" algn="tl">
                    <a:srgbClr val="000000">
                      <a:alpha val="43137"/>
                    </a:srgbClr>
                  </a:outerShdw>
                </a:effectLst>
              </a:rPr>
              <a:t>!</a:t>
            </a:r>
          </a:p>
          <a:p>
            <a:pPr marL="0" indent="0">
              <a:buNone/>
            </a:pPr>
            <a:endParaRPr lang="it-IT" dirty="0"/>
          </a:p>
          <a:p>
            <a:pPr marL="0" indent="0">
              <a:buNone/>
            </a:pPr>
            <a:r>
              <a:rPr lang="en-US" sz="1700" b="1" dirty="0" err="1" smtClean="0"/>
              <a:t>AnyaRumyantseva</a:t>
            </a:r>
            <a:r>
              <a:rPr lang="en-US" sz="1700" b="1" dirty="0"/>
              <a:t>: </a:t>
            </a:r>
            <a:r>
              <a:rPr lang="en-US" sz="1700" b="1" dirty="0">
                <a:hlinkClick r:id="rId2"/>
              </a:rPr>
              <a:t>http://www.odbms.org/2017/03/qa-with-data-scientists-anya-rumyantseva/</a:t>
            </a:r>
            <a:endParaRPr lang="it-IT" sz="1700" dirty="0"/>
          </a:p>
          <a:p>
            <a:pPr marL="0" indent="0">
              <a:buNone/>
            </a:pPr>
            <a:endParaRPr lang="it-IT" dirty="0"/>
          </a:p>
        </p:txBody>
      </p:sp>
    </p:spTree>
    <p:extLst>
      <p:ext uri="{BB962C8B-B14F-4D97-AF65-F5344CB8AC3E}">
        <p14:creationId xmlns:p14="http://schemas.microsoft.com/office/powerpoint/2010/main" val="395869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16632"/>
            <a:ext cx="9144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2215405"/>
            <a:ext cx="8229600" cy="4525963"/>
          </a:xfrm>
        </p:spPr>
        <p:txBody>
          <a:bodyPr>
            <a:normAutofit fontScale="85000" lnSpcReduction="20000"/>
          </a:bodyPr>
          <a:lstStyle/>
          <a:p>
            <a:pPr marL="0" indent="0" algn="ctr">
              <a:buNone/>
            </a:pPr>
            <a:r>
              <a:rPr lang="en-US" b="1" i="1" dirty="0" smtClean="0">
                <a:solidFill>
                  <a:schemeClr val="accent1"/>
                </a:solidFill>
              </a:rPr>
              <a:t>Presenting results to some domain </a:t>
            </a:r>
            <a:r>
              <a:rPr lang="en-US" b="1" i="1" dirty="0">
                <a:solidFill>
                  <a:schemeClr val="accent1"/>
                </a:solidFill>
              </a:rPr>
              <a:t>experts </a:t>
            </a:r>
            <a:endParaRPr lang="en-US" b="1" i="1" dirty="0" smtClean="0">
              <a:solidFill>
                <a:schemeClr val="accent1"/>
              </a:solidFill>
            </a:endParaRPr>
          </a:p>
          <a:p>
            <a:pPr marL="0" indent="0" algn="ctr">
              <a:buNone/>
            </a:pPr>
            <a:r>
              <a:rPr lang="en-US" b="1" i="1" dirty="0" smtClean="0">
                <a:solidFill>
                  <a:schemeClr val="accent1"/>
                </a:solidFill>
              </a:rPr>
              <a:t>and </a:t>
            </a:r>
            <a:r>
              <a:rPr lang="en-US" b="1" i="1" dirty="0">
                <a:solidFill>
                  <a:schemeClr val="accent1"/>
                </a:solidFill>
              </a:rPr>
              <a:t>your customers </a:t>
            </a:r>
            <a:endParaRPr lang="en-US" b="1" i="1" dirty="0" smtClean="0">
              <a:solidFill>
                <a:schemeClr val="accent1"/>
              </a:solidFill>
            </a:endParaRPr>
          </a:p>
          <a:p>
            <a:pPr marL="0" indent="0">
              <a:buNone/>
            </a:pPr>
            <a:r>
              <a:rPr lang="en-US" dirty="0" smtClean="0"/>
              <a:t>usually </a:t>
            </a:r>
            <a:r>
              <a:rPr lang="en-US" dirty="0"/>
              <a:t>helps. </a:t>
            </a:r>
            <a:endParaRPr lang="en-US" dirty="0" smtClean="0"/>
          </a:p>
          <a:p>
            <a:pPr marL="0" indent="0">
              <a:buNone/>
            </a:pPr>
            <a:endParaRPr lang="en-US" dirty="0" smtClean="0"/>
          </a:p>
          <a:p>
            <a:pPr marL="0" indent="0">
              <a:buNone/>
            </a:pPr>
            <a:r>
              <a:rPr lang="en-US" dirty="0" smtClean="0"/>
              <a:t>Try </a:t>
            </a:r>
            <a:r>
              <a:rPr lang="en-US" dirty="0"/>
              <a:t>to get feedback early in the process to make sure you are working in the right direction and the results are relevant and actionable. </a:t>
            </a:r>
            <a:endParaRPr lang="en-US" dirty="0" smtClean="0"/>
          </a:p>
          <a:p>
            <a:pPr marL="0" indent="0">
              <a:buNone/>
            </a:pPr>
            <a:r>
              <a:rPr lang="en-US" dirty="0" smtClean="0"/>
              <a:t>Even </a:t>
            </a:r>
            <a:r>
              <a:rPr lang="en-US" dirty="0"/>
              <a:t>better, collect expectations first to know how your work will be evaluated later-on</a:t>
            </a:r>
            <a:r>
              <a:rPr lang="en-US" dirty="0" smtClean="0"/>
              <a:t>.</a:t>
            </a:r>
          </a:p>
          <a:p>
            <a:pPr marL="0" indent="0">
              <a:buNone/>
            </a:pPr>
            <a:endParaRPr lang="it-IT" dirty="0"/>
          </a:p>
          <a:p>
            <a:pPr marL="0" indent="0">
              <a:buNone/>
            </a:pPr>
            <a:r>
              <a:rPr lang="en-US" sz="1600" b="1" dirty="0" smtClean="0"/>
              <a:t>Wolfgang </a:t>
            </a:r>
            <a:r>
              <a:rPr lang="en-US" sz="1600" b="1" dirty="0" err="1"/>
              <a:t>Steitz</a:t>
            </a:r>
            <a:r>
              <a:rPr lang="en-US" sz="1600" b="1" dirty="0"/>
              <a:t>:</a:t>
            </a:r>
            <a:r>
              <a:rPr lang="en-US" b="1" dirty="0"/>
              <a:t> </a:t>
            </a:r>
            <a:endParaRPr lang="it-IT" dirty="0"/>
          </a:p>
          <a:p>
            <a:pPr marL="0" indent="0">
              <a:buNone/>
            </a:pPr>
            <a:endParaRPr lang="it-IT" dirty="0"/>
          </a:p>
        </p:txBody>
      </p:sp>
    </p:spTree>
    <p:extLst>
      <p:ext uri="{BB962C8B-B14F-4D97-AF65-F5344CB8AC3E}">
        <p14:creationId xmlns:p14="http://schemas.microsoft.com/office/powerpoint/2010/main" val="412579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5760"/>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1855365"/>
            <a:ext cx="8229600" cy="4525963"/>
          </a:xfrm>
        </p:spPr>
        <p:txBody>
          <a:bodyPr>
            <a:normAutofit/>
          </a:bodyPr>
          <a:lstStyle/>
          <a:p>
            <a:pPr marL="0" indent="0">
              <a:buNone/>
            </a:pPr>
            <a:endParaRPr lang="it-IT" dirty="0" smtClean="0"/>
          </a:p>
          <a:p>
            <a:pPr marL="0" indent="0">
              <a:buNone/>
            </a:pPr>
            <a:r>
              <a:rPr lang="en-US" dirty="0"/>
              <a:t>By testing its out-of-sample predictive performance we can check if it is </a:t>
            </a:r>
            <a:r>
              <a:rPr lang="en-US" b="1" i="1" dirty="0">
                <a:solidFill>
                  <a:schemeClr val="accent1"/>
                </a:solidFill>
              </a:rPr>
              <a:t>correct. </a:t>
            </a:r>
          </a:p>
          <a:p>
            <a:pPr marL="0" indent="0">
              <a:buNone/>
            </a:pPr>
            <a:r>
              <a:rPr lang="en-US" dirty="0" smtClean="0"/>
              <a:t>To </a:t>
            </a:r>
            <a:r>
              <a:rPr lang="en-US" dirty="0"/>
              <a:t>check its </a:t>
            </a:r>
            <a:r>
              <a:rPr lang="en-US" b="1" i="1" dirty="0">
                <a:solidFill>
                  <a:schemeClr val="accent1"/>
                </a:solidFill>
              </a:rPr>
              <a:t>relevance</a:t>
            </a:r>
            <a:r>
              <a:rPr lang="en-US" dirty="0"/>
              <a:t>, the insights must be matched with domain knowledge models or consolidated results</a:t>
            </a:r>
            <a:r>
              <a:rPr lang="en-US" dirty="0" smtClean="0"/>
              <a:t>.</a:t>
            </a:r>
          </a:p>
          <a:p>
            <a:pPr marL="0" indent="0">
              <a:buNone/>
            </a:pPr>
            <a:endParaRPr lang="it-IT" dirty="0"/>
          </a:p>
          <a:p>
            <a:pPr marL="0" indent="0">
              <a:buNone/>
            </a:pPr>
            <a:r>
              <a:rPr lang="it-IT" sz="1600" b="1" dirty="0" err="1" smtClean="0"/>
              <a:t>PaoloGiudici</a:t>
            </a:r>
            <a:r>
              <a:rPr lang="it-IT" sz="1600" b="1" dirty="0"/>
              <a:t>: </a:t>
            </a:r>
            <a:r>
              <a:rPr lang="it-IT" sz="1600" b="1" dirty="0">
                <a:hlinkClick r:id="rId2"/>
              </a:rPr>
              <a:t>http://www.odbms.org/2017/03/qa-with-data-scientists-paolo-giudici/</a:t>
            </a:r>
            <a:endParaRPr lang="it-IT" sz="1600" dirty="0"/>
          </a:p>
          <a:p>
            <a:pPr marL="0" indent="0">
              <a:buNone/>
            </a:pPr>
            <a:endParaRPr lang="it-IT" dirty="0"/>
          </a:p>
        </p:txBody>
      </p:sp>
    </p:spTree>
    <p:extLst>
      <p:ext uri="{BB962C8B-B14F-4D97-AF65-F5344CB8AC3E}">
        <p14:creationId xmlns:p14="http://schemas.microsoft.com/office/powerpoint/2010/main" val="2503322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116632"/>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79512" y="1668809"/>
            <a:ext cx="8892480" cy="5288583"/>
          </a:xfrm>
        </p:spPr>
        <p:txBody>
          <a:bodyPr>
            <a:normAutofit fontScale="25000" lnSpcReduction="20000"/>
          </a:bodyPr>
          <a:lstStyle/>
          <a:p>
            <a:pPr marL="0" indent="0" algn="ctr" fontAlgn="base">
              <a:buNone/>
            </a:pPr>
            <a:r>
              <a:rPr lang="en-US" sz="9600" b="1" i="1" dirty="0">
                <a:solidFill>
                  <a:schemeClr val="accent1"/>
                </a:solidFill>
              </a:rPr>
              <a:t>Most frequently companies have some important metrics which describe company business. </a:t>
            </a:r>
            <a:endParaRPr lang="en-US" sz="9600" b="1" i="1" dirty="0" smtClean="0">
              <a:solidFill>
                <a:schemeClr val="accent1"/>
              </a:solidFill>
            </a:endParaRPr>
          </a:p>
          <a:p>
            <a:pPr marL="0" indent="0" fontAlgn="base">
              <a:buNone/>
            </a:pPr>
            <a:endParaRPr lang="en-US" sz="7200" dirty="0" smtClean="0"/>
          </a:p>
          <a:p>
            <a:pPr marL="0" indent="0" fontAlgn="base">
              <a:buNone/>
            </a:pPr>
            <a:r>
              <a:rPr lang="en-US" sz="7200" dirty="0" smtClean="0"/>
              <a:t>It </a:t>
            </a:r>
            <a:r>
              <a:rPr lang="en-US" sz="7200" dirty="0"/>
              <a:t>might be the average revenue per session, the conversion rate, precision of the search engine etc. And your data insights are as good as they improve this metrics. </a:t>
            </a:r>
            <a:endParaRPr lang="en-US" sz="7200" dirty="0" smtClean="0"/>
          </a:p>
          <a:p>
            <a:pPr marL="0" indent="0" fontAlgn="base">
              <a:buNone/>
            </a:pPr>
            <a:r>
              <a:rPr lang="en-US" sz="7200" dirty="0" smtClean="0"/>
              <a:t>Assume </a:t>
            </a:r>
            <a:r>
              <a:rPr lang="en-US" sz="7200" dirty="0"/>
              <a:t>in e-commerce company, the main metrics is average revenue per session (ARPS). And you work on a project of improving extraction of a certain item attribute, for example, from non-structured text</a:t>
            </a:r>
            <a:r>
              <a:rPr lang="en-US" sz="7200" dirty="0" smtClean="0"/>
              <a:t>.</a:t>
            </a:r>
          </a:p>
          <a:p>
            <a:pPr marL="0" indent="0" fontAlgn="base">
              <a:buNone/>
            </a:pPr>
            <a:endParaRPr lang="it-IT" sz="7200" dirty="0"/>
          </a:p>
          <a:p>
            <a:pPr marL="0" indent="0" fontAlgn="base">
              <a:buNone/>
            </a:pPr>
            <a:r>
              <a:rPr lang="en-US" sz="7200" dirty="0"/>
              <a:t>Questions to ask yourself, will it help to improve ARPS by improving search because it will increase relevance for queries with color intents or faceted queries by color, or by providing better snippets, or by still other means. When one metric does not describe company business and many numbers are needed to understand </a:t>
            </a:r>
            <a:r>
              <a:rPr lang="en-US" sz="7200" dirty="0" smtClean="0"/>
              <a:t>it </a:t>
            </a:r>
            <a:r>
              <a:rPr lang="en-US" sz="7200" dirty="0"/>
              <a:t>y</a:t>
            </a:r>
            <a:r>
              <a:rPr lang="en-US" sz="7200" dirty="0" smtClean="0"/>
              <a:t>our </a:t>
            </a:r>
            <a:r>
              <a:rPr lang="en-US" sz="7200" dirty="0"/>
              <a:t>data projects might be connected to other metrics. </a:t>
            </a:r>
            <a:endParaRPr lang="en-US" sz="7200" dirty="0" smtClean="0"/>
          </a:p>
          <a:p>
            <a:pPr marL="0" indent="0" fontAlgn="base">
              <a:buNone/>
            </a:pPr>
            <a:endParaRPr lang="en-US" sz="7200" dirty="0" smtClean="0"/>
          </a:p>
          <a:p>
            <a:pPr marL="0" indent="0" fontAlgn="base">
              <a:buNone/>
            </a:pPr>
            <a:r>
              <a:rPr lang="en-US" sz="7200" dirty="0" smtClean="0"/>
              <a:t>What’s </a:t>
            </a:r>
            <a:r>
              <a:rPr lang="en-US" sz="7200" dirty="0"/>
              <a:t>important is to connect your data insight project to metrics which are representative of company business and improvement of these metrics will be as a significant impact to the company business. Such connection makes a good project</a:t>
            </a:r>
            <a:r>
              <a:rPr lang="en-US" sz="7200" dirty="0" smtClean="0"/>
              <a:t>.</a:t>
            </a:r>
          </a:p>
          <a:p>
            <a:pPr marL="0" indent="0" fontAlgn="base">
              <a:buNone/>
            </a:pPr>
            <a:endParaRPr lang="it-IT" sz="7200" dirty="0" smtClean="0"/>
          </a:p>
          <a:p>
            <a:pPr marL="0" indent="0">
              <a:buNone/>
            </a:pPr>
            <a:endParaRPr lang="it-IT" dirty="0"/>
          </a:p>
          <a:p>
            <a:pPr marL="0" indent="0">
              <a:buNone/>
            </a:pPr>
            <a:r>
              <a:rPr lang="it-IT" sz="5600" b="1" dirty="0" err="1" smtClean="0"/>
              <a:t>AndreiLopatenko</a:t>
            </a:r>
            <a:r>
              <a:rPr lang="it-IT" sz="5600" b="1" dirty="0"/>
              <a:t>: </a:t>
            </a:r>
            <a:r>
              <a:rPr lang="it-IT" sz="5600" b="1" dirty="0">
                <a:hlinkClick r:id="rId2"/>
              </a:rPr>
              <a:t>http://www.odbms.org/2017/03/qa-with-data-scientists-andrei-lopatenko/</a:t>
            </a:r>
            <a:endParaRPr lang="it-IT" sz="5600" dirty="0"/>
          </a:p>
          <a:p>
            <a:pPr marL="0" indent="0">
              <a:buNone/>
            </a:pPr>
            <a:endParaRPr lang="it-IT" sz="5600" dirty="0"/>
          </a:p>
        </p:txBody>
      </p:sp>
    </p:spTree>
    <p:extLst>
      <p:ext uri="{BB962C8B-B14F-4D97-AF65-F5344CB8AC3E}">
        <p14:creationId xmlns:p14="http://schemas.microsoft.com/office/powerpoint/2010/main" val="2138537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125760"/>
            <a:ext cx="9001000"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251520" y="1888232"/>
            <a:ext cx="8712968" cy="4997152"/>
          </a:xfrm>
        </p:spPr>
        <p:txBody>
          <a:bodyPr>
            <a:normAutofit fontScale="70000" lnSpcReduction="20000"/>
          </a:bodyPr>
          <a:lstStyle/>
          <a:p>
            <a:pPr marL="0" indent="0" fontAlgn="base">
              <a:buNone/>
            </a:pPr>
            <a:r>
              <a:rPr lang="en-US" sz="3700" dirty="0"/>
              <a:t>This question links back to a couple of earlier questions nicely. </a:t>
            </a:r>
            <a:endParaRPr lang="en-US" sz="3700" dirty="0" smtClean="0"/>
          </a:p>
          <a:p>
            <a:pPr marL="0" indent="0" fontAlgn="base">
              <a:buNone/>
            </a:pPr>
            <a:r>
              <a:rPr lang="en-US" sz="3700" b="1" i="1" dirty="0" smtClean="0">
                <a:solidFill>
                  <a:schemeClr val="accent1"/>
                </a:solidFill>
              </a:rPr>
              <a:t>The </a:t>
            </a:r>
            <a:r>
              <a:rPr lang="en-US" sz="3700" b="1" i="1" dirty="0">
                <a:solidFill>
                  <a:schemeClr val="accent1"/>
                </a:solidFill>
              </a:rPr>
              <a:t>importance of having good enough domain knowledge comes into play in terms of answering the relevance question. </a:t>
            </a:r>
            <a:endParaRPr lang="en-US" sz="3700" b="1" i="1" dirty="0" smtClean="0">
              <a:solidFill>
                <a:schemeClr val="accent1"/>
              </a:solidFill>
            </a:endParaRPr>
          </a:p>
          <a:p>
            <a:pPr marL="0" indent="0" fontAlgn="base">
              <a:buNone/>
            </a:pPr>
            <a:endParaRPr lang="en-US" sz="3700" b="1" i="1" dirty="0" smtClean="0">
              <a:solidFill>
                <a:schemeClr val="accent1"/>
              </a:solidFill>
            </a:endParaRPr>
          </a:p>
          <a:p>
            <a:pPr marL="0" indent="0" fontAlgn="base">
              <a:buNone/>
            </a:pPr>
            <a:r>
              <a:rPr lang="en-US" sz="3700" dirty="0" smtClean="0"/>
              <a:t>Hopefully </a:t>
            </a:r>
            <a:r>
              <a:rPr lang="en-US" sz="3700" dirty="0"/>
              <a:t>a data scientist will have a good knowledge of the domain, but if not then they need to be able to understand what the domain expert believes in terms of relevance to the domain. </a:t>
            </a:r>
            <a:endParaRPr lang="en-US" sz="3700" dirty="0" smtClean="0"/>
          </a:p>
          <a:p>
            <a:pPr marL="0" indent="0" fontAlgn="base">
              <a:buNone/>
            </a:pPr>
            <a:r>
              <a:rPr lang="en-US" sz="3700" dirty="0" smtClean="0"/>
              <a:t>The </a:t>
            </a:r>
            <a:r>
              <a:rPr lang="en-US" sz="3700" dirty="0"/>
              <a:t>correctness or value of the data then comes down to understanding how to evaluate machine learning algorithms in general, and using domain knowledge to apply to decide whether the trade-offs are appropriate given the domain.</a:t>
            </a:r>
            <a:endParaRPr lang="it-IT" sz="3700" dirty="0"/>
          </a:p>
          <a:p>
            <a:pPr marL="0" indent="0" fontAlgn="base">
              <a:buNone/>
            </a:pPr>
            <a:endParaRPr lang="it-IT" b="1" dirty="0" smtClean="0"/>
          </a:p>
          <a:p>
            <a:pPr marL="0" indent="0" fontAlgn="base">
              <a:buNone/>
            </a:pPr>
            <a:r>
              <a:rPr lang="it-IT" sz="1900" b="1" dirty="0" err="1" smtClean="0"/>
              <a:t>ElenaSimperl</a:t>
            </a:r>
            <a:r>
              <a:rPr lang="it-IT" sz="1900" b="1" dirty="0"/>
              <a:t>: </a:t>
            </a:r>
            <a:r>
              <a:rPr lang="it-IT" sz="1900" b="1" dirty="0">
                <a:hlinkClick r:id="rId3"/>
              </a:rPr>
              <a:t>http://www.odbms.org/2017/02/qa-with-data-scientists-elena-simperl/</a:t>
            </a:r>
            <a:endParaRPr lang="it-IT" sz="1900" dirty="0"/>
          </a:p>
          <a:p>
            <a:pPr marL="0" indent="0" fontAlgn="base">
              <a:buNone/>
            </a:pPr>
            <a:endParaRPr lang="it-IT" dirty="0"/>
          </a:p>
        </p:txBody>
      </p:sp>
    </p:spTree>
    <p:extLst>
      <p:ext uri="{BB962C8B-B14F-4D97-AF65-F5344CB8AC3E}">
        <p14:creationId xmlns:p14="http://schemas.microsoft.com/office/powerpoint/2010/main" val="438199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496" y="188640"/>
            <a:ext cx="9217024"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323528" y="1927373"/>
            <a:ext cx="8640960" cy="4886003"/>
          </a:xfrm>
        </p:spPr>
        <p:txBody>
          <a:bodyPr>
            <a:normAutofit fontScale="70000" lnSpcReduction="20000"/>
          </a:bodyPr>
          <a:lstStyle/>
          <a:p>
            <a:pPr marL="0" indent="0" algn="ctr" fontAlgn="base">
              <a:buNone/>
            </a:pPr>
            <a:r>
              <a:rPr lang="en-US" dirty="0"/>
              <a:t>This is where domain knowledge helps. </a:t>
            </a:r>
            <a:endParaRPr lang="en-US" dirty="0" smtClean="0"/>
          </a:p>
          <a:p>
            <a:pPr marL="0" indent="0" algn="ctr" fontAlgn="base">
              <a:buNone/>
            </a:pPr>
            <a:r>
              <a:rPr lang="en-US" b="1" i="1" dirty="0" smtClean="0">
                <a:solidFill>
                  <a:schemeClr val="accent1"/>
                </a:solidFill>
              </a:rPr>
              <a:t>In </a:t>
            </a:r>
            <a:r>
              <a:rPr lang="en-US" b="1" i="1" dirty="0">
                <a:solidFill>
                  <a:schemeClr val="accent1"/>
                </a:solidFill>
              </a:rPr>
              <a:t>the absence of domain knowledge, it is difficult to verify whether the insight obtained from data analytics is correct.</a:t>
            </a:r>
            <a:r>
              <a:rPr lang="en-US" dirty="0"/>
              <a:t> </a:t>
            </a:r>
            <a:endParaRPr lang="en-US" dirty="0" smtClean="0"/>
          </a:p>
          <a:p>
            <a:pPr marL="0" indent="0" fontAlgn="base">
              <a:buNone/>
            </a:pPr>
            <a:r>
              <a:rPr lang="en-US" dirty="0" smtClean="0"/>
              <a:t>A </a:t>
            </a:r>
            <a:r>
              <a:rPr lang="en-US" dirty="0"/>
              <a:t>data scientist should be able to explain the insights obtained from data analytics. If you cannot explain it, chances are that it may be just a coincidence. There is an old saying in machine learning, “if you torture data sufficiently, it will confess to almost anything</a:t>
            </a:r>
            <a:r>
              <a:rPr lang="en-US" dirty="0" smtClean="0"/>
              <a:t>.”</a:t>
            </a:r>
          </a:p>
          <a:p>
            <a:pPr marL="0" indent="0" fontAlgn="base">
              <a:buNone/>
            </a:pPr>
            <a:endParaRPr lang="it-IT" dirty="0"/>
          </a:p>
          <a:p>
            <a:pPr marL="0" indent="0" fontAlgn="base">
              <a:buNone/>
            </a:pPr>
            <a:r>
              <a:rPr lang="en-US" dirty="0"/>
              <a:t>Another way to evaluate your results is to compare it with the results obtained using a different technique. For example, you can do </a:t>
            </a:r>
            <a:r>
              <a:rPr lang="en-US" dirty="0" err="1"/>
              <a:t>backtesting</a:t>
            </a:r>
            <a:r>
              <a:rPr lang="en-US" dirty="0"/>
              <a:t> on historical data. </a:t>
            </a:r>
            <a:endParaRPr lang="en-US" dirty="0" smtClean="0"/>
          </a:p>
          <a:p>
            <a:pPr marL="0" indent="0" fontAlgn="base">
              <a:buNone/>
            </a:pPr>
            <a:r>
              <a:rPr lang="en-US" dirty="0" smtClean="0"/>
              <a:t>Alternatively</a:t>
            </a:r>
            <a:r>
              <a:rPr lang="en-US" dirty="0"/>
              <a:t>, compare your results with the results obtained using incumbent technique. It is good to have a baseline against which you can benchmark results obtained using a new technique</a:t>
            </a:r>
            <a:r>
              <a:rPr lang="en-US" dirty="0" smtClean="0"/>
              <a:t>.</a:t>
            </a:r>
          </a:p>
          <a:p>
            <a:pPr marL="0" indent="0" fontAlgn="base">
              <a:buNone/>
            </a:pPr>
            <a:endParaRPr lang="it-IT" dirty="0" smtClean="0"/>
          </a:p>
          <a:p>
            <a:pPr marL="0" indent="0">
              <a:buNone/>
            </a:pPr>
            <a:r>
              <a:rPr lang="en-US" sz="2300" b="1" dirty="0" err="1" smtClean="0"/>
              <a:t>MohammedGuller</a:t>
            </a:r>
            <a:r>
              <a:rPr lang="en-US" sz="2300" b="1" dirty="0"/>
              <a:t>: </a:t>
            </a:r>
            <a:r>
              <a:rPr lang="en-US" sz="2300" b="1" dirty="0">
                <a:hlinkClick r:id="rId2"/>
              </a:rPr>
              <a:t>http://</a:t>
            </a:r>
            <a:r>
              <a:rPr lang="en-US" sz="2000" b="1" dirty="0">
                <a:hlinkClick r:id="rId2"/>
              </a:rPr>
              <a:t>www.odbms.org/2017/02/qa-with-data-scientists-mohammed-guller</a:t>
            </a:r>
            <a:r>
              <a:rPr lang="en-US" sz="2300" b="1" dirty="0">
                <a:hlinkClick r:id="rId2"/>
              </a:rPr>
              <a:t>/</a:t>
            </a:r>
            <a:endParaRPr lang="it-IT" sz="2300" dirty="0"/>
          </a:p>
          <a:p>
            <a:pPr marL="0" indent="0">
              <a:buNone/>
            </a:pPr>
            <a:endParaRPr lang="it-IT" dirty="0"/>
          </a:p>
        </p:txBody>
      </p:sp>
    </p:spTree>
    <p:extLst>
      <p:ext uri="{BB962C8B-B14F-4D97-AF65-F5344CB8AC3E}">
        <p14:creationId xmlns:p14="http://schemas.microsoft.com/office/powerpoint/2010/main" val="2957910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it-IT" sz="4000" b="1" i="1" dirty="0" err="1" smtClean="0"/>
              <a:t>Cleaning</a:t>
            </a:r>
            <a:r>
              <a:rPr lang="it-IT" sz="4000" dirty="0"/>
              <a:t> </a:t>
            </a:r>
            <a:r>
              <a:rPr lang="it-IT" sz="4000" dirty="0" smtClean="0"/>
              <a:t>- </a:t>
            </a:r>
            <a:r>
              <a:rPr lang="it-IT" sz="4000" dirty="0" err="1"/>
              <a:t>challenges</a:t>
            </a:r>
            <a:r>
              <a:rPr lang="it-IT" sz="4000" dirty="0"/>
              <a:t> in </a:t>
            </a:r>
            <a:r>
              <a:rPr lang="it-IT" sz="4000" dirty="0" err="1"/>
              <a:t>integration</a:t>
            </a:r>
            <a:endParaRPr lang="it-IT" sz="4000" dirty="0"/>
          </a:p>
        </p:txBody>
      </p:sp>
      <p:sp>
        <p:nvSpPr>
          <p:cNvPr id="3" name="Segnaposto contenuto 2"/>
          <p:cNvSpPr>
            <a:spLocks noGrp="1"/>
          </p:cNvSpPr>
          <p:nvPr>
            <p:ph idx="1"/>
          </p:nvPr>
        </p:nvSpPr>
        <p:spPr>
          <a:xfrm>
            <a:off x="457200" y="1600200"/>
            <a:ext cx="8435280" cy="4525963"/>
          </a:xfrm>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t>there </a:t>
            </a:r>
            <a:r>
              <a:rPr lang="en-US" dirty="0"/>
              <a:t>are often </a:t>
            </a:r>
            <a:r>
              <a:rPr lang="en-US" dirty="0" smtClean="0"/>
              <a:t>noisy data</a:t>
            </a:r>
            <a:r>
              <a:rPr lang="en-US" dirty="0"/>
              <a:t>, missing values, and inconsistencies that </a:t>
            </a:r>
            <a:r>
              <a:rPr lang="en-US" b="1" i="1" dirty="0" smtClean="0">
                <a:solidFill>
                  <a:schemeClr val="accent1"/>
                </a:solidFill>
              </a:rPr>
              <a:t>need to </a:t>
            </a:r>
            <a:r>
              <a:rPr lang="en-US" b="1" i="1" dirty="0">
                <a:solidFill>
                  <a:schemeClr val="accent1"/>
                </a:solidFill>
              </a:rPr>
              <a:t>be identified</a:t>
            </a:r>
            <a:r>
              <a:rPr lang="en-US" dirty="0"/>
              <a:t> and fixed. </a:t>
            </a:r>
            <a:endParaRPr lang="en-US" dirty="0" smtClean="0"/>
          </a:p>
          <a:p>
            <a:pPr marL="514350" indent="-514350">
              <a:buFont typeface="+mj-lt"/>
              <a:buAutoNum type="arabicPeriod"/>
            </a:pPr>
            <a:r>
              <a:rPr lang="en-US" dirty="0" smtClean="0"/>
              <a:t>the </a:t>
            </a:r>
            <a:r>
              <a:rPr lang="en-US" dirty="0"/>
              <a:t>data in </a:t>
            </a:r>
            <a:r>
              <a:rPr lang="en-US" dirty="0" smtClean="0"/>
              <a:t>different sources </a:t>
            </a:r>
            <a:r>
              <a:rPr lang="en-US" dirty="0"/>
              <a:t>is often </a:t>
            </a:r>
            <a:r>
              <a:rPr lang="en-US" b="1" i="1" dirty="0">
                <a:solidFill>
                  <a:schemeClr val="accent1"/>
                </a:solidFill>
              </a:rPr>
              <a:t>represented in different and </a:t>
            </a:r>
            <a:r>
              <a:rPr lang="it-IT" b="1" i="1" dirty="0" err="1">
                <a:solidFill>
                  <a:schemeClr val="accent1"/>
                </a:solidFill>
              </a:rPr>
              <a:t>incompatible</a:t>
            </a:r>
            <a:r>
              <a:rPr lang="it-IT" b="1" i="1" dirty="0">
                <a:solidFill>
                  <a:schemeClr val="accent1"/>
                </a:solidFill>
              </a:rPr>
              <a:t> ways.</a:t>
            </a:r>
          </a:p>
        </p:txBody>
      </p:sp>
    </p:spTree>
    <p:extLst>
      <p:ext uri="{BB962C8B-B14F-4D97-AF65-F5344CB8AC3E}">
        <p14:creationId xmlns:p14="http://schemas.microsoft.com/office/powerpoint/2010/main" val="3231188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116632"/>
            <a:ext cx="914501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323528" y="2143397"/>
            <a:ext cx="8640960" cy="4741987"/>
          </a:xfrm>
        </p:spPr>
        <p:txBody>
          <a:bodyPr>
            <a:normAutofit fontScale="77500" lnSpcReduction="20000"/>
          </a:bodyPr>
          <a:lstStyle/>
          <a:p>
            <a:pPr marL="0" indent="0">
              <a:buNone/>
            </a:pPr>
            <a:r>
              <a:rPr lang="en-US" dirty="0"/>
              <a:t>Most of the time I </a:t>
            </a:r>
            <a:r>
              <a:rPr lang="en-US" b="1" i="1" dirty="0">
                <a:solidFill>
                  <a:schemeClr val="accent1"/>
                </a:solidFill>
              </a:rPr>
              <a:t>interact with domain experts </a:t>
            </a:r>
            <a:r>
              <a:rPr lang="en-US" dirty="0"/>
              <a:t>for a first review on the results. </a:t>
            </a:r>
            <a:endParaRPr lang="en-US" dirty="0" smtClean="0"/>
          </a:p>
          <a:p>
            <a:pPr marL="0" indent="0">
              <a:buNone/>
            </a:pPr>
            <a:r>
              <a:rPr lang="en-US" dirty="0" smtClean="0"/>
              <a:t>Subsequently</a:t>
            </a:r>
            <a:r>
              <a:rPr lang="en-US" dirty="0"/>
              <a:t>, I make sure than the model is brought into “action”. </a:t>
            </a:r>
            <a:endParaRPr lang="en-US" dirty="0" smtClean="0"/>
          </a:p>
          <a:p>
            <a:pPr marL="0" indent="0">
              <a:buNone/>
            </a:pPr>
            <a:r>
              <a:rPr lang="en-US" dirty="0" smtClean="0"/>
              <a:t>Relevant </a:t>
            </a:r>
            <a:r>
              <a:rPr lang="en-US" dirty="0"/>
              <a:t>insight, in my opinion, can always be assessed by measuring their positive impact on the overall application. </a:t>
            </a:r>
            <a:endParaRPr lang="en-US" dirty="0" smtClean="0"/>
          </a:p>
          <a:p>
            <a:pPr marL="0" indent="0">
              <a:buNone/>
            </a:pPr>
            <a:endParaRPr lang="en-US" dirty="0" smtClean="0"/>
          </a:p>
          <a:p>
            <a:pPr marL="0" indent="0">
              <a:buNone/>
            </a:pPr>
            <a:r>
              <a:rPr lang="en-US" dirty="0" smtClean="0"/>
              <a:t>Most </a:t>
            </a:r>
            <a:r>
              <a:rPr lang="en-US" dirty="0"/>
              <a:t>of the time, as </a:t>
            </a:r>
            <a:r>
              <a:rPr lang="en-US" b="1" i="1" dirty="0">
                <a:solidFill>
                  <a:schemeClr val="accent1"/>
                </a:solidFill>
              </a:rPr>
              <a:t>human interaction is part of the loop</a:t>
            </a:r>
            <a:r>
              <a:rPr lang="en-US" dirty="0"/>
              <a:t>, the easiest method is to measure the impact of the relevant insight in their digital journey.</a:t>
            </a:r>
            <a:endParaRPr lang="it-IT" dirty="0"/>
          </a:p>
          <a:p>
            <a:pPr marL="0" indent="0">
              <a:buNone/>
            </a:pPr>
            <a:endParaRPr lang="it-IT" dirty="0" smtClean="0"/>
          </a:p>
          <a:p>
            <a:pPr marL="0" indent="0">
              <a:buNone/>
            </a:pPr>
            <a:endParaRPr lang="it-IT" dirty="0"/>
          </a:p>
          <a:p>
            <a:pPr marL="0" indent="0">
              <a:buNone/>
            </a:pPr>
            <a:r>
              <a:rPr lang="en-US" sz="1700" b="1" dirty="0" err="1"/>
              <a:t>Natalino</a:t>
            </a:r>
            <a:r>
              <a:rPr lang="en-US" sz="1700" b="1" dirty="0"/>
              <a:t> </a:t>
            </a:r>
            <a:r>
              <a:rPr lang="en-US" sz="1700" b="1" dirty="0" err="1"/>
              <a:t>Busa</a:t>
            </a:r>
            <a:r>
              <a:rPr lang="en-US" sz="1700" b="1" dirty="0"/>
              <a:t>: </a:t>
            </a:r>
            <a:endParaRPr lang="it-IT" sz="1700" dirty="0"/>
          </a:p>
          <a:p>
            <a:pPr marL="0" indent="0">
              <a:buNone/>
            </a:pPr>
            <a:endParaRPr lang="it-IT" dirty="0"/>
          </a:p>
        </p:txBody>
      </p:sp>
    </p:spTree>
    <p:extLst>
      <p:ext uri="{BB962C8B-B14F-4D97-AF65-F5344CB8AC3E}">
        <p14:creationId xmlns:p14="http://schemas.microsoft.com/office/powerpoint/2010/main" val="1693011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496" y="125760"/>
            <a:ext cx="8964488" cy="1143000"/>
          </a:xfrm>
        </p:spPr>
        <p:txBody>
          <a:bodyPr>
            <a:noAutofit/>
          </a:bodyPr>
          <a:lstStyle/>
          <a:p>
            <a:r>
              <a:rPr lang="en-US" sz="3200" i="1" dirty="0" smtClean="0"/>
              <a:t>2-How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07504" y="1728192"/>
            <a:ext cx="8964488" cy="5373216"/>
          </a:xfrm>
        </p:spPr>
        <p:txBody>
          <a:bodyPr>
            <a:normAutofit fontScale="55000" lnSpcReduction="20000"/>
          </a:bodyPr>
          <a:lstStyle/>
          <a:p>
            <a:pPr marL="0" indent="0" fontAlgn="base">
              <a:buNone/>
            </a:pPr>
            <a:r>
              <a:rPr lang="en-US" dirty="0" smtClean="0"/>
              <a:t>In </a:t>
            </a:r>
            <a:r>
              <a:rPr lang="en-US" dirty="0"/>
              <a:t>order to make sure the insights are good and relevant we need to continuously ask ourselves what is the problem we are trying to solve and how it will be used. In simpler words, </a:t>
            </a:r>
            <a:endParaRPr lang="en-US" dirty="0" smtClean="0"/>
          </a:p>
          <a:p>
            <a:pPr marL="0" indent="0" algn="ctr" fontAlgn="base">
              <a:buNone/>
            </a:pPr>
            <a:endParaRPr lang="en-US" b="1" i="1" dirty="0" smtClean="0">
              <a:solidFill>
                <a:schemeClr val="accent1"/>
              </a:solidFill>
            </a:endParaRPr>
          </a:p>
          <a:p>
            <a:pPr marL="0" indent="0" algn="ctr" fontAlgn="base">
              <a:buNone/>
            </a:pPr>
            <a:r>
              <a:rPr lang="en-US" b="1" i="1" dirty="0" smtClean="0">
                <a:solidFill>
                  <a:schemeClr val="accent1"/>
                </a:solidFill>
              </a:rPr>
              <a:t>to </a:t>
            </a:r>
            <a:r>
              <a:rPr lang="en-US" b="1" i="1" dirty="0">
                <a:solidFill>
                  <a:schemeClr val="accent1"/>
                </a:solidFill>
              </a:rPr>
              <a:t>make improvements in existing process we will need to understand the process and where the improvement is </a:t>
            </a:r>
            <a:r>
              <a:rPr lang="en-US" b="1" i="1" dirty="0" smtClean="0">
                <a:solidFill>
                  <a:schemeClr val="accent1"/>
                </a:solidFill>
              </a:rPr>
              <a:t>a requirement </a:t>
            </a:r>
            <a:r>
              <a:rPr lang="en-US" b="1" i="1" dirty="0">
                <a:solidFill>
                  <a:schemeClr val="accent1"/>
                </a:solidFill>
              </a:rPr>
              <a:t>or of most value. </a:t>
            </a:r>
            <a:endParaRPr lang="en-US" b="1" i="1" dirty="0" smtClean="0">
              <a:solidFill>
                <a:schemeClr val="accent1"/>
              </a:solidFill>
            </a:endParaRPr>
          </a:p>
          <a:p>
            <a:pPr marL="0" indent="0" algn="ctr" fontAlgn="base">
              <a:buNone/>
            </a:pPr>
            <a:endParaRPr lang="en-US" b="1" i="1" dirty="0" smtClean="0">
              <a:solidFill>
                <a:schemeClr val="accent1"/>
              </a:solidFill>
            </a:endParaRPr>
          </a:p>
          <a:p>
            <a:pPr marL="0" indent="0" fontAlgn="base">
              <a:buNone/>
            </a:pPr>
            <a:r>
              <a:rPr lang="en-US" dirty="0" smtClean="0"/>
              <a:t>For </a:t>
            </a:r>
            <a:r>
              <a:rPr lang="en-US" dirty="0"/>
              <a:t>predictive modeling cases, we need to ask how the output of the predictive model will be applied and what additional business value can be derived from the output. </a:t>
            </a:r>
            <a:endParaRPr lang="en-US" dirty="0" smtClean="0"/>
          </a:p>
          <a:p>
            <a:pPr marL="0" indent="0" fontAlgn="base">
              <a:buNone/>
            </a:pPr>
            <a:r>
              <a:rPr lang="en-US" dirty="0" smtClean="0"/>
              <a:t>We </a:t>
            </a:r>
            <a:r>
              <a:rPr lang="en-US" dirty="0"/>
              <a:t>also need to convey what does the predictive model output means to avoid incorrect interpretation by non-experts.</a:t>
            </a:r>
            <a:endParaRPr lang="it-IT" dirty="0"/>
          </a:p>
          <a:p>
            <a:pPr marL="0" indent="0">
              <a:buNone/>
            </a:pPr>
            <a:r>
              <a:rPr lang="en-US" dirty="0"/>
              <a:t>Once the context around a problem has been defined and we proceed to implement the machine learning solution. </a:t>
            </a:r>
            <a:endParaRPr lang="en-US" dirty="0" smtClean="0"/>
          </a:p>
          <a:p>
            <a:pPr marL="0" indent="0">
              <a:buNone/>
            </a:pPr>
            <a:r>
              <a:rPr lang="en-US" dirty="0" smtClean="0"/>
              <a:t>The </a:t>
            </a:r>
            <a:r>
              <a:rPr lang="en-US" dirty="0"/>
              <a:t>immediate next stage is to verify if the solution will actually work. There are many techniques to measure the accuracy of predictions i.e. testing with historic data samples using techniques like k-fold cross validation, confusion matrix, r-square, absolute error, MAPE (Mean absolution percentage error), p-value etc. </a:t>
            </a:r>
            <a:endParaRPr lang="en-US" dirty="0" smtClean="0"/>
          </a:p>
          <a:p>
            <a:pPr marL="0" indent="0">
              <a:buNone/>
            </a:pPr>
            <a:r>
              <a:rPr lang="en-US" dirty="0" smtClean="0"/>
              <a:t>We </a:t>
            </a:r>
            <a:r>
              <a:rPr lang="en-US" dirty="0"/>
              <a:t>can choose from among many models which show most promising results. There are also ensemble algorithms which generalize the learning and avoid being over fit models</a:t>
            </a:r>
            <a:r>
              <a:rPr lang="en-US" dirty="0" smtClean="0"/>
              <a:t>.</a:t>
            </a:r>
          </a:p>
          <a:p>
            <a:pPr marL="0" indent="0">
              <a:buNone/>
            </a:pPr>
            <a:endParaRPr lang="en-US" dirty="0" smtClean="0"/>
          </a:p>
          <a:p>
            <a:pPr marL="0" indent="0">
              <a:buNone/>
            </a:pPr>
            <a:r>
              <a:rPr lang="en-US" sz="2500" b="1" dirty="0" err="1"/>
              <a:t>Vikas</a:t>
            </a:r>
            <a:r>
              <a:rPr lang="en-US" sz="2500" b="1" dirty="0"/>
              <a:t> </a:t>
            </a:r>
            <a:r>
              <a:rPr lang="en-US" sz="2500" b="1" dirty="0" err="1"/>
              <a:t>Rathee</a:t>
            </a:r>
            <a:r>
              <a:rPr lang="en-US" sz="2500" b="1" dirty="0"/>
              <a:t>: </a:t>
            </a:r>
            <a:endParaRPr lang="it-IT" sz="2500" dirty="0"/>
          </a:p>
          <a:p>
            <a:pPr marL="0" indent="0">
              <a:buNone/>
            </a:pPr>
            <a:endParaRPr lang="it-IT" dirty="0"/>
          </a:p>
        </p:txBody>
      </p:sp>
    </p:spTree>
    <p:extLst>
      <p:ext uri="{BB962C8B-B14F-4D97-AF65-F5344CB8AC3E}">
        <p14:creationId xmlns:p14="http://schemas.microsoft.com/office/powerpoint/2010/main" val="99063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16632"/>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67544" y="2132856"/>
            <a:ext cx="8496944" cy="4680520"/>
          </a:xfrm>
        </p:spPr>
        <p:txBody>
          <a:bodyPr>
            <a:normAutofit fontScale="70000" lnSpcReduction="20000"/>
          </a:bodyPr>
          <a:lstStyle/>
          <a:p>
            <a:pPr marL="0" indent="0" fontAlgn="base">
              <a:buNone/>
            </a:pPr>
            <a:r>
              <a:rPr lang="en-US" dirty="0"/>
              <a:t>In my </a:t>
            </a:r>
            <a:r>
              <a:rPr lang="en-US" dirty="0" smtClean="0"/>
              <a:t>understanding, </a:t>
            </a:r>
            <a:r>
              <a:rPr lang="en-US" b="1" i="1" dirty="0" smtClean="0">
                <a:solidFill>
                  <a:schemeClr val="accent1"/>
                </a:solidFill>
              </a:rPr>
              <a:t>an </a:t>
            </a:r>
            <a:r>
              <a:rPr lang="en-US" b="1" i="1" dirty="0">
                <a:solidFill>
                  <a:schemeClr val="accent1"/>
                </a:solidFill>
              </a:rPr>
              <a:t>insight is already </a:t>
            </a:r>
            <a:endParaRPr lang="en-US" b="1" i="1" dirty="0" smtClean="0">
              <a:solidFill>
                <a:schemeClr val="accent1"/>
              </a:solidFill>
            </a:endParaRPr>
          </a:p>
          <a:p>
            <a:pPr fontAlgn="base"/>
            <a:r>
              <a:rPr lang="en-US" b="1" i="1" dirty="0" smtClean="0">
                <a:solidFill>
                  <a:schemeClr val="accent1"/>
                </a:solidFill>
              </a:rPr>
              <a:t>a </a:t>
            </a:r>
            <a:r>
              <a:rPr lang="en-US" b="1" i="1" dirty="0">
                <a:solidFill>
                  <a:schemeClr val="accent1"/>
                </a:solidFill>
              </a:rPr>
              <a:t>valuable/evaluated information, </a:t>
            </a:r>
            <a:endParaRPr lang="en-US" b="1" i="1" dirty="0" smtClean="0">
              <a:solidFill>
                <a:schemeClr val="accent1"/>
              </a:solidFill>
            </a:endParaRPr>
          </a:p>
          <a:p>
            <a:pPr fontAlgn="base"/>
            <a:r>
              <a:rPr lang="en-US" b="1" i="1" dirty="0" smtClean="0">
                <a:solidFill>
                  <a:schemeClr val="accent1"/>
                </a:solidFill>
              </a:rPr>
              <a:t>which </a:t>
            </a:r>
            <a:r>
              <a:rPr lang="en-US" b="1" i="1" dirty="0">
                <a:solidFill>
                  <a:schemeClr val="accent1"/>
                </a:solidFill>
              </a:rPr>
              <a:t>has been received after a detailed interpretation and </a:t>
            </a:r>
            <a:endParaRPr lang="en-US" b="1" i="1" dirty="0" smtClean="0">
              <a:solidFill>
                <a:schemeClr val="accent1"/>
              </a:solidFill>
            </a:endParaRPr>
          </a:p>
          <a:p>
            <a:pPr fontAlgn="base"/>
            <a:r>
              <a:rPr lang="en-US" b="1" i="1" dirty="0" smtClean="0">
                <a:solidFill>
                  <a:schemeClr val="accent1"/>
                </a:solidFill>
              </a:rPr>
              <a:t>which </a:t>
            </a:r>
            <a:r>
              <a:rPr lang="en-US" b="1" i="1" dirty="0">
                <a:solidFill>
                  <a:schemeClr val="accent1"/>
                </a:solidFill>
              </a:rPr>
              <a:t>can be used for any kind of follow-up activities</a:t>
            </a:r>
            <a:r>
              <a:rPr lang="en-US" dirty="0"/>
              <a:t>, </a:t>
            </a:r>
            <a:endParaRPr lang="en-US" dirty="0" smtClean="0"/>
          </a:p>
          <a:p>
            <a:pPr marL="0" indent="0" fontAlgn="base">
              <a:buNone/>
            </a:pPr>
            <a:endParaRPr lang="en-US" dirty="0" smtClean="0"/>
          </a:p>
          <a:p>
            <a:pPr marL="0" indent="0" fontAlgn="base">
              <a:buNone/>
            </a:pPr>
            <a:r>
              <a:rPr lang="en-US" dirty="0" smtClean="0"/>
              <a:t>for </a:t>
            </a:r>
            <a:r>
              <a:rPr lang="en-US" dirty="0"/>
              <a:t>example to relocate the merchandise or to deeper dig in clusters showing a fraudulent behavior.</a:t>
            </a:r>
            <a:endParaRPr lang="it-IT" dirty="0"/>
          </a:p>
          <a:p>
            <a:pPr marL="0" indent="0" fontAlgn="base">
              <a:buNone/>
            </a:pPr>
            <a:r>
              <a:rPr lang="en-US" dirty="0"/>
              <a:t>However, it is less </a:t>
            </a:r>
            <a:r>
              <a:rPr lang="en-US" dirty="0" smtClean="0"/>
              <a:t>opportune </a:t>
            </a:r>
            <a:r>
              <a:rPr lang="en-US" dirty="0"/>
              <a:t>to rely only on statistical values: an association rule, which shows a conditional probability of, e.g., 90% or more, may be an “insight”, but if the right-hand side of the rule refers to a plastic bag only (which is to be paid (3 cents), at least in Luxembourg), the discovered pattern might be uninteresting.</a:t>
            </a:r>
            <a:endParaRPr lang="it-IT" dirty="0"/>
          </a:p>
          <a:p>
            <a:pPr marL="0" indent="0" fontAlgn="base">
              <a:buNone/>
            </a:pPr>
            <a:endParaRPr lang="en-US" b="1" dirty="0" smtClean="0"/>
          </a:p>
          <a:p>
            <a:pPr marL="0" indent="0" fontAlgn="base">
              <a:buNone/>
            </a:pPr>
            <a:r>
              <a:rPr lang="en-US" sz="2000" b="1" dirty="0" err="1" smtClean="0"/>
              <a:t>ChristopherSchommer</a:t>
            </a:r>
            <a:r>
              <a:rPr lang="en-US" sz="2000" b="1" dirty="0"/>
              <a:t>: </a:t>
            </a:r>
            <a:r>
              <a:rPr lang="en-US" sz="2000" b="1" dirty="0">
                <a:hlinkClick r:id="rId2"/>
              </a:rPr>
              <a:t>http://www.odbms.org/2017/01/qa-with-data-scientists-christopher-schommer/</a:t>
            </a:r>
            <a:endParaRPr lang="it-IT" sz="2000" dirty="0"/>
          </a:p>
        </p:txBody>
      </p:sp>
    </p:spTree>
    <p:extLst>
      <p:ext uri="{BB962C8B-B14F-4D97-AF65-F5344CB8AC3E}">
        <p14:creationId xmlns:p14="http://schemas.microsoft.com/office/powerpoint/2010/main" val="3235558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512" y="188640"/>
            <a:ext cx="9145016" cy="1143000"/>
          </a:xfrm>
        </p:spPr>
        <p:txBody>
          <a:bodyPr>
            <a:noAutofit/>
          </a:bodyPr>
          <a:lstStyle/>
          <a:p>
            <a:r>
              <a:rPr lang="en-US" sz="3200" i="1" dirty="0" smtClean="0"/>
              <a:t/>
            </a:r>
            <a:br>
              <a:rPr lang="en-US" sz="3200" i="1" dirty="0" smtClean="0"/>
            </a:br>
            <a:r>
              <a:rPr lang="en-US" sz="3200" i="1" dirty="0" smtClean="0"/>
              <a:t>2- How </a:t>
            </a:r>
            <a:r>
              <a:rPr lang="en-US" sz="3200" i="1" dirty="0"/>
              <a:t>do you evaluate if the insight you obtain from data analytics is “correct” or “good” or “relevant” to the problem domain? </a:t>
            </a:r>
            <a:r>
              <a:rPr lang="it-IT" sz="3200" dirty="0"/>
              <a:t/>
            </a:r>
            <a:br>
              <a:rPr lang="it-IT" sz="3200" dirty="0"/>
            </a:br>
            <a:endParaRPr lang="it-IT" sz="3200" dirty="0"/>
          </a:p>
        </p:txBody>
      </p:sp>
      <p:sp>
        <p:nvSpPr>
          <p:cNvPr id="3" name="Segnaposto contenuto 2"/>
          <p:cNvSpPr>
            <a:spLocks noGrp="1"/>
          </p:cNvSpPr>
          <p:nvPr>
            <p:ph idx="1"/>
          </p:nvPr>
        </p:nvSpPr>
        <p:spPr>
          <a:xfrm>
            <a:off x="457200" y="1844824"/>
            <a:ext cx="8579296" cy="4824537"/>
          </a:xfrm>
        </p:spPr>
        <p:txBody>
          <a:bodyPr>
            <a:normAutofit fontScale="77500" lnSpcReduction="20000"/>
          </a:bodyPr>
          <a:lstStyle/>
          <a:p>
            <a:pPr marL="0" indent="0" fontAlgn="base">
              <a:buNone/>
            </a:pPr>
            <a:r>
              <a:rPr lang="en-US" dirty="0"/>
              <a:t>In a data rich domain, </a:t>
            </a:r>
            <a:r>
              <a:rPr lang="en-US" b="1" i="1" dirty="0">
                <a:solidFill>
                  <a:schemeClr val="accent1"/>
                </a:solidFill>
              </a:rPr>
              <a:t>evaluation of the insight correctness is done either by applying the mathematical model to new “unseen” data or using cross-validation</a:t>
            </a:r>
            <a:r>
              <a:rPr lang="en-US" dirty="0"/>
              <a:t>. </a:t>
            </a:r>
            <a:endParaRPr lang="en-US" dirty="0" smtClean="0"/>
          </a:p>
          <a:p>
            <a:pPr marL="0" indent="0" fontAlgn="base">
              <a:buNone/>
            </a:pPr>
            <a:r>
              <a:rPr lang="en-US" dirty="0" smtClean="0"/>
              <a:t>This </a:t>
            </a:r>
            <a:r>
              <a:rPr lang="en-US" dirty="0"/>
              <a:t>process is more complicated in human biology. As we have learned over the years, a promising cross-validation performance may not be reproducible in subsequent experimental data. The fact of the matter is, in life sciences, laboratory validation of computational insight is mandatory. </a:t>
            </a:r>
            <a:endParaRPr lang="en-US" dirty="0" smtClean="0"/>
          </a:p>
          <a:p>
            <a:pPr marL="0" indent="0" fontAlgn="base">
              <a:buNone/>
            </a:pPr>
            <a:r>
              <a:rPr lang="en-US" dirty="0" smtClean="0"/>
              <a:t>The </a:t>
            </a:r>
            <a:r>
              <a:rPr lang="en-US" dirty="0"/>
              <a:t>community perspective on computational or statistical discovery is generally skeptical until the novel </a:t>
            </a:r>
            <a:r>
              <a:rPr lang="en-US" dirty="0" err="1" smtClean="0"/>
              <a:t>analyse</a:t>
            </a:r>
            <a:r>
              <a:rPr lang="en-US" dirty="0"/>
              <a:t>, therapeutic target, or biomarker is validated in additional confirmatory laboratory experiments, pre-clinical trials or human fluid </a:t>
            </a:r>
            <a:r>
              <a:rPr lang="en-US" dirty="0" smtClean="0"/>
              <a:t>samples</a:t>
            </a:r>
            <a:endParaRPr lang="it-IT" dirty="0"/>
          </a:p>
          <a:p>
            <a:pPr marL="0" indent="0" fontAlgn="base">
              <a:buNone/>
            </a:pPr>
            <a:endParaRPr lang="it-IT" b="1" dirty="0" smtClean="0"/>
          </a:p>
          <a:p>
            <a:pPr marL="0" indent="0" fontAlgn="base">
              <a:buNone/>
            </a:pPr>
            <a:r>
              <a:rPr lang="it-IT" sz="1800" b="1" dirty="0" err="1" smtClean="0"/>
              <a:t>SlavaAkmaev</a:t>
            </a:r>
            <a:r>
              <a:rPr lang="it-IT" sz="1800" b="1" dirty="0"/>
              <a:t>: </a:t>
            </a:r>
            <a:r>
              <a:rPr lang="it-IT" sz="1800" b="1" dirty="0">
                <a:hlinkClick r:id="rId2"/>
              </a:rPr>
              <a:t>http://www.odbms.org/2017/01/qa-with-data-scientists-slava-akmaev/</a:t>
            </a:r>
            <a:endParaRPr lang="it-IT" sz="1800" dirty="0"/>
          </a:p>
        </p:txBody>
      </p:sp>
    </p:spTree>
    <p:extLst>
      <p:ext uri="{BB962C8B-B14F-4D97-AF65-F5344CB8AC3E}">
        <p14:creationId xmlns:p14="http://schemas.microsoft.com/office/powerpoint/2010/main" val="1601253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88640"/>
            <a:ext cx="903649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457200" y="1927373"/>
            <a:ext cx="8507288" cy="4525963"/>
          </a:xfrm>
        </p:spPr>
        <p:txBody>
          <a:bodyPr>
            <a:normAutofit/>
          </a:bodyPr>
          <a:lstStyle/>
          <a:p>
            <a:pPr marL="0" indent="0">
              <a:buNone/>
            </a:pPr>
            <a:r>
              <a:rPr lang="en-US" b="1" i="1" dirty="0">
                <a:solidFill>
                  <a:schemeClr val="accent1"/>
                </a:solidFill>
              </a:rPr>
              <a:t>There is nothing quite as good as asking domain experts to vet samples of the output of a system</a:t>
            </a:r>
            <a:r>
              <a:rPr lang="en-US" b="1" i="1" dirty="0" smtClean="0">
                <a:solidFill>
                  <a:schemeClr val="accent1"/>
                </a:solidFill>
              </a:rPr>
              <a:t>.</a:t>
            </a:r>
          </a:p>
          <a:p>
            <a:pPr marL="0" indent="0">
              <a:buNone/>
            </a:pPr>
            <a:r>
              <a:rPr lang="en-US" b="1" i="1" dirty="0" smtClean="0">
                <a:solidFill>
                  <a:schemeClr val="accent1"/>
                </a:solidFill>
              </a:rPr>
              <a:t> </a:t>
            </a:r>
            <a:r>
              <a:rPr lang="en-US" dirty="0"/>
              <a:t>While this is time consuming and needs preparation (to make their input actionable), the closer the expert is to the real end user of the system (e.g. the customer’s employees using it day to day), the better.</a:t>
            </a:r>
            <a:endParaRPr lang="it-IT" dirty="0"/>
          </a:p>
          <a:p>
            <a:pPr marL="0" indent="0">
              <a:buNone/>
            </a:pPr>
            <a:endParaRPr lang="en-US" b="1" dirty="0" smtClean="0"/>
          </a:p>
          <a:p>
            <a:pPr marL="0" indent="0">
              <a:buNone/>
            </a:pPr>
            <a:r>
              <a:rPr lang="en-US" sz="1700" b="1" dirty="0" err="1" smtClean="0"/>
              <a:t>JochenLeidner</a:t>
            </a:r>
            <a:r>
              <a:rPr lang="en-US" sz="1700" b="1" dirty="0"/>
              <a:t>: </a:t>
            </a:r>
            <a:r>
              <a:rPr lang="en-US" sz="1700" b="1" dirty="0">
                <a:hlinkClick r:id="rId2"/>
              </a:rPr>
              <a:t>http://www.odbms.org/2017/01/qa-with-data-scientists-jochen-leidner/</a:t>
            </a:r>
            <a:endParaRPr lang="it-IT" sz="1700" dirty="0"/>
          </a:p>
          <a:p>
            <a:pPr marL="0" indent="0">
              <a:buNone/>
            </a:pPr>
            <a:endParaRPr lang="it-IT" dirty="0"/>
          </a:p>
        </p:txBody>
      </p:sp>
    </p:spTree>
    <p:extLst>
      <p:ext uri="{BB962C8B-B14F-4D97-AF65-F5344CB8AC3E}">
        <p14:creationId xmlns:p14="http://schemas.microsoft.com/office/powerpoint/2010/main" val="1854695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512" y="188640"/>
            <a:ext cx="9145016" cy="1143000"/>
          </a:xfrm>
        </p:spPr>
        <p:txBody>
          <a:bodyPr>
            <a:noAutofit/>
          </a:bodyPr>
          <a:lstStyle/>
          <a:p>
            <a:r>
              <a:rPr lang="en-US" sz="3200" i="1" dirty="0" smtClean="0"/>
              <a:t>2- How </a:t>
            </a:r>
            <a:r>
              <a:rPr lang="en-US" sz="3200" i="1" dirty="0"/>
              <a:t>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107504" y="1584176"/>
            <a:ext cx="9001000" cy="5373216"/>
          </a:xfrm>
        </p:spPr>
        <p:txBody>
          <a:bodyPr>
            <a:normAutofit fontScale="40000" lnSpcReduction="20000"/>
          </a:bodyPr>
          <a:lstStyle/>
          <a:p>
            <a:pPr marL="0" indent="0" fontAlgn="base">
              <a:buNone/>
            </a:pPr>
            <a:r>
              <a:rPr lang="en-US" sz="4000" b="1" i="1" dirty="0">
                <a:solidFill>
                  <a:schemeClr val="accent1"/>
                </a:solidFill>
              </a:rPr>
              <a:t>O</a:t>
            </a:r>
            <a:r>
              <a:rPr lang="en-US" sz="4000" b="1" i="1" dirty="0" smtClean="0">
                <a:solidFill>
                  <a:schemeClr val="accent1"/>
                </a:solidFill>
              </a:rPr>
              <a:t>ne </a:t>
            </a:r>
            <a:r>
              <a:rPr lang="en-US" sz="4000" b="1" i="1" dirty="0">
                <a:solidFill>
                  <a:schemeClr val="accent1"/>
                </a:solidFill>
              </a:rPr>
              <a:t>should not even have to ask whether the insight is relevant – one should have designed the analysis that led to the insight based on the relevant practical problem one is trying to solve! </a:t>
            </a:r>
            <a:endParaRPr lang="en-US" sz="4000" b="1" i="1" dirty="0" smtClean="0">
              <a:solidFill>
                <a:schemeClr val="accent1"/>
              </a:solidFill>
            </a:endParaRPr>
          </a:p>
          <a:p>
            <a:pPr marL="0" indent="0" fontAlgn="base">
              <a:buNone/>
            </a:pPr>
            <a:endParaRPr lang="en-US" sz="4000" dirty="0" smtClean="0"/>
          </a:p>
          <a:p>
            <a:pPr marL="0" indent="0" fontAlgn="base">
              <a:buNone/>
            </a:pPr>
            <a:r>
              <a:rPr lang="en-US" sz="4000" dirty="0" smtClean="0"/>
              <a:t>Let’s </a:t>
            </a:r>
            <a:r>
              <a:rPr lang="en-US" sz="4000" dirty="0"/>
              <a:t>look at ‘</a:t>
            </a:r>
            <a:r>
              <a:rPr lang="en-US" sz="4000" b="1" i="1" dirty="0">
                <a:solidFill>
                  <a:schemeClr val="accent1"/>
                </a:solidFill>
              </a:rPr>
              <a:t>correct</a:t>
            </a:r>
            <a:r>
              <a:rPr lang="en-US" sz="4000" dirty="0" smtClean="0"/>
              <a:t>’. </a:t>
            </a:r>
            <a:r>
              <a:rPr lang="en-US" sz="4000" dirty="0"/>
              <a:t>What exactly does it mean? To me it somewhat narrowly means that it is ‘true’ given the data: did you do all the due diligence and right methodology to derive something from the data you had? Would somebody answering the same question on the same data come to the same conclusion (replicability)? You did not </a:t>
            </a:r>
            <a:r>
              <a:rPr lang="en-US" sz="4000" dirty="0" err="1"/>
              <a:t>overfit</a:t>
            </a:r>
            <a:r>
              <a:rPr lang="en-US" sz="4000" dirty="0"/>
              <a:t>, you did not pick up a spurious result that is statistically not valid, etc. Of course you cannot tell this from looking at the insight itself. </a:t>
            </a:r>
            <a:r>
              <a:rPr lang="en-US" sz="4000" b="1" i="1" dirty="0">
                <a:solidFill>
                  <a:schemeClr val="accent1"/>
                </a:solidFill>
              </a:rPr>
              <a:t>You need to evaluate the entire process </a:t>
            </a:r>
            <a:r>
              <a:rPr lang="en-US" sz="4000" dirty="0"/>
              <a:t>(or trust the person who did the analysis) to make a judgement on the reliability of the insight.</a:t>
            </a:r>
            <a:endParaRPr lang="it-IT" sz="4000" dirty="0"/>
          </a:p>
          <a:p>
            <a:pPr marL="0" indent="0">
              <a:buNone/>
            </a:pPr>
            <a:endParaRPr lang="en-US" sz="4000" dirty="0" smtClean="0"/>
          </a:p>
          <a:p>
            <a:pPr marL="0" indent="0">
              <a:buNone/>
            </a:pPr>
            <a:r>
              <a:rPr lang="en-US" sz="4000" dirty="0" smtClean="0"/>
              <a:t>Now </a:t>
            </a:r>
            <a:r>
              <a:rPr lang="en-US" sz="4000" dirty="0"/>
              <a:t>to the ‘</a:t>
            </a:r>
            <a:r>
              <a:rPr lang="en-US" sz="4000" b="1" i="1" dirty="0">
                <a:solidFill>
                  <a:schemeClr val="accent1"/>
                </a:solidFill>
              </a:rPr>
              <a:t>good</a:t>
            </a:r>
            <a:r>
              <a:rPr lang="en-US" sz="4000" dirty="0"/>
              <a:t>’. To me good captures the leap from a ‘correct’ insight on the analyzed dataset to supporting the action ultimately desired. We do not just find insights in data for the sake of </a:t>
            </a:r>
            <a:r>
              <a:rPr lang="en-US" sz="4000" dirty="0" smtClean="0"/>
              <a:t>it. </a:t>
            </a:r>
            <a:r>
              <a:rPr lang="en-US" sz="4000" dirty="0"/>
              <a:t>A good insight indeed generalizes beyond the (historical) data into the future. Lack of generalization is not just a matter of overfitting, it is also a matter of good judgement whether there is enough temporal stability in the process to hope that what I found yesterday is still correct tomorrow and maybe next week. Likewise we often have to make judgement calls when the data we really needed for the insight is simply not available. So we look at a related dataset (this is called transfer learning) and hope that it is similar enough for the generalization to carry over. </a:t>
            </a:r>
            <a:r>
              <a:rPr lang="en-US" sz="4000" dirty="0" smtClean="0"/>
              <a:t> </a:t>
            </a:r>
            <a:endParaRPr lang="it-IT" sz="4000" dirty="0"/>
          </a:p>
          <a:p>
            <a:pPr marL="0" indent="0">
              <a:buNone/>
            </a:pPr>
            <a:endParaRPr lang="en-US" sz="4000" dirty="0" smtClean="0"/>
          </a:p>
          <a:p>
            <a:pPr marL="0" indent="0">
              <a:buNone/>
            </a:pPr>
            <a:r>
              <a:rPr lang="en-US" sz="4000" dirty="0" smtClean="0"/>
              <a:t>Finally</a:t>
            </a:r>
            <a:r>
              <a:rPr lang="en-US" sz="4000" dirty="0"/>
              <a:t>, good also incorporates the notion of correlation vs. causation. </a:t>
            </a:r>
            <a:r>
              <a:rPr lang="en-US" sz="4000" b="1" i="1" dirty="0">
                <a:solidFill>
                  <a:schemeClr val="accent1"/>
                </a:solidFill>
              </a:rPr>
              <a:t>Many correlations are ‘correct’ but few of them are good for the action one is able to make. </a:t>
            </a:r>
            <a:r>
              <a:rPr lang="en-US" sz="4000" dirty="0"/>
              <a:t>The (correct) fact that a person who is sick has temperature is ‘good’ for diagnosis, but NOT good for prevention of infection. At which point we are pretty much back to relevant! So think first about the problem and do good work next</a:t>
            </a:r>
            <a:r>
              <a:rPr lang="en-US" sz="4000" dirty="0" smtClean="0"/>
              <a:t>!</a:t>
            </a:r>
          </a:p>
          <a:p>
            <a:pPr marL="0" indent="0">
              <a:buNone/>
            </a:pPr>
            <a:endParaRPr lang="en-US" sz="4000" dirty="0" smtClean="0"/>
          </a:p>
          <a:p>
            <a:pPr marL="0" indent="0">
              <a:buNone/>
            </a:pPr>
            <a:r>
              <a:rPr lang="it-IT" b="1" dirty="0" err="1" smtClean="0"/>
              <a:t>ClaudiaPerlich</a:t>
            </a:r>
            <a:r>
              <a:rPr lang="it-IT" b="1" dirty="0"/>
              <a:t>: </a:t>
            </a:r>
            <a:r>
              <a:rPr lang="it-IT" b="1" dirty="0">
                <a:hlinkClick r:id="rId2"/>
              </a:rPr>
              <a:t>http://www.odbms.org/2016/11/qa-with-data-scientists-claudia-perlich</a:t>
            </a:r>
            <a:r>
              <a:rPr lang="it-IT" b="1" dirty="0" smtClean="0">
                <a:hlinkClick r:id="rId2"/>
              </a:rPr>
              <a:t>/</a:t>
            </a:r>
            <a:endParaRPr lang="it-IT" dirty="0"/>
          </a:p>
        </p:txBody>
      </p:sp>
    </p:spTree>
    <p:extLst>
      <p:ext uri="{BB962C8B-B14F-4D97-AF65-F5344CB8AC3E}">
        <p14:creationId xmlns:p14="http://schemas.microsoft.com/office/powerpoint/2010/main" val="2291997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88640"/>
            <a:ext cx="9144000" cy="1143000"/>
          </a:xfrm>
        </p:spPr>
        <p:txBody>
          <a:bodyPr>
            <a:noAutofit/>
          </a:bodyPr>
          <a:lstStyle/>
          <a:p>
            <a:r>
              <a:rPr lang="en-US" sz="3200" i="1" dirty="0"/>
              <a:t>2- How do you evaluate if the insight you obtain from data analytics is “correct” or “good” or “relevant” to the problem domain?</a:t>
            </a:r>
            <a:endParaRPr lang="it-IT" sz="3200" dirty="0"/>
          </a:p>
        </p:txBody>
      </p:sp>
      <p:sp>
        <p:nvSpPr>
          <p:cNvPr id="3" name="Segnaposto contenuto 2"/>
          <p:cNvSpPr>
            <a:spLocks noGrp="1"/>
          </p:cNvSpPr>
          <p:nvPr>
            <p:ph idx="1"/>
          </p:nvPr>
        </p:nvSpPr>
        <p:spPr>
          <a:xfrm>
            <a:off x="251520" y="2104256"/>
            <a:ext cx="8712968" cy="4997152"/>
          </a:xfrm>
        </p:spPr>
        <p:txBody>
          <a:bodyPr>
            <a:normAutofit fontScale="55000" lnSpcReduction="20000"/>
          </a:bodyPr>
          <a:lstStyle/>
          <a:p>
            <a:pPr marL="0" indent="0" fontAlgn="base">
              <a:buNone/>
            </a:pPr>
            <a:r>
              <a:rPr lang="en-US" sz="3800" dirty="0"/>
              <a:t>The answer to this returns to the Domain Expert question. </a:t>
            </a:r>
            <a:r>
              <a:rPr lang="en-US" sz="3800" b="1" i="1" dirty="0">
                <a:solidFill>
                  <a:schemeClr val="accent1"/>
                </a:solidFill>
              </a:rPr>
              <a:t>If you do not have adequate domain expertise in your team, this will be very difficult</a:t>
            </a:r>
            <a:r>
              <a:rPr lang="en-US" sz="3800" dirty="0" smtClean="0"/>
              <a:t>.</a:t>
            </a:r>
          </a:p>
          <a:p>
            <a:pPr marL="0" indent="0" fontAlgn="base">
              <a:buNone/>
            </a:pPr>
            <a:endParaRPr lang="it-IT" sz="3800" dirty="0"/>
          </a:p>
          <a:p>
            <a:pPr marL="0" indent="0" fontAlgn="base">
              <a:buNone/>
            </a:pPr>
            <a:r>
              <a:rPr lang="en-US" sz="3800" dirty="0"/>
              <a:t>Referring back to the USA election, one of the more unofficial pollsters, who got it pretty well right observed that he did it because he actually talked to real people. This is domain expertise and Small Data</a:t>
            </a:r>
            <a:r>
              <a:rPr lang="en-US" sz="3800" dirty="0" smtClean="0"/>
              <a:t>.</a:t>
            </a:r>
          </a:p>
          <a:p>
            <a:pPr marL="0" indent="0" fontAlgn="base">
              <a:buNone/>
            </a:pPr>
            <a:endParaRPr lang="it-IT" sz="3800" dirty="0"/>
          </a:p>
          <a:p>
            <a:pPr marL="0" indent="0" fontAlgn="base">
              <a:buNone/>
            </a:pPr>
            <a:r>
              <a:rPr lang="en-US" sz="3800" dirty="0"/>
              <a:t>All the official polling </a:t>
            </a:r>
            <a:r>
              <a:rPr lang="en-US" sz="3800" dirty="0" smtClean="0"/>
              <a:t>organizations </a:t>
            </a:r>
            <a:r>
              <a:rPr lang="en-US" sz="3800" dirty="0"/>
              <a:t>have developed a total trust in Big Data and Analytics, because it can massively reduce the costs of the exercise. But they forget that we all lie </a:t>
            </a:r>
            <a:r>
              <a:rPr lang="en-US" sz="3800" dirty="0" smtClean="0"/>
              <a:t>unremittingly </a:t>
            </a:r>
            <a:r>
              <a:rPr lang="en-US" sz="3800" dirty="0"/>
              <a:t>on line. See the first of the “All Watched Over by Machines of Loving Grace” documentaries at </a:t>
            </a:r>
            <a:r>
              <a:rPr lang="en-US" sz="3800" u="sng" dirty="0">
                <a:hlinkClick r:id="rId2"/>
              </a:rPr>
              <a:t>https://vimeo.com/groups/96331/videos/80799353</a:t>
            </a:r>
            <a:r>
              <a:rPr lang="en-US" sz="3800" dirty="0"/>
              <a:t> to get a </a:t>
            </a:r>
            <a:r>
              <a:rPr lang="en-US" sz="3800" dirty="0" err="1"/>
              <a:t>flavour</a:t>
            </a:r>
            <a:r>
              <a:rPr lang="en-US" sz="3800" dirty="0"/>
              <a:t> of this unreasonable trust in machines and big data.</a:t>
            </a:r>
            <a:endParaRPr lang="it-IT" sz="3800" dirty="0"/>
          </a:p>
          <a:p>
            <a:pPr marL="0" indent="0">
              <a:buNone/>
            </a:pPr>
            <a:endParaRPr lang="en-US" sz="2300" b="1" dirty="0" smtClean="0"/>
          </a:p>
          <a:p>
            <a:pPr marL="0" indent="0">
              <a:buNone/>
            </a:pPr>
            <a:endParaRPr lang="en-US" sz="2300" b="1" dirty="0"/>
          </a:p>
          <a:p>
            <a:pPr marL="0" indent="0">
              <a:buNone/>
            </a:pPr>
            <a:endParaRPr lang="en-US" sz="2300" b="1" dirty="0" smtClean="0"/>
          </a:p>
          <a:p>
            <a:pPr marL="0" indent="0">
              <a:buNone/>
            </a:pPr>
            <a:r>
              <a:rPr lang="en-US" sz="2300" b="1" dirty="0" err="1" smtClean="0"/>
              <a:t>RichardJSelf</a:t>
            </a:r>
            <a:r>
              <a:rPr lang="en-US" sz="2300" b="1" dirty="0"/>
              <a:t>: </a:t>
            </a:r>
            <a:r>
              <a:rPr lang="en-US" sz="2300" b="1" dirty="0">
                <a:hlinkClick r:id="rId3"/>
              </a:rPr>
              <a:t>http://www.odbms.org/2016/11/qa-with-data-scientists-richard-j-self/</a:t>
            </a:r>
            <a:endParaRPr lang="it-IT" sz="2300" dirty="0"/>
          </a:p>
          <a:p>
            <a:pPr marL="0" indent="0">
              <a:buNone/>
            </a:pPr>
            <a:endParaRPr lang="it-IT" dirty="0"/>
          </a:p>
        </p:txBody>
      </p:sp>
    </p:spTree>
    <p:extLst>
      <p:ext uri="{BB962C8B-B14F-4D97-AF65-F5344CB8AC3E}">
        <p14:creationId xmlns:p14="http://schemas.microsoft.com/office/powerpoint/2010/main" val="18138978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116632"/>
            <a:ext cx="9361040" cy="1143000"/>
          </a:xfrm>
        </p:spPr>
        <p:txBody>
          <a:bodyPr>
            <a:normAutofit fontScale="90000"/>
          </a:bodyPr>
          <a:lstStyle/>
          <a:p>
            <a:r>
              <a:rPr lang="en-US" i="1" dirty="0" smtClean="0"/>
              <a:t> </a:t>
            </a:r>
            <a:r>
              <a:rPr lang="en-US" sz="3600" i="1" dirty="0"/>
              <a:t>2- How do you evaluate if the insight you obtain from data analytics is “correct” or “good” or “relevant” to the problem domain?</a:t>
            </a:r>
            <a:endParaRPr lang="it-IT" sz="3600" dirty="0"/>
          </a:p>
        </p:txBody>
      </p:sp>
      <p:sp>
        <p:nvSpPr>
          <p:cNvPr id="3" name="Segnaposto contenuto 2"/>
          <p:cNvSpPr>
            <a:spLocks noGrp="1"/>
          </p:cNvSpPr>
          <p:nvPr>
            <p:ph idx="1"/>
          </p:nvPr>
        </p:nvSpPr>
        <p:spPr>
          <a:xfrm>
            <a:off x="179512" y="1584176"/>
            <a:ext cx="8928992" cy="5589240"/>
          </a:xfrm>
        </p:spPr>
        <p:txBody>
          <a:bodyPr>
            <a:normAutofit fontScale="32500" lnSpcReduction="20000"/>
          </a:bodyPr>
          <a:lstStyle/>
          <a:p>
            <a:pPr marL="0" indent="0" fontAlgn="base">
              <a:buNone/>
            </a:pPr>
            <a:endParaRPr lang="en-US" sz="4900" dirty="0" smtClean="0"/>
          </a:p>
          <a:p>
            <a:pPr marL="0" indent="0" fontAlgn="base">
              <a:buNone/>
            </a:pPr>
            <a:r>
              <a:rPr lang="en-US" sz="4900" dirty="0" smtClean="0"/>
              <a:t>If </a:t>
            </a:r>
            <a:r>
              <a:rPr lang="en-US" sz="4900" dirty="0"/>
              <a:t>the model predicts that a there’s an 80% chance of success, you also need to read it as there’s still a 20% chance of failure. To really assess the ‘quality’ of </a:t>
            </a:r>
            <a:r>
              <a:rPr lang="en-US" sz="4900" dirty="0" smtClean="0"/>
              <a:t>insights </a:t>
            </a:r>
            <a:r>
              <a:rPr lang="en-US" sz="4900" dirty="0"/>
              <a:t>from the model you may start with the below </a:t>
            </a:r>
            <a:r>
              <a:rPr lang="en-US" sz="4900" dirty="0" smtClean="0"/>
              <a:t>areas.</a:t>
            </a:r>
            <a:endParaRPr lang="it-IT" sz="4900" dirty="0"/>
          </a:p>
          <a:p>
            <a:pPr fontAlgn="base"/>
            <a:r>
              <a:rPr lang="en-US" sz="4900" b="1" dirty="0" smtClean="0">
                <a:solidFill>
                  <a:schemeClr val="accent1"/>
                </a:solidFill>
              </a:rPr>
              <a:t>Assess </a:t>
            </a:r>
            <a:r>
              <a:rPr lang="en-US" sz="4900" b="1" dirty="0">
                <a:solidFill>
                  <a:schemeClr val="accent1"/>
                </a:solidFill>
              </a:rPr>
              <a:t>whether the model makes reasonable assumptions on the problem domain </a:t>
            </a:r>
            <a:r>
              <a:rPr lang="en-US" sz="4900" dirty="0"/>
              <a:t>and takes into account all the relevant input variables and business context – I was recently reading an article on a U.S. based insurer who implemented an analytics model that looked for number of unfavorable traffic incidents to assess risk on the vehicle driver but they missed out on assigning weights to the severity of the traffic incident. If your model makes wrong contextual assumptions – the outcomes can </a:t>
            </a:r>
            <a:r>
              <a:rPr lang="en-US" sz="4900" dirty="0" smtClean="0"/>
              <a:t>backfire</a:t>
            </a:r>
          </a:p>
          <a:p>
            <a:pPr fontAlgn="base"/>
            <a:r>
              <a:rPr lang="en-US" sz="4900" b="1" dirty="0">
                <a:solidFill>
                  <a:schemeClr val="accent1"/>
                </a:solidFill>
              </a:rPr>
              <a:t>Assess </a:t>
            </a:r>
            <a:r>
              <a:rPr lang="en-US" sz="4900" b="1" dirty="0">
                <a:solidFill>
                  <a:schemeClr val="accent1"/>
                </a:solidFill>
              </a:rPr>
              <a:t>whether the model is run on a sufficient sample of datasets. </a:t>
            </a:r>
            <a:r>
              <a:rPr lang="en-US" sz="4900" dirty="0"/>
              <a:t>Modern scalable technologies have made executing analytical models on massive amounts of data possible.</a:t>
            </a:r>
            <a:endParaRPr lang="it-IT" sz="4900" dirty="0"/>
          </a:p>
          <a:p>
            <a:pPr fontAlgn="base"/>
            <a:r>
              <a:rPr lang="en-US" sz="4900" dirty="0"/>
              <a:t>More data the better although every problem does not need large datasets of the same kind</a:t>
            </a:r>
            <a:endParaRPr lang="it-IT" sz="4900" dirty="0"/>
          </a:p>
          <a:p>
            <a:pPr fontAlgn="base"/>
            <a:r>
              <a:rPr lang="en-US" sz="4900" b="1" dirty="0">
                <a:solidFill>
                  <a:schemeClr val="accent1"/>
                </a:solidFill>
              </a:rPr>
              <a:t>Assess </a:t>
            </a:r>
            <a:r>
              <a:rPr lang="en-US" sz="4900" b="1" dirty="0">
                <a:solidFill>
                  <a:schemeClr val="accent1"/>
                </a:solidFill>
              </a:rPr>
              <a:t>where extraneous events like macroeconomic events, weather, consumer trends etc. are considered in the model constraints. </a:t>
            </a:r>
            <a:r>
              <a:rPr lang="en-US" sz="4900" dirty="0"/>
              <a:t>Use of external data sets with real time API based integrations is highly encouraged since it adds more context to the model</a:t>
            </a:r>
            <a:endParaRPr lang="it-IT" sz="4900" dirty="0"/>
          </a:p>
          <a:p>
            <a:pPr fontAlgn="base"/>
            <a:r>
              <a:rPr lang="en-US" sz="4900" b="1" dirty="0">
                <a:solidFill>
                  <a:schemeClr val="accent1"/>
                </a:solidFill>
              </a:rPr>
              <a:t>Assess </a:t>
            </a:r>
            <a:r>
              <a:rPr lang="en-US" sz="4900" b="1" dirty="0">
                <a:solidFill>
                  <a:schemeClr val="accent1"/>
                </a:solidFill>
              </a:rPr>
              <a:t>the quality of data used as an input to the model. </a:t>
            </a:r>
            <a:r>
              <a:rPr lang="en-US" sz="4900" dirty="0"/>
              <a:t>Feeding wrong data to a good analytics model and expecting it to produce the expected outcomes is an unreasonable expectation. </a:t>
            </a:r>
            <a:endParaRPr lang="en-US" sz="4900" dirty="0" smtClean="0"/>
          </a:p>
          <a:p>
            <a:pPr marL="0" indent="0" fontAlgn="base">
              <a:buNone/>
            </a:pPr>
            <a:r>
              <a:rPr lang="en-US" sz="4900" dirty="0" smtClean="0"/>
              <a:t>Even </a:t>
            </a:r>
            <a:r>
              <a:rPr lang="en-US" sz="4900" dirty="0"/>
              <a:t>successful organizations who execute seamlessly in generating insights struggle to “close the loop” in translating the insights into the field to drive shareholder value. It’s always a good practice to pilot the model on a small population, link its insights and actions to key operational and financial metrics, measure the outcomes and then decide whether to improve or discontinue the </a:t>
            </a:r>
            <a:r>
              <a:rPr lang="en-US" sz="4900" dirty="0" smtClean="0"/>
              <a:t>model</a:t>
            </a:r>
          </a:p>
          <a:p>
            <a:pPr marL="0" indent="0">
              <a:buNone/>
            </a:pPr>
            <a:endParaRPr lang="en-US" sz="4300" b="1" dirty="0"/>
          </a:p>
          <a:p>
            <a:pPr marL="0" indent="0">
              <a:buNone/>
            </a:pPr>
            <a:r>
              <a:rPr lang="en-US" sz="4300" b="1" dirty="0" err="1" smtClean="0"/>
              <a:t>RiteshRamesh</a:t>
            </a:r>
            <a:r>
              <a:rPr lang="en-US" sz="4300" b="1" dirty="0"/>
              <a:t>: </a:t>
            </a:r>
            <a:r>
              <a:rPr lang="en-US" sz="4300" b="1" dirty="0">
                <a:hlinkClick r:id="rId2"/>
              </a:rPr>
              <a:t>http://www.odbms.org/2016/11/qa-with-data-scientists-ritesh-ramesh</a:t>
            </a:r>
            <a:r>
              <a:rPr lang="en-US" sz="4300" b="1" dirty="0" smtClean="0">
                <a:hlinkClick r:id="rId2"/>
              </a:rPr>
              <a:t>/</a:t>
            </a:r>
            <a:endParaRPr lang="it-IT" sz="4300" dirty="0"/>
          </a:p>
        </p:txBody>
      </p:sp>
    </p:spTree>
    <p:extLst>
      <p:ext uri="{BB962C8B-B14F-4D97-AF65-F5344CB8AC3E}">
        <p14:creationId xmlns:p14="http://schemas.microsoft.com/office/powerpoint/2010/main" val="663397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5496" y="116632"/>
            <a:ext cx="9144000" cy="1052736"/>
          </a:xfrm>
        </p:spPr>
        <p:txBody>
          <a:bodyPr>
            <a:normAutofit fontScale="90000"/>
          </a:bodyPr>
          <a:lstStyle/>
          <a:p>
            <a:r>
              <a:rPr lang="en-US" sz="4000" i="1" dirty="0" smtClean="0"/>
              <a:t/>
            </a:r>
            <a:br>
              <a:rPr lang="en-US" sz="4000" i="1" dirty="0" smtClean="0"/>
            </a:br>
            <a:r>
              <a:rPr lang="en-US" sz="4000" i="1" dirty="0" smtClean="0"/>
              <a:t>3- How </a:t>
            </a:r>
            <a:r>
              <a:rPr lang="en-US" sz="4000" i="1" dirty="0"/>
              <a:t>do you know when the data sets you are analyzing are “large enough” to be significant?</a:t>
            </a:r>
            <a:r>
              <a:rPr lang="it-IT" dirty="0"/>
              <a:t/>
            </a:r>
            <a:br>
              <a:rPr lang="it-IT" dirty="0"/>
            </a:br>
            <a:endParaRPr lang="it-IT" dirty="0"/>
          </a:p>
        </p:txBody>
      </p:sp>
      <p:sp>
        <p:nvSpPr>
          <p:cNvPr id="3" name="Segnaposto contenuto 2"/>
          <p:cNvSpPr>
            <a:spLocks noGrp="1"/>
          </p:cNvSpPr>
          <p:nvPr>
            <p:ph idx="1"/>
          </p:nvPr>
        </p:nvSpPr>
        <p:spPr>
          <a:xfrm>
            <a:off x="107504" y="1771600"/>
            <a:ext cx="8964488" cy="5257800"/>
          </a:xfrm>
        </p:spPr>
        <p:txBody>
          <a:bodyPr>
            <a:normAutofit fontScale="62500" lnSpcReduction="20000"/>
          </a:bodyPr>
          <a:lstStyle/>
          <a:p>
            <a:pPr marL="0" indent="0">
              <a:buNone/>
            </a:pPr>
            <a:r>
              <a:rPr lang="en-US" dirty="0"/>
              <a:t>Don’t just collect a large pile of historic data from all sources and throw it to your big data engine. Note that many things might have changed over time such as business processes, operating condition, operating model, and systems/tools. </a:t>
            </a:r>
            <a:r>
              <a:rPr lang="en-US" dirty="0" smtClean="0"/>
              <a:t>So </a:t>
            </a:r>
          </a:p>
          <a:p>
            <a:pPr marL="0" indent="0" algn="ctr">
              <a:buNone/>
            </a:pPr>
            <a:r>
              <a:rPr lang="en-US" sz="3800" b="1" i="1" dirty="0" smtClean="0">
                <a:solidFill>
                  <a:schemeClr val="accent1"/>
                </a:solidFill>
              </a:rPr>
              <a:t>be </a:t>
            </a:r>
            <a:r>
              <a:rPr lang="en-US" sz="3800" b="1" i="1" dirty="0">
                <a:solidFill>
                  <a:schemeClr val="accent1"/>
                </a:solidFill>
              </a:rPr>
              <a:t>cautious that your historic training dataset considered for model building should be large enough to capture the trends/patterns that are relevant to the current business </a:t>
            </a:r>
            <a:r>
              <a:rPr lang="en-US" sz="3800" b="1" i="1" dirty="0" smtClean="0">
                <a:solidFill>
                  <a:schemeClr val="accent1"/>
                </a:solidFill>
              </a:rPr>
              <a:t>problem</a:t>
            </a:r>
            <a:r>
              <a:rPr lang="en-US" sz="3800" dirty="0" smtClean="0"/>
              <a:t>.</a:t>
            </a:r>
          </a:p>
          <a:p>
            <a:pPr marL="0" indent="0">
              <a:buNone/>
            </a:pPr>
            <a:r>
              <a:rPr lang="en-US" dirty="0" smtClean="0"/>
              <a:t>Let’s </a:t>
            </a:r>
            <a:r>
              <a:rPr lang="en-US" dirty="0"/>
              <a:t>consider an example of a forecasting model which usually have three components i.e. seasonality, trend and cycle. If you are building a model that considers external weather factor as one of the independent variable, note that some parts of USA have seen comparatively extreme winters post 2015, however you do not know if this trend will continue or not. </a:t>
            </a:r>
            <a:endParaRPr lang="en-US" dirty="0" smtClean="0"/>
          </a:p>
          <a:p>
            <a:pPr marL="0" indent="0">
              <a:buNone/>
            </a:pPr>
            <a:r>
              <a:rPr lang="en-US" dirty="0" smtClean="0"/>
              <a:t>In </a:t>
            </a:r>
            <a:r>
              <a:rPr lang="en-US" dirty="0"/>
              <a:t>this case you would require minimum of 2 years data to be able to confirm the seasonality trend repeats, but to be more confident on the trend you can look up to 5 or 6 years historic data, and anything beyond that might not be the actual representation of current trends</a:t>
            </a:r>
            <a:r>
              <a:rPr lang="en-US" dirty="0" smtClean="0"/>
              <a:t>.</a:t>
            </a:r>
          </a:p>
          <a:p>
            <a:pPr marL="0" indent="0">
              <a:buNone/>
            </a:pPr>
            <a:endParaRPr lang="it-IT" dirty="0" smtClean="0"/>
          </a:p>
          <a:p>
            <a:pPr marL="0" indent="0">
              <a:buNone/>
            </a:pPr>
            <a:endParaRPr lang="it-IT" sz="2200" dirty="0"/>
          </a:p>
          <a:p>
            <a:pPr marL="0" indent="0">
              <a:buNone/>
            </a:pPr>
            <a:r>
              <a:rPr lang="en-US" sz="2200" b="1" dirty="0" smtClean="0"/>
              <a:t>Manohar </a:t>
            </a:r>
            <a:r>
              <a:rPr lang="en-US" sz="2200" b="1" dirty="0" err="1"/>
              <a:t>Swamynathan</a:t>
            </a:r>
            <a:r>
              <a:rPr lang="en-US" sz="2200" b="1" dirty="0"/>
              <a:t>: </a:t>
            </a:r>
            <a:r>
              <a:rPr lang="en-US" sz="2200" b="1" dirty="0">
                <a:hlinkClick r:id="rId2"/>
              </a:rPr>
              <a:t>http://www.odbms.org/2017/05/qa-with-data-scientists-manohar-swamynathan/</a:t>
            </a:r>
            <a:endParaRPr lang="it-IT" sz="2200" dirty="0"/>
          </a:p>
          <a:p>
            <a:pPr marL="0" indent="0">
              <a:buNone/>
            </a:pPr>
            <a:endParaRPr lang="it-IT" dirty="0"/>
          </a:p>
        </p:txBody>
      </p:sp>
    </p:spTree>
    <p:extLst>
      <p:ext uri="{BB962C8B-B14F-4D97-AF65-F5344CB8AC3E}">
        <p14:creationId xmlns:p14="http://schemas.microsoft.com/office/powerpoint/2010/main" val="1850195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44624"/>
            <a:ext cx="9252520" cy="1143000"/>
          </a:xfrm>
        </p:spPr>
        <p:txBody>
          <a:bodyPr>
            <a:noAutofit/>
          </a:bodyPr>
          <a:lstStyle/>
          <a:p>
            <a:r>
              <a:rPr lang="en-US" sz="3600" i="1" dirty="0" smtClean="0"/>
              <a:t>3- How </a:t>
            </a:r>
            <a:r>
              <a:rPr lang="en-US" sz="3600" i="1" dirty="0"/>
              <a:t>do you know when the data sets you are analyzing are “large enough” to be significant?</a:t>
            </a:r>
            <a:endParaRPr lang="it-IT" sz="3600" dirty="0"/>
          </a:p>
        </p:txBody>
      </p:sp>
      <p:sp>
        <p:nvSpPr>
          <p:cNvPr id="3" name="Segnaposto contenuto 2"/>
          <p:cNvSpPr>
            <a:spLocks noGrp="1"/>
          </p:cNvSpPr>
          <p:nvPr>
            <p:ph idx="1"/>
          </p:nvPr>
        </p:nvSpPr>
        <p:spPr>
          <a:xfrm>
            <a:off x="179512" y="1988840"/>
            <a:ext cx="8856984" cy="4824536"/>
          </a:xfrm>
        </p:spPr>
        <p:txBody>
          <a:bodyPr>
            <a:normAutofit fontScale="77500" lnSpcReduction="20000"/>
          </a:bodyPr>
          <a:lstStyle/>
          <a:p>
            <a:pPr marL="0" indent="0">
              <a:buNone/>
            </a:pPr>
            <a:r>
              <a:rPr lang="en-US" dirty="0" smtClean="0"/>
              <a:t>I </a:t>
            </a:r>
            <a:r>
              <a:rPr lang="en-US" dirty="0"/>
              <a:t>understand the question like this: </a:t>
            </a:r>
            <a:endParaRPr lang="en-US" dirty="0" smtClean="0"/>
          </a:p>
          <a:p>
            <a:pPr marL="0" indent="0" algn="ctr">
              <a:buNone/>
            </a:pPr>
            <a:r>
              <a:rPr lang="en-US" b="1" dirty="0" smtClean="0">
                <a:solidFill>
                  <a:schemeClr val="accent1"/>
                </a:solidFill>
              </a:rPr>
              <a:t>how </a:t>
            </a:r>
            <a:r>
              <a:rPr lang="en-US" b="1" dirty="0">
                <a:solidFill>
                  <a:schemeClr val="accent1"/>
                </a:solidFill>
              </a:rPr>
              <a:t>do you know that you have enough samples?</a:t>
            </a:r>
            <a:r>
              <a:rPr lang="en-US" dirty="0"/>
              <a:t> </a:t>
            </a:r>
            <a:endParaRPr lang="en-US" dirty="0" smtClean="0"/>
          </a:p>
          <a:p>
            <a:pPr marL="0" indent="0">
              <a:buNone/>
            </a:pPr>
            <a:r>
              <a:rPr lang="en-US" dirty="0" smtClean="0"/>
              <a:t>There </a:t>
            </a:r>
            <a:r>
              <a:rPr lang="en-US" dirty="0"/>
              <a:t>is not a single formula for this, however in classification this heavily depends on the amount and distribution of classes you try to classify. </a:t>
            </a:r>
            <a:endParaRPr lang="en-US" dirty="0" smtClean="0"/>
          </a:p>
          <a:p>
            <a:pPr marL="0" indent="0">
              <a:buNone/>
            </a:pPr>
            <a:r>
              <a:rPr lang="en-US" dirty="0" smtClean="0"/>
              <a:t>Coming </a:t>
            </a:r>
            <a:r>
              <a:rPr lang="en-US" dirty="0"/>
              <a:t>from a performance analysis point of view, one should ask how many samples are required in order to successfully perform </a:t>
            </a:r>
            <a:r>
              <a:rPr lang="en-US" i="1" dirty="0"/>
              <a:t>n</a:t>
            </a:r>
            <a:r>
              <a:rPr lang="en-US" dirty="0"/>
              <a:t>-fold cross-validation. Then there is extensive work on permutation testing of machine learning performance results. </a:t>
            </a:r>
            <a:endParaRPr lang="en-US" dirty="0" smtClean="0"/>
          </a:p>
          <a:p>
            <a:pPr marL="0" indent="0">
              <a:buNone/>
            </a:pPr>
            <a:r>
              <a:rPr lang="en-US" dirty="0" smtClean="0"/>
              <a:t>Of </a:t>
            </a:r>
            <a:r>
              <a:rPr lang="en-US" dirty="0"/>
              <a:t>course, Cohen’s d for effect size and or p-statistics deliver a framework for such assessment</a:t>
            </a:r>
            <a:r>
              <a:rPr lang="en-US" dirty="0" smtClean="0"/>
              <a:t>.</a:t>
            </a:r>
          </a:p>
          <a:p>
            <a:pPr marL="0" indent="0">
              <a:buNone/>
            </a:pPr>
            <a:endParaRPr lang="it-IT" dirty="0"/>
          </a:p>
          <a:p>
            <a:pPr marL="0" indent="0">
              <a:buNone/>
            </a:pPr>
            <a:r>
              <a:rPr lang="it-IT" sz="1800" b="1" dirty="0" err="1" smtClean="0"/>
              <a:t>DirkTassiloHettich</a:t>
            </a:r>
            <a:r>
              <a:rPr lang="it-IT" sz="1800" b="1" dirty="0"/>
              <a:t>: </a:t>
            </a:r>
            <a:r>
              <a:rPr lang="it-IT" sz="1800" b="1" dirty="0">
                <a:hlinkClick r:id="rId2"/>
              </a:rPr>
              <a:t>http://www.odbms.org/2017/03/qa-with-data-scientists-dirk-tassilo/</a:t>
            </a:r>
            <a:endParaRPr lang="it-IT" sz="1800" dirty="0"/>
          </a:p>
          <a:p>
            <a:pPr marL="0" indent="0">
              <a:buNone/>
            </a:pPr>
            <a:endParaRPr lang="it-IT" dirty="0"/>
          </a:p>
        </p:txBody>
      </p:sp>
    </p:spTree>
    <p:extLst>
      <p:ext uri="{BB962C8B-B14F-4D97-AF65-F5344CB8AC3E}">
        <p14:creationId xmlns:p14="http://schemas.microsoft.com/office/powerpoint/2010/main" val="282665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fontScale="90000"/>
          </a:bodyPr>
          <a:lstStyle/>
          <a:p>
            <a:r>
              <a:rPr lang="it-IT" b="1" i="1" dirty="0" err="1" smtClean="0"/>
              <a:t>Modeling</a:t>
            </a:r>
            <a:r>
              <a:rPr lang="it-IT" dirty="0" smtClean="0"/>
              <a:t> </a:t>
            </a:r>
            <a:r>
              <a:rPr lang="it-IT" dirty="0"/>
              <a:t>– </a:t>
            </a:r>
            <a:r>
              <a:rPr lang="it-IT" dirty="0" err="1"/>
              <a:t>challenges</a:t>
            </a:r>
            <a:r>
              <a:rPr lang="it-IT" dirty="0"/>
              <a:t> in </a:t>
            </a:r>
            <a:r>
              <a:rPr lang="it-IT" dirty="0" err="1"/>
              <a:t>integration</a:t>
            </a:r>
            <a:endParaRPr lang="it-IT" dirty="0"/>
          </a:p>
        </p:txBody>
      </p:sp>
      <p:sp>
        <p:nvSpPr>
          <p:cNvPr id="3" name="Segnaposto contenuto 2"/>
          <p:cNvSpPr>
            <a:spLocks noGrp="1"/>
          </p:cNvSpPr>
          <p:nvPr>
            <p:ph idx="1"/>
          </p:nvPr>
        </p:nvSpPr>
        <p:spPr>
          <a:xfrm>
            <a:off x="457200" y="1744216"/>
            <a:ext cx="8229600" cy="4925144"/>
          </a:xfrm>
        </p:spPr>
        <p:txBody>
          <a:bodyPr>
            <a:normAutofit fontScale="92500" lnSpcReduction="20000"/>
          </a:bodyPr>
          <a:lstStyle/>
          <a:p>
            <a:pPr marL="0" indent="0">
              <a:buNone/>
            </a:pPr>
            <a:r>
              <a:rPr lang="en-US" dirty="0" smtClean="0"/>
              <a:t>One of the main challenges of integrating diverse data sets is to harmonize their representation. Even after we clean the data to normalize the values of individual attributes, we are left with two main problems.</a:t>
            </a:r>
          </a:p>
          <a:p>
            <a:r>
              <a:rPr lang="it-IT" b="1" i="1" dirty="0" smtClean="0">
                <a:solidFill>
                  <a:schemeClr val="accent1"/>
                </a:solidFill>
              </a:rPr>
              <a:t>Nomenclature </a:t>
            </a:r>
            <a:r>
              <a:rPr lang="it-IT" b="1" i="1" dirty="0" err="1" smtClean="0">
                <a:solidFill>
                  <a:schemeClr val="accent1"/>
                </a:solidFill>
              </a:rPr>
              <a:t>differences</a:t>
            </a:r>
            <a:r>
              <a:rPr lang="it-IT" i="1" dirty="0" smtClean="0">
                <a:solidFill>
                  <a:schemeClr val="accent1"/>
                </a:solidFill>
              </a:rPr>
              <a:t>.</a:t>
            </a:r>
            <a:r>
              <a:rPr lang="it-IT" dirty="0" smtClean="0">
                <a:solidFill>
                  <a:schemeClr val="accent1"/>
                </a:solidFill>
              </a:rPr>
              <a:t> </a:t>
            </a:r>
            <a:r>
              <a:rPr lang="it-IT" dirty="0" smtClean="0"/>
              <a:t>Data sets from </a:t>
            </a:r>
            <a:r>
              <a:rPr lang="it-IT" dirty="0" err="1" smtClean="0"/>
              <a:t>different</a:t>
            </a:r>
            <a:r>
              <a:rPr lang="it-IT" dirty="0" smtClean="0"/>
              <a:t> </a:t>
            </a:r>
            <a:r>
              <a:rPr lang="en-US" dirty="0" smtClean="0"/>
              <a:t>providers often use different names to refer to attributes that have the same meaning</a:t>
            </a:r>
            <a:endParaRPr lang="it-IT" i="1" dirty="0" smtClean="0"/>
          </a:p>
          <a:p>
            <a:r>
              <a:rPr lang="it-IT" b="1" i="1" dirty="0">
                <a:solidFill>
                  <a:schemeClr val="accent1"/>
                </a:solidFill>
              </a:rPr>
              <a:t>Format and </a:t>
            </a:r>
            <a:r>
              <a:rPr lang="it-IT" b="1" i="1" dirty="0" err="1">
                <a:solidFill>
                  <a:schemeClr val="accent1"/>
                </a:solidFill>
              </a:rPr>
              <a:t>structure</a:t>
            </a:r>
            <a:r>
              <a:rPr lang="it-IT" b="1" i="1" dirty="0">
                <a:solidFill>
                  <a:schemeClr val="accent1"/>
                </a:solidFill>
              </a:rPr>
              <a:t> </a:t>
            </a:r>
            <a:r>
              <a:rPr lang="it-IT" b="1" i="1" dirty="0" err="1">
                <a:solidFill>
                  <a:schemeClr val="accent1"/>
                </a:solidFill>
              </a:rPr>
              <a:t>differences</a:t>
            </a:r>
            <a:r>
              <a:rPr lang="it-IT" b="1" i="1" dirty="0">
                <a:solidFill>
                  <a:schemeClr val="accent1"/>
                </a:solidFill>
              </a:rPr>
              <a:t> </a:t>
            </a:r>
            <a:r>
              <a:rPr lang="it-IT" dirty="0" err="1" smtClean="0"/>
              <a:t>we</a:t>
            </a:r>
            <a:r>
              <a:rPr lang="it-IT" dirty="0" smtClean="0"/>
              <a:t> </a:t>
            </a:r>
            <a:r>
              <a:rPr lang="it-IT" dirty="0" err="1" smtClean="0"/>
              <a:t>need</a:t>
            </a:r>
            <a:r>
              <a:rPr lang="it-IT" dirty="0" smtClean="0"/>
              <a:t> to </a:t>
            </a:r>
            <a:r>
              <a:rPr lang="it-IT" dirty="0" err="1" smtClean="0"/>
              <a:t>convert</a:t>
            </a:r>
            <a:r>
              <a:rPr lang="it-IT" dirty="0" smtClean="0"/>
              <a:t> </a:t>
            </a:r>
            <a:r>
              <a:rPr lang="it-IT" dirty="0" err="1" smtClean="0"/>
              <a:t>all</a:t>
            </a:r>
            <a:r>
              <a:rPr lang="it-IT" dirty="0" smtClean="0"/>
              <a:t> </a:t>
            </a:r>
            <a:r>
              <a:rPr lang="it-IT" dirty="0" err="1" smtClean="0"/>
              <a:t>these</a:t>
            </a:r>
            <a:r>
              <a:rPr lang="it-IT" dirty="0" smtClean="0"/>
              <a:t> </a:t>
            </a:r>
            <a:r>
              <a:rPr lang="it-IT" dirty="0" err="1" smtClean="0"/>
              <a:t>into</a:t>
            </a:r>
            <a:r>
              <a:rPr lang="it-IT" dirty="0" smtClean="0"/>
              <a:t> a common </a:t>
            </a:r>
            <a:r>
              <a:rPr lang="it-IT" dirty="0" err="1" smtClean="0"/>
              <a:t>representation</a:t>
            </a:r>
            <a:endParaRPr lang="it-IT" dirty="0" smtClean="0"/>
          </a:p>
          <a:p>
            <a:pPr marL="0" indent="0">
              <a:buNone/>
            </a:pPr>
            <a:r>
              <a:rPr lang="en-US" dirty="0" smtClean="0"/>
              <a:t>We could address these differences by modeling all data sets with respect to a </a:t>
            </a:r>
            <a:r>
              <a:rPr lang="en-US" i="1" dirty="0" smtClean="0">
                <a:solidFill>
                  <a:schemeClr val="accent1"/>
                </a:solidFill>
              </a:rPr>
              <a:t>common ontology</a:t>
            </a:r>
            <a:endParaRPr lang="it-IT" i="1" dirty="0">
              <a:solidFill>
                <a:schemeClr val="accent1"/>
              </a:solidFill>
            </a:endParaRPr>
          </a:p>
        </p:txBody>
      </p:sp>
    </p:spTree>
    <p:extLst>
      <p:ext uri="{BB962C8B-B14F-4D97-AF65-F5344CB8AC3E}">
        <p14:creationId xmlns:p14="http://schemas.microsoft.com/office/powerpoint/2010/main" val="1649686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53752"/>
            <a:ext cx="9144000" cy="1143000"/>
          </a:xfrm>
        </p:spPr>
        <p:txBody>
          <a:bodyPr>
            <a:normAutofit fontScale="90000"/>
          </a:bodyPr>
          <a:lstStyle/>
          <a:p>
            <a:r>
              <a:rPr lang="en-US" sz="4000" i="1" dirty="0" smtClean="0"/>
              <a:t>3- </a:t>
            </a:r>
            <a:r>
              <a:rPr lang="en-US" sz="4000" i="1" dirty="0"/>
              <a:t>How do you know when the data sets you are analyzing are “large enough” to be significant?</a:t>
            </a:r>
            <a:endParaRPr lang="it-IT" sz="4000" dirty="0"/>
          </a:p>
        </p:txBody>
      </p:sp>
      <p:sp>
        <p:nvSpPr>
          <p:cNvPr id="3" name="Segnaposto contenuto 2"/>
          <p:cNvSpPr>
            <a:spLocks noGrp="1"/>
          </p:cNvSpPr>
          <p:nvPr>
            <p:ph idx="1"/>
          </p:nvPr>
        </p:nvSpPr>
        <p:spPr>
          <a:xfrm>
            <a:off x="457200" y="2143397"/>
            <a:ext cx="8229600" cy="4525963"/>
          </a:xfrm>
        </p:spPr>
        <p:txBody>
          <a:bodyPr>
            <a:normAutofit/>
          </a:bodyPr>
          <a:lstStyle/>
          <a:p>
            <a:pPr marL="0" indent="0">
              <a:buNone/>
            </a:pPr>
            <a:endParaRPr lang="it-IT" dirty="0" smtClean="0"/>
          </a:p>
          <a:p>
            <a:pPr marL="0" indent="0">
              <a:buNone/>
            </a:pPr>
            <a:r>
              <a:rPr lang="en-US" b="1" i="1" dirty="0">
                <a:solidFill>
                  <a:schemeClr val="accent1"/>
                </a:solidFill>
              </a:rPr>
              <a:t>When estimations and/or predictions become quite stable under data and/or model variations.</a:t>
            </a:r>
            <a:endParaRPr lang="it-IT" b="1" i="1" dirty="0">
              <a:solidFill>
                <a:schemeClr val="accent1"/>
              </a:solidFill>
            </a:endParaRPr>
          </a:p>
          <a:p>
            <a:pPr marL="0" indent="0">
              <a:buNone/>
            </a:pPr>
            <a:endParaRPr lang="it-IT" dirty="0" smtClean="0"/>
          </a:p>
          <a:p>
            <a:pPr marL="0" indent="0">
              <a:buNone/>
            </a:pPr>
            <a:r>
              <a:rPr lang="it-IT" sz="1600" b="1" dirty="0" err="1" smtClean="0"/>
              <a:t>PaoloGiudici</a:t>
            </a:r>
            <a:r>
              <a:rPr lang="it-IT" sz="1600" b="1" dirty="0"/>
              <a:t>: </a:t>
            </a:r>
            <a:r>
              <a:rPr lang="it-IT" sz="1600" b="1" dirty="0">
                <a:hlinkClick r:id="rId2"/>
              </a:rPr>
              <a:t>http://www.odbms.org/2017/03/qa-with-data-scientists-paolo-giudici/</a:t>
            </a:r>
            <a:endParaRPr lang="it-IT" sz="1600" dirty="0"/>
          </a:p>
          <a:p>
            <a:pPr marL="0" indent="0">
              <a:buNone/>
            </a:pPr>
            <a:endParaRPr lang="it-IT" dirty="0"/>
          </a:p>
        </p:txBody>
      </p:sp>
    </p:spTree>
    <p:extLst>
      <p:ext uri="{BB962C8B-B14F-4D97-AF65-F5344CB8AC3E}">
        <p14:creationId xmlns:p14="http://schemas.microsoft.com/office/powerpoint/2010/main" val="3937390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520" y="188640"/>
            <a:ext cx="9289032" cy="1143000"/>
          </a:xfrm>
        </p:spPr>
        <p:txBody>
          <a:bodyPr>
            <a:noAutofit/>
          </a:bodyPr>
          <a:lstStyle/>
          <a:p>
            <a:r>
              <a:rPr lang="en-US" sz="3600" i="1" dirty="0"/>
              <a:t> </a:t>
            </a:r>
            <a:r>
              <a:rPr lang="en-US" sz="3600" i="1" dirty="0" smtClean="0"/>
              <a:t>4- </a:t>
            </a:r>
            <a:r>
              <a:rPr lang="en-US" sz="3200" i="1" dirty="0" smtClean="0"/>
              <a:t>What </a:t>
            </a:r>
            <a:r>
              <a:rPr lang="en-US" sz="3200" i="1" dirty="0"/>
              <a:t>are the </a:t>
            </a:r>
            <a:r>
              <a:rPr lang="en-US" sz="3200" i="1" dirty="0">
                <a:effectLst>
                  <a:outerShdw blurRad="38100" dist="38100" dir="2700000" algn="tl">
                    <a:srgbClr val="000000">
                      <a:alpha val="43137"/>
                    </a:srgbClr>
                  </a:outerShdw>
                </a:effectLst>
              </a:rPr>
              <a:t>typical mistakes </a:t>
            </a:r>
            <a:r>
              <a:rPr lang="en-US" sz="3200" i="1" dirty="0"/>
              <a:t>done when analyzing data for a large scale data project? </a:t>
            </a:r>
            <a:r>
              <a:rPr lang="en-US" sz="3200" i="1" dirty="0" smtClean="0"/>
              <a:t>Can </a:t>
            </a:r>
            <a:r>
              <a:rPr lang="en-US" sz="3200" i="1" dirty="0"/>
              <a:t>they be avoided in practice?</a:t>
            </a:r>
            <a:endParaRPr lang="it-IT" sz="3200" dirty="0"/>
          </a:p>
        </p:txBody>
      </p:sp>
      <p:sp>
        <p:nvSpPr>
          <p:cNvPr id="3" name="Segnaposto contenuto 2"/>
          <p:cNvSpPr>
            <a:spLocks noGrp="1"/>
          </p:cNvSpPr>
          <p:nvPr>
            <p:ph idx="1"/>
          </p:nvPr>
        </p:nvSpPr>
        <p:spPr>
          <a:xfrm>
            <a:off x="457200" y="2071389"/>
            <a:ext cx="8229600" cy="4786611"/>
          </a:xfrm>
        </p:spPr>
        <p:txBody>
          <a:bodyPr>
            <a:normAutofit fontScale="92500" lnSpcReduction="20000"/>
          </a:bodyPr>
          <a:lstStyle/>
          <a:p>
            <a:r>
              <a:rPr lang="en-US" b="1" i="1" dirty="0">
                <a:solidFill>
                  <a:schemeClr val="accent1"/>
                </a:solidFill>
                <a:effectLst>
                  <a:outerShdw blurRad="38100" dist="38100" dir="2700000" algn="tl">
                    <a:srgbClr val="000000">
                      <a:alpha val="43137"/>
                    </a:srgbClr>
                  </a:outerShdw>
                </a:effectLst>
              </a:rPr>
              <a:t>Forget</a:t>
            </a:r>
            <a:r>
              <a:rPr lang="en-US" b="1" i="1" dirty="0">
                <a:solidFill>
                  <a:schemeClr val="accent1"/>
                </a:solidFill>
              </a:rPr>
              <a:t> data quality and exploratory data analysis, rushing to the application of complex models. </a:t>
            </a:r>
            <a:endParaRPr lang="en-US" b="1" i="1" dirty="0" smtClean="0">
              <a:solidFill>
                <a:schemeClr val="accent1"/>
              </a:solidFill>
            </a:endParaRPr>
          </a:p>
          <a:p>
            <a:endParaRPr lang="en-US" b="1" i="1" dirty="0" smtClean="0">
              <a:solidFill>
                <a:schemeClr val="accent1"/>
              </a:solidFill>
            </a:endParaRPr>
          </a:p>
          <a:p>
            <a:r>
              <a:rPr lang="en-US" b="1" i="1" dirty="0" smtClean="0">
                <a:solidFill>
                  <a:schemeClr val="accent1"/>
                </a:solidFill>
                <a:effectLst>
                  <a:outerShdw blurRad="38100" dist="38100" dir="2700000" algn="tl">
                    <a:srgbClr val="000000">
                      <a:alpha val="43137"/>
                    </a:srgbClr>
                  </a:outerShdw>
                </a:effectLst>
              </a:rPr>
              <a:t>Forgetting</a:t>
            </a:r>
            <a:r>
              <a:rPr lang="en-US" b="1" i="1" dirty="0" smtClean="0">
                <a:solidFill>
                  <a:schemeClr val="accent1"/>
                </a:solidFill>
              </a:rPr>
              <a:t> </a:t>
            </a:r>
            <a:r>
              <a:rPr lang="en-US" b="1" i="1" dirty="0">
                <a:solidFill>
                  <a:schemeClr val="accent1"/>
                </a:solidFill>
              </a:rPr>
              <a:t>that pre-processing is a key step, and that benchmarking the model versus simpler ones is always a necessary pre requisite.</a:t>
            </a:r>
            <a:endParaRPr lang="it-IT" b="1" i="1" dirty="0">
              <a:solidFill>
                <a:schemeClr val="accent1"/>
              </a:solidFill>
            </a:endParaRPr>
          </a:p>
          <a:p>
            <a:pPr marL="0" indent="0">
              <a:buNone/>
            </a:pPr>
            <a:endParaRPr lang="it-IT" dirty="0" smtClean="0"/>
          </a:p>
          <a:p>
            <a:pPr marL="0" indent="0">
              <a:buNone/>
            </a:pPr>
            <a:endParaRPr lang="it-IT" sz="1700" b="1" dirty="0" smtClean="0"/>
          </a:p>
          <a:p>
            <a:pPr marL="0" indent="0">
              <a:buNone/>
            </a:pPr>
            <a:endParaRPr lang="it-IT" sz="1700" b="1" dirty="0"/>
          </a:p>
          <a:p>
            <a:pPr marL="0" indent="0">
              <a:buNone/>
            </a:pPr>
            <a:r>
              <a:rPr lang="it-IT" sz="1700" b="1" dirty="0" smtClean="0"/>
              <a:t>Paolo </a:t>
            </a:r>
            <a:r>
              <a:rPr lang="it-IT" sz="1700" b="1" dirty="0"/>
              <a:t>Giudici: </a:t>
            </a:r>
            <a:r>
              <a:rPr lang="it-IT" sz="1700" b="1" dirty="0">
                <a:hlinkClick r:id="rId2"/>
              </a:rPr>
              <a:t>http://www.odbms.org/2017/03/qa-with-data-scientists-paolo-giudici/</a:t>
            </a:r>
            <a:endParaRPr lang="it-IT" sz="1700" dirty="0"/>
          </a:p>
          <a:p>
            <a:pPr marL="0" indent="0">
              <a:buNone/>
            </a:pPr>
            <a:r>
              <a:rPr lang="it-IT" dirty="0" smtClean="0"/>
              <a:t>   </a:t>
            </a:r>
            <a:endParaRPr lang="it-IT" dirty="0"/>
          </a:p>
        </p:txBody>
      </p:sp>
    </p:spTree>
    <p:extLst>
      <p:ext uri="{BB962C8B-B14F-4D97-AF65-F5344CB8AC3E}">
        <p14:creationId xmlns:p14="http://schemas.microsoft.com/office/powerpoint/2010/main" val="20942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4638"/>
            <a:ext cx="9180512" cy="1143000"/>
          </a:xfrm>
        </p:spPr>
        <p:txBody>
          <a:bodyPr>
            <a:noAutofit/>
          </a:bodyPr>
          <a:lstStyle/>
          <a:p>
            <a:r>
              <a:rPr lang="en-US" sz="3200" i="1" dirty="0" smtClean="0"/>
              <a:t>4- What </a:t>
            </a:r>
            <a:r>
              <a:rPr lang="en-US" sz="3200" i="1" dirty="0"/>
              <a:t>are the </a:t>
            </a:r>
            <a:r>
              <a:rPr lang="en-US" sz="3200" i="1" dirty="0">
                <a:effectLst>
                  <a:outerShdw blurRad="38100" dist="38100" dir="2700000" algn="tl">
                    <a:srgbClr val="000000">
                      <a:alpha val="43137"/>
                    </a:srgbClr>
                  </a:outerShdw>
                </a:effectLst>
              </a:rPr>
              <a:t>typical mistakes </a:t>
            </a:r>
            <a:r>
              <a:rPr lang="en-US" sz="3200" i="1" dirty="0"/>
              <a:t>done when analyzing data for a large scale data project? Can they be avoided in practice?</a:t>
            </a:r>
            <a:endParaRPr lang="it-IT" sz="3200" dirty="0"/>
          </a:p>
        </p:txBody>
      </p:sp>
      <p:sp>
        <p:nvSpPr>
          <p:cNvPr id="3" name="Segnaposto contenuto 2"/>
          <p:cNvSpPr>
            <a:spLocks noGrp="1"/>
          </p:cNvSpPr>
          <p:nvPr>
            <p:ph idx="1"/>
          </p:nvPr>
        </p:nvSpPr>
        <p:spPr>
          <a:xfrm>
            <a:off x="457200" y="2143397"/>
            <a:ext cx="8229600" cy="4525963"/>
          </a:xfrm>
        </p:spPr>
        <p:txBody>
          <a:bodyPr>
            <a:normAutofit fontScale="92500" lnSpcReduction="10000"/>
          </a:bodyPr>
          <a:lstStyle/>
          <a:p>
            <a:pPr marL="0" indent="0">
              <a:buNone/>
            </a:pPr>
            <a:endParaRPr lang="it-IT" dirty="0" smtClean="0"/>
          </a:p>
          <a:p>
            <a:pPr marL="0" indent="0" algn="ctr">
              <a:buNone/>
            </a:pPr>
            <a:r>
              <a:rPr lang="en-US" b="1" i="1" dirty="0">
                <a:solidFill>
                  <a:schemeClr val="accent1"/>
                </a:solidFill>
                <a:effectLst>
                  <a:outerShdw blurRad="38100" dist="38100" dir="2700000" algn="tl">
                    <a:srgbClr val="000000">
                      <a:alpha val="43137"/>
                    </a:srgbClr>
                  </a:outerShdw>
                </a:effectLst>
              </a:rPr>
              <a:t>A</a:t>
            </a:r>
            <a:r>
              <a:rPr lang="en-US" b="1" i="1" dirty="0" smtClean="0">
                <a:solidFill>
                  <a:schemeClr val="accent1"/>
                </a:solidFill>
                <a:effectLst>
                  <a:outerShdw blurRad="38100" dist="38100" dir="2700000" algn="tl">
                    <a:srgbClr val="000000">
                      <a:alpha val="43137"/>
                    </a:srgbClr>
                  </a:outerShdw>
                </a:effectLst>
              </a:rPr>
              <a:t>ssuming</a:t>
            </a:r>
            <a:r>
              <a:rPr lang="en-US" b="1" i="1" dirty="0" smtClean="0">
                <a:solidFill>
                  <a:schemeClr val="accent1"/>
                </a:solidFill>
              </a:rPr>
              <a:t> </a:t>
            </a:r>
            <a:r>
              <a:rPr lang="en-US" b="1" i="1" dirty="0">
                <a:solidFill>
                  <a:schemeClr val="accent1"/>
                </a:solidFill>
              </a:rPr>
              <a:t>that data are clean.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dirty="0" smtClean="0"/>
              <a:t>Data </a:t>
            </a:r>
            <a:r>
              <a:rPr lang="en-US" dirty="0"/>
              <a:t>quality should be examined and checked</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it-IT" sz="1600" b="1" dirty="0" err="1" smtClean="0"/>
              <a:t>AndreiLopatenko</a:t>
            </a:r>
            <a:r>
              <a:rPr lang="it-IT" sz="1600" b="1" dirty="0"/>
              <a:t>: </a:t>
            </a:r>
            <a:r>
              <a:rPr lang="it-IT" sz="1600" b="1" dirty="0">
                <a:hlinkClick r:id="rId2"/>
              </a:rPr>
              <a:t>http://www.odbms.org/2017/03/qa-with-data-scientists-andrei-lopatenko/</a:t>
            </a:r>
            <a:endParaRPr lang="it-IT" sz="1600" dirty="0"/>
          </a:p>
          <a:p>
            <a:pPr marL="0" indent="0">
              <a:buNone/>
            </a:pPr>
            <a:endParaRPr lang="it-IT" sz="1600" dirty="0"/>
          </a:p>
          <a:p>
            <a:pPr marL="0" indent="0">
              <a:buNone/>
            </a:pPr>
            <a:endParaRPr lang="it-IT" dirty="0"/>
          </a:p>
        </p:txBody>
      </p:sp>
    </p:spTree>
    <p:extLst>
      <p:ext uri="{BB962C8B-B14F-4D97-AF65-F5344CB8AC3E}">
        <p14:creationId xmlns:p14="http://schemas.microsoft.com/office/powerpoint/2010/main" val="228380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err="1"/>
              <a:t>Modeling</a:t>
            </a:r>
            <a:r>
              <a:rPr lang="it-IT" dirty="0" smtClean="0"/>
              <a:t> </a:t>
            </a:r>
            <a:endParaRPr lang="it-IT" dirty="0"/>
          </a:p>
        </p:txBody>
      </p:sp>
      <p:sp>
        <p:nvSpPr>
          <p:cNvPr id="3" name="Segnaposto contenuto 2"/>
          <p:cNvSpPr>
            <a:spLocks noGrp="1"/>
          </p:cNvSpPr>
          <p:nvPr>
            <p:ph idx="1"/>
          </p:nvPr>
        </p:nvSpPr>
        <p:spPr>
          <a:xfrm>
            <a:off x="457200" y="1600200"/>
            <a:ext cx="8229600" cy="4709120"/>
          </a:xfrm>
        </p:spPr>
        <p:txBody>
          <a:bodyPr>
            <a:normAutofit/>
          </a:bodyPr>
          <a:lstStyle/>
          <a:p>
            <a:pPr marL="0" indent="0" algn="ctr">
              <a:buNone/>
            </a:pPr>
            <a:r>
              <a:rPr lang="en-US" b="1" i="1" dirty="0">
                <a:solidFill>
                  <a:schemeClr val="accent1"/>
                </a:solidFill>
              </a:rPr>
              <a:t>Modeling </a:t>
            </a:r>
            <a:endParaRPr lang="en-US" b="1" i="1" dirty="0" smtClean="0">
              <a:solidFill>
                <a:schemeClr val="accent1"/>
              </a:solidFill>
            </a:endParaRPr>
          </a:p>
          <a:p>
            <a:pPr marL="0" indent="0" algn="ctr">
              <a:buNone/>
            </a:pPr>
            <a:endParaRPr lang="en-US" b="1" i="1" dirty="0" smtClean="0">
              <a:solidFill>
                <a:schemeClr val="accent1"/>
              </a:solidFill>
            </a:endParaRPr>
          </a:p>
          <a:p>
            <a:pPr marL="0" indent="0">
              <a:buNone/>
            </a:pPr>
            <a:r>
              <a:rPr lang="en-US" b="1" i="1" dirty="0">
                <a:solidFill>
                  <a:schemeClr val="accent1"/>
                </a:solidFill>
              </a:rPr>
              <a:t>i</a:t>
            </a:r>
            <a:r>
              <a:rPr lang="en-US" b="1" i="1" dirty="0" smtClean="0">
                <a:solidFill>
                  <a:schemeClr val="accent1"/>
                </a:solidFill>
              </a:rPr>
              <a:t>s the </a:t>
            </a:r>
            <a:r>
              <a:rPr lang="en-US" b="1" i="1" dirty="0">
                <a:solidFill>
                  <a:schemeClr val="accent1"/>
                </a:solidFill>
              </a:rPr>
              <a:t>process of specifying how the </a:t>
            </a:r>
            <a:r>
              <a:rPr lang="en-US" b="1" i="1" dirty="0" smtClean="0">
                <a:solidFill>
                  <a:schemeClr val="accent1"/>
                </a:solidFill>
              </a:rPr>
              <a:t>different fields </a:t>
            </a:r>
            <a:r>
              <a:rPr lang="en-US" b="1" i="1" dirty="0">
                <a:solidFill>
                  <a:schemeClr val="accent1"/>
                </a:solidFill>
              </a:rPr>
              <a:t>of a data set </a:t>
            </a:r>
            <a:endParaRPr lang="en-US" b="1" i="1" dirty="0" smtClean="0">
              <a:solidFill>
                <a:schemeClr val="accent1"/>
              </a:solidFill>
            </a:endParaRPr>
          </a:p>
          <a:p>
            <a:pPr marL="0" indent="0">
              <a:buNone/>
            </a:pPr>
            <a:r>
              <a:rPr lang="en-US" sz="2000" b="1" i="1" dirty="0" smtClean="0">
                <a:solidFill>
                  <a:schemeClr val="accent1"/>
                </a:solidFill>
              </a:rPr>
              <a:t>(</a:t>
            </a:r>
            <a:r>
              <a:rPr lang="en-US" sz="2000" b="1" i="1" dirty="0">
                <a:solidFill>
                  <a:schemeClr val="accent1"/>
                </a:solidFill>
              </a:rPr>
              <a:t>columns in a </a:t>
            </a:r>
            <a:r>
              <a:rPr lang="en-US" sz="2000" b="1" i="1" dirty="0" smtClean="0">
                <a:solidFill>
                  <a:schemeClr val="accent1"/>
                </a:solidFill>
              </a:rPr>
              <a:t>database or spreadsheet</a:t>
            </a:r>
            <a:r>
              <a:rPr lang="en-US" sz="2000" b="1" i="1" dirty="0">
                <a:solidFill>
                  <a:schemeClr val="accent1"/>
                </a:solidFill>
              </a:rPr>
              <a:t>, attributes in a JSON object, elements </a:t>
            </a:r>
            <a:r>
              <a:rPr lang="en-US" sz="2000" b="1" i="1" dirty="0" smtClean="0">
                <a:solidFill>
                  <a:schemeClr val="accent1"/>
                </a:solidFill>
              </a:rPr>
              <a:t>in </a:t>
            </a:r>
            <a:r>
              <a:rPr lang="en-US" sz="2000" b="1" i="1" dirty="0">
                <a:solidFill>
                  <a:schemeClr val="accent1"/>
                </a:solidFill>
              </a:rPr>
              <a:t>an XML document) </a:t>
            </a:r>
            <a:endParaRPr lang="en-US" sz="2000" b="1" i="1" dirty="0" smtClean="0">
              <a:solidFill>
                <a:schemeClr val="accent1"/>
              </a:solidFill>
            </a:endParaRPr>
          </a:p>
          <a:p>
            <a:pPr marL="0" indent="0">
              <a:buNone/>
            </a:pPr>
            <a:r>
              <a:rPr lang="en-US" b="1" i="1" dirty="0" smtClean="0">
                <a:solidFill>
                  <a:schemeClr val="accent1"/>
                </a:solidFill>
              </a:rPr>
              <a:t>map </a:t>
            </a:r>
            <a:r>
              <a:rPr lang="en-US" b="1" i="1" dirty="0">
                <a:solidFill>
                  <a:schemeClr val="accent1"/>
                </a:solidFill>
              </a:rPr>
              <a:t>to classes and properties </a:t>
            </a:r>
            <a:r>
              <a:rPr lang="en-US" b="1" i="1" dirty="0" smtClean="0">
                <a:solidFill>
                  <a:schemeClr val="accent1"/>
                </a:solidFill>
              </a:rPr>
              <a:t>in an </a:t>
            </a:r>
            <a:r>
              <a:rPr lang="en-US" b="1" i="1" dirty="0">
                <a:solidFill>
                  <a:schemeClr val="accent1"/>
                </a:solidFill>
              </a:rPr>
              <a:t>ontology. </a:t>
            </a:r>
            <a:endParaRPr lang="en-US" b="1" i="1" dirty="0" smtClean="0">
              <a:solidFill>
                <a:schemeClr val="accent1"/>
              </a:solidFill>
            </a:endParaRPr>
          </a:p>
          <a:p>
            <a:pPr marL="0" indent="0">
              <a:buNone/>
            </a:pPr>
            <a:r>
              <a:rPr lang="en-US" dirty="0" smtClean="0"/>
              <a:t>In addition</a:t>
            </a:r>
            <a:r>
              <a:rPr lang="en-US" dirty="0"/>
              <a:t>, it is necessary to </a:t>
            </a:r>
            <a:r>
              <a:rPr lang="en-US" dirty="0" smtClean="0"/>
              <a:t>specify how </a:t>
            </a:r>
            <a:r>
              <a:rPr lang="en-US" dirty="0"/>
              <a:t>the different fields are related</a:t>
            </a:r>
            <a:endParaRPr lang="it-IT" dirty="0"/>
          </a:p>
        </p:txBody>
      </p:sp>
    </p:spTree>
    <p:extLst>
      <p:ext uri="{BB962C8B-B14F-4D97-AF65-F5344CB8AC3E}">
        <p14:creationId xmlns:p14="http://schemas.microsoft.com/office/powerpoint/2010/main" val="205861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err="1" smtClean="0"/>
              <a:t>Integrating</a:t>
            </a:r>
            <a:r>
              <a:rPr lang="it-IT" b="1" i="1" dirty="0" smtClean="0"/>
              <a:t> data</a:t>
            </a:r>
            <a:endParaRPr lang="it-IT" b="1" i="1" dirty="0"/>
          </a:p>
        </p:txBody>
      </p:sp>
      <p:sp>
        <p:nvSpPr>
          <p:cNvPr id="3" name="Segnaposto contenuto 2"/>
          <p:cNvSpPr>
            <a:spLocks noGrp="1"/>
          </p:cNvSpPr>
          <p:nvPr>
            <p:ph idx="1"/>
          </p:nvPr>
        </p:nvSpPr>
        <p:spPr/>
        <p:txBody>
          <a:bodyPr>
            <a:normAutofit/>
          </a:bodyPr>
          <a:lstStyle/>
          <a:p>
            <a:pPr marL="0" indent="0">
              <a:buNone/>
            </a:pPr>
            <a:r>
              <a:rPr lang="en-US" dirty="0"/>
              <a:t>Information integration involves two main </a:t>
            </a:r>
            <a:r>
              <a:rPr lang="en-US" dirty="0" smtClean="0"/>
              <a:t>tasks:</a:t>
            </a:r>
            <a:endParaRPr lang="en-US" dirty="0"/>
          </a:p>
          <a:p>
            <a:pPr marL="0" indent="0">
              <a:buNone/>
            </a:pPr>
            <a:r>
              <a:rPr lang="en-US" b="1" i="1" dirty="0">
                <a:solidFill>
                  <a:schemeClr val="accent1"/>
                </a:solidFill>
              </a:rPr>
              <a:t>integration at the schema level</a:t>
            </a:r>
            <a:r>
              <a:rPr lang="en-US" dirty="0" smtClean="0"/>
              <a:t>, that </a:t>
            </a:r>
            <a:r>
              <a:rPr lang="en-US" dirty="0"/>
              <a:t>involves</a:t>
            </a:r>
          </a:p>
          <a:p>
            <a:pPr marL="0" indent="0">
              <a:buNone/>
            </a:pPr>
            <a:r>
              <a:rPr lang="en-US" dirty="0"/>
              <a:t>homogenizing differences in the schemas and</a:t>
            </a:r>
          </a:p>
          <a:p>
            <a:pPr marL="0" indent="0">
              <a:buNone/>
            </a:pPr>
            <a:r>
              <a:rPr lang="en-US" dirty="0"/>
              <a:t>nomenclature used to represent the data. </a:t>
            </a:r>
            <a:endParaRPr lang="en-US" dirty="0" smtClean="0"/>
          </a:p>
          <a:p>
            <a:pPr marL="0" indent="0">
              <a:buNone/>
            </a:pPr>
            <a:r>
              <a:rPr lang="en-US" b="1" i="1" dirty="0" smtClean="0">
                <a:solidFill>
                  <a:schemeClr val="accent1"/>
                </a:solidFill>
              </a:rPr>
              <a:t>integration </a:t>
            </a:r>
            <a:r>
              <a:rPr lang="en-US" b="1" i="1" dirty="0">
                <a:solidFill>
                  <a:schemeClr val="accent1"/>
                </a:solidFill>
              </a:rPr>
              <a:t>at the data level</a:t>
            </a:r>
            <a:r>
              <a:rPr lang="en-US" dirty="0"/>
              <a:t>, </a:t>
            </a:r>
            <a:r>
              <a:rPr lang="en-US" dirty="0" smtClean="0"/>
              <a:t>that involves identifying records </a:t>
            </a:r>
            <a:r>
              <a:rPr lang="en-US" dirty="0"/>
              <a:t>in different data sets that refer to the </a:t>
            </a:r>
            <a:r>
              <a:rPr lang="en-US" dirty="0" smtClean="0"/>
              <a:t>same </a:t>
            </a:r>
            <a:r>
              <a:rPr lang="it-IT" dirty="0" err="1" smtClean="0"/>
              <a:t>real</a:t>
            </a:r>
            <a:r>
              <a:rPr lang="it-IT" dirty="0" smtClean="0"/>
              <a:t>-world </a:t>
            </a:r>
            <a:r>
              <a:rPr lang="it-IT" dirty="0" err="1"/>
              <a:t>entity</a:t>
            </a:r>
            <a:r>
              <a:rPr lang="it-IT" dirty="0"/>
              <a:t>.</a:t>
            </a:r>
          </a:p>
        </p:txBody>
      </p:sp>
    </p:spTree>
    <p:extLst>
      <p:ext uri="{BB962C8B-B14F-4D97-AF65-F5344CB8AC3E}">
        <p14:creationId xmlns:p14="http://schemas.microsoft.com/office/powerpoint/2010/main" val="161847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a:t>Data</a:t>
            </a:r>
            <a:r>
              <a:rPr lang="it-IT" dirty="0" smtClean="0"/>
              <a:t> </a:t>
            </a:r>
            <a:r>
              <a:rPr lang="it-IT" b="1" i="1" dirty="0" err="1"/>
              <a:t>quality</a:t>
            </a:r>
            <a:endParaRPr lang="it-IT" b="1" i="1" dirty="0"/>
          </a:p>
        </p:txBody>
      </p:sp>
      <p:sp>
        <p:nvSpPr>
          <p:cNvPr id="3" name="Segnaposto contenuto 2"/>
          <p:cNvSpPr>
            <a:spLocks noGrp="1"/>
          </p:cNvSpPr>
          <p:nvPr>
            <p:ph idx="1"/>
          </p:nvPr>
        </p:nvSpPr>
        <p:spPr>
          <a:xfrm>
            <a:off x="323528" y="1268760"/>
            <a:ext cx="8568952" cy="5760640"/>
          </a:xfrm>
        </p:spPr>
        <p:txBody>
          <a:bodyPr>
            <a:normAutofit fontScale="92500" lnSpcReduction="20000"/>
          </a:bodyPr>
          <a:lstStyle/>
          <a:p>
            <a:pPr marL="0" indent="0" algn="ctr">
              <a:buNone/>
            </a:pPr>
            <a:r>
              <a:rPr lang="en-US" b="1" i="1" dirty="0">
                <a:solidFill>
                  <a:schemeClr val="accent1"/>
                </a:solidFill>
              </a:rPr>
              <a:t>Data quality </a:t>
            </a:r>
            <a:endParaRPr lang="en-US" b="1" i="1" dirty="0">
              <a:solidFill>
                <a:schemeClr val="accent1"/>
              </a:solidFill>
            </a:endParaRPr>
          </a:p>
          <a:p>
            <a:pPr algn="ctr"/>
            <a:r>
              <a:rPr lang="en-US" dirty="0" smtClean="0"/>
              <a:t>is </a:t>
            </a:r>
            <a:r>
              <a:rPr lang="en-US" dirty="0"/>
              <a:t>a subset of the larger challenge of ensuring that </a:t>
            </a:r>
            <a:endParaRPr lang="en-US" dirty="0"/>
          </a:p>
          <a:p>
            <a:pPr marL="0" indent="0">
              <a:buNone/>
            </a:pPr>
            <a:r>
              <a:rPr lang="en-US" b="1" i="1" dirty="0" smtClean="0">
                <a:solidFill>
                  <a:schemeClr val="accent1"/>
                </a:solidFill>
              </a:rPr>
              <a:t>	</a:t>
            </a:r>
            <a:r>
              <a:rPr lang="en-US" b="1" i="1" dirty="0" smtClean="0">
                <a:solidFill>
                  <a:schemeClr val="accent1"/>
                </a:solidFill>
              </a:rPr>
              <a:t>the </a:t>
            </a:r>
            <a:r>
              <a:rPr lang="en-US" b="1" i="1" dirty="0">
                <a:solidFill>
                  <a:schemeClr val="accent1"/>
                </a:solidFill>
              </a:rPr>
              <a:t>results of the analysis are accurate or </a:t>
            </a:r>
            <a:r>
              <a:rPr lang="en-US" b="1" i="1" dirty="0" smtClean="0">
                <a:solidFill>
                  <a:schemeClr val="accent1"/>
                </a:solidFill>
              </a:rPr>
              <a:t>	described </a:t>
            </a:r>
            <a:r>
              <a:rPr lang="en-US" b="1" i="1" dirty="0">
                <a:solidFill>
                  <a:schemeClr val="accent1"/>
                </a:solidFill>
              </a:rPr>
              <a:t>in an accurate way</a:t>
            </a:r>
            <a:r>
              <a:rPr lang="en-US" dirty="0" smtClean="0"/>
              <a:t>.</a:t>
            </a:r>
          </a:p>
          <a:p>
            <a:pPr marL="0" indent="0" algn="ctr">
              <a:buNone/>
            </a:pPr>
            <a:endParaRPr lang="en-US" b="1" i="1" dirty="0" smtClean="0">
              <a:solidFill>
                <a:srgbClr val="FF0000"/>
              </a:solidFill>
            </a:endParaRPr>
          </a:p>
          <a:p>
            <a:pPr marL="0" indent="0" algn="ctr">
              <a:buNone/>
            </a:pPr>
            <a:r>
              <a:rPr lang="en-US" b="1" i="1" dirty="0" smtClean="0">
                <a:solidFill>
                  <a:srgbClr val="FF0000"/>
                </a:solidFill>
              </a:rPr>
              <a:t>The </a:t>
            </a:r>
            <a:r>
              <a:rPr lang="en-US" b="1" i="1" dirty="0">
                <a:solidFill>
                  <a:srgbClr val="FF0000"/>
                </a:solidFill>
              </a:rPr>
              <a:t>problem is that you can almost never be sure in data quality. </a:t>
            </a:r>
          </a:p>
          <a:p>
            <a:pPr marL="0" indent="0" algn="ctr">
              <a:buNone/>
            </a:pPr>
            <a:r>
              <a:rPr lang="en-US" b="1" i="1" dirty="0">
                <a:solidFill>
                  <a:srgbClr val="FF0000"/>
                </a:solidFill>
              </a:rPr>
              <a:t>In most cases data are dirty.</a:t>
            </a:r>
          </a:p>
          <a:p>
            <a:pPr marL="0" indent="0">
              <a:buNone/>
            </a:pPr>
            <a:endParaRPr lang="en-US" dirty="0" smtClean="0"/>
          </a:p>
          <a:p>
            <a:r>
              <a:rPr lang="en-US" dirty="0" smtClean="0"/>
              <a:t>has </a:t>
            </a:r>
            <a:r>
              <a:rPr lang="en-US" dirty="0"/>
              <a:t>a </a:t>
            </a:r>
            <a:endParaRPr lang="en-US" dirty="0"/>
          </a:p>
          <a:p>
            <a:pPr marL="0" indent="0">
              <a:buNone/>
            </a:pPr>
            <a:r>
              <a:rPr lang="en-US" b="1" i="1" dirty="0" smtClean="0">
                <a:solidFill>
                  <a:schemeClr val="accent1"/>
                </a:solidFill>
              </a:rPr>
              <a:t>significant </a:t>
            </a:r>
            <a:r>
              <a:rPr lang="en-US" b="1" i="1" dirty="0">
                <a:solidFill>
                  <a:schemeClr val="accent1"/>
                </a:solidFill>
              </a:rPr>
              <a:t>effect on results and efficiency </a:t>
            </a:r>
            <a:r>
              <a:rPr lang="en-US" b="1" i="1" dirty="0" smtClean="0">
                <a:solidFill>
                  <a:schemeClr val="accent1"/>
                </a:solidFill>
              </a:rPr>
              <a:t>of</a:t>
            </a:r>
          </a:p>
          <a:p>
            <a:pPr marL="0" indent="0" algn="ctr">
              <a:buNone/>
            </a:pPr>
            <a:r>
              <a:rPr lang="en-US" b="1" i="1" dirty="0" smtClean="0">
                <a:solidFill>
                  <a:schemeClr val="accent1"/>
                </a:solidFill>
              </a:rPr>
              <a:t> </a:t>
            </a:r>
            <a:r>
              <a:rPr lang="en-US" b="1" i="1" u="sng" dirty="0">
                <a:solidFill>
                  <a:schemeClr val="accent1"/>
                </a:solidFill>
              </a:rPr>
              <a:t>machine learning </a:t>
            </a:r>
            <a:r>
              <a:rPr lang="en-US" b="1" i="1" u="sng" dirty="0" smtClean="0">
                <a:solidFill>
                  <a:schemeClr val="accent1"/>
                </a:solidFill>
              </a:rPr>
              <a:t>algorithms</a:t>
            </a:r>
            <a:r>
              <a:rPr lang="en-US" u="sng" dirty="0" smtClean="0"/>
              <a:t>.</a:t>
            </a:r>
          </a:p>
          <a:p>
            <a:pPr marL="0" indent="0">
              <a:buNone/>
            </a:pPr>
            <a:endParaRPr lang="en-US" b="1" i="1" dirty="0" smtClean="0">
              <a:solidFill>
                <a:schemeClr val="accent1"/>
              </a:solidFill>
            </a:endParaRPr>
          </a:p>
        </p:txBody>
      </p:sp>
    </p:spTree>
    <p:extLst>
      <p:ext uri="{BB962C8B-B14F-4D97-AF65-F5344CB8AC3E}">
        <p14:creationId xmlns:p14="http://schemas.microsoft.com/office/powerpoint/2010/main" val="426402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lstStyle/>
          <a:p>
            <a:r>
              <a:rPr lang="it-IT" b="1" i="1" dirty="0"/>
              <a:t>Data</a:t>
            </a:r>
            <a:r>
              <a:rPr lang="it-IT" dirty="0" smtClean="0"/>
              <a:t> </a:t>
            </a:r>
            <a:r>
              <a:rPr lang="it-IT" b="1" i="1" dirty="0" err="1" smtClean="0"/>
              <a:t>quality</a:t>
            </a:r>
            <a:r>
              <a:rPr lang="it-IT" b="1" i="1" dirty="0" smtClean="0"/>
              <a:t> </a:t>
            </a:r>
            <a:r>
              <a:rPr lang="it-IT" sz="1600" i="1" dirty="0" smtClean="0"/>
              <a:t>(</a:t>
            </a:r>
            <a:r>
              <a:rPr lang="it-IT" sz="1600" i="1" dirty="0" err="1" smtClean="0"/>
              <a:t>as</a:t>
            </a:r>
            <a:r>
              <a:rPr lang="it-IT" sz="1600" i="1" dirty="0" smtClean="0"/>
              <a:t> from </a:t>
            </a:r>
            <a:r>
              <a:rPr lang="it-IT" sz="1600" i="1" dirty="0" err="1" smtClean="0"/>
              <a:t>intrerviews</a:t>
            </a:r>
            <a:r>
              <a:rPr lang="it-IT" sz="1600" i="1" dirty="0" smtClean="0"/>
              <a:t>)</a:t>
            </a:r>
            <a:endParaRPr lang="it-IT" sz="1600" i="1" dirty="0"/>
          </a:p>
        </p:txBody>
      </p:sp>
      <p:sp>
        <p:nvSpPr>
          <p:cNvPr id="3" name="Segnaposto contenuto 2"/>
          <p:cNvSpPr>
            <a:spLocks noGrp="1"/>
          </p:cNvSpPr>
          <p:nvPr>
            <p:ph idx="1"/>
          </p:nvPr>
        </p:nvSpPr>
        <p:spPr>
          <a:xfrm>
            <a:off x="251520" y="1196752"/>
            <a:ext cx="8784976" cy="5760640"/>
          </a:xfrm>
        </p:spPr>
        <p:txBody>
          <a:bodyPr>
            <a:normAutofit fontScale="77500" lnSpcReduction="20000"/>
          </a:bodyPr>
          <a:lstStyle/>
          <a:p>
            <a:pPr marL="0" indent="0">
              <a:buNone/>
            </a:pPr>
            <a:endParaRPr lang="en-US" b="1" i="1" dirty="0" smtClean="0">
              <a:solidFill>
                <a:schemeClr val="accent1"/>
              </a:solidFill>
            </a:endParaRPr>
          </a:p>
          <a:p>
            <a:r>
              <a:rPr lang="en-US" b="1" i="1" dirty="0" smtClean="0">
                <a:solidFill>
                  <a:schemeClr val="accent1"/>
                </a:solidFill>
              </a:rPr>
              <a:t>Looking </a:t>
            </a:r>
            <a:r>
              <a:rPr lang="en-US" b="1" i="1" dirty="0">
                <a:solidFill>
                  <a:schemeClr val="accent1"/>
                </a:solidFill>
              </a:rPr>
              <a:t>at basic statistics </a:t>
            </a:r>
            <a:r>
              <a:rPr lang="en-US" dirty="0" smtClean="0"/>
              <a:t>(</a:t>
            </a:r>
            <a:r>
              <a:rPr lang="en-US" dirty="0"/>
              <a:t>central tendency and dispersion) about the data can give good insight into the data quality</a:t>
            </a:r>
            <a:r>
              <a:rPr lang="en-US" dirty="0" smtClean="0"/>
              <a:t>.</a:t>
            </a:r>
          </a:p>
          <a:p>
            <a:r>
              <a:rPr lang="en-US" b="1" i="1" dirty="0">
                <a:solidFill>
                  <a:schemeClr val="accent1"/>
                </a:solidFill>
              </a:rPr>
              <a:t>No matter what you do</a:t>
            </a:r>
            <a:r>
              <a:rPr lang="en-US" dirty="0"/>
              <a:t>, there’s always going to be dirty data lacking attributes entirely, missing values within attributes, and riddled with inaccuracies. </a:t>
            </a:r>
            <a:endParaRPr lang="en-US" dirty="0" smtClean="0"/>
          </a:p>
          <a:p>
            <a:r>
              <a:rPr lang="en-US" b="1" i="1" dirty="0">
                <a:solidFill>
                  <a:schemeClr val="accent1"/>
                </a:solidFill>
              </a:rPr>
              <a:t>Data quality management can involve checking for </a:t>
            </a:r>
            <a:r>
              <a:rPr lang="en-US" dirty="0"/>
              <a:t>outliers/inconsistences, fixing missing values, making sure data in columns are within a reasonable range, data is accurate etc</a:t>
            </a:r>
            <a:r>
              <a:rPr lang="en-US" dirty="0" smtClean="0"/>
              <a:t>.</a:t>
            </a:r>
          </a:p>
          <a:p>
            <a:r>
              <a:rPr lang="en-US" b="1" i="1" dirty="0">
                <a:solidFill>
                  <a:schemeClr val="accent1"/>
                </a:solidFill>
              </a:rPr>
              <a:t>Sometime you do not see problems with data immediately, </a:t>
            </a:r>
            <a:r>
              <a:rPr lang="en-US" dirty="0"/>
              <a:t>but only after using them for training some models, where errors are accumulated and lead to wrong results and you have trace back what was wrong</a:t>
            </a:r>
            <a:r>
              <a:rPr lang="en-US" dirty="0" smtClean="0"/>
              <a:t>.</a:t>
            </a:r>
          </a:p>
          <a:p>
            <a:r>
              <a:rPr lang="en-US" b="1" i="1" dirty="0">
                <a:solidFill>
                  <a:schemeClr val="accent1"/>
                </a:solidFill>
              </a:rPr>
              <a:t>It is not possible to “ensure” data quality, </a:t>
            </a:r>
            <a:r>
              <a:rPr lang="en-US" dirty="0"/>
              <a:t>because you cannot say for sure that there isn’t something wrong with it </a:t>
            </a:r>
            <a:r>
              <a:rPr lang="en-US" dirty="0" smtClean="0"/>
              <a:t>somewhere</a:t>
            </a:r>
          </a:p>
        </p:txBody>
      </p:sp>
    </p:spTree>
    <p:extLst>
      <p:ext uri="{BB962C8B-B14F-4D97-AF65-F5344CB8AC3E}">
        <p14:creationId xmlns:p14="http://schemas.microsoft.com/office/powerpoint/2010/main" val="7039295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5865</Words>
  <Application>Microsoft Office PowerPoint</Application>
  <PresentationFormat>Presentazione su schermo (4:3)</PresentationFormat>
  <Paragraphs>447</Paragraphs>
  <Slides>52</Slides>
  <Notes>1</Notes>
  <HiddenSlides>0</HiddenSlides>
  <MMClips>0</MMClips>
  <ScaleCrop>false</ScaleCrop>
  <HeadingPairs>
    <vt:vector size="4" baseType="variant">
      <vt:variant>
        <vt:lpstr>Tema</vt:lpstr>
      </vt:variant>
      <vt:variant>
        <vt:i4>1</vt:i4>
      </vt:variant>
      <vt:variant>
        <vt:lpstr>Titoli diapositive</vt:lpstr>
      </vt:variant>
      <vt:variant>
        <vt:i4>52</vt:i4>
      </vt:variant>
    </vt:vector>
  </HeadingPairs>
  <TitlesOfParts>
    <vt:vector size="53" baseType="lpstr">
      <vt:lpstr>Tema di Office</vt:lpstr>
      <vt:lpstr>Big Data Quality</vt:lpstr>
      <vt:lpstr>Content </vt:lpstr>
      <vt:lpstr>Importing – challenges in integration</vt:lpstr>
      <vt:lpstr>Cleaning - challenges in integration</vt:lpstr>
      <vt:lpstr>Modeling – challenges in integration</vt:lpstr>
      <vt:lpstr>Modeling </vt:lpstr>
      <vt:lpstr>Integrating data</vt:lpstr>
      <vt:lpstr>Data quality</vt:lpstr>
      <vt:lpstr>Data quality (as from intrerviews)</vt:lpstr>
      <vt:lpstr>Data quality (as from intrerviews)</vt:lpstr>
      <vt:lpstr>BD Data quality - questions </vt:lpstr>
      <vt:lpstr>1-How do you ensure data quality?</vt:lpstr>
      <vt:lpstr>1-How do you ensure data quality?</vt:lpstr>
      <vt:lpstr>1-How do you ensure data quality?</vt:lpstr>
      <vt:lpstr>1-How do you ensure data quality?</vt:lpstr>
      <vt:lpstr>1-How do you ensure data quality?</vt:lpstr>
      <vt:lpstr>1-How do you ensure data quality? </vt:lpstr>
      <vt:lpstr> 1-How do you ensure data quality? </vt:lpstr>
      <vt:lpstr>1-How do you ensure data quality?</vt:lpstr>
      <vt:lpstr> 1-How do you ensure data quality? </vt:lpstr>
      <vt:lpstr> 1-How do you ensure data quality? </vt:lpstr>
      <vt:lpstr>1-How do you ensure data quality?</vt:lpstr>
      <vt:lpstr>1-How do you ensure data quality?</vt:lpstr>
      <vt:lpstr>1-How do you ensure data quality?</vt:lpstr>
      <vt:lpstr>1-How do you ensure data quality?</vt:lpstr>
      <vt:lpstr>1-How do you ensure data quality?</vt:lpstr>
      <vt:lpstr>1-How do you ensure data quality?</vt:lpstr>
      <vt:lpstr>1-How do you ensure data quality?</vt:lpstr>
      <vt:lpstr>1-How do you ensure data quality? </vt:lpstr>
      <vt:lpstr>1-How do you ensure data quality? </vt:lpstr>
      <vt:lpstr>2-How do you evaluate if the insight you obtain from data analytics is “correct” or “good” or “relevant” to the problem domain?</vt:lpstr>
      <vt:lpstr>2-How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2-How do you evaluate if the insight you obtain from data analytics is “correct” or “good” or “relevant” to the problem domain?</vt:lpstr>
      <vt:lpstr>2- How do you evaluate if the insight you obtain from data analytics is “correct” or “good” or “relevant” to the problem domain?</vt:lpstr>
      <vt:lpstr> 2- How do you evaluate if the insight you obtain from data analytics is “correct” or “good” or “relevant” to the problem domain?  </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2- How do you evaluate if the insight you obtain from data analytics is “correct” or “good” or “relevant” to the problem domain?</vt:lpstr>
      <vt:lpstr> 2- How do you evaluate if the insight you obtain from data analytics is “correct” or “good” or “relevant” to the problem domain?</vt:lpstr>
      <vt:lpstr> 3- How do you know when the data sets you are analyzing are “large enough” to be significant? </vt:lpstr>
      <vt:lpstr>3- How do you know when the data sets you are analyzing are “large enough” to be significant?</vt:lpstr>
      <vt:lpstr>3- How do you know when the data sets you are analyzing are “large enough” to be significant?</vt:lpstr>
      <vt:lpstr> 4- What are the typical mistakes done when analyzing data for a large scale data project? Can they be avoided in practice?</vt:lpstr>
      <vt:lpstr>4- What are the typical mistakes done when analyzing data for a large scale data project? Can they be avoided in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Semantics for Big Data Integration</dc:title>
  <dc:creator>Pazienza</dc:creator>
  <cp:lastModifiedBy>Pazienza</cp:lastModifiedBy>
  <cp:revision>203</cp:revision>
  <dcterms:created xsi:type="dcterms:W3CDTF">2017-09-01T11:05:39Z</dcterms:created>
  <dcterms:modified xsi:type="dcterms:W3CDTF">2017-11-09T17:15:34Z</dcterms:modified>
</cp:coreProperties>
</file>