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3" r:id="rId4"/>
    <p:sldId id="280" r:id="rId5"/>
    <p:sldId id="265" r:id="rId6"/>
    <p:sldId id="266" r:id="rId7"/>
    <p:sldId id="267" r:id="rId8"/>
    <p:sldId id="281" r:id="rId9"/>
    <p:sldId id="282" r:id="rId10"/>
    <p:sldId id="268" r:id="rId11"/>
    <p:sldId id="269" r:id="rId12"/>
    <p:sldId id="270" r:id="rId13"/>
    <p:sldId id="272" r:id="rId14"/>
    <p:sldId id="273" r:id="rId15"/>
    <p:sldId id="274" r:id="rId16"/>
    <p:sldId id="293" r:id="rId17"/>
    <p:sldId id="271" r:id="rId18"/>
    <p:sldId id="275" r:id="rId19"/>
    <p:sldId id="276" r:id="rId20"/>
    <p:sldId id="277" r:id="rId21"/>
    <p:sldId id="278" r:id="rId22"/>
    <p:sldId id="286" r:id="rId23"/>
    <p:sldId id="288" r:id="rId24"/>
    <p:sldId id="292" r:id="rId25"/>
    <p:sldId id="289" r:id="rId26"/>
    <p:sldId id="290" r:id="rId27"/>
    <p:sldId id="291" r:id="rId28"/>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34"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535F4C-FF37-434D-ADFB-F2DE6D5D02F4}" type="datetimeFigureOut">
              <a:rPr lang="it-IT" smtClean="0"/>
              <a:t>18/12/2017</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7497C9-DFD8-46F1-B93D-A4B145C0077D}" type="slidenum">
              <a:rPr lang="it-IT" smtClean="0"/>
              <a:t>‹N›</a:t>
            </a:fld>
            <a:endParaRPr lang="it-IT"/>
          </a:p>
        </p:txBody>
      </p:sp>
    </p:spTree>
    <p:extLst>
      <p:ext uri="{BB962C8B-B14F-4D97-AF65-F5344CB8AC3E}">
        <p14:creationId xmlns:p14="http://schemas.microsoft.com/office/powerpoint/2010/main" val="770717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837497C9-DFD8-46F1-B93D-A4B145C0077D}" type="slidenum">
              <a:rPr lang="it-IT" smtClean="0"/>
              <a:t>9</a:t>
            </a:fld>
            <a:endParaRPr lang="it-IT"/>
          </a:p>
        </p:txBody>
      </p:sp>
    </p:spTree>
    <p:extLst>
      <p:ext uri="{BB962C8B-B14F-4D97-AF65-F5344CB8AC3E}">
        <p14:creationId xmlns:p14="http://schemas.microsoft.com/office/powerpoint/2010/main" val="335883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ADBE32BE-B376-4725-8DF7-9C82007066D7}" type="datetimeFigureOut">
              <a:rPr lang="it-IT" smtClean="0"/>
              <a:t>18/12/2017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63911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DBE32BE-B376-4725-8DF7-9C82007066D7}" type="datetimeFigureOut">
              <a:rPr lang="it-IT" smtClean="0"/>
              <a:t>18/12/2017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79512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DBE32BE-B376-4725-8DF7-9C82007066D7}" type="datetimeFigureOut">
              <a:rPr lang="it-IT" smtClean="0"/>
              <a:t>18/12/2017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52370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DBE32BE-B376-4725-8DF7-9C82007066D7}" type="datetimeFigureOut">
              <a:rPr lang="it-IT" smtClean="0"/>
              <a:t>18/12/2017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23979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ADBE32BE-B376-4725-8DF7-9C82007066D7}" type="datetimeFigureOut">
              <a:rPr lang="it-IT" smtClean="0"/>
              <a:t>18/12/2017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36561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ADBE32BE-B376-4725-8DF7-9C82007066D7}" type="datetimeFigureOut">
              <a:rPr lang="it-IT" smtClean="0"/>
              <a:t>18/12/2017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32917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ADBE32BE-B376-4725-8DF7-9C82007066D7}" type="datetimeFigureOut">
              <a:rPr lang="it-IT" smtClean="0"/>
              <a:t>18/12/2017</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3549254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ADBE32BE-B376-4725-8DF7-9C82007066D7}" type="datetimeFigureOut">
              <a:rPr lang="it-IT" smtClean="0"/>
              <a:t>18/12/2017</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1674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ADBE32BE-B376-4725-8DF7-9C82007066D7}" type="datetimeFigureOut">
              <a:rPr lang="it-IT" smtClean="0"/>
              <a:t>18/12/2017</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410121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DBE32BE-B376-4725-8DF7-9C82007066D7}" type="datetimeFigureOut">
              <a:rPr lang="it-IT" smtClean="0"/>
              <a:t>18/12/2017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278735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DBE32BE-B376-4725-8DF7-9C82007066D7}" type="datetimeFigureOut">
              <a:rPr lang="it-IT" smtClean="0"/>
              <a:t>18/12/2017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B1E1FC1-E26B-4402-A250-02ACA2D2D1F2}" type="slidenum">
              <a:rPr lang="it-IT" smtClean="0"/>
              <a:t>‹N›</a:t>
            </a:fld>
            <a:endParaRPr lang="it-IT"/>
          </a:p>
        </p:txBody>
      </p:sp>
    </p:spTree>
    <p:extLst>
      <p:ext uri="{BB962C8B-B14F-4D97-AF65-F5344CB8AC3E}">
        <p14:creationId xmlns:p14="http://schemas.microsoft.com/office/powerpoint/2010/main" val="315095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E32BE-B376-4725-8DF7-9C82007066D7}" type="datetimeFigureOut">
              <a:rPr lang="it-IT" smtClean="0"/>
              <a:t>18/12/2017</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E1FC1-E26B-4402-A250-02ACA2D2D1F2}" type="slidenum">
              <a:rPr lang="it-IT" smtClean="0"/>
              <a:t>‹N›</a:t>
            </a:fld>
            <a:endParaRPr lang="it-IT"/>
          </a:p>
        </p:txBody>
      </p:sp>
    </p:spTree>
    <p:extLst>
      <p:ext uri="{BB962C8B-B14F-4D97-AF65-F5344CB8AC3E}">
        <p14:creationId xmlns:p14="http://schemas.microsoft.com/office/powerpoint/2010/main" val="3670902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gendadigitale.eu/sicurezza/gdpr-tutto-cio-che-ce-da-sapere-per-essere-preparati/" TargetMode="External"/><Relationship Id="rId2" Type="http://schemas.openxmlformats.org/officeDocument/2006/relationships/hyperlink" Target="http://www.gazzettaufficiale.it/eli/id/2017/11/27/17G00180/SG"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repubblica.it/economia/2017/12/05/news/dati_sanitari_alle_multinazionali_senza_consenso_passa_la_norma-18300526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ricerca.repubblica.it/repubblica/archivio/repubblica/2017/04/19/dati-personali-ceduti-a-ibm-oggi-maroni-risponde-in-aulaMilano07.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1844824"/>
            <a:ext cx="7772400" cy="1586607"/>
          </a:xfrm>
        </p:spPr>
        <p:txBody>
          <a:bodyPr>
            <a:normAutofit/>
          </a:bodyPr>
          <a:lstStyle/>
          <a:p>
            <a:r>
              <a:rPr lang="it-IT" dirty="0"/>
              <a:t>Big Data </a:t>
            </a:r>
            <a:r>
              <a:rPr lang="it-IT" dirty="0" err="1" smtClean="0"/>
              <a:t>Ethics</a:t>
            </a:r>
            <a:r>
              <a:rPr lang="it-IT" dirty="0" smtClean="0"/>
              <a:t/>
            </a:r>
            <a:br>
              <a:rPr lang="it-IT" dirty="0" smtClean="0"/>
            </a:br>
            <a:endParaRPr lang="it-IT" sz="2700" dirty="0">
              <a:effectLst>
                <a:outerShdw blurRad="38100" dist="38100" dir="2700000" algn="tl">
                  <a:srgbClr val="000000">
                    <a:alpha val="43137"/>
                  </a:srgbClr>
                </a:outerShdw>
              </a:effectLst>
            </a:endParaRPr>
          </a:p>
        </p:txBody>
      </p:sp>
      <p:sp>
        <p:nvSpPr>
          <p:cNvPr id="3" name="Sottotitolo 2"/>
          <p:cNvSpPr>
            <a:spLocks noGrp="1"/>
          </p:cNvSpPr>
          <p:nvPr>
            <p:ph type="subTitle" idx="1"/>
          </p:nvPr>
        </p:nvSpPr>
        <p:spPr>
          <a:xfrm>
            <a:off x="539552" y="3861048"/>
            <a:ext cx="8208912" cy="2736304"/>
          </a:xfrm>
        </p:spPr>
        <p:txBody>
          <a:bodyPr/>
          <a:lstStyle/>
          <a:p>
            <a:endParaRPr lang="it-IT" altLang="it-IT" dirty="0" smtClean="0">
              <a:solidFill>
                <a:schemeClr val="tx1"/>
              </a:solidFill>
            </a:endParaRPr>
          </a:p>
          <a:p>
            <a:endParaRPr lang="it-IT" altLang="it-IT" dirty="0">
              <a:solidFill>
                <a:schemeClr val="tx1"/>
              </a:solidFill>
            </a:endParaRPr>
          </a:p>
          <a:p>
            <a:r>
              <a:rPr lang="it-IT" altLang="it-IT" dirty="0" smtClean="0">
                <a:solidFill>
                  <a:schemeClr val="tx1"/>
                </a:solidFill>
              </a:rPr>
              <a:t>Maria </a:t>
            </a:r>
            <a:r>
              <a:rPr lang="it-IT" altLang="it-IT" dirty="0">
                <a:solidFill>
                  <a:schemeClr val="tx1"/>
                </a:solidFill>
              </a:rPr>
              <a:t>Teresa PAZIENZA</a:t>
            </a:r>
          </a:p>
          <a:p>
            <a:r>
              <a:rPr lang="it-IT" altLang="it-IT" dirty="0" err="1">
                <a:solidFill>
                  <a:schemeClr val="tx1"/>
                </a:solidFill>
              </a:rPr>
              <a:t>a.a</a:t>
            </a:r>
            <a:r>
              <a:rPr lang="it-IT" altLang="it-IT" dirty="0">
                <a:solidFill>
                  <a:schemeClr val="tx1"/>
                </a:solidFill>
              </a:rPr>
              <a:t>. </a:t>
            </a:r>
            <a:r>
              <a:rPr lang="it-IT" altLang="it-IT" dirty="0" smtClean="0">
                <a:solidFill>
                  <a:schemeClr val="tx1"/>
                </a:solidFill>
              </a:rPr>
              <a:t>2017-18</a:t>
            </a:r>
          </a:p>
          <a:p>
            <a:endParaRPr lang="it-IT" altLang="it-IT" sz="2000" dirty="0" smtClean="0">
              <a:solidFill>
                <a:schemeClr val="tx1"/>
              </a:solidFill>
            </a:endParaRPr>
          </a:p>
        </p:txBody>
      </p:sp>
    </p:spTree>
    <p:extLst>
      <p:ext uri="{BB962C8B-B14F-4D97-AF65-F5344CB8AC3E}">
        <p14:creationId xmlns:p14="http://schemas.microsoft.com/office/powerpoint/2010/main" val="2986557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Il contesto italiano </a:t>
            </a:r>
            <a:endParaRPr lang="it-IT" dirty="0"/>
          </a:p>
        </p:txBody>
      </p:sp>
      <p:sp>
        <p:nvSpPr>
          <p:cNvPr id="3" name="Segnaposto contenuto 2"/>
          <p:cNvSpPr>
            <a:spLocks noGrp="1"/>
          </p:cNvSpPr>
          <p:nvPr>
            <p:ph idx="1"/>
          </p:nvPr>
        </p:nvSpPr>
        <p:spPr>
          <a:xfrm>
            <a:off x="323528" y="1999381"/>
            <a:ext cx="8686800" cy="4669979"/>
          </a:xfrm>
        </p:spPr>
        <p:txBody>
          <a:bodyPr>
            <a:normAutofit fontScale="92500" lnSpcReduction="10000"/>
          </a:bodyPr>
          <a:lstStyle/>
          <a:p>
            <a:pPr marL="0" indent="0">
              <a:buNone/>
            </a:pPr>
            <a:r>
              <a:rPr lang="it-IT" b="1" i="1" dirty="0">
                <a:solidFill>
                  <a:srgbClr val="00B050"/>
                </a:solidFill>
              </a:rPr>
              <a:t>Compare a sorpresa nella </a:t>
            </a:r>
            <a:r>
              <a:rPr lang="it-IT" b="1" i="1" dirty="0">
                <a:solidFill>
                  <a:srgbClr val="00B050"/>
                </a:solidFill>
                <a:effectLst>
                  <a:outerShdw blurRad="38100" dist="38100" dir="2700000" algn="tl">
                    <a:srgbClr val="000000">
                      <a:alpha val="43137"/>
                    </a:srgbClr>
                  </a:outerShdw>
                </a:effectLst>
              </a:rPr>
              <a:t>legge europea 2017</a:t>
            </a:r>
            <a:r>
              <a:rPr lang="it-IT" b="1" i="1" dirty="0">
                <a:solidFill>
                  <a:srgbClr val="00B050"/>
                </a:solidFill>
              </a:rPr>
              <a:t>, pubblicata il 28 novembre </a:t>
            </a:r>
            <a:r>
              <a:rPr lang="it-IT" b="1" i="1" dirty="0" smtClean="0">
                <a:solidFill>
                  <a:srgbClr val="00B050"/>
                </a:solidFill>
              </a:rPr>
              <a:t>2017 in </a:t>
            </a:r>
            <a:r>
              <a:rPr lang="it-IT" b="1" i="1" dirty="0">
                <a:solidFill>
                  <a:srgbClr val="00B050"/>
                </a:solidFill>
              </a:rPr>
              <a:t>Gazzetta Ufficiale, la possibilità di usare i dati personali degli italiani, senza consenso, a scopo di ricerca scientifica. </a:t>
            </a:r>
            <a:endParaRPr lang="it-IT" b="1" i="1" dirty="0" smtClean="0">
              <a:solidFill>
                <a:srgbClr val="00B050"/>
              </a:solidFill>
            </a:endParaRPr>
          </a:p>
          <a:p>
            <a:pPr marL="0" indent="0">
              <a:buNone/>
            </a:pPr>
            <a:endParaRPr lang="it-IT" i="1" dirty="0" smtClean="0"/>
          </a:p>
          <a:p>
            <a:pPr marL="0" indent="0">
              <a:buNone/>
            </a:pPr>
            <a:r>
              <a:rPr lang="it-IT" i="1" dirty="0" smtClean="0">
                <a:solidFill>
                  <a:srgbClr val="7030A0"/>
                </a:solidFill>
              </a:rPr>
              <a:t>In </a:t>
            </a:r>
            <a:r>
              <a:rPr lang="it-IT" i="1" dirty="0">
                <a:solidFill>
                  <a:srgbClr val="7030A0"/>
                </a:solidFill>
              </a:rPr>
              <a:t>ballo ci sono grossi interessi delle multinazionali tecnologiche, come risulta dal recente accordo tra il Governo </a:t>
            </a:r>
            <a:r>
              <a:rPr lang="it-IT" i="1" dirty="0" smtClean="0">
                <a:solidFill>
                  <a:srgbClr val="7030A0"/>
                </a:solidFill>
              </a:rPr>
              <a:t>italiano ed </a:t>
            </a:r>
            <a:r>
              <a:rPr lang="it-IT" i="1" dirty="0" err="1" smtClean="0">
                <a:solidFill>
                  <a:srgbClr val="7030A0"/>
                </a:solidFill>
              </a:rPr>
              <a:t>Ibm</a:t>
            </a:r>
            <a:endParaRPr lang="it-IT" i="1" dirty="0" smtClean="0">
              <a:solidFill>
                <a:srgbClr val="7030A0"/>
              </a:solidFill>
            </a:endParaRPr>
          </a:p>
          <a:p>
            <a:pPr marL="0" indent="0">
              <a:buNone/>
            </a:pPr>
            <a:endParaRPr lang="it-IT" dirty="0" smtClean="0"/>
          </a:p>
          <a:p>
            <a:pPr marL="0" indent="0" algn="ctr">
              <a:buNone/>
            </a:pPr>
            <a:r>
              <a:rPr lang="it-IT" sz="2200" b="1" dirty="0" smtClean="0"/>
              <a:t>La Repubblica, 05 </a:t>
            </a:r>
            <a:r>
              <a:rPr lang="it-IT" sz="2200" b="1" dirty="0"/>
              <a:t>Dicembre </a:t>
            </a:r>
            <a:r>
              <a:rPr lang="it-IT" sz="2200" b="1" dirty="0" smtClean="0"/>
              <a:t>2017 </a:t>
            </a:r>
            <a:endParaRPr lang="it-IT" sz="2200" b="1" dirty="0">
              <a:solidFill>
                <a:srgbClr val="7030A0"/>
              </a:solidFill>
            </a:endParaRPr>
          </a:p>
        </p:txBody>
      </p:sp>
      <p:pic>
        <p:nvPicPr>
          <p:cNvPr id="4" name="Picture 8" descr="I:\Immagini\emoticons\270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208" y="5522168"/>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60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15416"/>
            <a:ext cx="8229600" cy="58018"/>
          </a:xfrm>
        </p:spPr>
        <p:txBody>
          <a:bodyPr>
            <a:normAutofit fontScale="90000"/>
          </a:bodyPr>
          <a:lstStyle/>
          <a:p>
            <a:endParaRPr lang="it-IT" dirty="0"/>
          </a:p>
        </p:txBody>
      </p:sp>
      <p:sp>
        <p:nvSpPr>
          <p:cNvPr id="3" name="Segnaposto contenuto 2"/>
          <p:cNvSpPr>
            <a:spLocks noGrp="1"/>
          </p:cNvSpPr>
          <p:nvPr>
            <p:ph idx="1"/>
          </p:nvPr>
        </p:nvSpPr>
        <p:spPr>
          <a:xfrm>
            <a:off x="179512" y="260648"/>
            <a:ext cx="8964488" cy="6552728"/>
          </a:xfrm>
        </p:spPr>
        <p:txBody>
          <a:bodyPr>
            <a:noAutofit/>
          </a:bodyPr>
          <a:lstStyle/>
          <a:p>
            <a:pPr marL="0" indent="0">
              <a:buNone/>
            </a:pPr>
            <a:r>
              <a:rPr lang="it-IT" sz="1400" u="sng" dirty="0">
                <a:solidFill>
                  <a:srgbClr val="7030A0"/>
                </a:solidFill>
              </a:rPr>
              <a:t>I nostri dati personali, a partire </a:t>
            </a:r>
            <a:r>
              <a:rPr lang="it-IT" sz="1400" u="sng" dirty="0" smtClean="0">
                <a:solidFill>
                  <a:srgbClr val="7030A0"/>
                </a:solidFill>
              </a:rPr>
              <a:t>da </a:t>
            </a:r>
            <a:r>
              <a:rPr lang="it-IT" sz="1400" u="sng" dirty="0">
                <a:solidFill>
                  <a:srgbClr val="7030A0"/>
                </a:solidFill>
              </a:rPr>
              <a:t>quelli sanitari, potranno finire nelle mani delle multinazionali, a scopi di ricerca scientifica o statistici. Senza bisogno del consenso dell'interessato e senza nemmeno doverlo avvisare.</a:t>
            </a:r>
            <a:r>
              <a:rPr lang="it-IT" sz="1400" dirty="0"/>
              <a:t/>
            </a:r>
            <a:br>
              <a:rPr lang="it-IT" sz="1400" dirty="0"/>
            </a:br>
            <a:r>
              <a:rPr lang="it-IT" sz="1400" dirty="0"/>
              <a:t/>
            </a:r>
            <a:br>
              <a:rPr lang="it-IT" sz="1400" dirty="0"/>
            </a:br>
            <a:r>
              <a:rPr lang="it-IT" sz="1400" dirty="0"/>
              <a:t>Il tutto è stato </a:t>
            </a:r>
            <a:r>
              <a:rPr lang="it-IT" sz="1400" dirty="0" smtClean="0"/>
              <a:t>autorizzato </a:t>
            </a:r>
            <a:r>
              <a:rPr lang="it-IT" sz="1400" dirty="0"/>
              <a:t>da due articoli comparsi nella</a:t>
            </a:r>
            <a:r>
              <a:rPr lang="it-IT" sz="1400" dirty="0">
                <a:hlinkClick r:id="rId2"/>
              </a:rPr>
              <a:t> "legge europea 2017"</a:t>
            </a:r>
            <a:r>
              <a:rPr lang="it-IT" sz="1400" dirty="0"/>
              <a:t> (la 167, con cui l'Italia recepisce obblighi comunitari) uscita in Gazzetta ufficiale la scorsa settimana. Ed entra in vigore già dal 12 dicembre.</a:t>
            </a:r>
            <a:br>
              <a:rPr lang="it-IT" sz="1400" dirty="0"/>
            </a:br>
            <a:r>
              <a:rPr lang="it-IT" sz="1400" dirty="0"/>
              <a:t/>
            </a:r>
            <a:br>
              <a:rPr lang="it-IT" sz="1400" dirty="0"/>
            </a:br>
            <a:r>
              <a:rPr lang="it-IT" sz="1400" dirty="0"/>
              <a:t>E' un implicito via libera dell'Italia a un dossier che aveva suscitato grosse polemiche e l'altolà del Garante della Privacy: l'accordo tra il Governo </a:t>
            </a:r>
            <a:r>
              <a:rPr lang="it-IT" sz="1400" dirty="0" err="1"/>
              <a:t>Renzi</a:t>
            </a:r>
            <a:r>
              <a:rPr lang="it-IT" sz="1400" dirty="0"/>
              <a:t> e </a:t>
            </a:r>
            <a:r>
              <a:rPr lang="it-IT" sz="1400" dirty="0" err="1"/>
              <a:t>l'Ibm</a:t>
            </a:r>
            <a:r>
              <a:rPr lang="it-IT" sz="1400" dirty="0"/>
              <a:t> per l'uso dei dati sanitari italiani - a partire da quelli della Lombardia - in cambio dell'apertura a Milano del suo centro Watson </a:t>
            </a:r>
            <a:r>
              <a:rPr lang="it-IT" sz="1400" dirty="0" err="1"/>
              <a:t>Health</a:t>
            </a:r>
            <a:r>
              <a:rPr lang="it-IT" sz="1400" dirty="0"/>
              <a:t>. Di qualche giorno fa anche una lettera della Commissione europea (Direzione generale Concorrenza) al Governo per ottenere chiarimenti sull'accordo, preoccupata tra l'altro che ci possano essere discriminazioni lesive per i concorrenti di </a:t>
            </a:r>
            <a:r>
              <a:rPr lang="it-IT" sz="1400" dirty="0" err="1"/>
              <a:t>Ibm</a:t>
            </a:r>
            <a:r>
              <a:rPr lang="it-IT" sz="1400" dirty="0"/>
              <a:t>.</a:t>
            </a:r>
            <a:br>
              <a:rPr lang="it-IT" sz="1400" dirty="0"/>
            </a:br>
            <a:r>
              <a:rPr lang="it-IT" sz="1400" dirty="0" err="1"/>
              <a:t>Ibm</a:t>
            </a:r>
            <a:r>
              <a:rPr lang="it-IT" sz="1400" dirty="0"/>
              <a:t>, come tutte le multinazionali tecnologiche, ha bisogno dei dati dei cittadini per alimentare i propri sistemi di intelligenza artificiale, rendendoli più competitivi in quello che tutti gli esperti considerano il business del futuro. L'intelligenza artificiale, alimentata dai big data, per migliorare la sanità, la gestione delle città e delle utility, tra l'altro. Un mercato miliardario, secondo varie stime: 4 miliardi di dollari previsti nel 2017 solo per i big data nella Sanità, secondo </a:t>
            </a:r>
            <a:r>
              <a:rPr lang="it-IT" sz="1400" dirty="0" err="1"/>
              <a:t>Sns</a:t>
            </a:r>
            <a:r>
              <a:rPr lang="it-IT" sz="1400" dirty="0"/>
              <a:t> Research, con una crescita del 15% annuo fino al 2030.</a:t>
            </a:r>
            <a:br>
              <a:rPr lang="it-IT" sz="1400" dirty="0"/>
            </a:br>
            <a:r>
              <a:rPr lang="it-IT" sz="1400" dirty="0"/>
              <a:t/>
            </a:r>
            <a:br>
              <a:rPr lang="it-IT" sz="1400" dirty="0"/>
            </a:br>
            <a:r>
              <a:rPr lang="it-IT" sz="1400" dirty="0"/>
              <a:t>In particolare, la legge appena uscita anticipa il </a:t>
            </a:r>
            <a:r>
              <a:rPr lang="it-IT" sz="1400" dirty="0">
                <a:hlinkClick r:id="rId3"/>
              </a:rPr>
              <a:t>regolamento europeo</a:t>
            </a:r>
            <a:r>
              <a:rPr lang="it-IT" sz="1400" dirty="0"/>
              <a:t>  sulla </a:t>
            </a:r>
            <a:r>
              <a:rPr lang="it-IT" sz="1400" dirty="0" smtClean="0"/>
              <a:t>privacy(</a:t>
            </a:r>
            <a:r>
              <a:rPr lang="it-IT" sz="1400" b="1" dirty="0"/>
              <a:t>General Data </a:t>
            </a:r>
            <a:r>
              <a:rPr lang="it-IT" sz="1400" b="1" dirty="0" err="1"/>
              <a:t>Protection</a:t>
            </a:r>
            <a:r>
              <a:rPr lang="it-IT" sz="1400" b="1" dirty="0"/>
              <a:t> </a:t>
            </a:r>
            <a:r>
              <a:rPr lang="it-IT" sz="1400" b="1" dirty="0" err="1"/>
              <a:t>Regulation</a:t>
            </a:r>
            <a:r>
              <a:rPr lang="it-IT" sz="1400" b="1" dirty="0"/>
              <a:t> </a:t>
            </a:r>
            <a:r>
              <a:rPr lang="it-IT" sz="1400" dirty="0" err="1" smtClean="0">
                <a:hlinkClick r:id="rId3"/>
              </a:rPr>
              <a:t>Gdpr</a:t>
            </a:r>
            <a:r>
              <a:rPr lang="it-IT" sz="1400" dirty="0"/>
              <a:t>) che entra in vigore a maggio 2018; ma lo fa con una tale genericità e permissività da preoccupare gli esperti. "Tra qualche </a:t>
            </a:r>
            <a:r>
              <a:rPr lang="it-IT" sz="1400" dirty="0" smtClean="0"/>
              <a:t>giorno  </a:t>
            </a:r>
            <a:r>
              <a:rPr lang="it-IT" sz="1400" b="1" dirty="0">
                <a:solidFill>
                  <a:srgbClr val="7030A0"/>
                </a:solidFill>
              </a:rPr>
              <a:t>sarà possibile dare, per scopi di ricerca scientifica o statistici, tutti i dati degli italiani, con la sola tutela di un'autorizzazione da parte del Garante Privacy prevista in modo troppo generico dalla norma</a:t>
            </a:r>
            <a:r>
              <a:rPr lang="it-IT" sz="1400" b="1" dirty="0" smtClean="0">
                <a:solidFill>
                  <a:srgbClr val="7030A0"/>
                </a:solidFill>
              </a:rPr>
              <a:t>",</a:t>
            </a:r>
          </a:p>
          <a:p>
            <a:pPr marL="0" indent="0">
              <a:buNone/>
            </a:pPr>
            <a:r>
              <a:rPr lang="it-IT" sz="1400" b="1" dirty="0" smtClean="0">
                <a:solidFill>
                  <a:srgbClr val="7030A0"/>
                </a:solidFill>
              </a:rPr>
              <a:t> </a:t>
            </a:r>
            <a:r>
              <a:rPr lang="it-IT" sz="1400" dirty="0"/>
              <a:t>dice Francesco Pizzetti, ex garante della privacy e </a:t>
            </a:r>
            <a:r>
              <a:rPr lang="it-IT" sz="1400" b="1" dirty="0"/>
              <a:t>docente</a:t>
            </a:r>
            <a:r>
              <a:rPr lang="it-IT" sz="1400" dirty="0"/>
              <a:t> ordinario di Diritto Costituzionale </a:t>
            </a:r>
            <a:r>
              <a:rPr lang="it-IT" sz="1400" b="1" dirty="0" smtClean="0"/>
              <a:t>presso l'</a:t>
            </a:r>
            <a:r>
              <a:rPr lang="it-IT" sz="1400" dirty="0" smtClean="0"/>
              <a:t>Università </a:t>
            </a:r>
            <a:r>
              <a:rPr lang="it-IT" sz="1400" dirty="0"/>
              <a:t>di Torino. "La norma non prevede infatti il diritto dell'utente a essere informato né ad accedere a questi dati. Vincola l'autorizzazione del Garante solo al fatto che i dati siano anonimizzati e che sia rispettato il principio di minimizzazione dell'utilizzo. Ossia che siano usati solo quelli che servono per quella ricerca scientifica", aggiunge</a:t>
            </a:r>
            <a:r>
              <a:rPr lang="it-IT" sz="1400" dirty="0" smtClean="0"/>
              <a:t>.</a:t>
            </a:r>
          </a:p>
          <a:p>
            <a:pPr marL="0" indent="0">
              <a:buNone/>
            </a:pPr>
            <a:endParaRPr lang="it-IT" sz="1400" dirty="0"/>
          </a:p>
        </p:txBody>
      </p:sp>
      <p:pic>
        <p:nvPicPr>
          <p:cNvPr id="4" name="Picture 2" descr="I:\Immagini\1f9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5248" y="558924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214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flipV="1">
            <a:off x="457200" y="-315416"/>
            <a:ext cx="8229600" cy="45719"/>
          </a:xfrm>
        </p:spPr>
        <p:txBody>
          <a:bodyPr>
            <a:normAutofit fontScale="90000"/>
          </a:bodyPr>
          <a:lstStyle/>
          <a:p>
            <a:endParaRPr lang="it-IT" dirty="0"/>
          </a:p>
        </p:txBody>
      </p:sp>
      <p:sp>
        <p:nvSpPr>
          <p:cNvPr id="3" name="Segnaposto contenuto 2"/>
          <p:cNvSpPr>
            <a:spLocks noGrp="1"/>
          </p:cNvSpPr>
          <p:nvPr>
            <p:ph idx="1"/>
          </p:nvPr>
        </p:nvSpPr>
        <p:spPr>
          <a:xfrm>
            <a:off x="107504" y="-99392"/>
            <a:ext cx="9001000" cy="7056784"/>
          </a:xfrm>
        </p:spPr>
        <p:txBody>
          <a:bodyPr>
            <a:normAutofit fontScale="40000" lnSpcReduction="20000"/>
          </a:bodyPr>
          <a:lstStyle/>
          <a:p>
            <a:pPr marL="0" indent="0">
              <a:buNone/>
            </a:pPr>
            <a:endParaRPr lang="it-IT" dirty="0" smtClean="0"/>
          </a:p>
          <a:p>
            <a:pPr marL="0" indent="0">
              <a:buNone/>
            </a:pPr>
            <a:r>
              <a:rPr lang="it-IT" dirty="0" smtClean="0"/>
              <a:t>"</a:t>
            </a:r>
            <a:r>
              <a:rPr lang="it-IT" dirty="0"/>
              <a:t>Non si comprendono le ragioni di tanta urgenza nel fare questa legge. Se non pensando ai grandi interessi di tutte le multinazionali tecnologiche nei confronti del mercato dell'intelligenza artificiale, nutrito dai dati personali dei cittadini", </a:t>
            </a:r>
            <a:endParaRPr lang="it-IT" dirty="0" smtClean="0"/>
          </a:p>
          <a:p>
            <a:pPr marL="0" indent="0">
              <a:buNone/>
            </a:pPr>
            <a:r>
              <a:rPr lang="it-IT" dirty="0" smtClean="0"/>
              <a:t>dice </a:t>
            </a:r>
            <a:r>
              <a:rPr lang="it-IT" dirty="0"/>
              <a:t>Andrea Lisi, avvocato esperto di questi temi.</a:t>
            </a:r>
            <a:br>
              <a:rPr lang="it-IT" dirty="0"/>
            </a:br>
            <a:r>
              <a:rPr lang="it-IT" dirty="0"/>
              <a:t/>
            </a:r>
            <a:br>
              <a:rPr lang="it-IT" dirty="0"/>
            </a:br>
            <a:r>
              <a:rPr lang="it-IT" dirty="0"/>
              <a:t>Negli ultimi mesi, </a:t>
            </a:r>
            <a:r>
              <a:rPr lang="it-IT" dirty="0" err="1"/>
              <a:t>Ibm</a:t>
            </a:r>
            <a:r>
              <a:rPr lang="it-IT" dirty="0"/>
              <a:t> ha lavorato ad accordi non solo con il Governo italiano ma anche con quelli di altri Paesi, </a:t>
            </a:r>
            <a:endParaRPr lang="it-IT" dirty="0" smtClean="0"/>
          </a:p>
          <a:p>
            <a:pPr marL="0" indent="0">
              <a:buNone/>
            </a:pPr>
            <a:r>
              <a:rPr lang="it-IT" dirty="0" smtClean="0"/>
              <a:t>come </a:t>
            </a:r>
            <a:r>
              <a:rPr lang="it-IT" dirty="0"/>
              <a:t>Francia e Regno Unito, per ottenere i dati dei cittadini.</a:t>
            </a:r>
            <a:br>
              <a:rPr lang="it-IT" dirty="0"/>
            </a:br>
            <a:r>
              <a:rPr lang="it-IT" dirty="0"/>
              <a:t/>
            </a:r>
            <a:br>
              <a:rPr lang="it-IT" dirty="0"/>
            </a:br>
            <a:r>
              <a:rPr lang="it-IT" b="1" dirty="0">
                <a:solidFill>
                  <a:srgbClr val="7030A0"/>
                </a:solidFill>
              </a:rPr>
              <a:t>Anche l'</a:t>
            </a:r>
            <a:r>
              <a:rPr lang="it-IT" b="1" dirty="0" err="1">
                <a:solidFill>
                  <a:srgbClr val="7030A0"/>
                </a:solidFill>
              </a:rPr>
              <a:t>anonimizzazione</a:t>
            </a:r>
            <a:r>
              <a:rPr lang="it-IT" b="1" dirty="0">
                <a:solidFill>
                  <a:srgbClr val="7030A0"/>
                </a:solidFill>
              </a:rPr>
              <a:t> apre dubbi e problemi</a:t>
            </a:r>
            <a:r>
              <a:rPr lang="it-IT" dirty="0"/>
              <a:t>. La norma non chiarisce se sia lo Stato a dover anonimizzare i dati o lo possa fare anche un soggetto privato. </a:t>
            </a:r>
            <a:endParaRPr lang="it-IT" dirty="0" smtClean="0"/>
          </a:p>
          <a:p>
            <a:r>
              <a:rPr lang="it-IT" dirty="0" smtClean="0">
                <a:solidFill>
                  <a:srgbClr val="7030A0"/>
                </a:solidFill>
              </a:rPr>
              <a:t>Nel </a:t>
            </a:r>
            <a:r>
              <a:rPr lang="it-IT" dirty="0">
                <a:solidFill>
                  <a:srgbClr val="7030A0"/>
                </a:solidFill>
              </a:rPr>
              <a:t>primo caso, bisogna assicurarsi che lo Stato sia in grado di reclutare competenze sufficienti per anonimizzare bene i dati. </a:t>
            </a:r>
            <a:endParaRPr lang="it-IT" dirty="0" smtClean="0">
              <a:solidFill>
                <a:srgbClr val="7030A0"/>
              </a:solidFill>
            </a:endParaRPr>
          </a:p>
          <a:p>
            <a:r>
              <a:rPr lang="it-IT" dirty="0">
                <a:solidFill>
                  <a:srgbClr val="7030A0"/>
                </a:solidFill>
              </a:rPr>
              <a:t>Nel secondo caso, significa che l'azienda destinataria avrebbe comunque i nostri dati in chiaro in un qualche momento. </a:t>
            </a:r>
          </a:p>
          <a:p>
            <a:pPr marL="0" indent="0">
              <a:buNone/>
            </a:pPr>
            <a:endParaRPr lang="it-IT" dirty="0" smtClean="0"/>
          </a:p>
          <a:p>
            <a:pPr marL="0" indent="0">
              <a:buNone/>
            </a:pPr>
            <a:endParaRPr lang="it-IT" dirty="0" smtClean="0"/>
          </a:p>
          <a:p>
            <a:r>
              <a:rPr lang="it-IT" sz="3300" dirty="0">
                <a:solidFill>
                  <a:srgbClr val="7030A0"/>
                </a:solidFill>
              </a:rPr>
              <a:t>Altrimenti significa </a:t>
            </a:r>
            <a:r>
              <a:rPr lang="it-IT" sz="3300" b="1" dirty="0">
                <a:solidFill>
                  <a:srgbClr val="7030A0"/>
                </a:solidFill>
              </a:rPr>
              <a:t>mettere a rischio la privacy dei cittadini </a:t>
            </a:r>
          </a:p>
          <a:p>
            <a:pPr marL="0" indent="0">
              <a:buNone/>
            </a:pPr>
            <a:r>
              <a:rPr lang="it-IT" dirty="0" smtClean="0"/>
              <a:t>E </a:t>
            </a:r>
            <a:r>
              <a:rPr lang="it-IT" dirty="0"/>
              <a:t>queste competenze, come fatto notare dal Garante al Governo, in Italia sono molto immature rispetto ad altri Paesi europei.</a:t>
            </a:r>
            <a:br>
              <a:rPr lang="it-IT" dirty="0"/>
            </a:br>
            <a:r>
              <a:rPr lang="it-IT" dirty="0"/>
              <a:t/>
            </a:r>
            <a:br>
              <a:rPr lang="it-IT" dirty="0"/>
            </a:br>
            <a:r>
              <a:rPr lang="it-IT" dirty="0"/>
              <a:t>Infine, c'è una questione di fondo, di principio costituzionale, che ora anima il dibattito tra gli esperti e tra i Garanti privacy europei. Migliorare la Sanità con i dati dei cittadini è un </a:t>
            </a:r>
            <a:r>
              <a:rPr lang="it-IT" b="1" dirty="0">
                <a:solidFill>
                  <a:srgbClr val="00B050"/>
                </a:solidFill>
              </a:rPr>
              <a:t>valore di interesse pubblico</a:t>
            </a:r>
            <a:r>
              <a:rPr lang="it-IT" dirty="0"/>
              <a:t>. Allora forse i dati anonimizzati dovrebbero essere resi pubblici. Ma in questo modo nessun soggetto privato avrebbe un reale incentivo a procedere con un trattamento complesso come l'</a:t>
            </a:r>
            <a:r>
              <a:rPr lang="it-IT" dirty="0" err="1"/>
              <a:t>anonimizzazione</a:t>
            </a:r>
            <a:r>
              <a:rPr lang="it-IT" dirty="0"/>
              <a:t> ed esporsi al rischio di infrazioni al Regolamento Privacy (</a:t>
            </a:r>
            <a:r>
              <a:rPr lang="it-IT" dirty="0" err="1"/>
              <a:t>Gdpr</a:t>
            </a:r>
            <a:r>
              <a:rPr lang="it-IT" dirty="0"/>
              <a:t>), con conseguenti sanzioni.</a:t>
            </a:r>
            <a:br>
              <a:rPr lang="it-IT" dirty="0"/>
            </a:br>
            <a:r>
              <a:rPr lang="it-IT" dirty="0"/>
              <a:t/>
            </a:r>
            <a:br>
              <a:rPr lang="it-IT" dirty="0"/>
            </a:br>
            <a:r>
              <a:rPr lang="it-IT" dirty="0" smtClean="0"/>
              <a:t>C’è una </a:t>
            </a:r>
            <a:r>
              <a:rPr lang="it-IT" sz="3300" b="1" dirty="0">
                <a:solidFill>
                  <a:srgbClr val="7030A0"/>
                </a:solidFill>
              </a:rPr>
              <a:t>questione più ampia, </a:t>
            </a:r>
            <a:r>
              <a:rPr lang="it-IT" dirty="0"/>
              <a:t>che investe i fondamentali stessi della democrazia</a:t>
            </a:r>
            <a:r>
              <a:rPr lang="it-IT" dirty="0" smtClean="0"/>
              <a:t>.</a:t>
            </a:r>
          </a:p>
          <a:p>
            <a:pPr marL="0" indent="0">
              <a:buNone/>
            </a:pPr>
            <a:r>
              <a:rPr lang="it-IT" dirty="0" smtClean="0"/>
              <a:t> </a:t>
            </a:r>
            <a:r>
              <a:rPr lang="it-IT" sz="3300" b="1" dirty="0">
                <a:solidFill>
                  <a:srgbClr val="7030A0"/>
                </a:solidFill>
              </a:rPr>
              <a:t>Le risorse per fare avanzare la medicina - con l'intelligenza artificiale, per esempio </a:t>
            </a:r>
            <a:r>
              <a:rPr lang="it-IT" sz="3300" b="1" dirty="0" smtClean="0">
                <a:solidFill>
                  <a:srgbClr val="7030A0"/>
                </a:solidFill>
              </a:rPr>
              <a:t>– </a:t>
            </a:r>
          </a:p>
          <a:p>
            <a:pPr marL="0" indent="0">
              <a:buNone/>
            </a:pPr>
            <a:r>
              <a:rPr lang="it-IT" sz="3300" b="1" dirty="0" smtClean="0">
                <a:solidFill>
                  <a:srgbClr val="7030A0"/>
                </a:solidFill>
              </a:rPr>
              <a:t>sono </a:t>
            </a:r>
            <a:r>
              <a:rPr lang="it-IT" sz="3300" b="1" dirty="0">
                <a:solidFill>
                  <a:srgbClr val="7030A0"/>
                </a:solidFill>
              </a:rPr>
              <a:t>sempre di più nelle disponibilità di soli grandi soggetti privati e sempre meno dello Stato. </a:t>
            </a:r>
            <a:endParaRPr lang="it-IT" sz="3300" b="1" dirty="0" smtClean="0">
              <a:solidFill>
                <a:srgbClr val="7030A0"/>
              </a:solidFill>
            </a:endParaRPr>
          </a:p>
          <a:p>
            <a:pPr marL="0" indent="0">
              <a:buNone/>
            </a:pPr>
            <a:endParaRPr lang="it-IT" sz="3300" b="1" dirty="0" smtClean="0">
              <a:solidFill>
                <a:srgbClr val="7030A0"/>
              </a:solidFill>
            </a:endParaRPr>
          </a:p>
          <a:p>
            <a:pPr marL="0" indent="0">
              <a:buNone/>
            </a:pPr>
            <a:r>
              <a:rPr lang="it-IT" b="1" dirty="0" smtClean="0">
                <a:solidFill>
                  <a:srgbClr val="00B050"/>
                </a:solidFill>
              </a:rPr>
              <a:t>La </a:t>
            </a:r>
            <a:r>
              <a:rPr lang="it-IT" b="1" dirty="0">
                <a:solidFill>
                  <a:srgbClr val="00B050"/>
                </a:solidFill>
              </a:rPr>
              <a:t>sfida per i Governi è trovare modi per conciliare questa situazione con due diritti dei cittadini</a:t>
            </a:r>
            <a:r>
              <a:rPr lang="it-IT" dirty="0"/>
              <a:t>: alla salute e quello alla privacy. È un difficile equilibrio. Entrambi gli eccessi opposti renderebbero, alla fine, più difficile per i cittadini l'accesso a cure migliori. </a:t>
            </a:r>
            <a:endParaRPr lang="it-IT" dirty="0" smtClean="0"/>
          </a:p>
          <a:p>
            <a:pPr marL="0" indent="0">
              <a:buNone/>
            </a:pPr>
            <a:r>
              <a:rPr lang="it-IT" sz="3300" b="1" dirty="0" smtClean="0">
                <a:solidFill>
                  <a:srgbClr val="7030A0"/>
                </a:solidFill>
              </a:rPr>
              <a:t>Norme </a:t>
            </a:r>
            <a:r>
              <a:rPr lang="it-IT" sz="3300" b="1" dirty="0">
                <a:solidFill>
                  <a:srgbClr val="7030A0"/>
                </a:solidFill>
              </a:rPr>
              <a:t>troppo rigide possono infatti disincentivare gli investimenti di </a:t>
            </a:r>
            <a:r>
              <a:rPr lang="it-IT" sz="3300" dirty="0"/>
              <a:t>quei</a:t>
            </a:r>
            <a:r>
              <a:rPr lang="it-IT" sz="3300" b="1" dirty="0">
                <a:solidFill>
                  <a:srgbClr val="7030A0"/>
                </a:solidFill>
              </a:rPr>
              <a:t> soggetti privati </a:t>
            </a:r>
            <a:r>
              <a:rPr lang="it-IT" dirty="0"/>
              <a:t>(con danno per il settore salute e per l'indotto economico in generale). I quali per altro avrebbero così interesse a investire in Paesi con norme più favorevoli.</a:t>
            </a:r>
            <a:br>
              <a:rPr lang="it-IT" dirty="0"/>
            </a:br>
            <a:r>
              <a:rPr lang="it-IT" dirty="0"/>
              <a:t/>
            </a:r>
            <a:br>
              <a:rPr lang="it-IT" dirty="0"/>
            </a:br>
            <a:r>
              <a:rPr lang="it-IT" b="1" dirty="0">
                <a:solidFill>
                  <a:srgbClr val="7030A0"/>
                </a:solidFill>
              </a:rPr>
              <a:t>N</a:t>
            </a:r>
            <a:r>
              <a:rPr lang="it-IT" b="1" dirty="0" smtClean="0">
                <a:solidFill>
                  <a:srgbClr val="7030A0"/>
                </a:solidFill>
              </a:rPr>
              <a:t>orme </a:t>
            </a:r>
            <a:r>
              <a:rPr lang="it-IT" b="1" dirty="0">
                <a:solidFill>
                  <a:srgbClr val="7030A0"/>
                </a:solidFill>
              </a:rPr>
              <a:t>troppo permissive minacciano non solo la privacy dei cittadini; ma anche </a:t>
            </a:r>
            <a:r>
              <a:rPr lang="it-IT" dirty="0"/>
              <a:t>- per esempio dando troppe prerogative in forma esclusiva a singole aziende </a:t>
            </a:r>
            <a:r>
              <a:rPr lang="it-IT" sz="3300" b="1" dirty="0">
                <a:solidFill>
                  <a:srgbClr val="7030A0"/>
                </a:solidFill>
              </a:rPr>
              <a:t>- sono incompatibili con l'obiettivo generale di rendere quanto più condivisi possibili i risultati di </a:t>
            </a:r>
            <a:r>
              <a:rPr lang="it-IT" sz="3300" dirty="0"/>
              <a:t>quegli</a:t>
            </a:r>
            <a:r>
              <a:rPr lang="it-IT" sz="3300" b="1" dirty="0">
                <a:solidFill>
                  <a:srgbClr val="7030A0"/>
                </a:solidFill>
              </a:rPr>
              <a:t> avanzamenti </a:t>
            </a:r>
            <a:r>
              <a:rPr lang="it-IT" sz="3300" dirty="0"/>
              <a:t>medici</a:t>
            </a:r>
            <a:r>
              <a:rPr lang="it-IT" sz="3300" b="1" dirty="0">
                <a:solidFill>
                  <a:srgbClr val="7030A0"/>
                </a:solidFill>
              </a:rPr>
              <a:t> ottenuti con la tecnologia.   </a:t>
            </a:r>
          </a:p>
        </p:txBody>
      </p:sp>
      <p:pic>
        <p:nvPicPr>
          <p:cNvPr id="4" name="Picture 3" descr="I:\Immagini\1f9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400" y="40466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9" descr="I:\Immagini\emoticons\26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988840"/>
            <a:ext cx="720080" cy="679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I:\Immagini\emoticons\1f91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3717032"/>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Immagini\emoticons\1f91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7245" y="5733256"/>
            <a:ext cx="816963" cy="81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875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Come una pezza a colore….</a:t>
            </a:r>
            <a:endParaRPr lang="it-IT" dirty="0"/>
          </a:p>
        </p:txBody>
      </p:sp>
      <p:sp>
        <p:nvSpPr>
          <p:cNvPr id="3" name="Segnaposto contenuto 2"/>
          <p:cNvSpPr>
            <a:spLocks noGrp="1"/>
          </p:cNvSpPr>
          <p:nvPr>
            <p:ph idx="1"/>
          </p:nvPr>
        </p:nvSpPr>
        <p:spPr>
          <a:xfrm>
            <a:off x="457200" y="1711349"/>
            <a:ext cx="8229600" cy="4741987"/>
          </a:xfrm>
        </p:spPr>
        <p:txBody>
          <a:bodyPr>
            <a:normAutofit fontScale="85000" lnSpcReduction="20000"/>
          </a:bodyPr>
          <a:lstStyle/>
          <a:p>
            <a:pPr marL="0" indent="0">
              <a:buNone/>
            </a:pPr>
            <a:r>
              <a:rPr lang="it-IT" b="1" dirty="0"/>
              <a:t>Dati degli italiani alle multinazionali, il garante Soro: "Ecco come tuteleremo la </a:t>
            </a:r>
            <a:r>
              <a:rPr lang="it-IT" b="1" u="sng" dirty="0">
                <a:effectLst>
                  <a:outerShdw blurRad="38100" dist="38100" dir="2700000" algn="tl">
                    <a:srgbClr val="000000">
                      <a:alpha val="43137"/>
                    </a:srgbClr>
                  </a:outerShdw>
                </a:effectLst>
              </a:rPr>
              <a:t>privacy</a:t>
            </a:r>
            <a:r>
              <a:rPr lang="it-IT" b="1" dirty="0"/>
              <a:t>"</a:t>
            </a:r>
            <a:endParaRPr lang="it-IT" dirty="0"/>
          </a:p>
          <a:p>
            <a:pPr marL="0" indent="0">
              <a:buNone/>
            </a:pPr>
            <a:endParaRPr lang="it-IT" i="1" dirty="0" smtClean="0"/>
          </a:p>
          <a:p>
            <a:pPr marL="0" indent="0">
              <a:buNone/>
            </a:pPr>
            <a:endParaRPr lang="it-IT" i="1" dirty="0" smtClean="0"/>
          </a:p>
          <a:p>
            <a:pPr marL="0" indent="0">
              <a:buNone/>
            </a:pPr>
            <a:r>
              <a:rPr lang="it-IT" i="1" dirty="0" smtClean="0"/>
              <a:t>Il </a:t>
            </a:r>
            <a:r>
              <a:rPr lang="it-IT" i="1" dirty="0"/>
              <a:t>presidente dell'authority per la protezione dei dati personali dopo il caso sollevato da Repubblica: "Nella legge europea equilibrio tra diritto alla privacy e altre finalità di interesse </a:t>
            </a:r>
            <a:r>
              <a:rPr lang="it-IT" i="1" dirty="0" smtClean="0"/>
              <a:t>pubblico</a:t>
            </a:r>
            <a:r>
              <a:rPr lang="it-IT" i="1" dirty="0"/>
              <a:t> "</a:t>
            </a:r>
            <a:endParaRPr lang="it-IT" i="1" dirty="0" smtClean="0"/>
          </a:p>
          <a:p>
            <a:pPr marL="0" indent="0">
              <a:buNone/>
            </a:pPr>
            <a:endParaRPr lang="it-IT" i="1" dirty="0" smtClean="0"/>
          </a:p>
          <a:p>
            <a:pPr marL="0" indent="0">
              <a:buNone/>
            </a:pPr>
            <a:endParaRPr lang="it-IT" i="1" dirty="0"/>
          </a:p>
          <a:p>
            <a:pPr marL="0" indent="0">
              <a:buNone/>
            </a:pPr>
            <a:endParaRPr lang="it-IT" i="1" dirty="0" smtClean="0"/>
          </a:p>
          <a:p>
            <a:pPr marL="0" indent="0" algn="ctr">
              <a:buNone/>
            </a:pPr>
            <a:r>
              <a:rPr lang="it-IT" b="1" dirty="0"/>
              <a:t>La Repubblica, </a:t>
            </a:r>
            <a:r>
              <a:rPr lang="it-IT" b="1" dirty="0" smtClean="0"/>
              <a:t>06 </a:t>
            </a:r>
            <a:r>
              <a:rPr lang="it-IT" b="1" dirty="0"/>
              <a:t>Dicembre 2017 </a:t>
            </a:r>
            <a:endParaRPr lang="it-IT" b="1" dirty="0">
              <a:solidFill>
                <a:srgbClr val="7030A0"/>
              </a:solidFill>
            </a:endParaRPr>
          </a:p>
          <a:p>
            <a:pPr marL="0" indent="0" algn="ctr">
              <a:buNone/>
            </a:pPr>
            <a:endParaRPr lang="it-IT" dirty="0"/>
          </a:p>
          <a:p>
            <a:pPr marL="0" indent="0">
              <a:buNone/>
            </a:pPr>
            <a:endParaRPr lang="it-IT" dirty="0"/>
          </a:p>
        </p:txBody>
      </p:sp>
      <p:pic>
        <p:nvPicPr>
          <p:cNvPr id="4" name="Picture 8" descr="I:\Immagini\emoticons\270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1232" y="501317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66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a:xfrm>
            <a:off x="251520" y="267037"/>
            <a:ext cx="8784976" cy="6474331"/>
          </a:xfrm>
        </p:spPr>
        <p:txBody>
          <a:bodyPr>
            <a:normAutofit fontScale="25000" lnSpcReduction="20000"/>
          </a:bodyPr>
          <a:lstStyle/>
          <a:p>
            <a:pPr marL="0" indent="0">
              <a:buNone/>
            </a:pPr>
            <a:endParaRPr lang="it-IT" sz="7200" dirty="0" smtClean="0"/>
          </a:p>
          <a:p>
            <a:pPr marL="0" indent="0">
              <a:buNone/>
            </a:pPr>
            <a:r>
              <a:rPr lang="it-IT" sz="7200" dirty="0" smtClean="0"/>
              <a:t>“</a:t>
            </a:r>
            <a:r>
              <a:rPr lang="it-IT" sz="7200" dirty="0"/>
              <a:t>Capisco le perplessità, ma mi sembra che siano presenti garanzie che, valorizzate opportunamente, potranno conciliare, da un lato, la ricerca scientifica e, dall’altro, proteggere il diritto alla riservatezza dei pazienti”. Così </a:t>
            </a:r>
            <a:r>
              <a:rPr lang="it-IT" sz="7200" b="1" dirty="0"/>
              <a:t>Antonello Soro</a:t>
            </a:r>
            <a:r>
              <a:rPr lang="it-IT" sz="7200" dirty="0"/>
              <a:t>, garante della privacy italiano, interviene sul </a:t>
            </a:r>
            <a:r>
              <a:rPr lang="it-IT" sz="7200" dirty="0">
                <a:hlinkClick r:id="rId2"/>
              </a:rPr>
              <a:t>dibattito </a:t>
            </a:r>
            <a:r>
              <a:rPr lang="it-IT" sz="7200" dirty="0"/>
              <a:t>che si è aperto dopo la pubblicazione della “legge europea 2017” con cui l’Italia ha appena posto le basi per l’utilizzo dei dati personali degli italiani – in forma anonima e dopo l’autorizzazione dello stesso Garante– a scopo di ricerca.</a:t>
            </a:r>
            <a:br>
              <a:rPr lang="it-IT" sz="7200" dirty="0"/>
            </a:br>
            <a:r>
              <a:rPr lang="it-IT" sz="7200" dirty="0"/>
              <a:t/>
            </a:r>
            <a:br>
              <a:rPr lang="it-IT" sz="7200" dirty="0"/>
            </a:br>
            <a:r>
              <a:rPr lang="it-IT" sz="7200" dirty="0"/>
              <a:t>“L’ordinamento italiano ed europeo non impediscono il riuso dei dati per finalità di ricerca, ma lo condizionano a precise procedure di cautela sulla base di un puntuale bilanciamento tra il diritto alla privacy degli interessati e altre rilevanti finalità di interesse pubblico”, spiega Soro. “In questo senso, la legge europea mi pare che contenga almeno due indicazioni importanti. Innanzitutto, qualunque progetto di riutilizzo dei dati sulla salute, per ottenere il via libera del Garante dovrà dimostrare, preventivamente, l’esistenza di adeguate misure di protezione dei dati. </a:t>
            </a:r>
            <a:r>
              <a:rPr lang="it-IT" sz="9600" dirty="0"/>
              <a:t>Dovrà, in particolare, essere documentata l’adozione di accorgimenti idonei a ridurre ragionevolmente i </a:t>
            </a:r>
            <a:r>
              <a:rPr lang="it-IT" sz="9600" b="1" i="1" dirty="0">
                <a:solidFill>
                  <a:srgbClr val="7030A0"/>
                </a:solidFill>
              </a:rPr>
              <a:t>rischi di re-identificazione </a:t>
            </a:r>
            <a:r>
              <a:rPr lang="it-IT" sz="9600" b="1" i="1" dirty="0" smtClean="0">
                <a:solidFill>
                  <a:srgbClr val="7030A0"/>
                </a:solidFill>
              </a:rPr>
              <a:t>* </a:t>
            </a:r>
            <a:r>
              <a:rPr lang="it-IT" sz="9600" dirty="0" smtClean="0"/>
              <a:t>degli </a:t>
            </a:r>
            <a:r>
              <a:rPr lang="it-IT" sz="9600" dirty="0"/>
              <a:t>interessati</a:t>
            </a:r>
            <a:r>
              <a:rPr lang="it-IT" sz="9600" dirty="0" smtClean="0"/>
              <a:t>”.</a:t>
            </a:r>
          </a:p>
          <a:p>
            <a:pPr marL="0" indent="0">
              <a:buNone/>
            </a:pPr>
            <a:r>
              <a:rPr lang="it-IT" sz="7200" dirty="0"/>
              <a:t>“Per altro verso – continua Soro - l’autorizzazione del Garante, per la quale è anche previsto il silenzio rigetto, rappresenta una cautela tutt’altro che generica. Spetterà infatti al Garante, non solo valutare la robustezza delle soluzioni adottate, ma anche stabilire misure necessarie a tutela dei pazienti, della sicurezza, della trasparenza del trattamento e dell’efficace esercizio dei diritti degli </a:t>
            </a:r>
            <a:r>
              <a:rPr lang="it-IT" sz="7200"/>
              <a:t>interessati</a:t>
            </a:r>
            <a:r>
              <a:rPr lang="it-IT" sz="7200" smtClean="0"/>
              <a:t>”.</a:t>
            </a:r>
            <a:r>
              <a:rPr lang="it-IT" sz="7200" dirty="0"/>
              <a:t/>
            </a:r>
            <a:br>
              <a:rPr lang="it-IT" sz="7200" dirty="0"/>
            </a:br>
            <a:r>
              <a:rPr lang="it-IT" sz="7200" dirty="0"/>
              <a:t>“Del resto, nell’attuale contesto tecnologico gli istituiti tradizionali di garanzia dell’informativa e del consenso rischiano di non essere più, da soli, strumenti efficaci di tutela per la privacy dei pazienti</a:t>
            </a:r>
            <a:r>
              <a:rPr lang="it-IT" sz="7200" dirty="0" smtClean="0"/>
              <a:t>”.</a:t>
            </a:r>
          </a:p>
          <a:p>
            <a:pPr marL="0" indent="0">
              <a:buNone/>
            </a:pPr>
            <a:r>
              <a:rPr lang="it-IT" sz="7200" baseline="-25000" dirty="0" smtClean="0">
                <a:solidFill>
                  <a:srgbClr val="7030A0"/>
                </a:solidFill>
              </a:rPr>
              <a:t>*</a:t>
            </a:r>
          </a:p>
          <a:p>
            <a:pPr marL="0" indent="0">
              <a:buNone/>
            </a:pPr>
            <a:r>
              <a:rPr lang="it-IT" sz="4400" dirty="0" smtClean="0"/>
              <a:t>With </a:t>
            </a:r>
            <a:r>
              <a:rPr lang="en-US" sz="4400" dirty="0" smtClean="0"/>
              <a:t>so </a:t>
            </a:r>
            <a:r>
              <a:rPr lang="en-US" sz="4400" dirty="0"/>
              <a:t>much data and with powerful analytics, it may be impossible </a:t>
            </a:r>
            <a:r>
              <a:rPr lang="en-US" sz="4400" dirty="0" smtClean="0"/>
              <a:t>to remove </a:t>
            </a:r>
            <a:r>
              <a:rPr lang="en-US" sz="4400" dirty="0"/>
              <a:t>the ability to identity individuals, if there are no </a:t>
            </a:r>
            <a:r>
              <a:rPr lang="en-US" sz="4400" dirty="0" smtClean="0"/>
              <a:t>rules established </a:t>
            </a:r>
            <a:r>
              <a:rPr lang="en-US" sz="4400" dirty="0"/>
              <a:t>for the use of anonymized data files. For example, if </a:t>
            </a:r>
            <a:r>
              <a:rPr lang="en-US" sz="4400" dirty="0" smtClean="0"/>
              <a:t>one  anonymized </a:t>
            </a:r>
            <a:r>
              <a:rPr lang="en-US" sz="4400" dirty="0"/>
              <a:t>data set was combined with another </a:t>
            </a:r>
            <a:r>
              <a:rPr lang="en-US" sz="4400" dirty="0" smtClean="0"/>
              <a:t>completely separate </a:t>
            </a:r>
            <a:r>
              <a:rPr lang="en-US" sz="4400" dirty="0"/>
              <a:t>data base, without first determining if any other </a:t>
            </a:r>
            <a:r>
              <a:rPr lang="en-US" sz="4400" dirty="0" smtClean="0"/>
              <a:t>data items </a:t>
            </a:r>
            <a:r>
              <a:rPr lang="en-US" sz="4400" dirty="0"/>
              <a:t>should be removed prior to combining to protect anonymity</a:t>
            </a:r>
            <a:r>
              <a:rPr lang="en-US" sz="4400" dirty="0" smtClean="0"/>
              <a:t>, </a:t>
            </a:r>
            <a:r>
              <a:rPr lang="en-US" sz="4400" b="1" dirty="0" smtClean="0">
                <a:solidFill>
                  <a:srgbClr val="7030A0"/>
                </a:solidFill>
              </a:rPr>
              <a:t>it </a:t>
            </a:r>
            <a:r>
              <a:rPr lang="en-US" sz="4400" b="1" dirty="0">
                <a:solidFill>
                  <a:srgbClr val="7030A0"/>
                </a:solidFill>
              </a:rPr>
              <a:t>is possible that individuals could be re-identified.</a:t>
            </a:r>
            <a:endParaRPr lang="it-IT" sz="4400" b="1" baseline="-25000" dirty="0" smtClean="0">
              <a:solidFill>
                <a:srgbClr val="7030A0"/>
              </a:solidFill>
            </a:endParaRPr>
          </a:p>
          <a:p>
            <a:pPr marL="0" indent="0">
              <a:buNone/>
            </a:pPr>
            <a:endParaRPr lang="it-IT" sz="7200" dirty="0" smtClean="0">
              <a:solidFill>
                <a:srgbClr val="7030A0"/>
              </a:solidFill>
            </a:endParaRPr>
          </a:p>
          <a:p>
            <a:pPr marL="0" indent="0">
              <a:buNone/>
            </a:pPr>
            <a:endParaRPr lang="it-IT" sz="7200" dirty="0" smtClean="0">
              <a:solidFill>
                <a:srgbClr val="7030A0"/>
              </a:solidFill>
            </a:endParaRPr>
          </a:p>
          <a:p>
            <a:pPr marL="0" indent="0">
              <a:buNone/>
            </a:pPr>
            <a:endParaRPr lang="it-IT" sz="7200" dirty="0">
              <a:solidFill>
                <a:srgbClr val="7030A0"/>
              </a:solidFill>
            </a:endParaRPr>
          </a:p>
          <a:p>
            <a:pPr marL="0" indent="0">
              <a:buNone/>
            </a:pPr>
            <a:endParaRPr lang="it-IT" sz="7200" dirty="0" smtClean="0">
              <a:solidFill>
                <a:srgbClr val="7030A0"/>
              </a:solidFill>
            </a:endParaRPr>
          </a:p>
          <a:p>
            <a:pPr marL="0" indent="0">
              <a:buNone/>
            </a:pPr>
            <a:endParaRPr lang="it-IT" sz="7200" dirty="0">
              <a:solidFill>
                <a:srgbClr val="7030A0"/>
              </a:solidFill>
            </a:endParaRPr>
          </a:p>
          <a:p>
            <a:pPr marL="0" indent="0">
              <a:buNone/>
            </a:pPr>
            <a:endParaRPr lang="it-IT" sz="7200" dirty="0" smtClean="0">
              <a:solidFill>
                <a:srgbClr val="7030A0"/>
              </a:solidFill>
            </a:endParaRPr>
          </a:p>
          <a:p>
            <a:pPr marL="0" indent="0">
              <a:buNone/>
            </a:pPr>
            <a:endParaRPr lang="it-IT" sz="7200" dirty="0">
              <a:solidFill>
                <a:srgbClr val="7030A0"/>
              </a:solidFill>
            </a:endParaRPr>
          </a:p>
          <a:p>
            <a:pPr marL="0" indent="0">
              <a:buNone/>
            </a:pPr>
            <a:endParaRPr lang="it-IT" sz="7200" dirty="0" smtClean="0">
              <a:solidFill>
                <a:srgbClr val="7030A0"/>
              </a:solidFill>
            </a:endParaRPr>
          </a:p>
          <a:p>
            <a:pPr marL="0" indent="0">
              <a:buNone/>
            </a:pPr>
            <a:endParaRPr lang="it-IT" sz="7200" dirty="0">
              <a:solidFill>
                <a:srgbClr val="7030A0"/>
              </a:solidFill>
            </a:endParaRPr>
          </a:p>
          <a:p>
            <a:pPr marL="0" indent="0">
              <a:buNone/>
            </a:pPr>
            <a:endParaRPr lang="it-IT" dirty="0" smtClean="0">
              <a:solidFill>
                <a:srgbClr val="7030A0"/>
              </a:solidFill>
            </a:endParaRPr>
          </a:p>
          <a:p>
            <a:pPr marL="0" indent="0">
              <a:buNone/>
            </a:pPr>
            <a:endParaRPr lang="it-IT" dirty="0">
              <a:solidFill>
                <a:srgbClr val="7030A0"/>
              </a:solidFill>
            </a:endParaRPr>
          </a:p>
          <a:p>
            <a:pPr marL="0" indent="0">
              <a:buNone/>
            </a:pPr>
            <a:endParaRPr lang="it-IT" dirty="0" smtClean="0">
              <a:solidFill>
                <a:srgbClr val="7030A0"/>
              </a:solidFill>
            </a:endParaRPr>
          </a:p>
          <a:p>
            <a:pPr marL="0" indent="0">
              <a:buNone/>
            </a:pPr>
            <a:endParaRPr lang="it-IT" dirty="0">
              <a:solidFill>
                <a:srgbClr val="7030A0"/>
              </a:solidFill>
            </a:endParaRPr>
          </a:p>
          <a:p>
            <a:pPr marL="0" indent="0">
              <a:buNone/>
            </a:pPr>
            <a:r>
              <a:rPr lang="it-IT" dirty="0" smtClean="0">
                <a:solidFill>
                  <a:srgbClr val="7030A0"/>
                </a:solidFill>
              </a:rPr>
              <a:t>*</a:t>
            </a:r>
          </a:p>
          <a:p>
            <a:pPr marL="0" indent="0">
              <a:buNone/>
            </a:pPr>
            <a:r>
              <a:rPr lang="it-IT" dirty="0" smtClean="0"/>
              <a:t>With </a:t>
            </a:r>
            <a:r>
              <a:rPr lang="en-US" dirty="0" smtClean="0"/>
              <a:t>so </a:t>
            </a:r>
            <a:r>
              <a:rPr lang="en-US" dirty="0"/>
              <a:t>much data and with powerful analytics, it may be impossible </a:t>
            </a:r>
            <a:r>
              <a:rPr lang="en-US" dirty="0" smtClean="0"/>
              <a:t>to remove </a:t>
            </a:r>
            <a:r>
              <a:rPr lang="en-US" dirty="0"/>
              <a:t>the ability to identity individuals, if there are no </a:t>
            </a:r>
            <a:r>
              <a:rPr lang="en-US" dirty="0" smtClean="0"/>
              <a:t>rules established </a:t>
            </a:r>
            <a:r>
              <a:rPr lang="en-US" dirty="0"/>
              <a:t>for the use of anonymized data files. For example, if </a:t>
            </a:r>
            <a:r>
              <a:rPr lang="en-US" dirty="0" smtClean="0"/>
              <a:t>one anonymized </a:t>
            </a:r>
            <a:r>
              <a:rPr lang="en-US" dirty="0"/>
              <a:t>data set was combined with another </a:t>
            </a:r>
            <a:r>
              <a:rPr lang="en-US" dirty="0" smtClean="0"/>
              <a:t>completely separate </a:t>
            </a:r>
            <a:r>
              <a:rPr lang="en-US" dirty="0"/>
              <a:t>data base, without first determining if any other </a:t>
            </a:r>
            <a:r>
              <a:rPr lang="en-US" dirty="0" smtClean="0"/>
              <a:t>data items </a:t>
            </a:r>
            <a:r>
              <a:rPr lang="en-US" dirty="0"/>
              <a:t>should be removed prior to combining to protect anonymity</a:t>
            </a:r>
            <a:r>
              <a:rPr lang="en-US" dirty="0" smtClean="0"/>
              <a:t>, it is possible that individuals could be re-identified.</a:t>
            </a:r>
            <a:r>
              <a:rPr lang="it-IT" dirty="0" smtClean="0"/>
              <a:t/>
            </a:r>
            <a:br>
              <a:rPr lang="it-IT" dirty="0" smtClean="0"/>
            </a:br>
            <a:endParaRPr lang="it-IT" dirty="0"/>
          </a:p>
        </p:txBody>
      </p:sp>
    </p:spTree>
    <p:extLst>
      <p:ext uri="{BB962C8B-B14F-4D97-AF65-F5344CB8AC3E}">
        <p14:creationId xmlns:p14="http://schemas.microsoft.com/office/powerpoint/2010/main" val="668249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58018"/>
          </a:xfrm>
        </p:spPr>
        <p:txBody>
          <a:bodyPr>
            <a:normAutofit fontScale="90000"/>
          </a:bodyPr>
          <a:lstStyle/>
          <a:p>
            <a:endParaRPr lang="it-IT" dirty="0"/>
          </a:p>
        </p:txBody>
      </p:sp>
      <p:sp>
        <p:nvSpPr>
          <p:cNvPr id="3" name="Segnaposto contenuto 2"/>
          <p:cNvSpPr>
            <a:spLocks noGrp="1"/>
          </p:cNvSpPr>
          <p:nvPr>
            <p:ph idx="1"/>
          </p:nvPr>
        </p:nvSpPr>
        <p:spPr>
          <a:xfrm>
            <a:off x="186117" y="476672"/>
            <a:ext cx="8778371" cy="6264696"/>
          </a:xfrm>
        </p:spPr>
        <p:txBody>
          <a:bodyPr>
            <a:normAutofit fontScale="40000" lnSpcReduction="20000"/>
          </a:bodyPr>
          <a:lstStyle/>
          <a:p>
            <a:pPr marL="0" indent="0">
              <a:buNone/>
            </a:pPr>
            <a:r>
              <a:rPr lang="it-IT" dirty="0"/>
              <a:t>Le perplessità di cui parla Soro partono dalle critiche che numerosi esperti stanno riversando in queste ore sul disegno di legge (tra cui l’ex Garante Privacy </a:t>
            </a:r>
            <a:r>
              <a:rPr lang="it-IT" b="1" dirty="0"/>
              <a:t>Francesco Pizzetti</a:t>
            </a:r>
            <a:r>
              <a:rPr lang="it-IT" dirty="0"/>
              <a:t>; ampio dibattito si sta sviluppando anche nella lista degli esperti del Centro </a:t>
            </a:r>
            <a:r>
              <a:rPr lang="it-IT" dirty="0" err="1"/>
              <a:t>Nexa</a:t>
            </a:r>
            <a:r>
              <a:rPr lang="it-IT" dirty="0"/>
              <a:t> del Politecnico di Torino). Tra i punti di domanda sollevati c’è la questione dell’</a:t>
            </a:r>
            <a:r>
              <a:rPr lang="it-IT" dirty="0" err="1"/>
              <a:t>anonimizzazione</a:t>
            </a:r>
            <a:r>
              <a:rPr lang="it-IT" dirty="0"/>
              <a:t>: la legge non entra nel merito di chi e come debba essere fatta, per tutelare la privacy degli italiani. Questione resa attuale dal fatto che le multinazionali tecnologiche sono </a:t>
            </a:r>
            <a:r>
              <a:rPr lang="it-IT" dirty="0">
                <a:hlinkClick r:id="rId2"/>
              </a:rPr>
              <a:t>già in corsa</a:t>
            </a:r>
            <a:r>
              <a:rPr lang="it-IT" dirty="0"/>
              <a:t> per ottenere dati personali dei cittadini con cui alimentare i propri sistemi di intelligenza artificiale, per esempio in ambito sanitario.</a:t>
            </a:r>
            <a:br>
              <a:rPr lang="it-IT" dirty="0"/>
            </a:br>
            <a:r>
              <a:rPr lang="it-IT" dirty="0"/>
              <a:t/>
            </a:r>
            <a:br>
              <a:rPr lang="it-IT" dirty="0"/>
            </a:br>
            <a:r>
              <a:rPr lang="it-IT" dirty="0"/>
              <a:t>A riguardo, dice Soro, “non entro nel merito del progetto Watson sul quale è in corso una seria interlocuzione con la Regione Lombardia e che al momento è ancora in una fase preliminare nella quale il Garante ha necessità di raccogliere precisi elementi di valutazione”. </a:t>
            </a:r>
            <a:r>
              <a:rPr lang="it-IT" b="1" dirty="0" err="1"/>
              <a:t>Ibm</a:t>
            </a:r>
            <a:r>
              <a:rPr lang="it-IT" dirty="0"/>
              <a:t>, titolare del progetto, ha comunque assicurato a Repubblica che i dati "sarebbero trattati in base a regole precise e chiare, coinvolgendo tutte le associazioni e tutti quelli che hanno voce in capitolo"</a:t>
            </a:r>
            <a:br>
              <a:rPr lang="it-IT" dirty="0"/>
            </a:br>
            <a:r>
              <a:rPr lang="it-IT" dirty="0"/>
              <a:t/>
            </a:r>
            <a:br>
              <a:rPr lang="it-IT" dirty="0"/>
            </a:br>
            <a:r>
              <a:rPr lang="it-IT" dirty="0"/>
              <a:t>Anonimizzare è una procedura molto complessa. Alcuni esperti invocano quindi l'arrivo di una disciplina rigorosa a riguardo. "Certo - dice Soro, un’efficace </a:t>
            </a:r>
            <a:r>
              <a:rPr lang="it-IT" dirty="0" err="1"/>
              <a:t>anonimizzazione</a:t>
            </a:r>
            <a:r>
              <a:rPr lang="it-IT" dirty="0"/>
              <a:t> dei dati dipende non solo dalle robustezza delle tecniche utilizzate, ma anche dalla granularità delle informazioni, dall’ulteriore utilizzo che ne posso fare e dalle tecnologie disponibili al momento del trattamento. Per questo è necessaria una valutazione caso per caso che preveda adeguate garanzie volte a scongiurare eventuali successive operazioni di re-identificazione".</a:t>
            </a:r>
            <a:br>
              <a:rPr lang="it-IT" dirty="0"/>
            </a:br>
            <a:r>
              <a:rPr lang="it-IT" dirty="0"/>
              <a:t> "L’adozione di queste cautele dovrebbe essere in capo al titolare del trattamento e non agli eventuali soggetti terzi </a:t>
            </a:r>
            <a:r>
              <a:rPr lang="it-IT" dirty="0" err="1"/>
              <a:t>riutilizzatori</a:t>
            </a:r>
            <a:r>
              <a:rPr lang="it-IT" dirty="0"/>
              <a:t> dei dati", aggiunge Soro. </a:t>
            </a:r>
            <a:br>
              <a:rPr lang="it-IT" dirty="0"/>
            </a:br>
            <a:r>
              <a:rPr lang="it-IT" dirty="0"/>
              <a:t>Un'altra questione sollevata in queste ore: se vi è interesse pubblico all'utilizzo di dati dei cittadini (per l'avanzamento della medicina, per esempio), i dati anonimizzati non dovrebbero essere resi pubblici?</a:t>
            </a:r>
            <a:br>
              <a:rPr lang="it-IT" dirty="0"/>
            </a:br>
            <a:r>
              <a:rPr lang="it-IT" dirty="0"/>
              <a:t/>
            </a:r>
            <a:br>
              <a:rPr lang="it-IT" dirty="0"/>
            </a:br>
            <a:r>
              <a:rPr lang="it-IT" sz="5000" b="1" dirty="0">
                <a:effectLst>
                  <a:outerShdw blurRad="38100" dist="38100" dir="2700000" algn="tl">
                    <a:srgbClr val="000000">
                      <a:alpha val="43137"/>
                    </a:srgbClr>
                  </a:outerShdw>
                </a:effectLst>
              </a:rPr>
              <a:t>"L’</a:t>
            </a:r>
            <a:r>
              <a:rPr lang="it-IT" sz="5000" b="1" dirty="0" err="1">
                <a:effectLst>
                  <a:outerShdw blurRad="38100" dist="38100" dir="2700000" algn="tl">
                    <a:srgbClr val="000000">
                      <a:alpha val="43137"/>
                    </a:srgbClr>
                  </a:outerShdw>
                </a:effectLst>
              </a:rPr>
              <a:t>anonimizzazione</a:t>
            </a:r>
            <a:r>
              <a:rPr lang="it-IT" sz="5000" b="1" dirty="0">
                <a:effectLst>
                  <a:outerShdw blurRad="38100" dist="38100" dir="2700000" algn="tl">
                    <a:srgbClr val="000000">
                      <a:alpha val="43137"/>
                    </a:srgbClr>
                  </a:outerShdw>
                </a:effectLst>
              </a:rPr>
              <a:t> è una dimensione non statica, ma dinamica dei dati: </a:t>
            </a:r>
            <a:r>
              <a:rPr lang="it-IT" dirty="0"/>
              <a:t>alcuni set di dati possono sembrare all’origine apparentemente aggregati e anonimi, ma ad una valutazione più approfondita rivelarsi tali da poter rendere poi re-identificabili gli interessati: ad esempio, se in un secondo momento vengono incrociati con altre banche dati con informazioni di dettaglio riferite agli stessi interessati oppure trattati con tecniche di re-identificazione non prevedibili all’origine. Per questo è necessario essere molto cauti quando si parla di rendere pubblici interi set di dati, anche se anonimizzati", risponde Soro.</a:t>
            </a:r>
            <a:br>
              <a:rPr lang="it-IT" dirty="0"/>
            </a:br>
            <a:r>
              <a:rPr lang="it-IT" dirty="0"/>
              <a:t/>
            </a:r>
            <a:br>
              <a:rPr lang="it-IT" dirty="0"/>
            </a:br>
            <a:r>
              <a:rPr lang="it-IT" dirty="0"/>
              <a:t>Di contro c'è chi, come Luca Bolognini, avvocato e Presidente dell’Istituto Italiano per la Privacy e la Valorizzazione dei dati ritiene "fuori dal coro, che la nuova norma sia al contrario troppo rigida, al punto da minacciare la ricerca scientifica".  </a:t>
            </a:r>
            <a:br>
              <a:rPr lang="it-IT" dirty="0"/>
            </a:br>
            <a:r>
              <a:rPr lang="it-IT" dirty="0"/>
              <a:t/>
            </a:r>
            <a:br>
              <a:rPr lang="it-IT" dirty="0"/>
            </a:br>
            <a:r>
              <a:rPr lang="it-IT" dirty="0"/>
              <a:t>Pizzetti concorda per quanto riguarda l'ostacolo alla ricerca scientifica in particolare genetica, dato che la norma vieta in tutti i casi l'utilizzo di questo tipo di dati (anche con il consenso degli utenti).</a:t>
            </a:r>
            <a:br>
              <a:rPr lang="it-IT" dirty="0"/>
            </a:br>
            <a:r>
              <a:rPr lang="it-IT" dirty="0"/>
              <a:t/>
            </a:r>
            <a:br>
              <a:rPr lang="it-IT" dirty="0"/>
            </a:br>
            <a:r>
              <a:rPr lang="it-IT" dirty="0"/>
              <a:t>"Non c'è che da augurarsi - dice Bolognini - che il Governo, nell’esercitare la vera delega ex art. 13 L. 163/2017 per il riordino del Codice Privacy nei prossimi mesi, ponga urgente rimedio a questi macroscopici errori di politica del diritto e di visione strategica</a:t>
            </a:r>
            <a:r>
              <a:rPr lang="it-IT" dirty="0" smtClean="0"/>
              <a:t>".</a:t>
            </a:r>
            <a:endParaRPr lang="it-IT" dirty="0"/>
          </a:p>
        </p:txBody>
      </p:sp>
    </p:spTree>
    <p:extLst>
      <p:ext uri="{BB962C8B-B14F-4D97-AF65-F5344CB8AC3E}">
        <p14:creationId xmlns:p14="http://schemas.microsoft.com/office/powerpoint/2010/main" val="1325210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44624"/>
            <a:ext cx="9144000" cy="1373014"/>
          </a:xfrm>
        </p:spPr>
        <p:txBody>
          <a:bodyPr>
            <a:normAutofit fontScale="90000"/>
          </a:bodyPr>
          <a:lstStyle/>
          <a:p>
            <a:r>
              <a:rPr lang="it-IT" b="1" dirty="0"/>
              <a:t>Lorenzin: </a:t>
            </a:r>
            <a:r>
              <a:rPr lang="it-IT" b="1" dirty="0" smtClean="0"/>
              <a:t/>
            </a:r>
            <a:br>
              <a:rPr lang="it-IT" b="1" dirty="0" smtClean="0"/>
            </a:br>
            <a:r>
              <a:rPr lang="it-IT" b="1" dirty="0" smtClean="0"/>
              <a:t>«I </a:t>
            </a:r>
            <a:r>
              <a:rPr lang="it-IT" b="1" dirty="0"/>
              <a:t>dati sanitari dei cittadini sono al </a:t>
            </a:r>
            <a:r>
              <a:rPr lang="it-IT" b="1" dirty="0" smtClean="0"/>
              <a:t>sicuro»</a:t>
            </a:r>
            <a:br>
              <a:rPr lang="it-IT" b="1" dirty="0" smtClean="0"/>
            </a:br>
            <a:r>
              <a:rPr lang="it-IT" sz="1600" b="1" dirty="0" smtClean="0"/>
              <a:t>Repubblica, 15/12/2017</a:t>
            </a:r>
            <a:r>
              <a:rPr lang="it-IT" sz="1600" b="1" dirty="0"/>
              <a:t/>
            </a:r>
            <a:br>
              <a:rPr lang="it-IT" sz="1600" b="1" dirty="0"/>
            </a:br>
            <a:endParaRPr lang="it-IT" sz="1600" dirty="0"/>
          </a:p>
        </p:txBody>
      </p:sp>
      <p:sp>
        <p:nvSpPr>
          <p:cNvPr id="3" name="Segnaposto contenuto 2"/>
          <p:cNvSpPr>
            <a:spLocks noGrp="1"/>
          </p:cNvSpPr>
          <p:nvPr>
            <p:ph idx="1"/>
          </p:nvPr>
        </p:nvSpPr>
        <p:spPr>
          <a:xfrm>
            <a:off x="457200" y="2060849"/>
            <a:ext cx="8229600" cy="4608512"/>
          </a:xfrm>
        </p:spPr>
        <p:txBody>
          <a:bodyPr>
            <a:normAutofit fontScale="70000" lnSpcReduction="20000"/>
          </a:bodyPr>
          <a:lstStyle/>
          <a:p>
            <a:pPr marL="0" indent="0">
              <a:buNone/>
            </a:pPr>
            <a:r>
              <a:rPr lang="it-IT" dirty="0"/>
              <a:t>«L'accordo ha un contenuto di massima e prevede investimenti per un ammontare di circa 150 milioni di euro destinati a essere complementari alla costruzione del polo di ricerca Human </a:t>
            </a:r>
            <a:r>
              <a:rPr lang="it-IT" dirty="0" err="1"/>
              <a:t>Technopole</a:t>
            </a:r>
            <a:r>
              <a:rPr lang="it-IT" dirty="0"/>
              <a:t> nell'area ex Expo di Milano, con il quale </a:t>
            </a:r>
            <a:r>
              <a:rPr lang="it-IT" dirty="0" err="1"/>
              <a:t>Ibm</a:t>
            </a:r>
            <a:r>
              <a:rPr lang="it-IT" dirty="0"/>
              <a:t> potrà operare in sinergia – ha affermato Lorenzin </a:t>
            </a:r>
            <a:r>
              <a:rPr lang="it-IT" dirty="0" smtClean="0"/>
              <a:t>– </a:t>
            </a:r>
          </a:p>
          <a:p>
            <a:pPr marL="0" indent="0">
              <a:buNone/>
            </a:pPr>
            <a:r>
              <a:rPr lang="it-IT" dirty="0" smtClean="0"/>
              <a:t>La </a:t>
            </a:r>
            <a:r>
              <a:rPr lang="it-IT" dirty="0"/>
              <a:t>società si è impegnata a fornire le infrastrutture necessarie a supportare il programma di sviluppo, con il quale si intende promuovere l'economia sanitaria e la sua efficienza, sostenendo nella trasformazione digitale gli obiettivi posti dall'agenda digitale italiana</a:t>
            </a:r>
            <a:r>
              <a:rPr lang="it-IT" dirty="0" smtClean="0"/>
              <a:t>».</a:t>
            </a:r>
          </a:p>
          <a:p>
            <a:pPr marL="0" indent="0">
              <a:buNone/>
            </a:pPr>
            <a:endParaRPr lang="it-IT" dirty="0" smtClean="0"/>
          </a:p>
          <a:p>
            <a:pPr marL="0" indent="0">
              <a:buNone/>
            </a:pPr>
            <a:r>
              <a:rPr lang="it-IT" dirty="0" smtClean="0"/>
              <a:t>Il </a:t>
            </a:r>
            <a:r>
              <a:rPr lang="it-IT" dirty="0"/>
              <a:t>ministro della salute ha ricordato inoltre che rispetto alle soluzioni proposte da </a:t>
            </a:r>
            <a:r>
              <a:rPr lang="it-IT" dirty="0" err="1"/>
              <a:t>Ibm</a:t>
            </a:r>
            <a:r>
              <a:rPr lang="it-IT" dirty="0"/>
              <a:t> “dovrebbero comunque essere specificamente individuate le finalità del trattamento, la tipologia e la natura dei dati che si intendono trattare, oltre alla sicurezza che sarebbe necessario adottare. Le attività si svolgerebbero naturalmente nel pieno rispetto del codice in materia di dati personali e protezione”</a:t>
            </a:r>
          </a:p>
        </p:txBody>
      </p:sp>
    </p:spTree>
    <p:extLst>
      <p:ext uri="{BB962C8B-B14F-4D97-AF65-F5344CB8AC3E}">
        <p14:creationId xmlns:p14="http://schemas.microsoft.com/office/powerpoint/2010/main" val="3936910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Ricapitolando…</a:t>
            </a:r>
            <a:endParaRPr lang="it-IT" dirty="0"/>
          </a:p>
        </p:txBody>
      </p:sp>
      <p:sp>
        <p:nvSpPr>
          <p:cNvPr id="3" name="Segnaposto contenuto 2"/>
          <p:cNvSpPr>
            <a:spLocks noGrp="1"/>
          </p:cNvSpPr>
          <p:nvPr>
            <p:ph idx="1"/>
          </p:nvPr>
        </p:nvSpPr>
        <p:spPr>
          <a:xfrm>
            <a:off x="323528" y="1855365"/>
            <a:ext cx="8229600" cy="4741987"/>
          </a:xfrm>
        </p:spPr>
        <p:txBody>
          <a:bodyPr>
            <a:normAutofit fontScale="62500" lnSpcReduction="20000"/>
          </a:bodyPr>
          <a:lstStyle/>
          <a:p>
            <a:pPr marL="0" indent="0">
              <a:buNone/>
            </a:pPr>
            <a:r>
              <a:rPr lang="it-IT" dirty="0" smtClean="0"/>
              <a:t>I </a:t>
            </a:r>
            <a:r>
              <a:rPr lang="it-IT" dirty="0"/>
              <a:t>dati dei cittadini </a:t>
            </a:r>
            <a:r>
              <a:rPr lang="it-IT" dirty="0" smtClean="0"/>
              <a:t>costituiscono un </a:t>
            </a:r>
            <a:r>
              <a:rPr lang="it-IT" b="1" dirty="0">
                <a:solidFill>
                  <a:srgbClr val="00B050"/>
                </a:solidFill>
              </a:rPr>
              <a:t>valore di interesse pubblico</a:t>
            </a:r>
            <a:r>
              <a:rPr lang="it-IT" dirty="0" smtClean="0"/>
              <a:t>. </a:t>
            </a:r>
          </a:p>
          <a:p>
            <a:pPr marL="0" indent="0">
              <a:buNone/>
            </a:pPr>
            <a:r>
              <a:rPr lang="it-IT" b="1" dirty="0" smtClean="0">
                <a:solidFill>
                  <a:srgbClr val="00B050"/>
                </a:solidFill>
              </a:rPr>
              <a:t>Conciliare </a:t>
            </a:r>
            <a:r>
              <a:rPr lang="it-IT" b="1" dirty="0">
                <a:solidFill>
                  <a:srgbClr val="00B050"/>
                </a:solidFill>
              </a:rPr>
              <a:t>questa situazione con </a:t>
            </a:r>
            <a:r>
              <a:rPr lang="it-IT" b="1" dirty="0" smtClean="0">
                <a:solidFill>
                  <a:srgbClr val="00B050"/>
                </a:solidFill>
              </a:rPr>
              <a:t>i due </a:t>
            </a:r>
            <a:r>
              <a:rPr lang="it-IT" b="1" dirty="0">
                <a:solidFill>
                  <a:srgbClr val="00B050"/>
                </a:solidFill>
              </a:rPr>
              <a:t>diritti dei </a:t>
            </a:r>
            <a:r>
              <a:rPr lang="it-IT" b="1" dirty="0" smtClean="0">
                <a:solidFill>
                  <a:srgbClr val="00B050"/>
                </a:solidFill>
              </a:rPr>
              <a:t>cittadini:</a:t>
            </a:r>
          </a:p>
          <a:p>
            <a:pPr marL="514350" indent="-514350">
              <a:buFont typeface="+mj-lt"/>
              <a:buAutoNum type="arabicPeriod"/>
            </a:pPr>
            <a:r>
              <a:rPr lang="it-IT" b="1" dirty="0" smtClean="0">
                <a:solidFill>
                  <a:srgbClr val="00B050"/>
                </a:solidFill>
              </a:rPr>
              <a:t>alla </a:t>
            </a:r>
            <a:r>
              <a:rPr lang="it-IT" b="1" dirty="0">
                <a:solidFill>
                  <a:srgbClr val="00B050"/>
                </a:solidFill>
              </a:rPr>
              <a:t>condivisione del valore </a:t>
            </a:r>
            <a:endParaRPr lang="it-IT" b="1" dirty="0" smtClean="0">
              <a:solidFill>
                <a:srgbClr val="00B050"/>
              </a:solidFill>
            </a:endParaRPr>
          </a:p>
          <a:p>
            <a:pPr marL="514350" indent="-514350">
              <a:buFont typeface="+mj-lt"/>
              <a:buAutoNum type="arabicPeriod"/>
            </a:pPr>
            <a:r>
              <a:rPr lang="it-IT" b="1" dirty="0" smtClean="0">
                <a:solidFill>
                  <a:srgbClr val="00B050"/>
                </a:solidFill>
              </a:rPr>
              <a:t>alla </a:t>
            </a:r>
            <a:r>
              <a:rPr lang="it-IT" b="1" dirty="0">
                <a:solidFill>
                  <a:srgbClr val="00B050"/>
                </a:solidFill>
              </a:rPr>
              <a:t>privacy. </a:t>
            </a:r>
            <a:endParaRPr lang="it-IT" b="1" dirty="0" smtClean="0">
              <a:solidFill>
                <a:srgbClr val="00B050"/>
              </a:solidFill>
            </a:endParaRPr>
          </a:p>
          <a:p>
            <a:pPr marL="0" indent="0">
              <a:buNone/>
            </a:pPr>
            <a:r>
              <a:rPr lang="it-IT" dirty="0" smtClean="0"/>
              <a:t>é </a:t>
            </a:r>
            <a:r>
              <a:rPr lang="it-IT" dirty="0"/>
              <a:t>un difficile equilibrio.</a:t>
            </a:r>
            <a:endParaRPr lang="it-IT" b="1" dirty="0" smtClean="0">
              <a:solidFill>
                <a:srgbClr val="00B050"/>
              </a:solidFill>
            </a:endParaRPr>
          </a:p>
          <a:p>
            <a:pPr marL="0" indent="0">
              <a:buNone/>
            </a:pPr>
            <a:endParaRPr lang="it-IT" b="1" dirty="0" smtClean="0">
              <a:solidFill>
                <a:srgbClr val="00B050"/>
              </a:solidFill>
            </a:endParaRPr>
          </a:p>
          <a:p>
            <a:pPr marL="0" indent="0">
              <a:buNone/>
            </a:pPr>
            <a:r>
              <a:rPr lang="it-IT" sz="3300" b="1" dirty="0">
                <a:solidFill>
                  <a:srgbClr val="7030A0"/>
                </a:solidFill>
              </a:rPr>
              <a:t>Norme troppo rigide possono infatti disincentivare gli investimenti di </a:t>
            </a:r>
            <a:r>
              <a:rPr lang="it-IT" sz="3300" dirty="0"/>
              <a:t>quei</a:t>
            </a:r>
            <a:r>
              <a:rPr lang="it-IT" sz="3300" b="1" dirty="0">
                <a:solidFill>
                  <a:srgbClr val="7030A0"/>
                </a:solidFill>
              </a:rPr>
              <a:t> soggetti privati </a:t>
            </a:r>
            <a:r>
              <a:rPr lang="it-IT" dirty="0"/>
              <a:t>(con danno per il settore </a:t>
            </a:r>
            <a:r>
              <a:rPr lang="it-IT" dirty="0" smtClean="0"/>
              <a:t>specifico e </a:t>
            </a:r>
            <a:r>
              <a:rPr lang="it-IT" dirty="0"/>
              <a:t>per l'indotto economico in generale). I quali per altro avrebbero così interesse a investire in Paesi con norme più favorevoli.</a:t>
            </a:r>
            <a:br>
              <a:rPr lang="it-IT" dirty="0"/>
            </a:br>
            <a:r>
              <a:rPr lang="it-IT" dirty="0"/>
              <a:t/>
            </a:r>
            <a:br>
              <a:rPr lang="it-IT" dirty="0"/>
            </a:br>
            <a:r>
              <a:rPr lang="it-IT" b="1" dirty="0">
                <a:solidFill>
                  <a:srgbClr val="7030A0"/>
                </a:solidFill>
              </a:rPr>
              <a:t>Norme troppo permissive minacciano non solo la privacy dei cittadini; ma anche </a:t>
            </a:r>
            <a:r>
              <a:rPr lang="it-IT" dirty="0"/>
              <a:t>- per esempio dando troppe prerogative in forma esclusiva a singole aziende </a:t>
            </a:r>
            <a:r>
              <a:rPr lang="it-IT" sz="3300" b="1" dirty="0">
                <a:solidFill>
                  <a:srgbClr val="7030A0"/>
                </a:solidFill>
              </a:rPr>
              <a:t>- sono incompatibili con l'obiettivo generale di rendere quanto più condivisi possibili i risultati di </a:t>
            </a:r>
            <a:r>
              <a:rPr lang="it-IT" sz="3300" dirty="0"/>
              <a:t>quegli</a:t>
            </a:r>
            <a:r>
              <a:rPr lang="it-IT" sz="3300" b="1" dirty="0">
                <a:solidFill>
                  <a:srgbClr val="7030A0"/>
                </a:solidFill>
              </a:rPr>
              <a:t> avanzamenti </a:t>
            </a:r>
            <a:r>
              <a:rPr lang="it-IT" sz="3300" dirty="0" smtClean="0"/>
              <a:t>scientifici </a:t>
            </a:r>
            <a:r>
              <a:rPr lang="it-IT" sz="3300" b="1" dirty="0" smtClean="0">
                <a:solidFill>
                  <a:srgbClr val="7030A0"/>
                </a:solidFill>
              </a:rPr>
              <a:t>ottenuti </a:t>
            </a:r>
            <a:r>
              <a:rPr lang="it-IT" sz="3300" b="1" dirty="0">
                <a:solidFill>
                  <a:srgbClr val="7030A0"/>
                </a:solidFill>
              </a:rPr>
              <a:t>con la tecnologia.  </a:t>
            </a:r>
            <a:endParaRPr lang="it-IT" sz="3300" b="1" dirty="0" smtClean="0">
              <a:solidFill>
                <a:srgbClr val="7030A0"/>
              </a:solidFill>
            </a:endParaRPr>
          </a:p>
          <a:p>
            <a:pPr marL="0" indent="0">
              <a:buNone/>
            </a:pPr>
            <a:endParaRPr lang="it-IT" dirty="0"/>
          </a:p>
        </p:txBody>
      </p:sp>
    </p:spTree>
    <p:extLst>
      <p:ext uri="{BB962C8B-B14F-4D97-AF65-F5344CB8AC3E}">
        <p14:creationId xmlns:p14="http://schemas.microsoft.com/office/powerpoint/2010/main" val="2265587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Ri</a:t>
            </a:r>
            <a:r>
              <a:rPr lang="it-IT" dirty="0" smtClean="0"/>
              <a:t>-ricapitolando </a:t>
            </a:r>
            <a:endParaRPr lang="it-IT" dirty="0"/>
          </a:p>
        </p:txBody>
      </p:sp>
      <p:sp>
        <p:nvSpPr>
          <p:cNvPr id="3" name="Segnaposto contenuto 2"/>
          <p:cNvSpPr>
            <a:spLocks noGrp="1"/>
          </p:cNvSpPr>
          <p:nvPr>
            <p:ph idx="1"/>
          </p:nvPr>
        </p:nvSpPr>
        <p:spPr>
          <a:xfrm>
            <a:off x="457200" y="1484784"/>
            <a:ext cx="8229600" cy="5069160"/>
          </a:xfrm>
        </p:spPr>
        <p:txBody>
          <a:bodyPr>
            <a:normAutofit fontScale="92500" lnSpcReduction="10000"/>
          </a:bodyPr>
          <a:lstStyle/>
          <a:p>
            <a:pPr marL="0" indent="0">
              <a:buNone/>
            </a:pPr>
            <a:r>
              <a:rPr lang="it-IT" dirty="0" smtClean="0"/>
              <a:t>Manca una ipotesi di lavoro sulla condivisione del </a:t>
            </a:r>
            <a:r>
              <a:rPr lang="it-IT" b="1" i="1" dirty="0" smtClean="0">
                <a:effectLst>
                  <a:outerShdw blurRad="38100" dist="38100" dir="2700000" algn="tl">
                    <a:srgbClr val="000000">
                      <a:alpha val="43137"/>
                    </a:srgbClr>
                  </a:outerShdw>
                </a:effectLst>
              </a:rPr>
              <a:t>valore</a:t>
            </a:r>
            <a:r>
              <a:rPr lang="it-IT" dirty="0" smtClean="0">
                <a:effectLst>
                  <a:outerShdw blurRad="38100" dist="38100" dir="2700000" algn="tl">
                    <a:srgbClr val="000000">
                      <a:alpha val="43137"/>
                    </a:srgbClr>
                  </a:outerShdw>
                </a:effectLst>
              </a:rPr>
              <a:t> </a:t>
            </a:r>
            <a:r>
              <a:rPr lang="it-IT" dirty="0" smtClean="0"/>
              <a:t>con il </a:t>
            </a:r>
          </a:p>
          <a:p>
            <a:pPr marL="0" indent="0" algn="ctr">
              <a:buNone/>
            </a:pPr>
            <a:r>
              <a:rPr lang="it-IT" b="1" i="1" u="sng" dirty="0" smtClean="0">
                <a:solidFill>
                  <a:srgbClr val="7030A0"/>
                </a:solidFill>
                <a:effectLst>
                  <a:outerShdw blurRad="38100" dist="38100" dir="2700000" algn="tl">
                    <a:srgbClr val="000000">
                      <a:alpha val="43137"/>
                    </a:srgbClr>
                  </a:outerShdw>
                </a:effectLst>
              </a:rPr>
              <a:t>legittimo/vero proprietario dei dati; </a:t>
            </a:r>
          </a:p>
          <a:p>
            <a:pPr marL="0" indent="0">
              <a:buNone/>
            </a:pPr>
            <a:r>
              <a:rPr lang="it-IT" dirty="0" smtClean="0"/>
              <a:t>infatti non dovremmo dimenticare che i</a:t>
            </a:r>
            <a:endParaRPr lang="it-IT" dirty="0"/>
          </a:p>
          <a:p>
            <a:pPr marL="0" indent="0" algn="ctr">
              <a:buNone/>
            </a:pPr>
            <a:endParaRPr lang="it-IT" b="1" dirty="0" smtClean="0">
              <a:solidFill>
                <a:srgbClr val="00B050"/>
              </a:solidFill>
            </a:endParaRPr>
          </a:p>
          <a:p>
            <a:pPr marL="0" indent="0" algn="ctr">
              <a:buNone/>
            </a:pPr>
            <a:r>
              <a:rPr lang="it-IT" b="1" dirty="0" smtClean="0">
                <a:solidFill>
                  <a:srgbClr val="00B050"/>
                </a:solidFill>
              </a:rPr>
              <a:t>dati </a:t>
            </a:r>
            <a:r>
              <a:rPr lang="it-IT" b="1" dirty="0">
                <a:solidFill>
                  <a:srgbClr val="00B050"/>
                </a:solidFill>
              </a:rPr>
              <a:t>personali </a:t>
            </a:r>
            <a:endParaRPr lang="it-IT" b="1" dirty="0" smtClean="0">
              <a:solidFill>
                <a:srgbClr val="00B050"/>
              </a:solidFill>
            </a:endParaRPr>
          </a:p>
          <a:p>
            <a:pPr marL="0" indent="0" algn="ctr">
              <a:buNone/>
            </a:pPr>
            <a:r>
              <a:rPr lang="it-IT" dirty="0" smtClean="0"/>
              <a:t>sono </a:t>
            </a:r>
            <a:endParaRPr lang="it-IT" dirty="0"/>
          </a:p>
          <a:p>
            <a:pPr marL="0" indent="0" algn="ctr">
              <a:buNone/>
            </a:pPr>
            <a:r>
              <a:rPr lang="it-IT" b="1" dirty="0">
                <a:solidFill>
                  <a:srgbClr val="00B050"/>
                </a:solidFill>
              </a:rPr>
              <a:t>proprietà personale</a:t>
            </a:r>
          </a:p>
          <a:p>
            <a:pPr marL="0" indent="0" algn="ctr">
              <a:buNone/>
            </a:pPr>
            <a:r>
              <a:rPr lang="it-IT" dirty="0"/>
              <a:t>e come tali hanno un</a:t>
            </a:r>
          </a:p>
          <a:p>
            <a:pPr marL="0" indent="0" algn="ctr">
              <a:buNone/>
            </a:pPr>
            <a:r>
              <a:rPr lang="it-IT" b="1" i="1" u="sng" dirty="0">
                <a:solidFill>
                  <a:srgbClr val="00B050"/>
                </a:solidFill>
                <a:effectLst>
                  <a:outerShdw blurRad="38100" dist="38100" dir="2700000" algn="tl">
                    <a:srgbClr val="000000">
                      <a:alpha val="43137"/>
                    </a:srgbClr>
                  </a:outerShdw>
                </a:effectLst>
              </a:rPr>
              <a:t>valore</a:t>
            </a:r>
            <a:r>
              <a:rPr lang="it-IT" b="1" u="sng" dirty="0">
                <a:solidFill>
                  <a:srgbClr val="00B050"/>
                </a:solidFill>
                <a:effectLst>
                  <a:outerShdw blurRad="38100" dist="38100" dir="2700000" algn="tl">
                    <a:srgbClr val="000000">
                      <a:alpha val="43137"/>
                    </a:srgbClr>
                  </a:outerShdw>
                </a:effectLst>
              </a:rPr>
              <a:t> economico per il proprietario</a:t>
            </a:r>
          </a:p>
          <a:p>
            <a:pPr marL="0" indent="0">
              <a:buNone/>
            </a:pPr>
            <a:endParaRPr lang="it-IT" i="1" u="sng" dirty="0">
              <a:solidFill>
                <a:srgbClr val="7030A0"/>
              </a:solidFill>
              <a:effectLst>
                <a:outerShdw blurRad="38100" dist="38100" dir="2700000" algn="tl">
                  <a:srgbClr val="000000">
                    <a:alpha val="43137"/>
                  </a:srgbClr>
                </a:outerShdw>
              </a:effectLst>
            </a:endParaRPr>
          </a:p>
          <a:p>
            <a:pPr marL="0" indent="0">
              <a:buNone/>
            </a:pPr>
            <a:endParaRPr lang="it-IT" i="1" u="sng"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31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16632"/>
            <a:ext cx="8229600" cy="1143000"/>
          </a:xfrm>
        </p:spPr>
        <p:txBody>
          <a:bodyPr>
            <a:normAutofit fontScale="90000"/>
          </a:bodyPr>
          <a:lstStyle/>
          <a:p>
            <a:r>
              <a:rPr lang="it-IT" dirty="0" smtClean="0"/>
              <a:t>Robin Hood, ovvero </a:t>
            </a:r>
            <a:br>
              <a:rPr lang="it-IT" dirty="0" smtClean="0"/>
            </a:br>
            <a:r>
              <a:rPr lang="it-IT" dirty="0" smtClean="0"/>
              <a:t>una ipotesi di lavoro</a:t>
            </a:r>
            <a:endParaRPr lang="it-IT" dirty="0"/>
          </a:p>
        </p:txBody>
      </p:sp>
      <p:sp>
        <p:nvSpPr>
          <p:cNvPr id="3" name="Segnaposto contenuto 2"/>
          <p:cNvSpPr>
            <a:spLocks noGrp="1"/>
          </p:cNvSpPr>
          <p:nvPr>
            <p:ph idx="1"/>
          </p:nvPr>
        </p:nvSpPr>
        <p:spPr>
          <a:xfrm>
            <a:off x="457200" y="1600200"/>
            <a:ext cx="8229600" cy="4921981"/>
          </a:xfrm>
        </p:spPr>
        <p:txBody>
          <a:bodyPr>
            <a:normAutofit/>
          </a:bodyPr>
          <a:lstStyle/>
          <a:p>
            <a:pPr marL="0" indent="0" fontAlgn="base">
              <a:buNone/>
            </a:pPr>
            <a:r>
              <a:rPr lang="it-IT" b="1" dirty="0"/>
              <a:t>L'Intelligenza artificiale ci ruba il lavoro</a:t>
            </a:r>
            <a:endParaRPr lang="it-IT" dirty="0"/>
          </a:p>
          <a:p>
            <a:pPr marL="0" indent="0" fontAlgn="base">
              <a:buNone/>
            </a:pPr>
            <a:r>
              <a:rPr lang="it-IT" sz="2400" dirty="0"/>
              <a:t>di</a:t>
            </a:r>
            <a:r>
              <a:rPr lang="it-IT" sz="2400" b="1" dirty="0"/>
              <a:t> </a:t>
            </a:r>
            <a:r>
              <a:rPr lang="it-IT" sz="2400" dirty="0"/>
              <a:t>Fabio Massimo Zanzotto </a:t>
            </a:r>
            <a:endParaRPr lang="it-IT" sz="2400" dirty="0" smtClean="0"/>
          </a:p>
          <a:p>
            <a:pPr marL="0" indent="0" fontAlgn="base">
              <a:buNone/>
            </a:pPr>
            <a:r>
              <a:rPr lang="it-IT" sz="2400" dirty="0" smtClean="0"/>
              <a:t>(</a:t>
            </a:r>
            <a:r>
              <a:rPr lang="it-IT" sz="2400" dirty="0"/>
              <a:t>professore associato Università di Roma Tor Vergata)</a:t>
            </a:r>
          </a:p>
          <a:p>
            <a:pPr marL="0" indent="0" fontAlgn="base">
              <a:buNone/>
            </a:pPr>
            <a:endParaRPr lang="it-IT" dirty="0" smtClean="0"/>
          </a:p>
          <a:p>
            <a:pPr marL="0" indent="0" fontAlgn="base">
              <a:buNone/>
            </a:pPr>
            <a:endParaRPr lang="it-IT" dirty="0"/>
          </a:p>
          <a:p>
            <a:pPr marL="0" indent="0" fontAlgn="base">
              <a:buNone/>
            </a:pPr>
            <a:endParaRPr lang="it-IT" dirty="0" smtClean="0"/>
          </a:p>
          <a:p>
            <a:pPr marL="0" indent="0" algn="ctr" fontAlgn="base">
              <a:buNone/>
            </a:pPr>
            <a:endParaRPr lang="it-IT" dirty="0" smtClean="0"/>
          </a:p>
          <a:p>
            <a:pPr marL="0" indent="0" algn="ctr" fontAlgn="base">
              <a:buNone/>
            </a:pPr>
            <a:r>
              <a:rPr lang="it-IT" dirty="0" smtClean="0"/>
              <a:t>Il Tempo, 18 </a:t>
            </a:r>
            <a:r>
              <a:rPr lang="it-IT" dirty="0"/>
              <a:t>Novembre </a:t>
            </a:r>
            <a:r>
              <a:rPr lang="it-IT" dirty="0" smtClean="0"/>
              <a:t>2017 </a:t>
            </a:r>
            <a:endParaRPr lang="it-IT" dirty="0"/>
          </a:p>
          <a:p>
            <a:endParaRPr lang="it-IT" dirty="0"/>
          </a:p>
        </p:txBody>
      </p:sp>
      <p:pic>
        <p:nvPicPr>
          <p:cNvPr id="4" name="Picture 8" descr="I:\Immagini\emoticons\270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248" y="5162128"/>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236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smtClean="0"/>
              <a:t>Motivazioni </a:t>
            </a:r>
            <a:endParaRPr lang="it-IT" dirty="0"/>
          </a:p>
        </p:txBody>
      </p:sp>
      <p:sp>
        <p:nvSpPr>
          <p:cNvPr id="3" name="Segnaposto contenuto 2"/>
          <p:cNvSpPr>
            <a:spLocks noGrp="1"/>
          </p:cNvSpPr>
          <p:nvPr>
            <p:ph idx="1"/>
          </p:nvPr>
        </p:nvSpPr>
        <p:spPr>
          <a:xfrm>
            <a:off x="323528" y="1484784"/>
            <a:ext cx="8568952" cy="5256584"/>
          </a:xfrm>
        </p:spPr>
        <p:txBody>
          <a:bodyPr>
            <a:normAutofit fontScale="55000" lnSpcReduction="20000"/>
          </a:bodyPr>
          <a:lstStyle/>
          <a:p>
            <a:pPr marL="0" indent="0">
              <a:buNone/>
            </a:pPr>
            <a:r>
              <a:rPr lang="en-US" dirty="0" smtClean="0"/>
              <a:t>I big </a:t>
            </a:r>
            <a:r>
              <a:rPr lang="en-US" dirty="0"/>
              <a:t>data </a:t>
            </a:r>
            <a:r>
              <a:rPr lang="en-US" dirty="0" err="1" smtClean="0"/>
              <a:t>sono</a:t>
            </a:r>
            <a:r>
              <a:rPr lang="en-US" dirty="0" smtClean="0"/>
              <a:t> </a:t>
            </a:r>
            <a:r>
              <a:rPr lang="en-US" dirty="0" err="1" smtClean="0"/>
              <a:t>caratterizzati</a:t>
            </a:r>
            <a:r>
              <a:rPr lang="en-US" dirty="0" smtClean="0"/>
              <a:t> da </a:t>
            </a:r>
            <a:r>
              <a:rPr lang="en-US" dirty="0" err="1" smtClean="0"/>
              <a:t>potenzialità</a:t>
            </a:r>
            <a:r>
              <a:rPr lang="en-US" dirty="0" smtClean="0"/>
              <a:t> </a:t>
            </a:r>
            <a:r>
              <a:rPr lang="en-US" dirty="0" err="1" smtClean="0"/>
              <a:t>tecniche</a:t>
            </a:r>
            <a:r>
              <a:rPr lang="en-US" dirty="0" smtClean="0"/>
              <a:t> </a:t>
            </a:r>
            <a:r>
              <a:rPr lang="en-US" dirty="0" err="1" smtClean="0"/>
              <a:t>incredibili</a:t>
            </a:r>
            <a:r>
              <a:rPr lang="en-US" dirty="0" smtClean="0"/>
              <a:t> </a:t>
            </a:r>
            <a:r>
              <a:rPr lang="en-US" dirty="0" err="1" smtClean="0"/>
              <a:t>quanto</a:t>
            </a:r>
            <a:r>
              <a:rPr lang="en-US" dirty="0" smtClean="0"/>
              <a:t> a </a:t>
            </a:r>
            <a:r>
              <a:rPr lang="en-US" dirty="0" err="1" smtClean="0"/>
              <a:t>capacità</a:t>
            </a:r>
            <a:r>
              <a:rPr lang="en-US" dirty="0" smtClean="0"/>
              <a:t> di </a:t>
            </a:r>
            <a:r>
              <a:rPr lang="en-US" dirty="0" err="1" smtClean="0"/>
              <a:t>memorizzazione</a:t>
            </a:r>
            <a:r>
              <a:rPr lang="en-US" dirty="0" smtClean="0"/>
              <a:t>, </a:t>
            </a:r>
            <a:r>
              <a:rPr lang="en-US" dirty="0" err="1" smtClean="0"/>
              <a:t>velocità</a:t>
            </a:r>
            <a:r>
              <a:rPr lang="en-US" dirty="0" smtClean="0"/>
              <a:t> e </a:t>
            </a:r>
            <a:r>
              <a:rPr lang="en-US" dirty="0" err="1" smtClean="0"/>
              <a:t>costi</a:t>
            </a:r>
            <a:r>
              <a:rPr lang="en-US" dirty="0" smtClean="0"/>
              <a:t> </a:t>
            </a:r>
            <a:r>
              <a:rPr lang="en-US" dirty="0" err="1" smtClean="0"/>
              <a:t>nella</a:t>
            </a:r>
            <a:r>
              <a:rPr lang="en-US" dirty="0" smtClean="0"/>
              <a:t> </a:t>
            </a:r>
            <a:r>
              <a:rPr lang="en-US" dirty="0" err="1" smtClean="0"/>
              <a:t>collezione</a:t>
            </a:r>
            <a:r>
              <a:rPr lang="en-US" dirty="0" smtClean="0"/>
              <a:t> di </a:t>
            </a:r>
            <a:r>
              <a:rPr lang="en-US" dirty="0" err="1" smtClean="0"/>
              <a:t>dati</a:t>
            </a:r>
            <a:r>
              <a:rPr lang="en-US" dirty="0" smtClean="0"/>
              <a:t> e </a:t>
            </a:r>
            <a:r>
              <a:rPr lang="en-US" dirty="0" err="1" smtClean="0"/>
              <a:t>loro</a:t>
            </a:r>
            <a:r>
              <a:rPr lang="en-US" dirty="0" smtClean="0"/>
              <a:t> </a:t>
            </a:r>
            <a:r>
              <a:rPr lang="en-US" dirty="0" err="1" smtClean="0"/>
              <a:t>analisi</a:t>
            </a:r>
            <a:r>
              <a:rPr lang="en-US" dirty="0" smtClean="0"/>
              <a:t>, </a:t>
            </a:r>
            <a:r>
              <a:rPr lang="en-US" dirty="0" err="1" smtClean="0"/>
              <a:t>così</a:t>
            </a:r>
            <a:r>
              <a:rPr lang="en-US" dirty="0" smtClean="0"/>
              <a:t> come da un </a:t>
            </a:r>
            <a:r>
              <a:rPr lang="en-US" dirty="0" err="1" smtClean="0"/>
              <a:t>movimento</a:t>
            </a:r>
            <a:r>
              <a:rPr lang="en-US" dirty="0" smtClean="0"/>
              <a:t> continuo </a:t>
            </a:r>
            <a:r>
              <a:rPr lang="en-US" dirty="0" err="1" smtClean="0"/>
              <a:t>capace</a:t>
            </a:r>
            <a:r>
              <a:rPr lang="en-US" dirty="0" smtClean="0"/>
              <a:t> di </a:t>
            </a:r>
            <a:r>
              <a:rPr lang="en-US" dirty="0" err="1" smtClean="0"/>
              <a:t>collezionare</a:t>
            </a:r>
            <a:r>
              <a:rPr lang="en-US" dirty="0" smtClean="0"/>
              <a:t> e </a:t>
            </a:r>
            <a:r>
              <a:rPr lang="en-US" dirty="0" err="1" smtClean="0"/>
              <a:t>collegare</a:t>
            </a:r>
            <a:r>
              <a:rPr lang="en-US" dirty="0" smtClean="0"/>
              <a:t> </a:t>
            </a:r>
            <a:r>
              <a:rPr lang="en-US" dirty="0" err="1" smtClean="0"/>
              <a:t>all’infinito</a:t>
            </a:r>
            <a:r>
              <a:rPr lang="en-US" dirty="0" smtClean="0"/>
              <a:t> in </a:t>
            </a:r>
            <a:r>
              <a:rPr lang="en-US" dirty="0" err="1" smtClean="0"/>
              <a:t>maniera</a:t>
            </a:r>
            <a:r>
              <a:rPr lang="en-US" dirty="0" smtClean="0"/>
              <a:t> </a:t>
            </a:r>
            <a:r>
              <a:rPr lang="en-US" dirty="0" err="1" smtClean="0"/>
              <a:t>flessibile</a:t>
            </a:r>
            <a:r>
              <a:rPr lang="en-US" dirty="0" smtClean="0"/>
              <a:t> </a:t>
            </a:r>
            <a:r>
              <a:rPr lang="en-US" dirty="0" err="1" smtClean="0"/>
              <a:t>i</a:t>
            </a:r>
            <a:r>
              <a:rPr lang="en-US" dirty="0" smtClean="0"/>
              <a:t> </a:t>
            </a:r>
            <a:r>
              <a:rPr lang="en-US" dirty="0" err="1" smtClean="0"/>
              <a:t>dati</a:t>
            </a:r>
            <a:r>
              <a:rPr lang="en-US" dirty="0" smtClean="0"/>
              <a:t>.</a:t>
            </a:r>
          </a:p>
          <a:p>
            <a:pPr marL="0" indent="0" algn="just">
              <a:buNone/>
            </a:pPr>
            <a:r>
              <a:rPr lang="en-US" dirty="0" smtClean="0"/>
              <a:t>Data </a:t>
            </a:r>
            <a:r>
              <a:rPr lang="en-US" dirty="0" err="1" smtClean="0"/>
              <a:t>questa</a:t>
            </a:r>
            <a:r>
              <a:rPr lang="en-US" dirty="0" smtClean="0"/>
              <a:t> </a:t>
            </a:r>
            <a:r>
              <a:rPr lang="en-US" dirty="0" err="1" smtClean="0"/>
              <a:t>nuova</a:t>
            </a:r>
            <a:r>
              <a:rPr lang="en-US" dirty="0" smtClean="0"/>
              <a:t> </a:t>
            </a:r>
            <a:r>
              <a:rPr lang="en-US" dirty="0" err="1" smtClean="0"/>
              <a:t>ricchezza</a:t>
            </a:r>
            <a:r>
              <a:rPr lang="en-US" dirty="0" smtClean="0"/>
              <a:t> di </a:t>
            </a:r>
            <a:r>
              <a:rPr lang="en-US" dirty="0" err="1" smtClean="0"/>
              <a:t>informazioni</a:t>
            </a:r>
            <a:r>
              <a:rPr lang="en-US" dirty="0" smtClean="0"/>
              <a:t>,  </a:t>
            </a:r>
            <a:r>
              <a:rPr lang="en-US" dirty="0" err="1" smtClean="0"/>
              <a:t>esistono</a:t>
            </a:r>
            <a:r>
              <a:rPr lang="en-US" dirty="0" smtClean="0"/>
              <a:t> </a:t>
            </a:r>
            <a:r>
              <a:rPr lang="en-US" dirty="0" err="1" smtClean="0"/>
              <a:t>conseguenze</a:t>
            </a:r>
            <a:r>
              <a:rPr lang="en-US" dirty="0" smtClean="0"/>
              <a:t> </a:t>
            </a:r>
            <a:r>
              <a:rPr lang="en-US" dirty="0" err="1" smtClean="0"/>
              <a:t>imprevedibili</a:t>
            </a:r>
            <a:r>
              <a:rPr lang="en-US" dirty="0" smtClean="0"/>
              <a:t> </a:t>
            </a:r>
            <a:r>
              <a:rPr lang="en-US" dirty="0" err="1" smtClean="0"/>
              <a:t>collegate</a:t>
            </a:r>
            <a:r>
              <a:rPr lang="en-US" dirty="0" smtClean="0"/>
              <a:t> al </a:t>
            </a:r>
            <a:r>
              <a:rPr lang="en-US" dirty="0" err="1" smtClean="0"/>
              <a:t>fatto</a:t>
            </a:r>
            <a:r>
              <a:rPr lang="en-US" dirty="0" smtClean="0"/>
              <a:t> </a:t>
            </a:r>
            <a:r>
              <a:rPr lang="en-US" dirty="0" err="1" smtClean="0"/>
              <a:t>che</a:t>
            </a:r>
            <a:r>
              <a:rPr lang="en-US" dirty="0" smtClean="0"/>
              <a:t> </a:t>
            </a:r>
          </a:p>
          <a:p>
            <a:pPr marL="0" indent="0" algn="just">
              <a:buNone/>
            </a:pPr>
            <a:endParaRPr lang="en-US" dirty="0" smtClean="0"/>
          </a:p>
          <a:p>
            <a:pPr marL="0" indent="0" algn="ctr">
              <a:buNone/>
            </a:pPr>
            <a:r>
              <a:rPr lang="en-US" sz="3800" b="1" dirty="0" err="1" smtClean="0">
                <a:solidFill>
                  <a:srgbClr val="7030A0"/>
                </a:solidFill>
              </a:rPr>
              <a:t>diversi</a:t>
            </a:r>
            <a:r>
              <a:rPr lang="en-US" sz="3800" b="1" dirty="0" smtClean="0">
                <a:solidFill>
                  <a:srgbClr val="7030A0"/>
                </a:solidFill>
              </a:rPr>
              <a:t> </a:t>
            </a:r>
            <a:r>
              <a:rPr lang="en-US" sz="3800" b="1" dirty="0">
                <a:solidFill>
                  <a:srgbClr val="7030A0"/>
                </a:solidFill>
              </a:rPr>
              <a:t>stakeholders </a:t>
            </a:r>
            <a:r>
              <a:rPr lang="en-US" sz="3800" b="1" dirty="0" err="1" smtClean="0">
                <a:solidFill>
                  <a:srgbClr val="7030A0"/>
                </a:solidFill>
              </a:rPr>
              <a:t>possono</a:t>
            </a:r>
            <a:r>
              <a:rPr lang="en-US" sz="3800" b="1" dirty="0" smtClean="0">
                <a:solidFill>
                  <a:srgbClr val="7030A0"/>
                </a:solidFill>
              </a:rPr>
              <a:t> </a:t>
            </a:r>
            <a:r>
              <a:rPr lang="en-US" sz="3800" b="1" dirty="0" err="1" smtClean="0">
                <a:solidFill>
                  <a:srgbClr val="7030A0"/>
                </a:solidFill>
              </a:rPr>
              <a:t>acquisire</a:t>
            </a:r>
            <a:r>
              <a:rPr lang="en-US" sz="3800" b="1" dirty="0" smtClean="0">
                <a:solidFill>
                  <a:srgbClr val="7030A0"/>
                </a:solidFill>
              </a:rPr>
              <a:t> </a:t>
            </a:r>
            <a:r>
              <a:rPr lang="en-US" sz="3800" b="1" dirty="0" err="1" smtClean="0">
                <a:solidFill>
                  <a:srgbClr val="7030A0"/>
                </a:solidFill>
              </a:rPr>
              <a:t>potere</a:t>
            </a:r>
            <a:r>
              <a:rPr lang="en-US" sz="3800" b="1" dirty="0" smtClean="0">
                <a:solidFill>
                  <a:srgbClr val="7030A0"/>
                </a:solidFill>
              </a:rPr>
              <a:t> e </a:t>
            </a:r>
            <a:r>
              <a:rPr lang="en-US" sz="3800" b="1" dirty="0" err="1" smtClean="0">
                <a:solidFill>
                  <a:srgbClr val="7030A0"/>
                </a:solidFill>
              </a:rPr>
              <a:t>usarlo</a:t>
            </a:r>
            <a:r>
              <a:rPr lang="en-US" sz="3800" b="1" dirty="0" smtClean="0">
                <a:solidFill>
                  <a:srgbClr val="7030A0"/>
                </a:solidFill>
              </a:rPr>
              <a:t> in </a:t>
            </a:r>
            <a:r>
              <a:rPr lang="en-US" sz="3800" b="1" dirty="0" err="1" smtClean="0">
                <a:solidFill>
                  <a:srgbClr val="7030A0"/>
                </a:solidFill>
              </a:rPr>
              <a:t>maniera</a:t>
            </a:r>
            <a:r>
              <a:rPr lang="en-US" sz="3800" b="1" dirty="0" smtClean="0">
                <a:solidFill>
                  <a:srgbClr val="7030A0"/>
                </a:solidFill>
              </a:rPr>
              <a:t> da </a:t>
            </a:r>
            <a:r>
              <a:rPr lang="en-US" sz="3800" b="1" dirty="0" err="1" smtClean="0">
                <a:solidFill>
                  <a:srgbClr val="7030A0"/>
                </a:solidFill>
              </a:rPr>
              <a:t>determinare</a:t>
            </a:r>
            <a:r>
              <a:rPr lang="en-US" sz="3800" b="1" dirty="0" smtClean="0">
                <a:solidFill>
                  <a:srgbClr val="7030A0"/>
                </a:solidFill>
              </a:rPr>
              <a:t> come </a:t>
            </a:r>
            <a:r>
              <a:rPr lang="en-US" sz="3800" b="1" dirty="0" err="1" smtClean="0">
                <a:solidFill>
                  <a:srgbClr val="7030A0"/>
                </a:solidFill>
              </a:rPr>
              <a:t>possano</a:t>
            </a:r>
            <a:r>
              <a:rPr lang="en-US" sz="3800" b="1" dirty="0" smtClean="0">
                <a:solidFill>
                  <a:srgbClr val="7030A0"/>
                </a:solidFill>
              </a:rPr>
              <a:t> </a:t>
            </a:r>
            <a:r>
              <a:rPr lang="en-US" sz="3800" b="1" dirty="0" err="1" smtClean="0">
                <a:solidFill>
                  <a:srgbClr val="7030A0"/>
                </a:solidFill>
              </a:rPr>
              <a:t>essere</a:t>
            </a:r>
            <a:r>
              <a:rPr lang="en-US" sz="3800" b="1" dirty="0" smtClean="0">
                <a:solidFill>
                  <a:srgbClr val="7030A0"/>
                </a:solidFill>
              </a:rPr>
              <a:t> </a:t>
            </a:r>
            <a:r>
              <a:rPr lang="en-US" sz="3800" b="1" dirty="0" err="1" smtClean="0">
                <a:solidFill>
                  <a:srgbClr val="7030A0"/>
                </a:solidFill>
              </a:rPr>
              <a:t>distribuiti</a:t>
            </a:r>
            <a:r>
              <a:rPr lang="en-US" sz="3800" b="1" dirty="0" smtClean="0">
                <a:solidFill>
                  <a:srgbClr val="7030A0"/>
                </a:solidFill>
              </a:rPr>
              <a:t> </a:t>
            </a:r>
            <a:r>
              <a:rPr lang="en-US" sz="3800" b="1" dirty="0" err="1" smtClean="0">
                <a:solidFill>
                  <a:srgbClr val="7030A0"/>
                </a:solidFill>
              </a:rPr>
              <a:t>beni</a:t>
            </a:r>
            <a:r>
              <a:rPr lang="en-US" sz="3800" b="1" dirty="0" smtClean="0">
                <a:solidFill>
                  <a:srgbClr val="7030A0"/>
                </a:solidFill>
              </a:rPr>
              <a:t> </a:t>
            </a:r>
            <a:r>
              <a:rPr lang="en-US" sz="3800" b="1" dirty="0" err="1" smtClean="0">
                <a:solidFill>
                  <a:srgbClr val="7030A0"/>
                </a:solidFill>
              </a:rPr>
              <a:t>sociali</a:t>
            </a:r>
            <a:r>
              <a:rPr lang="en-US" sz="3800" b="1" dirty="0" smtClean="0">
                <a:solidFill>
                  <a:srgbClr val="7030A0"/>
                </a:solidFill>
              </a:rPr>
              <a:t> e </a:t>
            </a:r>
            <a:r>
              <a:rPr lang="en-US" sz="3800" b="1" dirty="0" err="1" smtClean="0">
                <a:solidFill>
                  <a:srgbClr val="7030A0"/>
                </a:solidFill>
              </a:rPr>
              <a:t>politici</a:t>
            </a:r>
            <a:endParaRPr lang="en-US" sz="3800" b="1" dirty="0" smtClean="0">
              <a:solidFill>
                <a:srgbClr val="7030A0"/>
              </a:solidFill>
            </a:endParaRP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solidFill>
                  <a:srgbClr val="7030A0"/>
                </a:solidFill>
              </a:rPr>
              <a:t>La </a:t>
            </a:r>
            <a:r>
              <a:rPr lang="en-US" dirty="0" err="1" smtClean="0">
                <a:solidFill>
                  <a:srgbClr val="7030A0"/>
                </a:solidFill>
              </a:rPr>
              <a:t>capacità</a:t>
            </a:r>
            <a:r>
              <a:rPr lang="en-US" dirty="0" smtClean="0">
                <a:solidFill>
                  <a:srgbClr val="7030A0"/>
                </a:solidFill>
              </a:rPr>
              <a:t> di </a:t>
            </a:r>
          </a:p>
          <a:p>
            <a:r>
              <a:rPr lang="en-US" dirty="0" err="1" smtClean="0">
                <a:solidFill>
                  <a:srgbClr val="7030A0"/>
                </a:solidFill>
              </a:rPr>
              <a:t>analizzare</a:t>
            </a:r>
            <a:r>
              <a:rPr lang="en-US" dirty="0" smtClean="0">
                <a:solidFill>
                  <a:srgbClr val="7030A0"/>
                </a:solidFill>
              </a:rPr>
              <a:t> datasets </a:t>
            </a:r>
            <a:r>
              <a:rPr lang="en-US" dirty="0" err="1" smtClean="0">
                <a:solidFill>
                  <a:srgbClr val="7030A0"/>
                </a:solidFill>
              </a:rPr>
              <a:t>provenienti</a:t>
            </a:r>
            <a:r>
              <a:rPr lang="en-US" dirty="0" smtClean="0">
                <a:solidFill>
                  <a:srgbClr val="7030A0"/>
                </a:solidFill>
              </a:rPr>
              <a:t> da </a:t>
            </a:r>
            <a:r>
              <a:rPr lang="en-US" dirty="0" err="1" smtClean="0">
                <a:solidFill>
                  <a:srgbClr val="7030A0"/>
                </a:solidFill>
              </a:rPr>
              <a:t>contesti</a:t>
            </a:r>
            <a:r>
              <a:rPr lang="en-US" dirty="0" smtClean="0">
                <a:solidFill>
                  <a:srgbClr val="7030A0"/>
                </a:solidFill>
              </a:rPr>
              <a:t> </a:t>
            </a:r>
            <a:r>
              <a:rPr lang="en-US" dirty="0" err="1" smtClean="0">
                <a:solidFill>
                  <a:srgbClr val="7030A0"/>
                </a:solidFill>
              </a:rPr>
              <a:t>disparati</a:t>
            </a:r>
            <a:r>
              <a:rPr lang="en-US" dirty="0" smtClean="0">
                <a:solidFill>
                  <a:srgbClr val="7030A0"/>
                </a:solidFill>
              </a:rPr>
              <a:t> e di </a:t>
            </a:r>
          </a:p>
          <a:p>
            <a:r>
              <a:rPr lang="en-US" dirty="0" err="1" smtClean="0">
                <a:solidFill>
                  <a:srgbClr val="7030A0"/>
                </a:solidFill>
              </a:rPr>
              <a:t>generare</a:t>
            </a:r>
            <a:r>
              <a:rPr lang="en-US" dirty="0" smtClean="0">
                <a:solidFill>
                  <a:srgbClr val="7030A0"/>
                </a:solidFill>
              </a:rPr>
              <a:t> </a:t>
            </a:r>
            <a:r>
              <a:rPr lang="en-US" dirty="0" err="1" smtClean="0">
                <a:solidFill>
                  <a:srgbClr val="7030A0"/>
                </a:solidFill>
              </a:rPr>
              <a:t>nuova</a:t>
            </a:r>
            <a:r>
              <a:rPr lang="en-US" dirty="0" smtClean="0">
                <a:solidFill>
                  <a:srgbClr val="7030A0"/>
                </a:solidFill>
              </a:rPr>
              <a:t> e </a:t>
            </a:r>
            <a:r>
              <a:rPr lang="en-US" dirty="0" err="1" smtClean="0">
                <a:solidFill>
                  <a:srgbClr val="7030A0"/>
                </a:solidFill>
              </a:rPr>
              <a:t>imprevista</a:t>
            </a:r>
            <a:r>
              <a:rPr lang="en-US" dirty="0" smtClean="0">
                <a:solidFill>
                  <a:srgbClr val="7030A0"/>
                </a:solidFill>
              </a:rPr>
              <a:t> </a:t>
            </a:r>
            <a:r>
              <a:rPr lang="en-US" dirty="0" err="1" smtClean="0">
                <a:solidFill>
                  <a:srgbClr val="7030A0"/>
                </a:solidFill>
              </a:rPr>
              <a:t>conoscenza</a:t>
            </a:r>
            <a:r>
              <a:rPr lang="en-US" dirty="0" smtClean="0">
                <a:solidFill>
                  <a:srgbClr val="7030A0"/>
                </a:solidFill>
              </a:rPr>
              <a:t> </a:t>
            </a:r>
          </a:p>
          <a:p>
            <a:pPr marL="0" indent="0">
              <a:buNone/>
            </a:pPr>
            <a:r>
              <a:rPr lang="en-US" dirty="0" err="1" smtClean="0">
                <a:solidFill>
                  <a:srgbClr val="7030A0"/>
                </a:solidFill>
              </a:rPr>
              <a:t>Rappresentano</a:t>
            </a:r>
            <a:r>
              <a:rPr lang="en-US" dirty="0" smtClean="0">
                <a:solidFill>
                  <a:srgbClr val="7030A0"/>
                </a:solidFill>
              </a:rPr>
              <a:t> </a:t>
            </a:r>
            <a:r>
              <a:rPr lang="en-US" dirty="0" err="1" smtClean="0">
                <a:solidFill>
                  <a:srgbClr val="7030A0"/>
                </a:solidFill>
              </a:rPr>
              <a:t>contemporaneamente</a:t>
            </a:r>
            <a:r>
              <a:rPr lang="en-US" dirty="0" smtClean="0">
                <a:solidFill>
                  <a:srgbClr val="7030A0"/>
                </a:solidFill>
              </a:rPr>
              <a:t> la </a:t>
            </a:r>
          </a:p>
          <a:p>
            <a:pPr marL="0" indent="0" algn="ctr">
              <a:buNone/>
            </a:pPr>
            <a:r>
              <a:rPr lang="en-US" b="1" dirty="0" err="1" smtClean="0">
                <a:solidFill>
                  <a:srgbClr val="C00000"/>
                </a:solidFill>
              </a:rPr>
              <a:t>potenzialità</a:t>
            </a:r>
            <a:r>
              <a:rPr lang="en-US" b="1" dirty="0" smtClean="0">
                <a:solidFill>
                  <a:srgbClr val="C00000"/>
                </a:solidFill>
              </a:rPr>
              <a:t> </a:t>
            </a:r>
            <a:r>
              <a:rPr lang="en-US" b="1" dirty="0" err="1" smtClean="0">
                <a:solidFill>
                  <a:srgbClr val="C00000"/>
                </a:solidFill>
              </a:rPr>
              <a:t>ed</a:t>
            </a:r>
            <a:r>
              <a:rPr lang="en-US" b="1" dirty="0" smtClean="0">
                <a:solidFill>
                  <a:srgbClr val="C00000"/>
                </a:solidFill>
              </a:rPr>
              <a:t> </a:t>
            </a:r>
            <a:r>
              <a:rPr lang="en-US" b="1" dirty="0" err="1" smtClean="0">
                <a:solidFill>
                  <a:srgbClr val="C00000"/>
                </a:solidFill>
              </a:rPr>
              <a:t>il</a:t>
            </a:r>
            <a:r>
              <a:rPr lang="en-US" b="1" dirty="0" smtClean="0">
                <a:solidFill>
                  <a:srgbClr val="C00000"/>
                </a:solidFill>
              </a:rPr>
              <a:t> </a:t>
            </a:r>
            <a:r>
              <a:rPr lang="en-US" b="1" dirty="0" err="1" smtClean="0">
                <a:solidFill>
                  <a:srgbClr val="C00000"/>
                </a:solidFill>
              </a:rPr>
              <a:t>rischio</a:t>
            </a:r>
            <a:r>
              <a:rPr lang="en-US" b="1" dirty="0" smtClean="0">
                <a:solidFill>
                  <a:srgbClr val="C00000"/>
                </a:solidFill>
              </a:rPr>
              <a:t> </a:t>
            </a:r>
          </a:p>
          <a:p>
            <a:pPr marL="0" indent="0">
              <a:buNone/>
            </a:pPr>
            <a:r>
              <a:rPr lang="en-US" dirty="0" err="1" smtClean="0">
                <a:solidFill>
                  <a:srgbClr val="7030A0"/>
                </a:solidFill>
              </a:rPr>
              <a:t>della</a:t>
            </a:r>
            <a:r>
              <a:rPr lang="en-US" dirty="0" smtClean="0">
                <a:solidFill>
                  <a:srgbClr val="7030A0"/>
                </a:solidFill>
              </a:rPr>
              <a:t> </a:t>
            </a:r>
            <a:r>
              <a:rPr lang="en-US" dirty="0" err="1" smtClean="0">
                <a:solidFill>
                  <a:srgbClr val="7030A0"/>
                </a:solidFill>
              </a:rPr>
              <a:t>ricerca</a:t>
            </a:r>
            <a:r>
              <a:rPr lang="en-US" dirty="0" smtClean="0">
                <a:solidFill>
                  <a:srgbClr val="7030A0"/>
                </a:solidFill>
              </a:rPr>
              <a:t> sui big data e </a:t>
            </a:r>
            <a:r>
              <a:rPr lang="en-US" dirty="0" err="1" smtClean="0">
                <a:solidFill>
                  <a:srgbClr val="7030A0"/>
                </a:solidFill>
              </a:rPr>
              <a:t>delle</a:t>
            </a:r>
            <a:r>
              <a:rPr lang="en-US" dirty="0" smtClean="0">
                <a:solidFill>
                  <a:srgbClr val="7030A0"/>
                </a:solidFill>
              </a:rPr>
              <a:t> </a:t>
            </a:r>
            <a:r>
              <a:rPr lang="en-US" dirty="0" err="1" smtClean="0">
                <a:solidFill>
                  <a:srgbClr val="7030A0"/>
                </a:solidFill>
              </a:rPr>
              <a:t>analisi</a:t>
            </a:r>
            <a:r>
              <a:rPr lang="en-US" dirty="0" smtClean="0">
                <a:solidFill>
                  <a:srgbClr val="7030A0"/>
                </a:solidFill>
              </a:rPr>
              <a:t> ad </a:t>
            </a:r>
            <a:r>
              <a:rPr lang="en-US" dirty="0" err="1" smtClean="0">
                <a:solidFill>
                  <a:srgbClr val="7030A0"/>
                </a:solidFill>
              </a:rPr>
              <a:t>ampio</a:t>
            </a:r>
            <a:r>
              <a:rPr lang="en-US" dirty="0" smtClean="0">
                <a:solidFill>
                  <a:srgbClr val="7030A0"/>
                </a:solidFill>
              </a:rPr>
              <a:t> </a:t>
            </a:r>
            <a:r>
              <a:rPr lang="en-US" dirty="0" err="1" smtClean="0">
                <a:solidFill>
                  <a:srgbClr val="7030A0"/>
                </a:solidFill>
              </a:rPr>
              <a:t>spettro</a:t>
            </a:r>
            <a:r>
              <a:rPr lang="en-US" dirty="0" smtClean="0">
                <a:solidFill>
                  <a:srgbClr val="7030A0"/>
                </a:solidFill>
              </a:rPr>
              <a:t> ad </a:t>
            </a:r>
            <a:r>
              <a:rPr lang="en-US" dirty="0" err="1" smtClean="0">
                <a:solidFill>
                  <a:srgbClr val="7030A0"/>
                </a:solidFill>
              </a:rPr>
              <a:t>essi</a:t>
            </a:r>
            <a:r>
              <a:rPr lang="en-US" dirty="0" smtClean="0">
                <a:solidFill>
                  <a:srgbClr val="7030A0"/>
                </a:solidFill>
              </a:rPr>
              <a:t> </a:t>
            </a:r>
            <a:r>
              <a:rPr lang="en-US" dirty="0" err="1" smtClean="0">
                <a:solidFill>
                  <a:srgbClr val="7030A0"/>
                </a:solidFill>
              </a:rPr>
              <a:t>collegate</a:t>
            </a:r>
            <a:r>
              <a:rPr lang="en-US" dirty="0" smtClean="0">
                <a:solidFill>
                  <a:srgbClr val="7030A0"/>
                </a:solidFill>
              </a:rPr>
              <a:t>.</a:t>
            </a:r>
          </a:p>
          <a:p>
            <a:pPr marL="0" indent="0">
              <a:buNone/>
            </a:pPr>
            <a:r>
              <a:rPr lang="en-US" dirty="0" smtClean="0"/>
              <a:t> </a:t>
            </a:r>
          </a:p>
        </p:txBody>
      </p:sp>
    </p:spTree>
    <p:extLst>
      <p:ext uri="{BB962C8B-B14F-4D97-AF65-F5344CB8AC3E}">
        <p14:creationId xmlns:p14="http://schemas.microsoft.com/office/powerpoint/2010/main" val="3697509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flipV="1">
            <a:off x="457200" y="-99392"/>
            <a:ext cx="8229600" cy="45719"/>
          </a:xfrm>
        </p:spPr>
        <p:txBody>
          <a:bodyPr>
            <a:normAutofit fontScale="90000"/>
          </a:bodyPr>
          <a:lstStyle/>
          <a:p>
            <a:endParaRPr lang="it-IT" dirty="0"/>
          </a:p>
        </p:txBody>
      </p:sp>
      <p:sp>
        <p:nvSpPr>
          <p:cNvPr id="3" name="Segnaposto contenuto 2"/>
          <p:cNvSpPr>
            <a:spLocks noGrp="1"/>
          </p:cNvSpPr>
          <p:nvPr>
            <p:ph idx="1"/>
          </p:nvPr>
        </p:nvSpPr>
        <p:spPr>
          <a:xfrm>
            <a:off x="251520" y="260648"/>
            <a:ext cx="8712968" cy="6264696"/>
          </a:xfrm>
        </p:spPr>
        <p:txBody>
          <a:bodyPr>
            <a:normAutofit fontScale="85000" lnSpcReduction="10000"/>
          </a:bodyPr>
          <a:lstStyle/>
          <a:p>
            <a:pPr marL="0" indent="0">
              <a:buNone/>
            </a:pPr>
            <a:r>
              <a:rPr lang="it-IT" dirty="0"/>
              <a:t>A poco a poco i giornali stanno rivelando il fantastico futuro che l'Intelligenza Artificiale ci riserva. Ovunque ci saranno macchine intelligenti pronte ad aiutarci. Purtroppo, questo luminoso futuro ha un lato oscuro: una drammatica contrazione del mercato del lavoro prima che questo trovi una sua nuova dimensione. Quindi, nel prossimo futuro ci troveremo con schiere di persone alla ricerca di un lavoro che avranno bisogno di un supporto finanziario per vivere e riqualificarsi per lavori che ancora non conosciamo</a:t>
            </a:r>
            <a:r>
              <a:rPr lang="it-IT" dirty="0" smtClean="0"/>
              <a:t>. </a:t>
            </a:r>
            <a:r>
              <a:rPr lang="it-IT" dirty="0"/>
              <a:t>Fortunatamente, questa possibile crisi del mercato del lavoro ha un antidoto incorporato. Infatti, l'ascesa dell'Intelligenza Artificiale è sostenuta dal più grande furto di conoscenza degli anni recenti. Le intelligenze artificiali stanno estraendo conoscenza da ignari lavoratori analizzando le loro interazioni lavorative. Facendo con passione il loro lavoro, questi lavoratori stanno scavando la loro fossa.</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319169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flipV="1">
            <a:off x="467544" y="-171400"/>
            <a:ext cx="8229600" cy="230014"/>
          </a:xfrm>
        </p:spPr>
        <p:txBody>
          <a:bodyPr>
            <a:normAutofit fontScale="90000"/>
          </a:bodyPr>
          <a:lstStyle/>
          <a:p>
            <a:endParaRPr lang="it-IT" dirty="0"/>
          </a:p>
        </p:txBody>
      </p:sp>
      <p:sp>
        <p:nvSpPr>
          <p:cNvPr id="3" name="Segnaposto contenuto 2"/>
          <p:cNvSpPr>
            <a:spLocks noGrp="1"/>
          </p:cNvSpPr>
          <p:nvPr>
            <p:ph idx="1"/>
          </p:nvPr>
        </p:nvSpPr>
        <p:spPr>
          <a:xfrm>
            <a:off x="107504" y="260648"/>
            <a:ext cx="9036496" cy="6480720"/>
          </a:xfrm>
        </p:spPr>
        <p:txBody>
          <a:bodyPr>
            <a:normAutofit/>
          </a:bodyPr>
          <a:lstStyle/>
          <a:p>
            <a:pPr marL="0" indent="0" fontAlgn="base">
              <a:buNone/>
            </a:pPr>
            <a:r>
              <a:rPr lang="it-IT" dirty="0"/>
              <a:t>Quindi, come possibile soluzione, proponiamo il concetto di </a:t>
            </a:r>
            <a:r>
              <a:rPr lang="it-IT" b="1" i="1" u="sng" dirty="0">
                <a:solidFill>
                  <a:srgbClr val="00B050"/>
                </a:solidFill>
              </a:rPr>
              <a:t>Human-in-the-</a:t>
            </a:r>
            <a:r>
              <a:rPr lang="it-IT" b="1" i="1" u="sng" dirty="0" err="1">
                <a:solidFill>
                  <a:srgbClr val="00B050"/>
                </a:solidFill>
              </a:rPr>
              <a:t>loop</a:t>
            </a:r>
            <a:r>
              <a:rPr lang="it-IT" b="1" i="1" u="sng" dirty="0">
                <a:solidFill>
                  <a:srgbClr val="00B050"/>
                </a:solidFill>
              </a:rPr>
              <a:t> </a:t>
            </a:r>
            <a:r>
              <a:rPr lang="it-IT" b="1" i="1" u="sng" dirty="0" err="1">
                <a:solidFill>
                  <a:srgbClr val="00B050"/>
                </a:solidFill>
              </a:rPr>
              <a:t>Artificial</a:t>
            </a:r>
            <a:r>
              <a:rPr lang="it-IT" b="1" i="1" u="sng" dirty="0">
                <a:solidFill>
                  <a:srgbClr val="00B050"/>
                </a:solidFill>
              </a:rPr>
              <a:t> </a:t>
            </a:r>
            <a:r>
              <a:rPr lang="it-IT" b="1" i="1" u="sng" dirty="0" smtClean="0">
                <a:solidFill>
                  <a:srgbClr val="00B050"/>
                </a:solidFill>
              </a:rPr>
              <a:t>Intelligence </a:t>
            </a:r>
            <a:r>
              <a:rPr lang="it-IT" dirty="0"/>
              <a:t>(</a:t>
            </a:r>
            <a:r>
              <a:rPr lang="it-IT" b="1" dirty="0">
                <a:solidFill>
                  <a:srgbClr val="00B050"/>
                </a:solidFill>
              </a:rPr>
              <a:t>HIT-AI</a:t>
            </a:r>
            <a:r>
              <a:rPr lang="it-IT" dirty="0"/>
              <a:t>) come un paradigma più giusto per costruire sistemi basati sull'intelligenza artificiale. </a:t>
            </a:r>
            <a:r>
              <a:rPr lang="it-IT" dirty="0" smtClean="0"/>
              <a:t>L‘ </a:t>
            </a:r>
            <a:r>
              <a:rPr lang="it-IT" b="1" dirty="0">
                <a:solidFill>
                  <a:srgbClr val="00B050"/>
                </a:solidFill>
              </a:rPr>
              <a:t>HIT-AI </a:t>
            </a:r>
            <a:r>
              <a:rPr lang="it-IT" dirty="0"/>
              <a:t>riconosce che ogni sistema basato sull'intelligenza artificiale sfrutta in qualche modo conoscenza umana. Quindi, nello schema </a:t>
            </a:r>
            <a:r>
              <a:rPr lang="it-IT" b="1" dirty="0">
                <a:solidFill>
                  <a:srgbClr val="00B050"/>
                </a:solidFill>
              </a:rPr>
              <a:t>HIT-AI</a:t>
            </a:r>
            <a:r>
              <a:rPr lang="it-IT" dirty="0"/>
              <a:t>, tutti i guadagni accumulati usando sistemi di intelligenza artificiale dovranno essere redistribuiti a tutti coloro che hanno fornito conoscenza per costruirli. </a:t>
            </a:r>
            <a:r>
              <a:rPr lang="it-IT" dirty="0">
                <a:solidFill>
                  <a:srgbClr val="00B050"/>
                </a:solidFill>
              </a:rPr>
              <a:t>Come moderni briganti della foresta di Sherwood, i ricercatori in </a:t>
            </a:r>
            <a:r>
              <a:rPr lang="it-IT" b="1" dirty="0">
                <a:solidFill>
                  <a:srgbClr val="00B050"/>
                </a:solidFill>
              </a:rPr>
              <a:t>HIT-AI</a:t>
            </a:r>
            <a:r>
              <a:rPr lang="it-IT" dirty="0">
                <a:solidFill>
                  <a:srgbClr val="00B050"/>
                </a:solidFill>
              </a:rPr>
              <a:t> devono combattere per una Intelligenza Artificiale "</a:t>
            </a:r>
            <a:r>
              <a:rPr lang="it-IT" b="1" i="1" u="sng" dirty="0">
                <a:solidFill>
                  <a:srgbClr val="00B050"/>
                </a:solidFill>
                <a:effectLst>
                  <a:outerShdw blurRad="38100" dist="38100" dir="2700000" algn="tl">
                    <a:srgbClr val="000000">
                      <a:alpha val="43137"/>
                    </a:srgbClr>
                  </a:outerShdw>
                </a:effectLst>
              </a:rPr>
              <a:t>Robin Hood</a:t>
            </a:r>
            <a:r>
              <a:rPr lang="it-IT" dirty="0">
                <a:solidFill>
                  <a:srgbClr val="00B050"/>
                </a:solidFill>
              </a:rPr>
              <a:t>" che dà indietro quello che ruba.</a:t>
            </a:r>
          </a:p>
        </p:txBody>
      </p:sp>
    </p:spTree>
    <p:extLst>
      <p:ext uri="{BB962C8B-B14F-4D97-AF65-F5344CB8AC3E}">
        <p14:creationId xmlns:p14="http://schemas.microsoft.com/office/powerpoint/2010/main" val="1251492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25760"/>
            <a:ext cx="9036496" cy="1143000"/>
          </a:xfrm>
        </p:spPr>
        <p:txBody>
          <a:bodyPr>
            <a:normAutofit fontScale="90000"/>
          </a:bodyPr>
          <a:lstStyle/>
          <a:p>
            <a:r>
              <a:rPr lang="it-IT" dirty="0" smtClean="0"/>
              <a:t/>
            </a:r>
            <a:br>
              <a:rPr lang="it-IT" dirty="0" smtClean="0"/>
            </a:br>
            <a:r>
              <a:rPr lang="en-US" dirty="0" smtClean="0"/>
              <a:t> </a:t>
            </a:r>
            <a:r>
              <a:rPr lang="en-US" dirty="0"/>
              <a:t>Ethics for big data and analytics</a:t>
            </a:r>
            <a:br>
              <a:rPr lang="en-US" dirty="0"/>
            </a:br>
            <a:r>
              <a:rPr lang="en-US" sz="1300" u="sng" dirty="0">
                <a:solidFill>
                  <a:schemeClr val="tx2">
                    <a:lumMod val="60000"/>
                    <a:lumOff val="40000"/>
                  </a:schemeClr>
                </a:solidFill>
              </a:rPr>
              <a:t>http://</a:t>
            </a:r>
            <a:r>
              <a:rPr lang="en-US" sz="1300" u="sng" dirty="0" smtClean="0">
                <a:solidFill>
                  <a:schemeClr val="tx2">
                    <a:lumMod val="60000"/>
                    <a:lumOff val="40000"/>
                  </a:schemeClr>
                </a:solidFill>
              </a:rPr>
              <a:t>www.ibmbigdatahub.com/sites/default/files/whitepapers_reports_file/TCG%20Study%20Report%20%20Ethics%20for%20BD%26A.pdf </a:t>
            </a:r>
            <a:r>
              <a:rPr lang="it-IT" dirty="0" smtClean="0"/>
              <a:t/>
            </a:r>
            <a:br>
              <a:rPr lang="it-IT" dirty="0" smtClean="0"/>
            </a:br>
            <a:r>
              <a:rPr lang="it-IT" sz="2200" dirty="0"/>
              <a:t>Copyright IBM Corporation </a:t>
            </a:r>
            <a:r>
              <a:rPr lang="it-IT" sz="2200" dirty="0" smtClean="0"/>
              <a:t>2014</a:t>
            </a:r>
            <a:br>
              <a:rPr lang="it-IT" sz="2200" dirty="0" smtClean="0"/>
            </a:br>
            <a:r>
              <a:rPr lang="it-IT" sz="2200" dirty="0"/>
              <a:t/>
            </a:r>
            <a:br>
              <a:rPr lang="it-IT" sz="2200" dirty="0"/>
            </a:br>
            <a:r>
              <a:rPr lang="it-IT" dirty="0" smtClean="0"/>
              <a:t> </a:t>
            </a:r>
            <a:endParaRPr lang="it-IT" dirty="0"/>
          </a:p>
        </p:txBody>
      </p:sp>
      <p:sp>
        <p:nvSpPr>
          <p:cNvPr id="3" name="Segnaposto contenuto 2"/>
          <p:cNvSpPr>
            <a:spLocks noGrp="1"/>
          </p:cNvSpPr>
          <p:nvPr>
            <p:ph idx="1"/>
          </p:nvPr>
        </p:nvSpPr>
        <p:spPr>
          <a:xfrm>
            <a:off x="107504" y="1124744"/>
            <a:ext cx="9036496" cy="5616624"/>
          </a:xfrm>
        </p:spPr>
        <p:txBody>
          <a:bodyPr>
            <a:normAutofit fontScale="62500" lnSpcReduction="20000"/>
          </a:bodyPr>
          <a:lstStyle/>
          <a:p>
            <a:endParaRPr lang="it-IT" dirty="0"/>
          </a:p>
          <a:p>
            <a:pPr marL="0" indent="0">
              <a:buNone/>
            </a:pPr>
            <a:r>
              <a:rPr lang="en-US" sz="3800" dirty="0" smtClean="0"/>
              <a:t>Big </a:t>
            </a:r>
            <a:r>
              <a:rPr lang="en-US" sz="3800" dirty="0"/>
              <a:t>data and analytics technology can reap huge </a:t>
            </a:r>
            <a:r>
              <a:rPr lang="en-US" sz="3800" dirty="0" smtClean="0"/>
              <a:t>benefits </a:t>
            </a:r>
            <a:r>
              <a:rPr lang="en-US" sz="3800" dirty="0"/>
              <a:t>to both individuals and organizations </a:t>
            </a:r>
            <a:r>
              <a:rPr lang="en-US" sz="3800" dirty="0" smtClean="0"/>
              <a:t>bringing personalized </a:t>
            </a:r>
            <a:r>
              <a:rPr lang="en-US" sz="3800" dirty="0"/>
              <a:t>service, detection of fraud and abuse, efficient use of resources and prevention of failure or accident</a:t>
            </a:r>
            <a:r>
              <a:rPr lang="en-US" sz="3800" dirty="0" smtClean="0"/>
              <a:t>.</a:t>
            </a:r>
          </a:p>
          <a:p>
            <a:pPr marL="0" indent="0">
              <a:buNone/>
            </a:pPr>
            <a:r>
              <a:rPr lang="en-US" dirty="0" smtClean="0"/>
              <a:t> </a:t>
            </a:r>
            <a:r>
              <a:rPr lang="en-US" dirty="0"/>
              <a:t>So why are there questions being raised about the ethics of analytics, and its related technology, Big Data? </a:t>
            </a:r>
          </a:p>
          <a:p>
            <a:pPr marL="0" indent="0">
              <a:buNone/>
            </a:pPr>
            <a:r>
              <a:rPr lang="en-US" dirty="0"/>
              <a:t>The </a:t>
            </a:r>
            <a:r>
              <a:rPr lang="en-US" dirty="0">
                <a:solidFill>
                  <a:srgbClr val="00B050"/>
                </a:solidFill>
              </a:rPr>
              <a:t>technology itself is inherently ethics-agnostic</a:t>
            </a:r>
            <a:r>
              <a:rPr lang="en-US" dirty="0"/>
              <a:t>. But it does push the art of the </a:t>
            </a:r>
            <a:r>
              <a:rPr lang="en-US" dirty="0">
                <a:solidFill>
                  <a:srgbClr val="FF0000"/>
                </a:solidFill>
              </a:rPr>
              <a:t>possible to new limits in terms of</a:t>
            </a:r>
            <a:r>
              <a:rPr lang="en-US" dirty="0"/>
              <a:t>: </a:t>
            </a:r>
          </a:p>
          <a:p>
            <a:pPr marL="0" indent="0">
              <a:buNone/>
            </a:pPr>
            <a:r>
              <a:rPr lang="en-US" dirty="0"/>
              <a:t>• </a:t>
            </a:r>
            <a:r>
              <a:rPr lang="en-US" dirty="0">
                <a:solidFill>
                  <a:srgbClr val="7030A0"/>
                </a:solidFill>
              </a:rPr>
              <a:t>The availability of a wide range of data from many sources. </a:t>
            </a:r>
          </a:p>
          <a:p>
            <a:pPr marL="0" indent="0">
              <a:buNone/>
            </a:pPr>
            <a:r>
              <a:rPr lang="en-US" dirty="0" smtClean="0">
                <a:solidFill>
                  <a:srgbClr val="7030A0"/>
                </a:solidFill>
              </a:rPr>
              <a:t>• The </a:t>
            </a:r>
            <a:r>
              <a:rPr lang="en-US" dirty="0">
                <a:solidFill>
                  <a:srgbClr val="7030A0"/>
                </a:solidFill>
              </a:rPr>
              <a:t>ability to cheaply correlate this data to </a:t>
            </a:r>
            <a:r>
              <a:rPr lang="en-US" dirty="0" smtClean="0">
                <a:solidFill>
                  <a:srgbClr val="7030A0"/>
                </a:solidFill>
              </a:rPr>
              <a:t>understand </a:t>
            </a:r>
            <a:r>
              <a:rPr lang="en-US" dirty="0">
                <a:solidFill>
                  <a:srgbClr val="7030A0"/>
                </a:solidFill>
              </a:rPr>
              <a:t>a bigger picture. </a:t>
            </a:r>
          </a:p>
          <a:p>
            <a:pPr marL="0" indent="0">
              <a:buNone/>
            </a:pPr>
            <a:r>
              <a:rPr lang="en-US" dirty="0">
                <a:solidFill>
                  <a:srgbClr val="7030A0"/>
                </a:solidFill>
              </a:rPr>
              <a:t>• The accuracy with which an individual can be </a:t>
            </a:r>
            <a:r>
              <a:rPr lang="en-US" dirty="0" smtClean="0">
                <a:solidFill>
                  <a:srgbClr val="7030A0"/>
                </a:solidFill>
              </a:rPr>
              <a:t>identified </a:t>
            </a:r>
            <a:r>
              <a:rPr lang="en-US" dirty="0">
                <a:solidFill>
                  <a:srgbClr val="7030A0"/>
                </a:solidFill>
              </a:rPr>
              <a:t>and targeted. </a:t>
            </a:r>
          </a:p>
          <a:p>
            <a:pPr marL="0" indent="0">
              <a:buNone/>
            </a:pPr>
            <a:r>
              <a:rPr lang="en-US" dirty="0">
                <a:solidFill>
                  <a:srgbClr val="7030A0"/>
                </a:solidFill>
              </a:rPr>
              <a:t>• The ability to pinpoint someone’s location for </a:t>
            </a:r>
            <a:r>
              <a:rPr lang="en-US" dirty="0" smtClean="0">
                <a:solidFill>
                  <a:srgbClr val="7030A0"/>
                </a:solidFill>
              </a:rPr>
              <a:t>contextual </a:t>
            </a:r>
            <a:r>
              <a:rPr lang="en-US" dirty="0">
                <a:solidFill>
                  <a:srgbClr val="7030A0"/>
                </a:solidFill>
              </a:rPr>
              <a:t>insight and surveillance. </a:t>
            </a:r>
          </a:p>
          <a:p>
            <a:pPr marL="0" indent="0">
              <a:buNone/>
            </a:pPr>
            <a:r>
              <a:rPr lang="en-US" dirty="0">
                <a:solidFill>
                  <a:srgbClr val="7030A0"/>
                </a:solidFill>
              </a:rPr>
              <a:t>• The application of this new insight to a wide range of activities and actions. </a:t>
            </a:r>
          </a:p>
          <a:p>
            <a:pPr marL="0" indent="0">
              <a:buNone/>
            </a:pPr>
            <a:r>
              <a:rPr lang="en-US" dirty="0">
                <a:solidFill>
                  <a:srgbClr val="7030A0"/>
                </a:solidFill>
              </a:rPr>
              <a:t>• The operation of the </a:t>
            </a:r>
            <a:r>
              <a:rPr lang="en-US" dirty="0" smtClean="0">
                <a:solidFill>
                  <a:srgbClr val="7030A0"/>
                </a:solidFill>
              </a:rPr>
              <a:t>insight </a:t>
            </a:r>
            <a:r>
              <a:rPr lang="en-US" dirty="0">
                <a:solidFill>
                  <a:srgbClr val="7030A0"/>
                </a:solidFill>
              </a:rPr>
              <a:t>in real-time or near real-time. </a:t>
            </a:r>
            <a:endParaRPr lang="en-US" dirty="0" smtClean="0">
              <a:solidFill>
                <a:srgbClr val="7030A0"/>
              </a:solidFill>
            </a:endParaRPr>
          </a:p>
          <a:p>
            <a:pPr marL="0" indent="0">
              <a:buNone/>
            </a:pPr>
            <a:endParaRPr lang="en-US" dirty="0"/>
          </a:p>
          <a:p>
            <a:pPr marL="0" indent="0">
              <a:buNone/>
            </a:pPr>
            <a:r>
              <a:rPr lang="en-US" b="1" i="1" dirty="0" smtClean="0"/>
              <a:t>the </a:t>
            </a:r>
            <a:r>
              <a:rPr lang="en-US" b="1" i="1" dirty="0"/>
              <a:t>Author</a:t>
            </a:r>
            <a:r>
              <a:rPr lang="en-US" dirty="0"/>
              <a:t>: Mandy </a:t>
            </a:r>
            <a:r>
              <a:rPr lang="en-US" dirty="0" err="1"/>
              <a:t>Chessell</a:t>
            </a:r>
            <a:r>
              <a:rPr lang="en-US" dirty="0"/>
              <a:t>, is an IBM Distinguished Engineer, Master Inventor and member of the Academy Leadership Team.</a:t>
            </a:r>
            <a:endParaRPr lang="it-IT" dirty="0"/>
          </a:p>
        </p:txBody>
      </p:sp>
    </p:spTree>
    <p:extLst>
      <p:ext uri="{BB962C8B-B14F-4D97-AF65-F5344CB8AC3E}">
        <p14:creationId xmlns:p14="http://schemas.microsoft.com/office/powerpoint/2010/main" val="20222974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en-US" dirty="0"/>
              <a:t>Ethics for big data and analytics </a:t>
            </a:r>
            <a:r>
              <a:rPr lang="it-IT" dirty="0"/>
              <a:t/>
            </a:r>
            <a:br>
              <a:rPr lang="it-IT" dirty="0"/>
            </a:br>
            <a:r>
              <a:rPr lang="it-IT" sz="2200" dirty="0"/>
              <a:t>Copyright IBM Corporation 2014</a:t>
            </a:r>
            <a:br>
              <a:rPr lang="it-IT" sz="2200" dirty="0"/>
            </a:br>
            <a:endParaRPr lang="it-IT" dirty="0"/>
          </a:p>
        </p:txBody>
      </p:sp>
      <p:sp>
        <p:nvSpPr>
          <p:cNvPr id="3" name="Segnaposto contenuto 2"/>
          <p:cNvSpPr>
            <a:spLocks noGrp="1"/>
          </p:cNvSpPr>
          <p:nvPr>
            <p:ph idx="1"/>
          </p:nvPr>
        </p:nvSpPr>
        <p:spPr>
          <a:xfrm>
            <a:off x="107505" y="1556792"/>
            <a:ext cx="9069366" cy="5069160"/>
          </a:xfrm>
        </p:spPr>
        <p:txBody>
          <a:bodyPr>
            <a:normAutofit fontScale="85000" lnSpcReduction="10000"/>
          </a:bodyPr>
          <a:lstStyle/>
          <a:p>
            <a:pPr marL="0" indent="0">
              <a:buNone/>
            </a:pPr>
            <a:r>
              <a:rPr lang="en-US" dirty="0" smtClean="0">
                <a:solidFill>
                  <a:srgbClr val="00B050"/>
                </a:solidFill>
                <a:effectLst>
                  <a:outerShdw blurRad="38100" dist="38100" dir="2700000" algn="tl">
                    <a:srgbClr val="000000">
                      <a:alpha val="43137"/>
                    </a:srgbClr>
                  </a:outerShdw>
                </a:effectLst>
              </a:rPr>
              <a:t>Laws </a:t>
            </a:r>
            <a:r>
              <a:rPr lang="en-US" dirty="0">
                <a:solidFill>
                  <a:srgbClr val="00B050"/>
                </a:solidFill>
                <a:effectLst>
                  <a:outerShdw blurRad="38100" dist="38100" dir="2700000" algn="tl">
                    <a:srgbClr val="000000">
                      <a:alpha val="43137"/>
                    </a:srgbClr>
                  </a:outerShdw>
                </a:effectLst>
              </a:rPr>
              <a:t>and regulations guide organizations, particularly around privacy and the use of data, defining the current “no-go” areas for an organization. </a:t>
            </a:r>
            <a:endParaRPr lang="en-US" dirty="0" smtClean="0">
              <a:solidFill>
                <a:srgbClr val="00B050"/>
              </a:solidFill>
              <a:effectLst>
                <a:outerShdw blurRad="38100" dist="38100" dir="2700000" algn="tl">
                  <a:srgbClr val="000000">
                    <a:alpha val="43137"/>
                  </a:srgbClr>
                </a:outerShdw>
              </a:effectLst>
            </a:endParaRPr>
          </a:p>
          <a:p>
            <a:pPr marL="0" indent="0">
              <a:buNone/>
            </a:pPr>
            <a:r>
              <a:rPr lang="en-US" b="1" u="sng" dirty="0" smtClean="0"/>
              <a:t>However</a:t>
            </a:r>
            <a:r>
              <a:rPr lang="en-US" dirty="0"/>
              <a:t>, </a:t>
            </a:r>
            <a:endParaRPr lang="en-US" dirty="0" smtClean="0"/>
          </a:p>
          <a:p>
            <a:pPr marL="0" indent="0">
              <a:buNone/>
            </a:pPr>
            <a:r>
              <a:rPr lang="en-US" dirty="0" smtClean="0"/>
              <a:t>recent advancements </a:t>
            </a:r>
            <a:r>
              <a:rPr lang="en-US" dirty="0"/>
              <a:t>in analytics and big </a:t>
            </a:r>
            <a:r>
              <a:rPr lang="en-US" dirty="0" smtClean="0"/>
              <a:t>data technology </a:t>
            </a:r>
            <a:r>
              <a:rPr lang="en-US" dirty="0"/>
              <a:t>has widened the gap between what is possible and what is legally allowed, </a:t>
            </a:r>
            <a:r>
              <a:rPr lang="en-US" b="1" i="1" dirty="0"/>
              <a:t>changing the </a:t>
            </a:r>
            <a:r>
              <a:rPr lang="en-US" b="1" i="1" dirty="0" smtClean="0"/>
              <a:t>balance </a:t>
            </a:r>
            <a:r>
              <a:rPr lang="en-US" b="1" i="1" dirty="0"/>
              <a:t>of power </a:t>
            </a:r>
            <a:r>
              <a:rPr lang="en-US" dirty="0"/>
              <a:t>between individuals and the data </a:t>
            </a:r>
            <a:r>
              <a:rPr lang="en-US" dirty="0" smtClean="0"/>
              <a:t>collectors</a:t>
            </a:r>
            <a:r>
              <a:rPr lang="en-US" dirty="0"/>
              <a:t>. </a:t>
            </a:r>
            <a:endParaRPr lang="en-US" dirty="0" smtClean="0"/>
          </a:p>
          <a:p>
            <a:pPr marL="0" indent="0">
              <a:buNone/>
            </a:pPr>
            <a:r>
              <a:rPr lang="en-US" dirty="0" smtClean="0"/>
              <a:t>Within </a:t>
            </a:r>
            <a:r>
              <a:rPr lang="en-US" dirty="0"/>
              <a:t>this gap are new opportunities alongside the risks of public relations disasters and unintended </a:t>
            </a:r>
            <a:r>
              <a:rPr lang="en-US" dirty="0" smtClean="0"/>
              <a:t>consequences</a:t>
            </a:r>
            <a:r>
              <a:rPr lang="en-US" dirty="0"/>
              <a:t>. </a:t>
            </a:r>
            <a:endParaRPr lang="en-US" dirty="0" smtClean="0"/>
          </a:p>
          <a:p>
            <a:pPr marL="0" indent="0">
              <a:buNone/>
            </a:pPr>
            <a:r>
              <a:rPr lang="en-US" dirty="0" smtClean="0">
                <a:solidFill>
                  <a:srgbClr val="7030A0"/>
                </a:solidFill>
              </a:rPr>
              <a:t>And </a:t>
            </a:r>
            <a:r>
              <a:rPr lang="en-US" dirty="0">
                <a:solidFill>
                  <a:srgbClr val="7030A0"/>
                </a:solidFill>
              </a:rPr>
              <a:t>it is within this gap where the ethical </a:t>
            </a:r>
            <a:r>
              <a:rPr lang="en-US" dirty="0" smtClean="0">
                <a:solidFill>
                  <a:srgbClr val="7030A0"/>
                </a:solidFill>
              </a:rPr>
              <a:t>questions </a:t>
            </a:r>
            <a:r>
              <a:rPr lang="en-US" dirty="0">
                <a:solidFill>
                  <a:srgbClr val="7030A0"/>
                </a:solidFill>
              </a:rPr>
              <a:t>around what is acceptable are raised. </a:t>
            </a:r>
            <a:endParaRPr lang="it-IT" dirty="0">
              <a:solidFill>
                <a:srgbClr val="7030A0"/>
              </a:solidFill>
            </a:endParaRPr>
          </a:p>
        </p:txBody>
      </p:sp>
    </p:spTree>
    <p:extLst>
      <p:ext uri="{BB962C8B-B14F-4D97-AF65-F5344CB8AC3E}">
        <p14:creationId xmlns:p14="http://schemas.microsoft.com/office/powerpoint/2010/main" val="40547410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Ricapitolando </a:t>
            </a:r>
            <a:endParaRPr lang="it-IT" dirty="0"/>
          </a:p>
        </p:txBody>
      </p:sp>
      <p:sp>
        <p:nvSpPr>
          <p:cNvPr id="3" name="Segnaposto contenuto 2"/>
          <p:cNvSpPr>
            <a:spLocks noGrp="1"/>
          </p:cNvSpPr>
          <p:nvPr>
            <p:ph idx="1"/>
          </p:nvPr>
        </p:nvSpPr>
        <p:spPr/>
        <p:txBody>
          <a:bodyPr>
            <a:normAutofit fontScale="92500" lnSpcReduction="20000"/>
          </a:bodyPr>
          <a:lstStyle/>
          <a:p>
            <a:endParaRPr lang="it-IT" dirty="0"/>
          </a:p>
          <a:p>
            <a:pPr marL="0" indent="0">
              <a:buNone/>
            </a:pPr>
            <a:r>
              <a:rPr lang="en-US" dirty="0"/>
              <a:t>R</a:t>
            </a:r>
            <a:r>
              <a:rPr lang="en-US" dirty="0" smtClean="0"/>
              <a:t>ecent advancements </a:t>
            </a:r>
            <a:r>
              <a:rPr lang="en-US" dirty="0"/>
              <a:t>in analytics and big </a:t>
            </a:r>
            <a:r>
              <a:rPr lang="en-US" dirty="0" smtClean="0"/>
              <a:t>data </a:t>
            </a:r>
            <a:r>
              <a:rPr lang="en-US" dirty="0"/>
              <a:t>technology has widened the gap between </a:t>
            </a:r>
            <a:r>
              <a:rPr lang="en-US" i="1" dirty="0">
                <a:solidFill>
                  <a:schemeClr val="accent1"/>
                </a:solidFill>
              </a:rPr>
              <a:t>what is possible</a:t>
            </a:r>
            <a:r>
              <a:rPr lang="en-US" dirty="0"/>
              <a:t> and </a:t>
            </a:r>
            <a:r>
              <a:rPr lang="en-US" i="1" dirty="0">
                <a:solidFill>
                  <a:schemeClr val="accent1"/>
                </a:solidFill>
              </a:rPr>
              <a:t>what is legally allowed</a:t>
            </a:r>
            <a:r>
              <a:rPr lang="en-US" dirty="0"/>
              <a:t>, changing the </a:t>
            </a:r>
            <a:r>
              <a:rPr lang="en-US" dirty="0" smtClean="0"/>
              <a:t>balance </a:t>
            </a:r>
            <a:r>
              <a:rPr lang="en-US" dirty="0"/>
              <a:t>of power between individuals and the data </a:t>
            </a:r>
            <a:r>
              <a:rPr lang="en-US" dirty="0" smtClean="0"/>
              <a:t>collectors</a:t>
            </a:r>
            <a:r>
              <a:rPr lang="en-US" dirty="0"/>
              <a:t>. </a:t>
            </a:r>
            <a:endParaRPr lang="en-US" dirty="0" smtClean="0"/>
          </a:p>
          <a:p>
            <a:pPr marL="0" indent="0">
              <a:buNone/>
            </a:pPr>
            <a:r>
              <a:rPr lang="en-US" dirty="0" smtClean="0"/>
              <a:t>Within </a:t>
            </a:r>
            <a:r>
              <a:rPr lang="en-US" dirty="0"/>
              <a:t>this gap are new opportunities alongside the risks of public relations disasters and unintended </a:t>
            </a:r>
            <a:r>
              <a:rPr lang="en-US" dirty="0" smtClean="0"/>
              <a:t>consequences</a:t>
            </a:r>
            <a:r>
              <a:rPr lang="en-US" dirty="0"/>
              <a:t>. </a:t>
            </a:r>
            <a:endParaRPr lang="en-US" dirty="0" smtClean="0"/>
          </a:p>
          <a:p>
            <a:pPr marL="0" indent="0">
              <a:buNone/>
            </a:pPr>
            <a:r>
              <a:rPr lang="en-US" dirty="0" smtClean="0"/>
              <a:t>It is </a:t>
            </a:r>
            <a:r>
              <a:rPr lang="en-US" dirty="0"/>
              <a:t>within this gap where the ethical </a:t>
            </a:r>
            <a:r>
              <a:rPr lang="en-US" dirty="0" smtClean="0"/>
              <a:t>questions </a:t>
            </a:r>
            <a:r>
              <a:rPr lang="en-US" dirty="0"/>
              <a:t>around </a:t>
            </a:r>
            <a:r>
              <a:rPr lang="en-US" b="1" i="1" dirty="0">
                <a:solidFill>
                  <a:schemeClr val="accent1"/>
                </a:solidFill>
              </a:rPr>
              <a:t>what is acceptable </a:t>
            </a:r>
            <a:r>
              <a:rPr lang="en-US" dirty="0"/>
              <a:t>are raised. </a:t>
            </a:r>
            <a:endParaRPr lang="it-IT" dirty="0"/>
          </a:p>
        </p:txBody>
      </p:sp>
    </p:spTree>
    <p:extLst>
      <p:ext uri="{BB962C8B-B14F-4D97-AF65-F5344CB8AC3E}">
        <p14:creationId xmlns:p14="http://schemas.microsoft.com/office/powerpoint/2010/main" val="1413781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84"/>
            <a:ext cx="8229600" cy="1143000"/>
          </a:xfrm>
        </p:spPr>
        <p:txBody>
          <a:bodyPr>
            <a:normAutofit fontScale="90000"/>
          </a:bodyPr>
          <a:lstStyle/>
          <a:p>
            <a:r>
              <a:rPr lang="en-US" dirty="0"/>
              <a:t>Ethics for big data and analytics </a:t>
            </a:r>
            <a:r>
              <a:rPr lang="it-IT" dirty="0"/>
              <a:t/>
            </a:r>
            <a:br>
              <a:rPr lang="it-IT" dirty="0"/>
            </a:br>
            <a:r>
              <a:rPr lang="it-IT" sz="2200" dirty="0" err="1"/>
              <a:t>Mandy</a:t>
            </a:r>
            <a:r>
              <a:rPr lang="it-IT" sz="2200" dirty="0"/>
              <a:t> </a:t>
            </a:r>
            <a:r>
              <a:rPr lang="it-IT" sz="2200" dirty="0" err="1"/>
              <a:t>Chessell</a:t>
            </a:r>
            <a:r>
              <a:rPr lang="it-IT" sz="2200" dirty="0"/>
              <a:t>, IBM </a:t>
            </a:r>
            <a:r>
              <a:rPr lang="it-IT" sz="2200" dirty="0" err="1"/>
              <a:t>distinguished</a:t>
            </a:r>
            <a:r>
              <a:rPr lang="it-IT" sz="2200" dirty="0"/>
              <a:t> </a:t>
            </a:r>
            <a:r>
              <a:rPr lang="it-IT" sz="2200" dirty="0" err="1"/>
              <a:t>Engineer</a:t>
            </a:r>
            <a:r>
              <a:rPr lang="it-IT" sz="2200" dirty="0"/>
              <a:t/>
            </a:r>
            <a:br>
              <a:rPr lang="it-IT" sz="2200" dirty="0"/>
            </a:br>
            <a:r>
              <a:rPr lang="it-IT" sz="2200" dirty="0" smtClean="0"/>
              <a:t>Copyright </a:t>
            </a:r>
            <a:r>
              <a:rPr lang="it-IT" sz="2200" dirty="0"/>
              <a:t>IBM Corporation 2014</a:t>
            </a:r>
            <a:endParaRPr lang="it-IT" dirty="0"/>
          </a:p>
        </p:txBody>
      </p:sp>
      <p:pic>
        <p:nvPicPr>
          <p:cNvPr id="4" name="Picture 2" descr="I:\Immagini\ethicalPosition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96" y="1878439"/>
            <a:ext cx="9001125" cy="4790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847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en-US" dirty="0" smtClean="0"/>
              <a:t/>
            </a:r>
            <a:br>
              <a:rPr lang="en-US" dirty="0" smtClean="0"/>
            </a:br>
            <a:r>
              <a:rPr lang="en-US" dirty="0" smtClean="0"/>
              <a:t>Ethics </a:t>
            </a:r>
            <a:r>
              <a:rPr lang="en-US" dirty="0"/>
              <a:t>for big data and analytics </a:t>
            </a:r>
            <a:r>
              <a:rPr lang="it-IT" dirty="0"/>
              <a:t/>
            </a:r>
            <a:br>
              <a:rPr lang="it-IT" dirty="0"/>
            </a:br>
            <a:r>
              <a:rPr lang="it-IT" sz="2200" dirty="0"/>
              <a:t>Copyright IBM Corporation 2014</a:t>
            </a:r>
            <a:br>
              <a:rPr lang="it-IT" sz="2200" dirty="0"/>
            </a:br>
            <a:endParaRPr lang="it-IT" dirty="0"/>
          </a:p>
        </p:txBody>
      </p:sp>
      <p:sp>
        <p:nvSpPr>
          <p:cNvPr id="3" name="Segnaposto contenuto 2"/>
          <p:cNvSpPr>
            <a:spLocks noGrp="1"/>
          </p:cNvSpPr>
          <p:nvPr>
            <p:ph idx="1"/>
          </p:nvPr>
        </p:nvSpPr>
        <p:spPr>
          <a:xfrm>
            <a:off x="179512" y="1600200"/>
            <a:ext cx="8856984" cy="5213176"/>
          </a:xfrm>
        </p:spPr>
        <p:txBody>
          <a:bodyPr>
            <a:normAutofit fontScale="62500" lnSpcReduction="20000"/>
          </a:bodyPr>
          <a:lstStyle/>
          <a:p>
            <a:pPr marL="0" indent="0">
              <a:buNone/>
            </a:pPr>
            <a:r>
              <a:rPr lang="en-US" i="1" dirty="0" smtClean="0">
                <a:solidFill>
                  <a:srgbClr val="7030A0"/>
                </a:solidFill>
              </a:rPr>
              <a:t>As </a:t>
            </a:r>
            <a:r>
              <a:rPr lang="en-US" i="1" dirty="0">
                <a:solidFill>
                  <a:srgbClr val="7030A0"/>
                </a:solidFill>
              </a:rPr>
              <a:t>an organization looks towards applying analytics and big data to enhance the way they operate, how do they know that their use of this technology is ethical? </a:t>
            </a:r>
            <a:endParaRPr lang="en-US" i="1" dirty="0" smtClean="0">
              <a:solidFill>
                <a:srgbClr val="7030A0"/>
              </a:solidFill>
            </a:endParaRPr>
          </a:p>
          <a:p>
            <a:endParaRPr lang="it-IT" dirty="0"/>
          </a:p>
          <a:p>
            <a:pPr marL="0" indent="0">
              <a:buNone/>
            </a:pPr>
            <a:r>
              <a:rPr lang="en-US" dirty="0"/>
              <a:t> At its core, an organization is “just people” and so are its customers and stakeholders. It will be individuals who choose what to organization does or does not do and individuals who will judge its appropriateness. As an </a:t>
            </a:r>
            <a:r>
              <a:rPr lang="en-US" dirty="0" smtClean="0"/>
              <a:t>individual</a:t>
            </a:r>
            <a:r>
              <a:rPr lang="en-US" dirty="0"/>
              <a:t>, our perspective is formed from our experience and the opinions of those we respect. </a:t>
            </a:r>
            <a:r>
              <a:rPr lang="en-US" i="1" dirty="0">
                <a:solidFill>
                  <a:srgbClr val="7030A0"/>
                </a:solidFill>
              </a:rPr>
              <a:t>Not surprisingly, different people will have different opinions on what is appropriate use of big data and analytics technology particularly – so who decides which is “right”? </a:t>
            </a:r>
            <a:endParaRPr lang="en-US" i="1" dirty="0" smtClean="0">
              <a:solidFill>
                <a:srgbClr val="7030A0"/>
              </a:solidFill>
            </a:endParaRPr>
          </a:p>
          <a:p>
            <a:pPr marL="0" indent="0">
              <a:buNone/>
            </a:pPr>
            <a:endParaRPr lang="en-US" i="1" dirty="0" smtClean="0">
              <a:solidFill>
                <a:srgbClr val="7030A0"/>
              </a:solidFill>
            </a:endParaRPr>
          </a:p>
          <a:p>
            <a:pPr marL="0" indent="0">
              <a:buNone/>
            </a:pPr>
            <a:r>
              <a:rPr lang="en-US" b="1" dirty="0" smtClean="0">
                <a:solidFill>
                  <a:srgbClr val="C00000"/>
                </a:solidFill>
                <a:effectLst>
                  <a:outerShdw blurRad="38100" dist="38100" dir="2700000" algn="tl">
                    <a:srgbClr val="000000">
                      <a:alpha val="43137"/>
                    </a:srgbClr>
                  </a:outerShdw>
                </a:effectLst>
              </a:rPr>
              <a:t>Customers </a:t>
            </a:r>
            <a:r>
              <a:rPr lang="en-US" b="1" dirty="0">
                <a:solidFill>
                  <a:srgbClr val="C00000"/>
                </a:solidFill>
                <a:effectLst>
                  <a:outerShdw blurRad="38100" dist="38100" dir="2700000" algn="tl">
                    <a:srgbClr val="000000">
                      <a:alpha val="43137"/>
                    </a:srgbClr>
                  </a:outerShdw>
                </a:effectLst>
              </a:rPr>
              <a:t>and stakeholders may have different opinions on to the organization about what is ethical. </a:t>
            </a:r>
            <a:endParaRPr lang="en-US" b="1" dirty="0" smtClean="0">
              <a:solidFill>
                <a:srgbClr val="C00000"/>
              </a:solidFill>
              <a:effectLst>
                <a:outerShdw blurRad="38100" dist="38100" dir="2700000" algn="tl">
                  <a:srgbClr val="000000">
                    <a:alpha val="43137"/>
                  </a:srgbClr>
                </a:outerShdw>
              </a:effectLst>
            </a:endParaRPr>
          </a:p>
          <a:p>
            <a:endParaRPr lang="it-IT" dirty="0"/>
          </a:p>
          <a:p>
            <a:pPr marL="0" indent="0">
              <a:buNone/>
            </a:pPr>
            <a:r>
              <a:rPr lang="en-US" dirty="0"/>
              <a:t> This suggests that organizations should be thoughtful in their use of this technology; consulting widely and </a:t>
            </a:r>
            <a:r>
              <a:rPr lang="en-US" dirty="0" smtClean="0"/>
              <a:t>forming </a:t>
            </a:r>
            <a:r>
              <a:rPr lang="en-US" dirty="0"/>
              <a:t>policies that record the decisions and conclusions they have come to. </a:t>
            </a:r>
            <a:endParaRPr lang="en-US" dirty="0" smtClean="0"/>
          </a:p>
          <a:p>
            <a:pPr marL="0" indent="0">
              <a:buNone/>
            </a:pPr>
            <a:r>
              <a:rPr lang="en-US" dirty="0" smtClean="0"/>
              <a:t>They </a:t>
            </a:r>
            <a:r>
              <a:rPr lang="en-US" dirty="0"/>
              <a:t>will consider the </a:t>
            </a:r>
            <a:r>
              <a:rPr lang="en-US" b="1" i="1" dirty="0">
                <a:effectLst>
                  <a:outerShdw blurRad="38100" dist="38100" dir="2700000" algn="tl">
                    <a:srgbClr val="000000">
                      <a:alpha val="43137"/>
                    </a:srgbClr>
                  </a:outerShdw>
                </a:effectLst>
              </a:rPr>
              <a:t>wider </a:t>
            </a:r>
            <a:r>
              <a:rPr lang="en-US" b="1" i="1" dirty="0" smtClean="0">
                <a:effectLst>
                  <a:outerShdw blurRad="38100" dist="38100" dir="2700000" algn="tl">
                    <a:srgbClr val="000000">
                      <a:alpha val="43137"/>
                    </a:srgbClr>
                  </a:outerShdw>
                </a:effectLst>
              </a:rPr>
              <a:t>implications </a:t>
            </a:r>
            <a:r>
              <a:rPr lang="en-US" dirty="0"/>
              <a:t>of their activities including: </a:t>
            </a:r>
            <a:endParaRPr lang="it-IT" dirty="0"/>
          </a:p>
        </p:txBody>
      </p:sp>
    </p:spTree>
    <p:extLst>
      <p:ext uri="{BB962C8B-B14F-4D97-AF65-F5344CB8AC3E}">
        <p14:creationId xmlns:p14="http://schemas.microsoft.com/office/powerpoint/2010/main" val="27476935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fontScale="90000"/>
          </a:bodyPr>
          <a:lstStyle/>
          <a:p>
            <a:r>
              <a:rPr lang="en-US" dirty="0"/>
              <a:t>Ethics for big data and analytics </a:t>
            </a:r>
            <a:r>
              <a:rPr lang="it-IT" dirty="0"/>
              <a:t/>
            </a:r>
            <a:br>
              <a:rPr lang="it-IT" dirty="0"/>
            </a:br>
            <a:r>
              <a:rPr lang="it-IT" sz="2200" dirty="0"/>
              <a:t>Copyright IBM Corporation 2014</a:t>
            </a:r>
            <a:br>
              <a:rPr lang="it-IT" sz="2200" dirty="0"/>
            </a:br>
            <a:r>
              <a:rPr lang="it-IT" sz="3100" dirty="0" err="1"/>
              <a:t>ethical</a:t>
            </a:r>
            <a:r>
              <a:rPr lang="it-IT" sz="3100" dirty="0"/>
              <a:t> </a:t>
            </a:r>
            <a:r>
              <a:rPr lang="it-IT" sz="3100" dirty="0" err="1"/>
              <a:t>awareness</a:t>
            </a:r>
            <a:r>
              <a:rPr lang="it-IT" sz="3100" dirty="0"/>
              <a:t> </a:t>
            </a:r>
            <a:r>
              <a:rPr lang="it-IT" sz="3100" dirty="0" err="1"/>
              <a:t>framework</a:t>
            </a:r>
            <a:r>
              <a:rPr lang="it-IT" sz="3100" dirty="0"/>
              <a:t> </a:t>
            </a:r>
            <a:endParaRPr lang="it-IT" dirty="0"/>
          </a:p>
        </p:txBody>
      </p:sp>
      <p:sp>
        <p:nvSpPr>
          <p:cNvPr id="3" name="Segnaposto contenuto 2"/>
          <p:cNvSpPr>
            <a:spLocks noGrp="1"/>
          </p:cNvSpPr>
          <p:nvPr>
            <p:ph idx="1"/>
          </p:nvPr>
        </p:nvSpPr>
        <p:spPr>
          <a:xfrm>
            <a:off x="170916" y="1412776"/>
            <a:ext cx="8865580" cy="5544616"/>
          </a:xfrm>
        </p:spPr>
        <p:txBody>
          <a:bodyPr>
            <a:normAutofit fontScale="62500" lnSpcReduction="20000"/>
          </a:bodyPr>
          <a:lstStyle/>
          <a:p>
            <a:r>
              <a:rPr lang="en-US" dirty="0" smtClean="0"/>
              <a:t> </a:t>
            </a:r>
            <a:r>
              <a:rPr lang="en-US" b="1" dirty="0"/>
              <a:t>Context </a:t>
            </a:r>
            <a:r>
              <a:rPr lang="en-US" dirty="0"/>
              <a:t>– For what purpose was the data originally </a:t>
            </a:r>
            <a:r>
              <a:rPr lang="en-US" dirty="0" smtClean="0"/>
              <a:t>surrendered</a:t>
            </a:r>
            <a:r>
              <a:rPr lang="en-US" dirty="0"/>
              <a:t>? For what purpose is the data now being used? How far removed from the original context is its new use? Is this appropriate? </a:t>
            </a:r>
          </a:p>
          <a:p>
            <a:r>
              <a:rPr lang="en-US" b="1" dirty="0"/>
              <a:t>Consent &amp; Choice </a:t>
            </a:r>
            <a:r>
              <a:rPr lang="en-US" dirty="0"/>
              <a:t>– What are the choices given to an affected party? Do they know they are making a choice? Do they really understand what they are </a:t>
            </a:r>
            <a:r>
              <a:rPr lang="en-US" dirty="0" smtClean="0"/>
              <a:t>agreeing </a:t>
            </a:r>
            <a:r>
              <a:rPr lang="en-US" dirty="0"/>
              <a:t>to? Do they really have an opportunity to </a:t>
            </a:r>
            <a:r>
              <a:rPr lang="en-US" dirty="0" smtClean="0"/>
              <a:t>decline</a:t>
            </a:r>
            <a:r>
              <a:rPr lang="en-US" dirty="0"/>
              <a:t>? What alternatives are offered? </a:t>
            </a:r>
          </a:p>
          <a:p>
            <a:r>
              <a:rPr lang="en-US" b="1" dirty="0"/>
              <a:t>Reasonable </a:t>
            </a:r>
            <a:r>
              <a:rPr lang="en-US" dirty="0"/>
              <a:t>– Is the depth and breadth of the data used and the relationships derived reasonable for the </a:t>
            </a:r>
            <a:r>
              <a:rPr lang="en-US" dirty="0" smtClean="0"/>
              <a:t>application </a:t>
            </a:r>
            <a:r>
              <a:rPr lang="en-US" dirty="0"/>
              <a:t>it is used for? </a:t>
            </a:r>
          </a:p>
          <a:p>
            <a:r>
              <a:rPr lang="en-US" b="1" dirty="0"/>
              <a:t>Substantiated </a:t>
            </a:r>
            <a:r>
              <a:rPr lang="en-US" dirty="0"/>
              <a:t>– Are the sources of data used </a:t>
            </a:r>
            <a:r>
              <a:rPr lang="en-US" dirty="0" smtClean="0"/>
              <a:t>appropriate</a:t>
            </a:r>
            <a:r>
              <a:rPr lang="en-US" dirty="0"/>
              <a:t>, authoritative, complete and timely for the </a:t>
            </a:r>
            <a:r>
              <a:rPr lang="en-US" dirty="0" smtClean="0"/>
              <a:t>application</a:t>
            </a:r>
            <a:r>
              <a:rPr lang="en-US" dirty="0"/>
              <a:t>? </a:t>
            </a:r>
            <a:endParaRPr lang="it-IT" dirty="0"/>
          </a:p>
          <a:p>
            <a:r>
              <a:rPr lang="en-US" dirty="0"/>
              <a:t> </a:t>
            </a:r>
            <a:r>
              <a:rPr lang="en-US" b="1" dirty="0"/>
              <a:t>Owned </a:t>
            </a:r>
            <a:r>
              <a:rPr lang="en-US" i="1" dirty="0">
                <a:solidFill>
                  <a:srgbClr val="7030A0"/>
                </a:solidFill>
              </a:rPr>
              <a:t>– </a:t>
            </a:r>
            <a:r>
              <a:rPr lang="en-US" b="1" i="1" dirty="0">
                <a:solidFill>
                  <a:srgbClr val="7030A0"/>
                </a:solidFill>
              </a:rPr>
              <a:t>Who owns the </a:t>
            </a:r>
            <a:r>
              <a:rPr lang="en-US" b="1" i="1" dirty="0" smtClean="0">
                <a:solidFill>
                  <a:srgbClr val="7030A0"/>
                </a:solidFill>
              </a:rPr>
              <a:t>resulting </a:t>
            </a:r>
            <a:r>
              <a:rPr lang="en-US" b="1" i="1" dirty="0">
                <a:solidFill>
                  <a:srgbClr val="7030A0"/>
                </a:solidFill>
              </a:rPr>
              <a:t>insight? </a:t>
            </a:r>
            <a:r>
              <a:rPr lang="en-US" dirty="0"/>
              <a:t>What are their responsibilities towards it in terms of its protection and the obligation to act? </a:t>
            </a:r>
          </a:p>
          <a:p>
            <a:r>
              <a:rPr lang="en-US" b="1" dirty="0"/>
              <a:t>Fair </a:t>
            </a:r>
            <a:r>
              <a:rPr lang="en-US" dirty="0"/>
              <a:t>– How equitable are the results of the application to all parties? </a:t>
            </a:r>
            <a:r>
              <a:rPr lang="en-US" b="1" i="1" dirty="0">
                <a:solidFill>
                  <a:srgbClr val="00B050"/>
                </a:solidFill>
                <a:effectLst>
                  <a:outerShdw blurRad="38100" dist="38100" dir="2700000" algn="tl">
                    <a:srgbClr val="000000">
                      <a:alpha val="43137"/>
                    </a:srgbClr>
                  </a:outerShdw>
                </a:effectLst>
              </a:rPr>
              <a:t>Is everyone properly compensated? </a:t>
            </a:r>
          </a:p>
          <a:p>
            <a:r>
              <a:rPr lang="en-US" b="1" dirty="0"/>
              <a:t>Considered </a:t>
            </a:r>
            <a:r>
              <a:rPr lang="en-US" dirty="0"/>
              <a:t>– What are the consequences of the data collection and analysis? </a:t>
            </a:r>
          </a:p>
          <a:p>
            <a:r>
              <a:rPr lang="en-US" b="1" dirty="0"/>
              <a:t>Access </a:t>
            </a:r>
            <a:r>
              <a:rPr lang="en-US" dirty="0"/>
              <a:t>– What access to data is given to the data </a:t>
            </a:r>
            <a:r>
              <a:rPr lang="en-US" dirty="0" smtClean="0"/>
              <a:t>subject</a:t>
            </a:r>
            <a:r>
              <a:rPr lang="en-US" dirty="0"/>
              <a:t>? </a:t>
            </a:r>
          </a:p>
          <a:p>
            <a:r>
              <a:rPr lang="en-US" b="1" dirty="0"/>
              <a:t>Accountable </a:t>
            </a:r>
            <a:r>
              <a:rPr lang="en-US" dirty="0"/>
              <a:t>– How are mistakes and unintended </a:t>
            </a:r>
            <a:r>
              <a:rPr lang="en-US" dirty="0" smtClean="0"/>
              <a:t>consequences </a:t>
            </a:r>
            <a:r>
              <a:rPr lang="en-US" dirty="0"/>
              <a:t>detected and repaired? Can the interested parties check the results that affect them? </a:t>
            </a:r>
            <a:endParaRPr lang="it-IT" dirty="0"/>
          </a:p>
        </p:txBody>
      </p:sp>
    </p:spTree>
    <p:extLst>
      <p:ext uri="{BB962C8B-B14F-4D97-AF65-F5344CB8AC3E}">
        <p14:creationId xmlns:p14="http://schemas.microsoft.com/office/powerpoint/2010/main" val="915587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Motivazioni (2) </a:t>
            </a:r>
            <a:endParaRPr lang="it-IT" dirty="0"/>
          </a:p>
        </p:txBody>
      </p:sp>
      <p:sp>
        <p:nvSpPr>
          <p:cNvPr id="3" name="Segnaposto contenuto 2"/>
          <p:cNvSpPr>
            <a:spLocks noGrp="1"/>
          </p:cNvSpPr>
          <p:nvPr>
            <p:ph idx="1"/>
          </p:nvPr>
        </p:nvSpPr>
        <p:spPr>
          <a:xfrm>
            <a:off x="107504" y="1412777"/>
            <a:ext cx="8964488" cy="4968552"/>
          </a:xfrm>
        </p:spPr>
        <p:txBody>
          <a:bodyPr>
            <a:normAutofit fontScale="85000" lnSpcReduction="10000"/>
          </a:bodyPr>
          <a:lstStyle/>
          <a:p>
            <a:pPr marL="0" indent="0">
              <a:buNone/>
            </a:pPr>
            <a:r>
              <a:rPr lang="en-US" dirty="0" smtClean="0"/>
              <a:t>Se ci </a:t>
            </a:r>
            <a:r>
              <a:rPr lang="en-US" dirty="0" err="1" smtClean="0"/>
              <a:t>concentriamo</a:t>
            </a:r>
            <a:r>
              <a:rPr lang="en-US" dirty="0" smtClean="0"/>
              <a:t> sui </a:t>
            </a:r>
            <a:r>
              <a:rPr lang="en-US" dirty="0" err="1" smtClean="0"/>
              <a:t>suoi</a:t>
            </a:r>
            <a:r>
              <a:rPr lang="en-US" dirty="0" smtClean="0"/>
              <a:t> </a:t>
            </a:r>
            <a:r>
              <a:rPr lang="en-US" b="1" i="1" dirty="0" err="1" smtClean="0">
                <a:effectLst>
                  <a:outerShdw blurRad="38100" dist="38100" dir="2700000" algn="tl">
                    <a:srgbClr val="000000">
                      <a:alpha val="43137"/>
                    </a:srgbClr>
                  </a:outerShdw>
                </a:effectLst>
              </a:rPr>
              <a:t>effetti</a:t>
            </a:r>
            <a:r>
              <a:rPr lang="en-US" dirty="0" smtClean="0">
                <a:effectLst>
                  <a:outerShdw blurRad="38100" dist="38100" dir="2700000" algn="tl">
                    <a:srgbClr val="000000">
                      <a:alpha val="43137"/>
                    </a:srgbClr>
                  </a:outerShdw>
                </a:effectLst>
              </a:rPr>
              <a:t> </a:t>
            </a:r>
            <a:r>
              <a:rPr lang="en-US" dirty="0" err="1" smtClean="0"/>
              <a:t>più</a:t>
            </a:r>
            <a:r>
              <a:rPr lang="en-US" dirty="0" smtClean="0"/>
              <a:t> </a:t>
            </a:r>
            <a:r>
              <a:rPr lang="en-US" dirty="0" err="1" smtClean="0"/>
              <a:t>che</a:t>
            </a:r>
            <a:r>
              <a:rPr lang="en-US" dirty="0" smtClean="0"/>
              <a:t> </a:t>
            </a:r>
            <a:r>
              <a:rPr lang="en-US" dirty="0" err="1" smtClean="0"/>
              <a:t>sulle</a:t>
            </a:r>
            <a:r>
              <a:rPr lang="en-US" dirty="0" smtClean="0"/>
              <a:t> sue </a:t>
            </a:r>
            <a:r>
              <a:rPr lang="en-US" b="1" i="1" dirty="0" err="1">
                <a:effectLst>
                  <a:outerShdw blurRad="38100" dist="38100" dir="2700000" algn="tl">
                    <a:srgbClr val="000000">
                      <a:alpha val="43137"/>
                    </a:srgbClr>
                  </a:outerShdw>
                </a:effectLst>
              </a:rPr>
              <a:t>proprietà</a:t>
            </a:r>
            <a:r>
              <a:rPr lang="en-US" dirty="0" smtClean="0"/>
              <a:t>, </a:t>
            </a:r>
            <a:r>
              <a:rPr lang="en-US" dirty="0" err="1" smtClean="0"/>
              <a:t>i</a:t>
            </a:r>
            <a:r>
              <a:rPr lang="en-US" dirty="0" smtClean="0"/>
              <a:t> big data </a:t>
            </a:r>
            <a:r>
              <a:rPr lang="en-US" dirty="0" err="1" smtClean="0"/>
              <a:t>possono</a:t>
            </a:r>
            <a:r>
              <a:rPr lang="en-US" dirty="0" smtClean="0"/>
              <a:t> </a:t>
            </a:r>
            <a:r>
              <a:rPr lang="en-US" dirty="0" err="1" smtClean="0"/>
              <a:t>essere</a:t>
            </a:r>
            <a:r>
              <a:rPr lang="en-US" dirty="0" smtClean="0"/>
              <a:t> </a:t>
            </a:r>
            <a:r>
              <a:rPr lang="en-US" dirty="0" err="1" smtClean="0"/>
              <a:t>pensati</a:t>
            </a:r>
            <a:r>
              <a:rPr lang="en-US" dirty="0" smtClean="0"/>
              <a:t> come e </a:t>
            </a:r>
            <a:r>
              <a:rPr lang="en-US" dirty="0" err="1" smtClean="0"/>
              <a:t>collegati</a:t>
            </a:r>
            <a:r>
              <a:rPr lang="en-US" dirty="0" smtClean="0"/>
              <a:t> ad</a:t>
            </a:r>
          </a:p>
          <a:p>
            <a:pPr marL="0" indent="0">
              <a:buNone/>
            </a:pPr>
            <a:endParaRPr lang="en-US" sz="3800" dirty="0" smtClean="0"/>
          </a:p>
          <a:p>
            <a:pPr marL="0" indent="0">
              <a:buNone/>
            </a:pPr>
            <a:r>
              <a:rPr lang="en-US" sz="3800" b="1" dirty="0" smtClean="0"/>
              <a:t>“</a:t>
            </a:r>
            <a:r>
              <a:rPr lang="en-US" sz="3800" b="1" dirty="0" err="1" smtClean="0"/>
              <a:t>attività</a:t>
            </a:r>
            <a:r>
              <a:rPr lang="en-US" sz="3800" b="1" dirty="0" smtClean="0"/>
              <a:t> </a:t>
            </a:r>
            <a:r>
              <a:rPr lang="en-US" sz="3800" b="1" dirty="0" err="1" smtClean="0"/>
              <a:t>che</a:t>
            </a:r>
            <a:r>
              <a:rPr lang="en-US" sz="3800" b="1" dirty="0" smtClean="0"/>
              <a:t> </a:t>
            </a:r>
            <a:r>
              <a:rPr lang="en-US" sz="3800" b="1" dirty="0" err="1" smtClean="0"/>
              <a:t>si</a:t>
            </a:r>
            <a:r>
              <a:rPr lang="en-US" sz="3800" b="1" dirty="0" smtClean="0"/>
              <a:t> </a:t>
            </a:r>
            <a:r>
              <a:rPr lang="en-US" sz="3800" b="1" dirty="0" err="1" smtClean="0"/>
              <a:t>possono</a:t>
            </a:r>
            <a:r>
              <a:rPr lang="en-US" sz="3800" b="1" dirty="0" smtClean="0"/>
              <a:t> fare </a:t>
            </a:r>
            <a:r>
              <a:rPr lang="en-US" sz="3800" b="1" i="1" u="sng" dirty="0" smtClean="0">
                <a:effectLst>
                  <a:outerShdw blurRad="38100" dist="38100" dir="2700000" algn="tl">
                    <a:srgbClr val="000000">
                      <a:alpha val="43137"/>
                    </a:srgbClr>
                  </a:outerShdw>
                </a:effectLst>
              </a:rPr>
              <a:t>solo</a:t>
            </a:r>
            <a:r>
              <a:rPr lang="en-US" sz="3800" b="1" dirty="0" smtClean="0"/>
              <a:t> a </a:t>
            </a:r>
            <a:r>
              <a:rPr lang="en-US" sz="3800" b="1" dirty="0" err="1" smtClean="0"/>
              <a:t>grande</a:t>
            </a:r>
            <a:r>
              <a:rPr lang="en-US" sz="3800" b="1" dirty="0" smtClean="0"/>
              <a:t> </a:t>
            </a:r>
            <a:r>
              <a:rPr lang="en-US" sz="3800" b="1" dirty="0" err="1" smtClean="0"/>
              <a:t>scala</a:t>
            </a:r>
            <a:r>
              <a:rPr lang="en-US" sz="3800" b="1" dirty="0" smtClean="0"/>
              <a:t> (e non </a:t>
            </a:r>
            <a:r>
              <a:rPr lang="en-US" sz="3800" b="1" dirty="0" err="1" smtClean="0"/>
              <a:t>si</a:t>
            </a:r>
            <a:r>
              <a:rPr lang="en-US" sz="3800" b="1" dirty="0" smtClean="0"/>
              <a:t> </a:t>
            </a:r>
            <a:r>
              <a:rPr lang="en-US" sz="3800" b="1" dirty="0" err="1" smtClean="0"/>
              <a:t>può</a:t>
            </a:r>
            <a:r>
              <a:rPr lang="en-US" sz="3800" b="1" dirty="0" smtClean="0"/>
              <a:t> ad </a:t>
            </a:r>
            <a:r>
              <a:rPr lang="en-US" sz="3800" b="1" dirty="0" err="1" smtClean="0"/>
              <a:t>una</a:t>
            </a:r>
            <a:r>
              <a:rPr lang="en-US" sz="3800" b="1" dirty="0" smtClean="0"/>
              <a:t> </a:t>
            </a:r>
            <a:r>
              <a:rPr lang="en-US" sz="3800" b="1" dirty="0" err="1" smtClean="0"/>
              <a:t>scala</a:t>
            </a:r>
            <a:r>
              <a:rPr lang="en-US" sz="3800" b="1" dirty="0" smtClean="0"/>
              <a:t> </a:t>
            </a:r>
            <a:r>
              <a:rPr lang="en-US" sz="3800" b="1" dirty="0" err="1" smtClean="0"/>
              <a:t>ridotta</a:t>
            </a:r>
            <a:r>
              <a:rPr lang="en-US" sz="3800" b="1" dirty="0" smtClean="0"/>
              <a:t>) </a:t>
            </a:r>
          </a:p>
          <a:p>
            <a:r>
              <a:rPr lang="en-US" sz="3800" b="1" dirty="0" smtClean="0">
                <a:solidFill>
                  <a:srgbClr val="00B050"/>
                </a:solidFill>
              </a:rPr>
              <a:t>per </a:t>
            </a:r>
            <a:r>
              <a:rPr lang="en-US" sz="3800" b="1" dirty="0" err="1" smtClean="0">
                <a:solidFill>
                  <a:srgbClr val="00B050"/>
                </a:solidFill>
              </a:rPr>
              <a:t>estrarre</a:t>
            </a:r>
            <a:r>
              <a:rPr lang="en-US" sz="3800" b="1" dirty="0" smtClean="0">
                <a:solidFill>
                  <a:srgbClr val="00B050"/>
                </a:solidFill>
              </a:rPr>
              <a:t> </a:t>
            </a:r>
            <a:r>
              <a:rPr lang="en-US" sz="3800" b="1" dirty="0" err="1" smtClean="0">
                <a:solidFill>
                  <a:srgbClr val="00B050"/>
                </a:solidFill>
              </a:rPr>
              <a:t>nuove</a:t>
            </a:r>
            <a:r>
              <a:rPr lang="en-US" sz="3800" b="1" dirty="0" smtClean="0">
                <a:solidFill>
                  <a:srgbClr val="00B050"/>
                </a:solidFill>
              </a:rPr>
              <a:t> </a:t>
            </a:r>
            <a:r>
              <a:rPr lang="en-US" sz="3800" b="1" dirty="0" err="1" smtClean="0">
                <a:solidFill>
                  <a:srgbClr val="00B050"/>
                </a:solidFill>
              </a:rPr>
              <a:t>viste</a:t>
            </a:r>
            <a:r>
              <a:rPr lang="en-US" sz="3800" b="1" dirty="0" smtClean="0">
                <a:solidFill>
                  <a:srgbClr val="00B050"/>
                </a:solidFill>
              </a:rPr>
              <a:t> </a:t>
            </a:r>
            <a:r>
              <a:rPr lang="en-US" sz="3800" b="1" dirty="0" err="1" smtClean="0">
                <a:solidFill>
                  <a:srgbClr val="00B050"/>
                </a:solidFill>
              </a:rPr>
              <a:t>ed</a:t>
            </a:r>
            <a:r>
              <a:rPr lang="en-US" sz="3800" b="1" dirty="0" smtClean="0">
                <a:solidFill>
                  <a:srgbClr val="00B050"/>
                </a:solidFill>
              </a:rPr>
              <a:t> </a:t>
            </a:r>
            <a:r>
              <a:rPr lang="en-US" sz="3800" b="1" dirty="0" err="1" smtClean="0">
                <a:solidFill>
                  <a:srgbClr val="00B050"/>
                </a:solidFill>
              </a:rPr>
              <a:t>approfondimenti</a:t>
            </a:r>
            <a:r>
              <a:rPr lang="en-US" sz="3800" b="1" dirty="0" smtClean="0">
                <a:solidFill>
                  <a:srgbClr val="00B050"/>
                </a:solidFill>
              </a:rPr>
              <a:t> </a:t>
            </a:r>
            <a:endParaRPr lang="en-US" sz="3800" b="1" dirty="0" smtClean="0"/>
          </a:p>
          <a:p>
            <a:r>
              <a:rPr lang="en-US" sz="3800" b="1" dirty="0" err="1" smtClean="0">
                <a:solidFill>
                  <a:srgbClr val="00B050"/>
                </a:solidFill>
                <a:effectLst>
                  <a:outerShdw blurRad="38100" dist="38100" dir="2700000" algn="tl">
                    <a:srgbClr val="000000">
                      <a:alpha val="43137"/>
                    </a:srgbClr>
                  </a:outerShdw>
                </a:effectLst>
              </a:rPr>
              <a:t>creare</a:t>
            </a:r>
            <a:r>
              <a:rPr lang="en-US" sz="3800" b="1" dirty="0" smtClean="0">
                <a:solidFill>
                  <a:srgbClr val="00B050"/>
                </a:solidFill>
                <a:effectLst>
                  <a:outerShdw blurRad="38100" dist="38100" dir="2700000" algn="tl">
                    <a:srgbClr val="000000">
                      <a:alpha val="43137"/>
                    </a:srgbClr>
                  </a:outerShdw>
                </a:effectLst>
              </a:rPr>
              <a:t> </a:t>
            </a:r>
            <a:r>
              <a:rPr lang="en-US" sz="3800" b="1" dirty="0" err="1" smtClean="0">
                <a:solidFill>
                  <a:srgbClr val="00B050"/>
                </a:solidFill>
                <a:effectLst>
                  <a:outerShdw blurRad="38100" dist="38100" dir="2700000" algn="tl">
                    <a:srgbClr val="000000">
                      <a:alpha val="43137"/>
                    </a:srgbClr>
                  </a:outerShdw>
                </a:effectLst>
              </a:rPr>
              <a:t>nuove</a:t>
            </a:r>
            <a:r>
              <a:rPr lang="en-US" sz="3800" b="1" dirty="0" smtClean="0">
                <a:solidFill>
                  <a:srgbClr val="00B050"/>
                </a:solidFill>
                <a:effectLst>
                  <a:outerShdw blurRad="38100" dist="38100" dir="2700000" algn="tl">
                    <a:srgbClr val="000000">
                      <a:alpha val="43137"/>
                    </a:srgbClr>
                  </a:outerShdw>
                </a:effectLst>
              </a:rPr>
              <a:t> </a:t>
            </a:r>
            <a:r>
              <a:rPr lang="en-US" sz="3800" b="1" dirty="0" err="1" smtClean="0">
                <a:solidFill>
                  <a:srgbClr val="00B050"/>
                </a:solidFill>
                <a:effectLst>
                  <a:outerShdw blurRad="38100" dist="38100" dir="2700000" algn="tl">
                    <a:srgbClr val="000000">
                      <a:alpha val="43137"/>
                    </a:srgbClr>
                  </a:outerShdw>
                </a:effectLst>
              </a:rPr>
              <a:t>forme</a:t>
            </a:r>
            <a:r>
              <a:rPr lang="en-US" sz="3800" b="1" dirty="0" smtClean="0">
                <a:solidFill>
                  <a:srgbClr val="00B050"/>
                </a:solidFill>
                <a:effectLst>
                  <a:outerShdw blurRad="38100" dist="38100" dir="2700000" algn="tl">
                    <a:srgbClr val="000000">
                      <a:alpha val="43137"/>
                    </a:srgbClr>
                  </a:outerShdw>
                </a:effectLst>
              </a:rPr>
              <a:t> di </a:t>
            </a:r>
            <a:r>
              <a:rPr lang="en-US" sz="3800" b="1" dirty="0" err="1" smtClean="0">
                <a:solidFill>
                  <a:srgbClr val="00B050"/>
                </a:solidFill>
                <a:effectLst>
                  <a:outerShdw blurRad="38100" dist="38100" dir="2700000" algn="tl">
                    <a:srgbClr val="000000">
                      <a:alpha val="43137"/>
                    </a:srgbClr>
                  </a:outerShdw>
                </a:effectLst>
              </a:rPr>
              <a:t>valore</a:t>
            </a:r>
            <a:endParaRPr lang="en-US" sz="3800" b="1" dirty="0" smtClean="0">
              <a:effectLst>
                <a:outerShdw blurRad="38100" dist="38100" dir="2700000" algn="tl">
                  <a:srgbClr val="000000">
                    <a:alpha val="43137"/>
                  </a:srgbClr>
                </a:outerShdw>
              </a:effectLst>
            </a:endParaRPr>
          </a:p>
          <a:p>
            <a:pPr marL="0" indent="0">
              <a:buNone/>
            </a:pPr>
            <a:r>
              <a:rPr lang="en-US" sz="3800" b="1" dirty="0" smtClean="0"/>
              <a:t>in </a:t>
            </a:r>
            <a:r>
              <a:rPr lang="en-US" sz="3800" b="1" dirty="0" err="1" smtClean="0"/>
              <a:t>modalità</a:t>
            </a:r>
            <a:r>
              <a:rPr lang="en-US" sz="3800" b="1" dirty="0" smtClean="0"/>
              <a:t> </a:t>
            </a:r>
            <a:r>
              <a:rPr lang="en-US" sz="3800" b="1" dirty="0" err="1" smtClean="0"/>
              <a:t>tali</a:t>
            </a:r>
            <a:r>
              <a:rPr lang="en-US" sz="3800" b="1" dirty="0" smtClean="0"/>
              <a:t> da </a:t>
            </a:r>
            <a:r>
              <a:rPr lang="en-US" sz="3800" b="1" dirty="0" err="1" smtClean="0"/>
              <a:t>cambiare</a:t>
            </a:r>
            <a:r>
              <a:rPr lang="en-US" sz="3800" b="1" dirty="0" smtClean="0"/>
              <a:t> </a:t>
            </a:r>
            <a:r>
              <a:rPr lang="en-US" sz="3800" b="1" dirty="0" err="1" smtClean="0"/>
              <a:t>il</a:t>
            </a:r>
            <a:r>
              <a:rPr lang="en-US" sz="3800" b="1" dirty="0" smtClean="0"/>
              <a:t> </a:t>
            </a:r>
            <a:r>
              <a:rPr lang="en-US" sz="3800" b="1" dirty="0" err="1" smtClean="0"/>
              <a:t>mercato</a:t>
            </a:r>
            <a:r>
              <a:rPr lang="en-US" sz="3800" b="1" dirty="0" smtClean="0"/>
              <a:t>, le </a:t>
            </a:r>
            <a:r>
              <a:rPr lang="en-US" sz="3800" b="1" dirty="0" err="1" smtClean="0"/>
              <a:t>organizzazioni</a:t>
            </a:r>
            <a:r>
              <a:rPr lang="en-US" sz="3800" b="1" dirty="0" smtClean="0"/>
              <a:t>, le </a:t>
            </a:r>
            <a:r>
              <a:rPr lang="en-US" sz="3800" b="1" dirty="0" err="1" smtClean="0"/>
              <a:t>relazioni</a:t>
            </a:r>
            <a:r>
              <a:rPr lang="en-US" sz="3800" b="1" dirty="0" smtClean="0"/>
              <a:t> </a:t>
            </a:r>
            <a:r>
              <a:rPr lang="en-US" sz="3800" b="1" dirty="0" err="1" smtClean="0"/>
              <a:t>tra</a:t>
            </a:r>
            <a:r>
              <a:rPr lang="en-US" sz="3800" b="1" dirty="0" smtClean="0"/>
              <a:t> </a:t>
            </a:r>
            <a:r>
              <a:rPr lang="en-US" sz="3800" b="1" dirty="0" err="1" smtClean="0"/>
              <a:t>cittadini</a:t>
            </a:r>
            <a:r>
              <a:rPr lang="en-US" sz="3800" b="1" dirty="0" smtClean="0"/>
              <a:t> </a:t>
            </a:r>
            <a:r>
              <a:rPr lang="en-US" sz="3800" b="1" dirty="0" err="1" smtClean="0"/>
              <a:t>ed</a:t>
            </a:r>
            <a:r>
              <a:rPr lang="en-US" sz="3800" b="1" dirty="0" smtClean="0"/>
              <a:t> </a:t>
            </a:r>
            <a:r>
              <a:rPr lang="en-US" sz="3800" b="1" dirty="0" err="1" smtClean="0"/>
              <a:t>i</a:t>
            </a:r>
            <a:r>
              <a:rPr lang="en-US" sz="3800" b="1" dirty="0" smtClean="0"/>
              <a:t> </a:t>
            </a:r>
            <a:r>
              <a:rPr lang="en-US" sz="3800" b="1" dirty="0" err="1" smtClean="0"/>
              <a:t>governi</a:t>
            </a:r>
            <a:r>
              <a:rPr lang="en-US" sz="3800" b="1" dirty="0" smtClean="0"/>
              <a:t>, </a:t>
            </a:r>
            <a:r>
              <a:rPr lang="en-US" sz="3800" b="1" dirty="0" err="1" smtClean="0"/>
              <a:t>ed</a:t>
            </a:r>
            <a:r>
              <a:rPr lang="en-US" sz="3800" b="1" dirty="0" smtClean="0"/>
              <a:t> </a:t>
            </a:r>
            <a:r>
              <a:rPr lang="en-US" sz="3800" b="1" dirty="0" err="1" smtClean="0"/>
              <a:t>altro</a:t>
            </a:r>
            <a:r>
              <a:rPr lang="en-US" sz="3800" b="1" dirty="0" smtClean="0"/>
              <a:t> </a:t>
            </a:r>
            <a:r>
              <a:rPr lang="en-US" sz="3800" b="1" dirty="0" err="1" smtClean="0"/>
              <a:t>ancora</a:t>
            </a:r>
            <a:r>
              <a:rPr lang="en-US" sz="3800" b="1" dirty="0" smtClean="0"/>
              <a:t>”</a:t>
            </a:r>
          </a:p>
        </p:txBody>
      </p:sp>
    </p:spTree>
    <p:extLst>
      <p:ext uri="{BB962C8B-B14F-4D97-AF65-F5344CB8AC3E}">
        <p14:creationId xmlns:p14="http://schemas.microsoft.com/office/powerpoint/2010/main" val="167843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Ethical</a:t>
            </a:r>
            <a:r>
              <a:rPr lang="it-IT" dirty="0" smtClean="0"/>
              <a:t> </a:t>
            </a:r>
            <a:r>
              <a:rPr lang="it-IT" dirty="0" err="1" smtClean="0"/>
              <a:t>issues</a:t>
            </a:r>
            <a:r>
              <a:rPr lang="it-IT" dirty="0" smtClean="0"/>
              <a:t> </a:t>
            </a:r>
            <a:endParaRPr lang="it-IT" dirty="0"/>
          </a:p>
        </p:txBody>
      </p:sp>
      <p:sp>
        <p:nvSpPr>
          <p:cNvPr id="3" name="Segnaposto contenuto 2"/>
          <p:cNvSpPr>
            <a:spLocks noGrp="1"/>
          </p:cNvSpPr>
          <p:nvPr>
            <p:ph idx="1"/>
          </p:nvPr>
        </p:nvSpPr>
        <p:spPr>
          <a:xfrm>
            <a:off x="323528" y="1484784"/>
            <a:ext cx="8640960" cy="5256584"/>
          </a:xfrm>
        </p:spPr>
        <p:txBody>
          <a:bodyPr>
            <a:normAutofit lnSpcReduction="10000"/>
          </a:bodyPr>
          <a:lstStyle/>
          <a:p>
            <a:pPr marL="0" indent="0">
              <a:buNone/>
            </a:pPr>
            <a:r>
              <a:rPr lang="en-US" dirty="0" smtClean="0"/>
              <a:t>La </a:t>
            </a:r>
            <a:r>
              <a:rPr lang="en-US" dirty="0" err="1" smtClean="0"/>
              <a:t>rivoluzione</a:t>
            </a:r>
            <a:r>
              <a:rPr lang="en-US" dirty="0" smtClean="0"/>
              <a:t> </a:t>
            </a:r>
            <a:r>
              <a:rPr lang="en-US" dirty="0" err="1" smtClean="0"/>
              <a:t>dei</a:t>
            </a:r>
            <a:r>
              <a:rPr lang="en-US" dirty="0" smtClean="0"/>
              <a:t> Big </a:t>
            </a:r>
            <a:r>
              <a:rPr lang="en-US" dirty="0"/>
              <a:t>Data </a:t>
            </a:r>
            <a:r>
              <a:rPr lang="en-US" dirty="0" smtClean="0"/>
              <a:t>ha </a:t>
            </a:r>
            <a:r>
              <a:rPr lang="en-US" dirty="0" err="1" smtClean="0"/>
              <a:t>generato</a:t>
            </a:r>
            <a:r>
              <a:rPr lang="en-US" dirty="0" smtClean="0"/>
              <a:t> un </a:t>
            </a:r>
            <a:r>
              <a:rPr lang="en-US" dirty="0" err="1" smtClean="0"/>
              <a:t>numero</a:t>
            </a:r>
            <a:r>
              <a:rPr lang="en-US" dirty="0" smtClean="0"/>
              <a:t> </a:t>
            </a:r>
            <a:r>
              <a:rPr lang="en-US" dirty="0" err="1" smtClean="0"/>
              <a:t>elevato</a:t>
            </a:r>
            <a:r>
              <a:rPr lang="en-US" dirty="0" smtClean="0"/>
              <a:t> di </a:t>
            </a:r>
            <a:r>
              <a:rPr lang="en-US" dirty="0" err="1" smtClean="0"/>
              <a:t>problemi</a:t>
            </a:r>
            <a:r>
              <a:rPr lang="en-US" dirty="0" smtClean="0"/>
              <a:t> </a:t>
            </a:r>
            <a:r>
              <a:rPr lang="en-US" dirty="0" err="1" smtClean="0"/>
              <a:t>etici</a:t>
            </a:r>
            <a:r>
              <a:rPr lang="en-US" dirty="0" smtClean="0"/>
              <a:t> </a:t>
            </a:r>
            <a:r>
              <a:rPr lang="en-US" dirty="0" err="1" smtClean="0"/>
              <a:t>collegati</a:t>
            </a:r>
            <a:r>
              <a:rPr lang="en-US" dirty="0" smtClean="0"/>
              <a:t> a  </a:t>
            </a:r>
          </a:p>
          <a:p>
            <a:pPr marL="0" indent="0">
              <a:buNone/>
            </a:pPr>
            <a:r>
              <a:rPr lang="en-US" dirty="0" smtClean="0">
                <a:solidFill>
                  <a:srgbClr val="7030A0"/>
                </a:solidFill>
              </a:rPr>
              <a:t>privacy</a:t>
            </a:r>
            <a:r>
              <a:rPr lang="en-US" dirty="0">
                <a:solidFill>
                  <a:srgbClr val="7030A0"/>
                </a:solidFill>
              </a:rPr>
              <a:t>, </a:t>
            </a:r>
            <a:r>
              <a:rPr lang="en-US" dirty="0" err="1" smtClean="0">
                <a:solidFill>
                  <a:srgbClr val="7030A0"/>
                </a:solidFill>
              </a:rPr>
              <a:t>confidenzialità</a:t>
            </a:r>
            <a:r>
              <a:rPr lang="en-US" dirty="0" smtClean="0">
                <a:solidFill>
                  <a:srgbClr val="7030A0"/>
                </a:solidFill>
              </a:rPr>
              <a:t>, </a:t>
            </a:r>
            <a:r>
              <a:rPr lang="en-US" dirty="0" err="1" smtClean="0">
                <a:solidFill>
                  <a:srgbClr val="7030A0"/>
                </a:solidFill>
              </a:rPr>
              <a:t>trasparenza</a:t>
            </a:r>
            <a:r>
              <a:rPr lang="en-US" dirty="0" smtClean="0">
                <a:solidFill>
                  <a:srgbClr val="7030A0"/>
                </a:solidFill>
              </a:rPr>
              <a:t> </a:t>
            </a:r>
            <a:r>
              <a:rPr lang="en-US" dirty="0" err="1" smtClean="0">
                <a:solidFill>
                  <a:srgbClr val="7030A0"/>
                </a:solidFill>
              </a:rPr>
              <a:t>ed</a:t>
            </a:r>
            <a:r>
              <a:rPr lang="en-US" dirty="0" smtClean="0">
                <a:solidFill>
                  <a:srgbClr val="7030A0"/>
                </a:solidFill>
              </a:rPr>
              <a:t> </a:t>
            </a:r>
            <a:r>
              <a:rPr lang="en-US" dirty="0" err="1" smtClean="0">
                <a:solidFill>
                  <a:srgbClr val="7030A0"/>
                </a:solidFill>
              </a:rPr>
              <a:t>identità</a:t>
            </a:r>
            <a:r>
              <a:rPr lang="en-US" dirty="0" smtClean="0">
                <a:solidFill>
                  <a:srgbClr val="7030A0"/>
                </a:solidFill>
              </a:rPr>
              <a:t>.</a:t>
            </a:r>
            <a:r>
              <a:rPr lang="en-US" dirty="0" smtClean="0">
                <a:solidFill>
                  <a:srgbClr val="FF0000"/>
                </a:solidFill>
              </a:rPr>
              <a:t> </a:t>
            </a:r>
          </a:p>
          <a:p>
            <a:pPr marL="0" indent="0">
              <a:buNone/>
            </a:pPr>
            <a:r>
              <a:rPr lang="en-US" dirty="0" err="1" smtClean="0"/>
              <a:t>Domande</a:t>
            </a:r>
            <a:r>
              <a:rPr lang="en-US" dirty="0" smtClean="0"/>
              <a:t> a cui è </a:t>
            </a:r>
            <a:r>
              <a:rPr lang="en-US" dirty="0" err="1" smtClean="0"/>
              <a:t>necessario</a:t>
            </a:r>
            <a:r>
              <a:rPr lang="en-US" dirty="0" smtClean="0"/>
              <a:t> </a:t>
            </a:r>
            <a:r>
              <a:rPr lang="en-US" dirty="0" err="1" smtClean="0"/>
              <a:t>rispondere</a:t>
            </a:r>
            <a:r>
              <a:rPr lang="en-US" dirty="0" smtClean="0"/>
              <a:t>:</a:t>
            </a:r>
          </a:p>
          <a:p>
            <a:pPr marL="0" indent="0">
              <a:buNone/>
            </a:pPr>
            <a:endParaRPr lang="en-US" dirty="0"/>
          </a:p>
          <a:p>
            <a:r>
              <a:rPr lang="en-US" dirty="0" smtClean="0">
                <a:solidFill>
                  <a:srgbClr val="C00000"/>
                </a:solidFill>
              </a:rPr>
              <a:t>Chi è </a:t>
            </a:r>
            <a:r>
              <a:rPr lang="en-US" dirty="0" err="1" smtClean="0">
                <a:solidFill>
                  <a:srgbClr val="C00000"/>
                </a:solidFill>
              </a:rPr>
              <a:t>il</a:t>
            </a:r>
            <a:r>
              <a:rPr lang="en-US" dirty="0" smtClean="0">
                <a:solidFill>
                  <a:srgbClr val="C00000"/>
                </a:solidFill>
              </a:rPr>
              <a:t> </a:t>
            </a:r>
            <a:r>
              <a:rPr lang="en-US" dirty="0" err="1" smtClean="0">
                <a:solidFill>
                  <a:srgbClr val="C00000"/>
                </a:solidFill>
              </a:rPr>
              <a:t>proprietario</a:t>
            </a:r>
            <a:r>
              <a:rPr lang="en-US" dirty="0" smtClean="0">
                <a:solidFill>
                  <a:srgbClr val="C00000"/>
                </a:solidFill>
              </a:rPr>
              <a:t> </a:t>
            </a:r>
            <a:r>
              <a:rPr lang="en-US" dirty="0" smtClean="0"/>
              <a:t>di </a:t>
            </a:r>
            <a:r>
              <a:rPr lang="en-US" dirty="0" err="1" smtClean="0"/>
              <a:t>tutti</a:t>
            </a:r>
            <a:r>
              <a:rPr lang="en-US" dirty="0" smtClean="0"/>
              <a:t> </a:t>
            </a:r>
            <a:r>
              <a:rPr lang="en-US" dirty="0" err="1" smtClean="0"/>
              <a:t>i</a:t>
            </a:r>
            <a:r>
              <a:rPr lang="en-US" dirty="0" smtClean="0"/>
              <a:t> </a:t>
            </a:r>
            <a:r>
              <a:rPr lang="en-US" dirty="0" err="1" smtClean="0"/>
              <a:t>dati</a:t>
            </a:r>
            <a:r>
              <a:rPr lang="en-US" dirty="0" smtClean="0"/>
              <a:t> </a:t>
            </a:r>
            <a:r>
              <a:rPr lang="en-US" dirty="0" err="1" smtClean="0"/>
              <a:t>che</a:t>
            </a:r>
            <a:r>
              <a:rPr lang="en-US" dirty="0" smtClean="0"/>
              <a:t> </a:t>
            </a:r>
            <a:r>
              <a:rPr lang="en-US" dirty="0" err="1" smtClean="0"/>
              <a:t>si</a:t>
            </a:r>
            <a:r>
              <a:rPr lang="en-US" dirty="0" smtClean="0"/>
              <a:t> </a:t>
            </a:r>
            <a:r>
              <a:rPr lang="en-US" dirty="0" err="1" smtClean="0"/>
              <a:t>stanno</a:t>
            </a:r>
            <a:r>
              <a:rPr lang="en-US" dirty="0" smtClean="0"/>
              <a:t> </a:t>
            </a:r>
            <a:r>
              <a:rPr lang="en-US" dirty="0" err="1" smtClean="0"/>
              <a:t>analizzando</a:t>
            </a:r>
            <a:r>
              <a:rPr lang="en-US" dirty="0" smtClean="0"/>
              <a:t>? </a:t>
            </a:r>
          </a:p>
          <a:p>
            <a:r>
              <a:rPr lang="en-US" dirty="0" err="1" smtClean="0"/>
              <a:t>Esistono</a:t>
            </a:r>
            <a:r>
              <a:rPr lang="en-US" dirty="0" smtClean="0"/>
              <a:t> </a:t>
            </a:r>
            <a:r>
              <a:rPr lang="en-US" dirty="0" err="1" smtClean="0">
                <a:solidFill>
                  <a:srgbClr val="C00000"/>
                </a:solidFill>
              </a:rPr>
              <a:t>limiti</a:t>
            </a:r>
            <a:r>
              <a:rPr lang="en-US" dirty="0" smtClean="0">
                <a:solidFill>
                  <a:srgbClr val="C00000"/>
                </a:solidFill>
              </a:rPr>
              <a:t> a </a:t>
            </a:r>
            <a:r>
              <a:rPr lang="en-US" dirty="0" err="1" smtClean="0"/>
              <a:t>quali</a:t>
            </a:r>
            <a:r>
              <a:rPr lang="en-US" dirty="0" smtClean="0"/>
              <a:t> tipi di </a:t>
            </a:r>
            <a:r>
              <a:rPr lang="en-US" dirty="0" err="1" smtClean="0">
                <a:solidFill>
                  <a:srgbClr val="C00000"/>
                </a:solidFill>
              </a:rPr>
              <a:t>inferenza</a:t>
            </a:r>
            <a:r>
              <a:rPr lang="en-US" dirty="0" smtClean="0">
                <a:solidFill>
                  <a:srgbClr val="C00000"/>
                </a:solidFill>
              </a:rPr>
              <a:t> </a:t>
            </a:r>
            <a:r>
              <a:rPr lang="en-US" dirty="0" err="1" smtClean="0"/>
              <a:t>poter</a:t>
            </a:r>
            <a:r>
              <a:rPr lang="en-US" dirty="0" smtClean="0"/>
              <a:t> fare </a:t>
            </a:r>
          </a:p>
          <a:p>
            <a:r>
              <a:rPr lang="en-US" dirty="0" err="1" smtClean="0">
                <a:solidFill>
                  <a:srgbClr val="C00000"/>
                </a:solidFill>
              </a:rPr>
              <a:t>Quali</a:t>
            </a:r>
            <a:r>
              <a:rPr lang="en-US" dirty="0" smtClean="0">
                <a:solidFill>
                  <a:srgbClr val="C00000"/>
                </a:solidFill>
              </a:rPr>
              <a:t> </a:t>
            </a:r>
            <a:r>
              <a:rPr lang="en-US" dirty="0" err="1" smtClean="0">
                <a:solidFill>
                  <a:srgbClr val="C00000"/>
                </a:solidFill>
              </a:rPr>
              <a:t>decisioni</a:t>
            </a:r>
            <a:r>
              <a:rPr lang="en-US" dirty="0" smtClean="0">
                <a:solidFill>
                  <a:srgbClr val="C00000"/>
                </a:solidFill>
              </a:rPr>
              <a:t> </a:t>
            </a:r>
            <a:r>
              <a:rPr lang="en-US" dirty="0" err="1" smtClean="0">
                <a:solidFill>
                  <a:srgbClr val="C00000"/>
                </a:solidFill>
              </a:rPr>
              <a:t>possono</a:t>
            </a:r>
            <a:r>
              <a:rPr lang="en-US" dirty="0" smtClean="0">
                <a:solidFill>
                  <a:srgbClr val="C00000"/>
                </a:solidFill>
              </a:rPr>
              <a:t> </a:t>
            </a:r>
            <a:r>
              <a:rPr lang="en-US" dirty="0" err="1" smtClean="0">
                <a:solidFill>
                  <a:srgbClr val="C00000"/>
                </a:solidFill>
              </a:rPr>
              <a:t>essere</a:t>
            </a:r>
            <a:r>
              <a:rPr lang="en-US" dirty="0" smtClean="0">
                <a:solidFill>
                  <a:srgbClr val="C00000"/>
                </a:solidFill>
              </a:rPr>
              <a:t> </a:t>
            </a:r>
            <a:r>
              <a:rPr lang="en-US" dirty="0" err="1" smtClean="0">
                <a:solidFill>
                  <a:srgbClr val="C00000"/>
                </a:solidFill>
              </a:rPr>
              <a:t>prese</a:t>
            </a:r>
            <a:r>
              <a:rPr lang="en-US" dirty="0" smtClean="0">
                <a:solidFill>
                  <a:srgbClr val="C00000"/>
                </a:solidFill>
              </a:rPr>
              <a:t>, </a:t>
            </a:r>
            <a:r>
              <a:rPr lang="en-US" dirty="0" err="1" smtClean="0">
                <a:solidFill>
                  <a:srgbClr val="C00000"/>
                </a:solidFill>
              </a:rPr>
              <a:t>basandosi</a:t>
            </a:r>
            <a:r>
              <a:rPr lang="en-US" dirty="0" smtClean="0">
                <a:solidFill>
                  <a:srgbClr val="C00000"/>
                </a:solidFill>
              </a:rPr>
              <a:t> </a:t>
            </a:r>
            <a:r>
              <a:rPr lang="en-US" dirty="0" err="1" smtClean="0">
                <a:solidFill>
                  <a:srgbClr val="C00000"/>
                </a:solidFill>
              </a:rPr>
              <a:t>su</a:t>
            </a:r>
            <a:r>
              <a:rPr lang="en-US" dirty="0" smtClean="0">
                <a:solidFill>
                  <a:srgbClr val="C00000"/>
                </a:solidFill>
              </a:rPr>
              <a:t> </a:t>
            </a:r>
            <a:r>
              <a:rPr lang="en-US" dirty="0" err="1" smtClean="0">
                <a:solidFill>
                  <a:srgbClr val="C00000"/>
                </a:solidFill>
              </a:rPr>
              <a:t>tali</a:t>
            </a:r>
            <a:r>
              <a:rPr lang="en-US" dirty="0" smtClean="0">
                <a:solidFill>
                  <a:srgbClr val="C00000"/>
                </a:solidFill>
              </a:rPr>
              <a:t> </a:t>
            </a:r>
            <a:r>
              <a:rPr lang="en-US" dirty="0" err="1" smtClean="0">
                <a:solidFill>
                  <a:srgbClr val="C00000"/>
                </a:solidFill>
              </a:rPr>
              <a:t>inferenze</a:t>
            </a:r>
            <a:r>
              <a:rPr lang="en-US" dirty="0" smtClean="0">
                <a:solidFill>
                  <a:srgbClr val="C00000"/>
                </a:solidFill>
              </a:rPr>
              <a:t>,  </a:t>
            </a:r>
            <a:r>
              <a:rPr lang="en-US" dirty="0" err="1" smtClean="0">
                <a:solidFill>
                  <a:srgbClr val="C00000"/>
                </a:solidFill>
              </a:rPr>
              <a:t>relativamente</a:t>
            </a:r>
            <a:r>
              <a:rPr lang="en-US" dirty="0" smtClean="0">
                <a:solidFill>
                  <a:srgbClr val="C00000"/>
                </a:solidFill>
              </a:rPr>
              <a:t> </a:t>
            </a:r>
            <a:r>
              <a:rPr lang="en-US" dirty="0" err="1" smtClean="0">
                <a:solidFill>
                  <a:srgbClr val="C00000"/>
                </a:solidFill>
              </a:rPr>
              <a:t>alle</a:t>
            </a:r>
            <a:r>
              <a:rPr lang="en-US" dirty="0" smtClean="0">
                <a:solidFill>
                  <a:srgbClr val="C00000"/>
                </a:solidFill>
              </a:rPr>
              <a:t> </a:t>
            </a:r>
            <a:r>
              <a:rPr lang="en-US" dirty="0" err="1" smtClean="0">
                <a:solidFill>
                  <a:srgbClr val="C00000"/>
                </a:solidFill>
              </a:rPr>
              <a:t>persone</a:t>
            </a:r>
            <a:r>
              <a:rPr lang="en-US" dirty="0" smtClean="0"/>
              <a:t>? </a:t>
            </a:r>
          </a:p>
          <a:p>
            <a:pPr marL="0" indent="0">
              <a:buNone/>
            </a:pPr>
            <a:endParaRPr lang="it-IT" dirty="0"/>
          </a:p>
          <a:p>
            <a:endParaRPr lang="it-IT" dirty="0"/>
          </a:p>
        </p:txBody>
      </p:sp>
    </p:spTree>
    <p:extLst>
      <p:ext uri="{BB962C8B-B14F-4D97-AF65-F5344CB8AC3E}">
        <p14:creationId xmlns:p14="http://schemas.microsoft.com/office/powerpoint/2010/main" val="53449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008112"/>
          </a:xfrm>
        </p:spPr>
        <p:txBody>
          <a:bodyPr/>
          <a:lstStyle/>
          <a:p>
            <a:r>
              <a:rPr lang="it-IT" dirty="0" err="1"/>
              <a:t>Ethical</a:t>
            </a:r>
            <a:r>
              <a:rPr lang="it-IT" dirty="0"/>
              <a:t> </a:t>
            </a:r>
            <a:r>
              <a:rPr lang="it-IT" dirty="0" err="1"/>
              <a:t>issues</a:t>
            </a:r>
            <a:r>
              <a:rPr lang="it-IT" dirty="0"/>
              <a:t> </a:t>
            </a:r>
            <a:r>
              <a:rPr lang="it-IT" dirty="0" smtClean="0"/>
              <a:t>(2)</a:t>
            </a:r>
            <a:endParaRPr lang="it-IT" dirty="0"/>
          </a:p>
        </p:txBody>
      </p:sp>
      <p:sp>
        <p:nvSpPr>
          <p:cNvPr id="3" name="Segnaposto contenuto 2"/>
          <p:cNvSpPr>
            <a:spLocks noGrp="1"/>
          </p:cNvSpPr>
          <p:nvPr>
            <p:ph idx="1"/>
          </p:nvPr>
        </p:nvSpPr>
        <p:spPr>
          <a:xfrm>
            <a:off x="385192" y="1700808"/>
            <a:ext cx="8507288" cy="4824536"/>
          </a:xfrm>
        </p:spPr>
        <p:txBody>
          <a:bodyPr>
            <a:noAutofit/>
          </a:bodyPr>
          <a:lstStyle/>
          <a:p>
            <a:pPr marL="0" indent="0">
              <a:buNone/>
            </a:pPr>
            <a:r>
              <a:rPr lang="en-US" sz="2000" dirty="0" smtClean="0"/>
              <a:t>Big </a:t>
            </a:r>
            <a:r>
              <a:rPr lang="en-US" sz="2000" dirty="0"/>
              <a:t>data </a:t>
            </a:r>
            <a:r>
              <a:rPr lang="en-US" sz="2000" dirty="0" err="1" smtClean="0"/>
              <a:t>estendono</a:t>
            </a:r>
            <a:r>
              <a:rPr lang="en-US" sz="2000" dirty="0" smtClean="0"/>
              <a:t> </a:t>
            </a:r>
            <a:r>
              <a:rPr lang="en-US" sz="2000" dirty="0" err="1" smtClean="0"/>
              <a:t>quelli</a:t>
            </a:r>
            <a:r>
              <a:rPr lang="en-US" sz="2000" dirty="0" smtClean="0"/>
              <a:t> </a:t>
            </a:r>
            <a:r>
              <a:rPr lang="en-US" sz="2000" dirty="0" err="1" smtClean="0"/>
              <a:t>che</a:t>
            </a:r>
            <a:r>
              <a:rPr lang="en-US" sz="2000" dirty="0" smtClean="0"/>
              <a:t> </a:t>
            </a:r>
            <a:r>
              <a:rPr lang="en-US" sz="2000" dirty="0" err="1" smtClean="0"/>
              <a:t>noi</a:t>
            </a:r>
            <a:r>
              <a:rPr lang="en-US" sz="2000" dirty="0" smtClean="0"/>
              <a:t> </a:t>
            </a:r>
            <a:r>
              <a:rPr lang="en-US" sz="2000" dirty="0" err="1" smtClean="0"/>
              <a:t>pensiamo</a:t>
            </a:r>
            <a:r>
              <a:rPr lang="en-US" sz="2000" dirty="0" smtClean="0"/>
              <a:t> </a:t>
            </a:r>
            <a:r>
              <a:rPr lang="en-US" sz="2000" dirty="0" err="1" smtClean="0"/>
              <a:t>siano</a:t>
            </a:r>
            <a:r>
              <a:rPr lang="en-US" sz="2000" dirty="0" smtClean="0"/>
              <a:t> </a:t>
            </a:r>
            <a:r>
              <a:rPr lang="en-US" sz="2000" dirty="0" err="1" smtClean="0"/>
              <a:t>problemi</a:t>
            </a:r>
            <a:r>
              <a:rPr lang="en-US" sz="2000" dirty="0" smtClean="0"/>
              <a:t> </a:t>
            </a:r>
            <a:r>
              <a:rPr lang="en-US" sz="2000" dirty="0" err="1" smtClean="0"/>
              <a:t>etici</a:t>
            </a:r>
            <a:r>
              <a:rPr lang="en-US" sz="2000" dirty="0" smtClean="0"/>
              <a:t> </a:t>
            </a:r>
            <a:r>
              <a:rPr lang="en-US" sz="2000" dirty="0" err="1" smtClean="0"/>
              <a:t>spostando</a:t>
            </a:r>
            <a:r>
              <a:rPr lang="en-US" sz="2000" dirty="0" smtClean="0"/>
              <a:t> la nostra </a:t>
            </a:r>
            <a:r>
              <a:rPr lang="en-US" sz="2000" dirty="0" err="1" smtClean="0"/>
              <a:t>indagine</a:t>
            </a:r>
            <a:r>
              <a:rPr lang="en-US" sz="2000" dirty="0" smtClean="0"/>
              <a:t> da </a:t>
            </a:r>
            <a:r>
              <a:rPr lang="en-US" sz="2000" dirty="0" err="1" smtClean="0"/>
              <a:t>categorie</a:t>
            </a:r>
            <a:r>
              <a:rPr lang="en-US" sz="2000" dirty="0" smtClean="0"/>
              <a:t> </a:t>
            </a:r>
            <a:r>
              <a:rPr lang="en-US" sz="2000" dirty="0" err="1" smtClean="0"/>
              <a:t>familiari</a:t>
            </a:r>
            <a:r>
              <a:rPr lang="en-US" sz="2000" dirty="0" smtClean="0"/>
              <a:t> di </a:t>
            </a:r>
            <a:r>
              <a:rPr lang="en-US" sz="2000" dirty="0" err="1" smtClean="0"/>
              <a:t>danneggiamenti</a:t>
            </a:r>
            <a:r>
              <a:rPr lang="en-US" sz="2000" dirty="0" smtClean="0"/>
              <a:t> -</a:t>
            </a:r>
            <a:r>
              <a:rPr lang="en-US" sz="2000" dirty="0" err="1" smtClean="0"/>
              <a:t>quali</a:t>
            </a:r>
            <a:r>
              <a:rPr lang="en-US" sz="2000" dirty="0" smtClean="0"/>
              <a:t> </a:t>
            </a:r>
            <a:r>
              <a:rPr lang="en-US" sz="2000" dirty="0" err="1" smtClean="0"/>
              <a:t>dolore</a:t>
            </a:r>
            <a:r>
              <a:rPr lang="en-US" sz="2000" dirty="0" smtClean="0"/>
              <a:t> </a:t>
            </a:r>
            <a:r>
              <a:rPr lang="en-US" sz="2000" dirty="0" err="1" smtClean="0"/>
              <a:t>fisico</a:t>
            </a:r>
            <a:r>
              <a:rPr lang="en-US" sz="2000" dirty="0" smtClean="0"/>
              <a:t> o stress </a:t>
            </a:r>
            <a:r>
              <a:rPr lang="en-US" sz="2000" dirty="0" err="1" smtClean="0"/>
              <a:t>psicologico</a:t>
            </a:r>
            <a:r>
              <a:rPr lang="en-US" sz="2000" dirty="0" smtClean="0"/>
              <a:t>- ad </a:t>
            </a:r>
            <a:r>
              <a:rPr lang="en-US" sz="2000" dirty="0" err="1" smtClean="0"/>
              <a:t>altre</a:t>
            </a:r>
            <a:r>
              <a:rPr lang="en-US" sz="2000" dirty="0" smtClean="0"/>
              <a:t> </a:t>
            </a:r>
            <a:r>
              <a:rPr lang="en-US" sz="2000" dirty="0" err="1" smtClean="0"/>
              <a:t>categorie</a:t>
            </a:r>
            <a:r>
              <a:rPr lang="en-US" sz="2000" dirty="0" smtClean="0"/>
              <a:t> -</a:t>
            </a:r>
            <a:r>
              <a:rPr lang="en-US" sz="2000" dirty="0" err="1" smtClean="0"/>
              <a:t>quali</a:t>
            </a:r>
            <a:r>
              <a:rPr lang="en-US" sz="2000" dirty="0" smtClean="0"/>
              <a:t> </a:t>
            </a:r>
            <a:r>
              <a:rPr lang="en-US" sz="2000" dirty="0" err="1" smtClean="0"/>
              <a:t>sorveglianza</a:t>
            </a:r>
            <a:r>
              <a:rPr lang="en-US" sz="2000" dirty="0" smtClean="0"/>
              <a:t> </a:t>
            </a:r>
            <a:r>
              <a:rPr lang="en-US" sz="2000" dirty="0" err="1" smtClean="0"/>
              <a:t>perenne</a:t>
            </a:r>
            <a:r>
              <a:rPr lang="en-US" sz="2000" dirty="0" smtClean="0"/>
              <a:t>, </a:t>
            </a:r>
            <a:r>
              <a:rPr lang="en-US" sz="2000" dirty="0" err="1" smtClean="0"/>
              <a:t>discriminazione</a:t>
            </a:r>
            <a:r>
              <a:rPr lang="en-US" sz="2000" dirty="0" smtClean="0"/>
              <a:t> </a:t>
            </a:r>
            <a:r>
              <a:rPr lang="en-US" sz="2000" dirty="0" err="1" smtClean="0"/>
              <a:t>individuale</a:t>
            </a:r>
            <a:r>
              <a:rPr lang="en-US" sz="2000" dirty="0" smtClean="0"/>
              <a:t> e/o di </a:t>
            </a:r>
            <a:r>
              <a:rPr lang="en-US" sz="2000" dirty="0" err="1" smtClean="0"/>
              <a:t>gruppo</a:t>
            </a:r>
            <a:r>
              <a:rPr lang="en-US" sz="2000" dirty="0" smtClean="0"/>
              <a:t>, </a:t>
            </a:r>
            <a:r>
              <a:rPr lang="en-US" sz="2000" dirty="0" err="1" smtClean="0"/>
              <a:t>ipotizzato</a:t>
            </a:r>
            <a:r>
              <a:rPr lang="en-US" sz="2000" dirty="0" smtClean="0"/>
              <a:t> </a:t>
            </a:r>
            <a:r>
              <a:rPr lang="en-US" sz="2000" dirty="0" err="1" smtClean="0"/>
              <a:t>danneggiamento</a:t>
            </a:r>
            <a:r>
              <a:rPr lang="en-US" sz="2000" dirty="0" smtClean="0"/>
              <a:t> </a:t>
            </a:r>
            <a:r>
              <a:rPr lang="en-US" sz="2000" dirty="0" err="1" smtClean="0"/>
              <a:t>della</a:t>
            </a:r>
            <a:r>
              <a:rPr lang="en-US" sz="2000" dirty="0" smtClean="0"/>
              <a:t> privacy dove </a:t>
            </a:r>
            <a:r>
              <a:rPr lang="en-US" sz="2000" dirty="0" err="1" smtClean="0"/>
              <a:t>l’invasione</a:t>
            </a:r>
            <a:r>
              <a:rPr lang="en-US" sz="2000" dirty="0" smtClean="0"/>
              <a:t> </a:t>
            </a:r>
            <a:r>
              <a:rPr lang="en-US" sz="2000" dirty="0" err="1" smtClean="0"/>
              <a:t>della</a:t>
            </a:r>
            <a:r>
              <a:rPr lang="en-US" sz="2000" dirty="0" smtClean="0"/>
              <a:t> privacy </a:t>
            </a:r>
            <a:r>
              <a:rPr lang="en-US" sz="2000" dirty="0" err="1" smtClean="0"/>
              <a:t>avviene</a:t>
            </a:r>
            <a:r>
              <a:rPr lang="en-US" sz="2000" dirty="0" smtClean="0"/>
              <a:t> </a:t>
            </a:r>
            <a:r>
              <a:rPr lang="en-US" sz="2000" dirty="0" err="1" smtClean="0"/>
              <a:t>attraverso</a:t>
            </a:r>
            <a:r>
              <a:rPr lang="en-US" sz="2000" dirty="0" smtClean="0"/>
              <a:t> </a:t>
            </a:r>
            <a:r>
              <a:rPr lang="en-US" sz="2000" dirty="0" err="1" smtClean="0"/>
              <a:t>processi</a:t>
            </a:r>
            <a:r>
              <a:rPr lang="en-US" sz="2000" dirty="0" smtClean="0"/>
              <a:t> </a:t>
            </a:r>
            <a:r>
              <a:rPr lang="en-US" sz="2000" dirty="0" err="1" smtClean="0"/>
              <a:t>inferenziali</a:t>
            </a:r>
            <a:r>
              <a:rPr lang="en-US" sz="2000" dirty="0" smtClean="0"/>
              <a:t> </a:t>
            </a:r>
            <a:r>
              <a:rPr lang="en-US" sz="2000" dirty="0" err="1" smtClean="0"/>
              <a:t>piuttosto</a:t>
            </a:r>
            <a:r>
              <a:rPr lang="en-US" sz="2000" dirty="0" smtClean="0"/>
              <a:t> </a:t>
            </a:r>
            <a:r>
              <a:rPr lang="en-US" sz="2000" dirty="0" err="1" smtClean="0"/>
              <a:t>che</a:t>
            </a:r>
            <a:r>
              <a:rPr lang="en-US" sz="2000" dirty="0" smtClean="0"/>
              <a:t> </a:t>
            </a:r>
            <a:r>
              <a:rPr lang="en-US" sz="2000" dirty="0" err="1" smtClean="0"/>
              <a:t>soltanto</a:t>
            </a:r>
            <a:r>
              <a:rPr lang="en-US" sz="2000" dirty="0" smtClean="0"/>
              <a:t> </a:t>
            </a:r>
            <a:r>
              <a:rPr lang="en-US" sz="2000" dirty="0" err="1" smtClean="0"/>
              <a:t>attraverso</a:t>
            </a:r>
            <a:r>
              <a:rPr lang="en-US" sz="2000" dirty="0" smtClean="0"/>
              <a:t> </a:t>
            </a:r>
            <a:r>
              <a:rPr lang="en-US" sz="2000" dirty="0" err="1" smtClean="0"/>
              <a:t>il</a:t>
            </a:r>
            <a:r>
              <a:rPr lang="en-US" sz="2000" dirty="0" smtClean="0"/>
              <a:t> </a:t>
            </a:r>
            <a:r>
              <a:rPr lang="en-US" sz="2000" dirty="0" err="1" smtClean="0"/>
              <a:t>collezionare</a:t>
            </a:r>
            <a:r>
              <a:rPr lang="en-US" sz="2000" dirty="0" smtClean="0"/>
              <a:t> </a:t>
            </a:r>
            <a:r>
              <a:rPr lang="en-US" sz="2000" dirty="0" err="1" smtClean="0"/>
              <a:t>dati</a:t>
            </a:r>
            <a:r>
              <a:rPr lang="en-US" sz="2000" dirty="0" smtClean="0"/>
              <a:t> </a:t>
            </a:r>
            <a:r>
              <a:rPr lang="en-US" sz="2000" dirty="0" err="1" smtClean="0"/>
              <a:t>personali</a:t>
            </a:r>
            <a:r>
              <a:rPr lang="en-US" sz="2000" dirty="0" smtClean="0"/>
              <a:t>.</a:t>
            </a:r>
          </a:p>
          <a:p>
            <a:pPr marL="0" indent="0">
              <a:buNone/>
            </a:pPr>
            <a:endParaRPr lang="en-US" sz="2000" dirty="0" smtClean="0"/>
          </a:p>
          <a:p>
            <a:pPr marL="0" indent="0">
              <a:buNone/>
            </a:pPr>
            <a:r>
              <a:rPr lang="en-US" sz="2000" dirty="0" err="1" smtClean="0"/>
              <a:t>Inoltre</a:t>
            </a:r>
            <a:r>
              <a:rPr lang="en-US" sz="2000" dirty="0" smtClean="0"/>
              <a:t> la </a:t>
            </a:r>
            <a:r>
              <a:rPr lang="en-US" sz="2000" dirty="0" err="1" smtClean="0"/>
              <a:t>capacità</a:t>
            </a:r>
            <a:r>
              <a:rPr lang="en-US" sz="2000" dirty="0" smtClean="0"/>
              <a:t> di </a:t>
            </a:r>
            <a:r>
              <a:rPr lang="en-US" sz="2000" dirty="0" err="1" smtClean="0"/>
              <a:t>aggregare</a:t>
            </a:r>
            <a:r>
              <a:rPr lang="en-US" sz="2000" dirty="0" smtClean="0"/>
              <a:t> </a:t>
            </a:r>
            <a:r>
              <a:rPr lang="en-US" sz="2000" dirty="0" err="1" smtClean="0"/>
              <a:t>enormi</a:t>
            </a:r>
            <a:r>
              <a:rPr lang="en-US" sz="2000" dirty="0" smtClean="0"/>
              <a:t> </a:t>
            </a:r>
            <a:r>
              <a:rPr lang="en-US" sz="2000" dirty="0" err="1" smtClean="0"/>
              <a:t>quantità</a:t>
            </a:r>
            <a:r>
              <a:rPr lang="en-US" sz="2000" dirty="0" smtClean="0"/>
              <a:t> di </a:t>
            </a:r>
            <a:r>
              <a:rPr lang="en-US" sz="2000" dirty="0" err="1" smtClean="0"/>
              <a:t>dati</a:t>
            </a:r>
            <a:r>
              <a:rPr lang="en-US" sz="2000" dirty="0" smtClean="0"/>
              <a:t> </a:t>
            </a:r>
            <a:r>
              <a:rPr lang="en-US" sz="2000" dirty="0" err="1" smtClean="0"/>
              <a:t>permette</a:t>
            </a:r>
            <a:r>
              <a:rPr lang="en-US" sz="2000" dirty="0" smtClean="0"/>
              <a:t> </a:t>
            </a:r>
            <a:r>
              <a:rPr lang="en-US" sz="2000" dirty="0" err="1" smtClean="0"/>
              <a:t>anche</a:t>
            </a:r>
            <a:r>
              <a:rPr lang="en-US" sz="2000" dirty="0" smtClean="0"/>
              <a:t> di </a:t>
            </a:r>
            <a:r>
              <a:rPr lang="en-US" sz="2000" dirty="0" err="1" smtClean="0"/>
              <a:t>effettuare</a:t>
            </a:r>
            <a:r>
              <a:rPr lang="en-US" sz="2000" dirty="0" smtClean="0"/>
              <a:t> </a:t>
            </a:r>
            <a:r>
              <a:rPr lang="en-US" sz="2000" dirty="0" err="1" smtClean="0"/>
              <a:t>discriminazioni</a:t>
            </a:r>
            <a:r>
              <a:rPr lang="en-US" sz="2000" dirty="0" smtClean="0"/>
              <a:t> non solo a </a:t>
            </a:r>
            <a:r>
              <a:rPr lang="en-US" sz="2000" dirty="0" err="1" smtClean="0"/>
              <a:t>livello</a:t>
            </a:r>
            <a:r>
              <a:rPr lang="en-US" sz="2000" dirty="0" smtClean="0"/>
              <a:t> </a:t>
            </a:r>
            <a:r>
              <a:rPr lang="en-US" sz="2000" dirty="0" err="1" smtClean="0"/>
              <a:t>personale</a:t>
            </a:r>
            <a:r>
              <a:rPr lang="en-US" sz="2000" dirty="0" smtClean="0"/>
              <a:t> ma </a:t>
            </a:r>
            <a:r>
              <a:rPr lang="en-US" sz="2000" dirty="0" err="1" smtClean="0"/>
              <a:t>anche</a:t>
            </a:r>
            <a:r>
              <a:rPr lang="en-US" sz="2000" dirty="0" smtClean="0"/>
              <a:t> a </a:t>
            </a:r>
            <a:r>
              <a:rPr lang="en-US" sz="2000" dirty="0" err="1" smtClean="0"/>
              <a:t>livello</a:t>
            </a:r>
            <a:r>
              <a:rPr lang="en-US" sz="2000" dirty="0" smtClean="0"/>
              <a:t> di </a:t>
            </a:r>
            <a:r>
              <a:rPr lang="en-US" sz="2000" dirty="0" err="1" smtClean="0"/>
              <a:t>gruppo</a:t>
            </a:r>
            <a:r>
              <a:rPr lang="en-US" sz="2000" dirty="0" smtClean="0"/>
              <a:t> e </a:t>
            </a:r>
            <a:r>
              <a:rPr lang="en-US" sz="2000" dirty="0" err="1" smtClean="0"/>
              <a:t>classi</a:t>
            </a:r>
            <a:r>
              <a:rPr lang="en-US" sz="2000" dirty="0" smtClean="0"/>
              <a:t> </a:t>
            </a:r>
            <a:r>
              <a:rPr lang="en-US" sz="2000" dirty="0" err="1" smtClean="0"/>
              <a:t>sociali</a:t>
            </a:r>
            <a:r>
              <a:rPr lang="en-US" sz="2000" dirty="0" smtClean="0"/>
              <a:t>.</a:t>
            </a:r>
            <a:endParaRPr lang="en-US" sz="2000" dirty="0"/>
          </a:p>
          <a:p>
            <a:pPr marL="0" indent="0">
              <a:buNone/>
            </a:pPr>
            <a:endParaRPr lang="en-US" sz="2000" dirty="0" smtClean="0"/>
          </a:p>
          <a:p>
            <a:pPr marL="0" indent="0">
              <a:buNone/>
            </a:pPr>
            <a:r>
              <a:rPr lang="en-US" sz="2400" b="1" dirty="0" err="1" smtClean="0"/>
              <a:t>Questi</a:t>
            </a:r>
            <a:r>
              <a:rPr lang="en-US" sz="2400" b="1" dirty="0" smtClean="0"/>
              <a:t> </a:t>
            </a:r>
            <a:r>
              <a:rPr lang="en-US" sz="2400" b="1" dirty="0" err="1" smtClean="0"/>
              <a:t>fenomeni</a:t>
            </a:r>
            <a:r>
              <a:rPr lang="en-US" sz="2400" b="1" dirty="0" smtClean="0"/>
              <a:t> </a:t>
            </a:r>
            <a:r>
              <a:rPr lang="en-US" sz="2400" b="1" dirty="0" err="1" smtClean="0"/>
              <a:t>sono</a:t>
            </a:r>
            <a:r>
              <a:rPr lang="en-US" sz="2400" b="1" dirty="0" smtClean="0"/>
              <a:t> </a:t>
            </a:r>
            <a:r>
              <a:rPr lang="en-US" sz="2400" b="1" dirty="0" err="1" smtClean="0"/>
              <a:t>difficili</a:t>
            </a:r>
            <a:r>
              <a:rPr lang="en-US" sz="2400" b="1" dirty="0" smtClean="0"/>
              <a:t> da </a:t>
            </a:r>
            <a:r>
              <a:rPr lang="en-US" sz="2400" b="1" dirty="0" err="1" smtClean="0"/>
              <a:t>quantificare</a:t>
            </a:r>
            <a:r>
              <a:rPr lang="en-US" sz="2400" b="1" dirty="0" smtClean="0"/>
              <a:t>, </a:t>
            </a:r>
            <a:r>
              <a:rPr lang="it-IT" sz="2400" b="1" dirty="0" smtClean="0"/>
              <a:t>non potendo fare riferimento a quanto avviene con le categorie tradizionali.</a:t>
            </a:r>
            <a:endParaRPr lang="en-US" sz="2400" b="1" dirty="0" err="1" smtClean="0"/>
          </a:p>
        </p:txBody>
      </p:sp>
    </p:spTree>
    <p:extLst>
      <p:ext uri="{BB962C8B-B14F-4D97-AF65-F5344CB8AC3E}">
        <p14:creationId xmlns:p14="http://schemas.microsoft.com/office/powerpoint/2010/main" val="307926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0"/>
            <a:ext cx="8229600" cy="1143000"/>
          </a:xfrm>
        </p:spPr>
        <p:txBody>
          <a:bodyPr/>
          <a:lstStyle/>
          <a:p>
            <a:r>
              <a:rPr lang="it-IT" dirty="0" err="1"/>
              <a:t>Ethical</a:t>
            </a:r>
            <a:r>
              <a:rPr lang="it-IT" dirty="0"/>
              <a:t> </a:t>
            </a:r>
            <a:r>
              <a:rPr lang="it-IT" dirty="0" err="1"/>
              <a:t>issues</a:t>
            </a:r>
            <a:r>
              <a:rPr lang="it-IT" dirty="0"/>
              <a:t> </a:t>
            </a:r>
            <a:r>
              <a:rPr lang="it-IT" dirty="0" smtClean="0"/>
              <a:t>(3)</a:t>
            </a:r>
            <a:endParaRPr lang="it-IT" dirty="0"/>
          </a:p>
        </p:txBody>
      </p:sp>
      <p:sp>
        <p:nvSpPr>
          <p:cNvPr id="3" name="Segnaposto contenuto 2"/>
          <p:cNvSpPr>
            <a:spLocks noGrp="1"/>
          </p:cNvSpPr>
          <p:nvPr>
            <p:ph idx="1"/>
          </p:nvPr>
        </p:nvSpPr>
        <p:spPr>
          <a:xfrm>
            <a:off x="251520" y="1196752"/>
            <a:ext cx="8784976" cy="5501208"/>
          </a:xfrm>
        </p:spPr>
        <p:txBody>
          <a:bodyPr>
            <a:normAutofit fontScale="70000" lnSpcReduction="20000"/>
          </a:bodyPr>
          <a:lstStyle/>
          <a:p>
            <a:pPr marL="0" indent="0">
              <a:buNone/>
            </a:pPr>
            <a:r>
              <a:rPr lang="it-IT" dirty="0" smtClean="0"/>
              <a:t>In genere i problemi etici tendono ad assumere che i dati siano </a:t>
            </a:r>
          </a:p>
          <a:p>
            <a:r>
              <a:rPr lang="it-IT" dirty="0" smtClean="0"/>
              <a:t>in uno specifico contesto ed </a:t>
            </a:r>
          </a:p>
          <a:p>
            <a:r>
              <a:rPr lang="it-IT" dirty="0" smtClean="0"/>
              <a:t>in un intervallo temporale definito.</a:t>
            </a:r>
          </a:p>
          <a:p>
            <a:pPr marL="0" indent="0">
              <a:buNone/>
            </a:pPr>
            <a:r>
              <a:rPr lang="it-IT" dirty="0" smtClean="0"/>
              <a:t>Il </a:t>
            </a:r>
            <a:r>
              <a:rPr lang="it-IT" b="1" i="1" dirty="0" smtClean="0">
                <a:effectLst>
                  <a:outerShdw blurRad="38100" dist="38100" dir="2700000" algn="tl">
                    <a:srgbClr val="000000">
                      <a:alpha val="43137"/>
                    </a:srgbClr>
                  </a:outerShdw>
                </a:effectLst>
              </a:rPr>
              <a:t>consenso informato</a:t>
            </a:r>
            <a:r>
              <a:rPr lang="it-IT" dirty="0" smtClean="0"/>
              <a:t>, quindi, che rappresenta il punto di riferimento per uno scambio equo tra produttore dei dati personali e gestore degli stessi, fa riferimento ad un istante specifico e, quasi a garanzia, viene fornito sempre prima che i dati siano usati.</a:t>
            </a:r>
          </a:p>
          <a:p>
            <a:pPr marL="0" indent="0">
              <a:buNone/>
            </a:pPr>
            <a:endParaRPr lang="it-IT" dirty="0" smtClean="0"/>
          </a:p>
          <a:p>
            <a:pPr marL="0" indent="0">
              <a:buNone/>
            </a:pPr>
            <a:r>
              <a:rPr lang="en-US" dirty="0" err="1" smtClean="0"/>
              <a:t>Ciò</a:t>
            </a:r>
            <a:r>
              <a:rPr lang="en-US" dirty="0" smtClean="0"/>
              <a:t> è </a:t>
            </a:r>
            <a:r>
              <a:rPr lang="en-US" dirty="0" err="1" smtClean="0"/>
              <a:t>vero</a:t>
            </a:r>
            <a:r>
              <a:rPr lang="en-US" dirty="0" smtClean="0"/>
              <a:t> </a:t>
            </a:r>
            <a:r>
              <a:rPr lang="en-US" dirty="0" err="1" smtClean="0"/>
              <a:t>sempre</a:t>
            </a:r>
            <a:r>
              <a:rPr lang="en-US" dirty="0" smtClean="0"/>
              <a:t> per </a:t>
            </a:r>
            <a:r>
              <a:rPr lang="en-US" dirty="0" err="1" smtClean="0"/>
              <a:t>tutti</a:t>
            </a:r>
            <a:r>
              <a:rPr lang="en-US" dirty="0" smtClean="0"/>
              <a:t> </a:t>
            </a:r>
            <a:r>
              <a:rPr lang="en-US" dirty="0" err="1" smtClean="0"/>
              <a:t>i</a:t>
            </a:r>
            <a:r>
              <a:rPr lang="en-US" dirty="0" smtClean="0"/>
              <a:t> tipi di </a:t>
            </a:r>
            <a:r>
              <a:rPr lang="en-US" dirty="0" err="1" smtClean="0"/>
              <a:t>dati</a:t>
            </a:r>
            <a:r>
              <a:rPr lang="en-US" dirty="0" smtClean="0"/>
              <a:t>, ma le </a:t>
            </a:r>
            <a:r>
              <a:rPr lang="en-US" dirty="0" err="1" smtClean="0"/>
              <a:t>infrastrutture</a:t>
            </a:r>
            <a:r>
              <a:rPr lang="en-US" dirty="0" smtClean="0"/>
              <a:t> di </a:t>
            </a:r>
            <a:r>
              <a:rPr lang="en-US" dirty="0" err="1" smtClean="0"/>
              <a:t>analisi</a:t>
            </a:r>
            <a:r>
              <a:rPr lang="en-US" dirty="0" smtClean="0"/>
              <a:t> </a:t>
            </a:r>
            <a:r>
              <a:rPr lang="en-US" dirty="0" err="1" smtClean="0"/>
              <a:t>dei</a:t>
            </a:r>
            <a:r>
              <a:rPr lang="en-US" dirty="0" smtClean="0"/>
              <a:t> big data </a:t>
            </a:r>
            <a:r>
              <a:rPr lang="en-US" dirty="0" err="1" smtClean="0"/>
              <a:t>rendono</a:t>
            </a:r>
            <a:r>
              <a:rPr lang="en-US" dirty="0" smtClean="0"/>
              <a:t> </a:t>
            </a:r>
            <a:r>
              <a:rPr lang="en-US" dirty="0" err="1" smtClean="0"/>
              <a:t>questo</a:t>
            </a:r>
            <a:r>
              <a:rPr lang="en-US" dirty="0"/>
              <a:t> </a:t>
            </a:r>
            <a:r>
              <a:rPr lang="en-US" b="1" i="1" dirty="0">
                <a:effectLst>
                  <a:outerShdw blurRad="38100" dist="38100" dir="2700000" algn="tl">
                    <a:srgbClr val="000000">
                      <a:alpha val="43137"/>
                    </a:srgbClr>
                  </a:outerShdw>
                </a:effectLst>
              </a:rPr>
              <a:t>stretching </a:t>
            </a:r>
            <a:r>
              <a:rPr lang="en-US" b="1" i="1" dirty="0" smtClean="0">
                <a:effectLst>
                  <a:outerShdw blurRad="38100" dist="38100" dir="2700000" algn="tl">
                    <a:srgbClr val="000000">
                      <a:alpha val="43137"/>
                    </a:srgbClr>
                  </a:outerShdw>
                </a:effectLst>
              </a:rPr>
              <a:t> </a:t>
            </a:r>
            <a:r>
              <a:rPr lang="en-US" b="1" i="1" dirty="0" err="1" smtClean="0">
                <a:effectLst>
                  <a:outerShdw blurRad="38100" dist="38100" dir="2700000" algn="tl">
                    <a:srgbClr val="000000">
                      <a:alpha val="43137"/>
                    </a:srgbClr>
                  </a:outerShdw>
                </a:effectLst>
              </a:rPr>
              <a:t>temporale</a:t>
            </a:r>
            <a:r>
              <a:rPr lang="en-US" b="1" i="1" dirty="0" smtClean="0">
                <a:effectLst>
                  <a:outerShdw blurRad="38100" dist="38100" dir="2700000" algn="tl">
                    <a:srgbClr val="000000">
                      <a:alpha val="43137"/>
                    </a:srgbClr>
                  </a:outerShdw>
                </a:effectLst>
              </a:rPr>
              <a:t> </a:t>
            </a:r>
            <a:r>
              <a:rPr lang="en-US" b="1" i="1" dirty="0" err="1" smtClean="0">
                <a:effectLst>
                  <a:outerShdw blurRad="38100" dist="38100" dir="2700000" algn="tl">
                    <a:srgbClr val="000000">
                      <a:alpha val="43137"/>
                    </a:srgbClr>
                  </a:outerShdw>
                </a:effectLst>
              </a:rPr>
              <a:t>anomalo</a:t>
            </a:r>
            <a:r>
              <a:rPr lang="en-US" b="1" i="1" dirty="0" smtClean="0">
                <a:effectLst>
                  <a:outerShdw blurRad="38100" dist="38100" dir="2700000" algn="tl">
                    <a:srgbClr val="000000">
                      <a:alpha val="43137"/>
                    </a:srgbClr>
                  </a:outerShdw>
                </a:effectLst>
              </a:rPr>
              <a:t>. </a:t>
            </a:r>
          </a:p>
          <a:p>
            <a:pPr marL="0" indent="0">
              <a:buNone/>
            </a:pPr>
            <a:endParaRPr lang="en-US" b="1" i="1" dirty="0" smtClean="0">
              <a:effectLst>
                <a:outerShdw blurRad="38100" dist="38100" dir="2700000" algn="tl">
                  <a:srgbClr val="000000">
                    <a:alpha val="43137"/>
                  </a:srgbClr>
                </a:outerShdw>
              </a:effectLst>
            </a:endParaRPr>
          </a:p>
          <a:p>
            <a:pPr marL="0" indent="0">
              <a:buNone/>
            </a:pPr>
            <a:r>
              <a:rPr lang="en-US" dirty="0" err="1" smtClean="0"/>
              <a:t>Poichè</a:t>
            </a:r>
            <a:r>
              <a:rPr lang="en-US" dirty="0" smtClean="0"/>
              <a:t> </a:t>
            </a:r>
            <a:r>
              <a:rPr lang="en-US" dirty="0" err="1" smtClean="0"/>
              <a:t>diventa</a:t>
            </a:r>
            <a:r>
              <a:rPr lang="en-US" dirty="0" smtClean="0"/>
              <a:t> </a:t>
            </a:r>
            <a:r>
              <a:rPr lang="en-US" dirty="0" err="1" smtClean="0"/>
              <a:t>sempre</a:t>
            </a:r>
            <a:r>
              <a:rPr lang="en-US" dirty="0" smtClean="0"/>
              <a:t> </a:t>
            </a:r>
            <a:r>
              <a:rPr lang="en-US" dirty="0" err="1" smtClean="0"/>
              <a:t>più</a:t>
            </a:r>
            <a:r>
              <a:rPr lang="en-US" dirty="0" smtClean="0"/>
              <a:t> </a:t>
            </a:r>
            <a:r>
              <a:rPr lang="en-US" dirty="0" err="1" smtClean="0"/>
              <a:t>economico</a:t>
            </a:r>
            <a:r>
              <a:rPr lang="en-US" dirty="0" smtClean="0"/>
              <a:t> </a:t>
            </a:r>
            <a:r>
              <a:rPr lang="en-US" dirty="0" err="1" smtClean="0"/>
              <a:t>collezionare</a:t>
            </a:r>
            <a:r>
              <a:rPr lang="en-US" dirty="0" smtClean="0"/>
              <a:t>, </a:t>
            </a:r>
            <a:r>
              <a:rPr lang="en-US" dirty="0" err="1" smtClean="0"/>
              <a:t>analizzare</a:t>
            </a:r>
            <a:r>
              <a:rPr lang="en-US" dirty="0" smtClean="0"/>
              <a:t> in </a:t>
            </a:r>
            <a:r>
              <a:rPr lang="en-US" dirty="0" err="1" smtClean="0"/>
              <a:t>grande</a:t>
            </a:r>
            <a:r>
              <a:rPr lang="en-US" dirty="0" smtClean="0"/>
              <a:t> e </a:t>
            </a:r>
            <a:r>
              <a:rPr lang="en-US" dirty="0" err="1" smtClean="0"/>
              <a:t>ri-analizzare</a:t>
            </a:r>
            <a:r>
              <a:rPr lang="en-US" dirty="0" smtClean="0"/>
              <a:t> </a:t>
            </a:r>
            <a:r>
              <a:rPr lang="en-US" dirty="0" err="1" smtClean="0"/>
              <a:t>i</a:t>
            </a:r>
            <a:r>
              <a:rPr lang="en-US" dirty="0" smtClean="0"/>
              <a:t> </a:t>
            </a:r>
            <a:r>
              <a:rPr lang="en-US" dirty="0" err="1" smtClean="0"/>
              <a:t>dati</a:t>
            </a:r>
            <a:r>
              <a:rPr lang="en-US" dirty="0" smtClean="0"/>
              <a:t> in </a:t>
            </a:r>
            <a:r>
              <a:rPr lang="en-US" dirty="0" err="1" smtClean="0"/>
              <a:t>qualsiasi</a:t>
            </a:r>
            <a:r>
              <a:rPr lang="en-US" dirty="0" smtClean="0"/>
              <a:t> </a:t>
            </a:r>
            <a:r>
              <a:rPr lang="en-US" dirty="0" err="1" smtClean="0"/>
              <a:t>momento</a:t>
            </a:r>
            <a:r>
              <a:rPr lang="en-US" dirty="0" smtClean="0"/>
              <a:t>, </a:t>
            </a:r>
          </a:p>
          <a:p>
            <a:pPr marL="0" indent="0">
              <a:buNone/>
            </a:pPr>
            <a:r>
              <a:rPr lang="en-US" dirty="0" err="1" smtClean="0">
                <a:solidFill>
                  <a:srgbClr val="7030A0"/>
                </a:solidFill>
              </a:rPr>
              <a:t>il</a:t>
            </a:r>
            <a:r>
              <a:rPr lang="en-US" dirty="0" smtClean="0">
                <a:solidFill>
                  <a:srgbClr val="7030A0"/>
                </a:solidFill>
              </a:rPr>
              <a:t> </a:t>
            </a:r>
            <a:r>
              <a:rPr lang="en-US" dirty="0" err="1" smtClean="0">
                <a:solidFill>
                  <a:srgbClr val="7030A0"/>
                </a:solidFill>
              </a:rPr>
              <a:t>consenso</a:t>
            </a:r>
            <a:r>
              <a:rPr lang="en-US" dirty="0" smtClean="0">
                <a:solidFill>
                  <a:srgbClr val="7030A0"/>
                </a:solidFill>
              </a:rPr>
              <a:t> </a:t>
            </a:r>
            <a:r>
              <a:rPr lang="en-US" dirty="0" err="1" smtClean="0">
                <a:solidFill>
                  <a:srgbClr val="7030A0"/>
                </a:solidFill>
              </a:rPr>
              <a:t>informato</a:t>
            </a:r>
            <a:r>
              <a:rPr lang="en-US" dirty="0" smtClean="0">
                <a:solidFill>
                  <a:srgbClr val="7030A0"/>
                </a:solidFill>
              </a:rPr>
              <a:t> </a:t>
            </a:r>
            <a:r>
              <a:rPr lang="en-US" dirty="0" err="1" smtClean="0">
                <a:solidFill>
                  <a:srgbClr val="7030A0"/>
                </a:solidFill>
              </a:rPr>
              <a:t>dato</a:t>
            </a:r>
            <a:r>
              <a:rPr lang="en-US" dirty="0" smtClean="0">
                <a:solidFill>
                  <a:srgbClr val="7030A0"/>
                </a:solidFill>
              </a:rPr>
              <a:t> </a:t>
            </a:r>
            <a:r>
              <a:rPr lang="en-US" dirty="0" err="1" smtClean="0">
                <a:solidFill>
                  <a:srgbClr val="7030A0"/>
                </a:solidFill>
              </a:rPr>
              <a:t>all’inizio</a:t>
            </a:r>
            <a:r>
              <a:rPr lang="en-US" dirty="0" smtClean="0">
                <a:solidFill>
                  <a:srgbClr val="7030A0"/>
                </a:solidFill>
              </a:rPr>
              <a:t> </a:t>
            </a:r>
            <a:r>
              <a:rPr lang="en-US" dirty="0" err="1" smtClean="0">
                <a:solidFill>
                  <a:srgbClr val="7030A0"/>
                </a:solidFill>
              </a:rPr>
              <a:t>della</a:t>
            </a:r>
            <a:r>
              <a:rPr lang="en-US" dirty="0" smtClean="0">
                <a:solidFill>
                  <a:srgbClr val="7030A0"/>
                </a:solidFill>
              </a:rPr>
              <a:t> </a:t>
            </a:r>
            <a:r>
              <a:rPr lang="en-US" dirty="0" err="1" smtClean="0">
                <a:solidFill>
                  <a:srgbClr val="7030A0"/>
                </a:solidFill>
              </a:rPr>
              <a:t>cessione</a:t>
            </a:r>
            <a:r>
              <a:rPr lang="en-US" dirty="0" smtClean="0">
                <a:solidFill>
                  <a:srgbClr val="7030A0"/>
                </a:solidFill>
              </a:rPr>
              <a:t> </a:t>
            </a:r>
            <a:r>
              <a:rPr lang="en-US" dirty="0" err="1" smtClean="0">
                <a:solidFill>
                  <a:srgbClr val="7030A0"/>
                </a:solidFill>
              </a:rPr>
              <a:t>dei</a:t>
            </a:r>
            <a:r>
              <a:rPr lang="en-US" dirty="0" smtClean="0">
                <a:solidFill>
                  <a:srgbClr val="7030A0"/>
                </a:solidFill>
              </a:rPr>
              <a:t> </a:t>
            </a:r>
            <a:r>
              <a:rPr lang="en-US" dirty="0" err="1" smtClean="0">
                <a:solidFill>
                  <a:srgbClr val="7030A0"/>
                </a:solidFill>
              </a:rPr>
              <a:t>dati</a:t>
            </a:r>
            <a:r>
              <a:rPr lang="en-US" dirty="0" smtClean="0">
                <a:solidFill>
                  <a:srgbClr val="7030A0"/>
                </a:solidFill>
              </a:rPr>
              <a:t> </a:t>
            </a:r>
            <a:r>
              <a:rPr lang="en-US" dirty="0" err="1" smtClean="0">
                <a:solidFill>
                  <a:srgbClr val="7030A0"/>
                </a:solidFill>
              </a:rPr>
              <a:t>personali</a:t>
            </a:r>
            <a:r>
              <a:rPr lang="en-US" dirty="0" smtClean="0">
                <a:solidFill>
                  <a:srgbClr val="7030A0"/>
                </a:solidFill>
              </a:rPr>
              <a:t> non </a:t>
            </a:r>
            <a:r>
              <a:rPr lang="en-US" dirty="0" err="1" smtClean="0">
                <a:solidFill>
                  <a:srgbClr val="7030A0"/>
                </a:solidFill>
              </a:rPr>
              <a:t>può</a:t>
            </a:r>
            <a:r>
              <a:rPr lang="en-US" dirty="0" smtClean="0">
                <a:solidFill>
                  <a:srgbClr val="7030A0"/>
                </a:solidFill>
              </a:rPr>
              <a:t> </a:t>
            </a:r>
            <a:r>
              <a:rPr lang="en-US" dirty="0" err="1" smtClean="0">
                <a:solidFill>
                  <a:srgbClr val="7030A0"/>
                </a:solidFill>
              </a:rPr>
              <a:t>adeguatamente</a:t>
            </a:r>
            <a:r>
              <a:rPr lang="en-US" dirty="0" smtClean="0">
                <a:solidFill>
                  <a:srgbClr val="7030A0"/>
                </a:solidFill>
              </a:rPr>
              <a:t> </a:t>
            </a:r>
            <a:r>
              <a:rPr lang="en-US" dirty="0" err="1" smtClean="0">
                <a:solidFill>
                  <a:srgbClr val="7030A0"/>
                </a:solidFill>
              </a:rPr>
              <a:t>catturare</a:t>
            </a:r>
            <a:r>
              <a:rPr lang="en-US" dirty="0" smtClean="0">
                <a:solidFill>
                  <a:srgbClr val="7030A0"/>
                </a:solidFill>
              </a:rPr>
              <a:t> </a:t>
            </a:r>
            <a:r>
              <a:rPr lang="en-US" dirty="0" err="1" smtClean="0">
                <a:solidFill>
                  <a:srgbClr val="7030A0"/>
                </a:solidFill>
              </a:rPr>
              <a:t>i</a:t>
            </a:r>
            <a:r>
              <a:rPr lang="en-US" dirty="0" smtClean="0">
                <a:solidFill>
                  <a:srgbClr val="7030A0"/>
                </a:solidFill>
              </a:rPr>
              <a:t> </a:t>
            </a:r>
            <a:r>
              <a:rPr lang="en-US" sz="3100" b="1" dirty="0" err="1">
                <a:solidFill>
                  <a:srgbClr val="00B050"/>
                </a:solidFill>
                <a:effectLst>
                  <a:outerShdw blurRad="38100" dist="38100" dir="2700000" algn="tl">
                    <a:srgbClr val="000000">
                      <a:alpha val="43137"/>
                    </a:srgbClr>
                  </a:outerShdw>
                </a:effectLst>
              </a:rPr>
              <a:t>possibili</a:t>
            </a:r>
            <a:r>
              <a:rPr lang="en-US" sz="3100" b="1" dirty="0">
                <a:solidFill>
                  <a:srgbClr val="00B050"/>
                </a:solidFill>
                <a:effectLst>
                  <a:outerShdw blurRad="38100" dist="38100" dir="2700000" algn="tl">
                    <a:srgbClr val="000000">
                      <a:alpha val="43137"/>
                    </a:srgbClr>
                  </a:outerShdw>
                </a:effectLst>
              </a:rPr>
              <a:t> </a:t>
            </a:r>
            <a:r>
              <a:rPr lang="en-US" sz="3100" b="1" dirty="0" err="1">
                <a:solidFill>
                  <a:srgbClr val="00B050"/>
                </a:solidFill>
                <a:effectLst>
                  <a:outerShdw blurRad="38100" dist="38100" dir="2700000" algn="tl">
                    <a:srgbClr val="000000">
                      <a:alpha val="43137"/>
                    </a:srgbClr>
                  </a:outerShdw>
                </a:effectLst>
              </a:rPr>
              <a:t>benefici</a:t>
            </a:r>
            <a:r>
              <a:rPr lang="en-US" sz="3100" b="1" dirty="0">
                <a:solidFill>
                  <a:srgbClr val="00B050"/>
                </a:solidFill>
                <a:effectLst>
                  <a:outerShdw blurRad="38100" dist="38100" dir="2700000" algn="tl">
                    <a:srgbClr val="000000">
                      <a:alpha val="43137"/>
                    </a:srgbClr>
                  </a:outerShdw>
                </a:effectLst>
              </a:rPr>
              <a:t> </a:t>
            </a:r>
            <a:r>
              <a:rPr lang="en-US" dirty="0" err="1" smtClean="0">
                <a:solidFill>
                  <a:srgbClr val="7030A0"/>
                </a:solidFill>
              </a:rPr>
              <a:t>ed</a:t>
            </a:r>
            <a:r>
              <a:rPr lang="en-US" dirty="0" smtClean="0">
                <a:solidFill>
                  <a:srgbClr val="7030A0"/>
                </a:solidFill>
              </a:rPr>
              <a:t> </a:t>
            </a:r>
            <a:r>
              <a:rPr lang="en-US" dirty="0" err="1" smtClean="0">
                <a:solidFill>
                  <a:srgbClr val="7030A0"/>
                </a:solidFill>
              </a:rPr>
              <a:t>i</a:t>
            </a:r>
            <a:r>
              <a:rPr lang="en-US" dirty="0" smtClean="0">
                <a:solidFill>
                  <a:srgbClr val="7030A0"/>
                </a:solidFill>
              </a:rPr>
              <a:t> (</a:t>
            </a:r>
            <a:r>
              <a:rPr lang="en-US" dirty="0" err="1" smtClean="0">
                <a:solidFill>
                  <a:srgbClr val="7030A0"/>
                </a:solidFill>
              </a:rPr>
              <a:t>potenzialmente</a:t>
            </a:r>
            <a:r>
              <a:rPr lang="en-US" dirty="0" smtClean="0">
                <a:solidFill>
                  <a:srgbClr val="7030A0"/>
                </a:solidFill>
              </a:rPr>
              <a:t> </a:t>
            </a:r>
            <a:r>
              <a:rPr lang="en-US" dirty="0" err="1" smtClean="0">
                <a:solidFill>
                  <a:srgbClr val="7030A0"/>
                </a:solidFill>
              </a:rPr>
              <a:t>sconosciuti</a:t>
            </a:r>
            <a:r>
              <a:rPr lang="en-US" dirty="0" smtClean="0">
                <a:solidFill>
                  <a:srgbClr val="7030A0"/>
                </a:solidFill>
              </a:rPr>
              <a:t>) </a:t>
            </a:r>
            <a:r>
              <a:rPr lang="en-US" b="1" dirty="0" err="1" smtClean="0">
                <a:solidFill>
                  <a:srgbClr val="C00000"/>
                </a:solidFill>
                <a:effectLst>
                  <a:outerShdw blurRad="38100" dist="38100" dir="2700000" algn="tl">
                    <a:srgbClr val="000000">
                      <a:alpha val="43137"/>
                    </a:srgbClr>
                  </a:outerShdw>
                </a:effectLst>
              </a:rPr>
              <a:t>rischi</a:t>
            </a:r>
            <a:r>
              <a:rPr lang="en-US" dirty="0" smtClean="0">
                <a:solidFill>
                  <a:srgbClr val="C00000"/>
                </a:solidFill>
                <a:effectLst>
                  <a:outerShdw blurRad="38100" dist="38100" dir="2700000" algn="tl">
                    <a:srgbClr val="000000">
                      <a:alpha val="43137"/>
                    </a:srgbClr>
                  </a:outerShdw>
                </a:effectLst>
              </a:rPr>
              <a:t> </a:t>
            </a:r>
            <a:r>
              <a:rPr lang="en-US" dirty="0" smtClean="0">
                <a:solidFill>
                  <a:srgbClr val="7030A0"/>
                </a:solidFill>
              </a:rPr>
              <a:t>del </a:t>
            </a:r>
            <a:r>
              <a:rPr lang="en-US" dirty="0" err="1" smtClean="0">
                <a:solidFill>
                  <a:srgbClr val="7030A0"/>
                </a:solidFill>
              </a:rPr>
              <a:t>consentire</a:t>
            </a:r>
            <a:r>
              <a:rPr lang="en-US" dirty="0" smtClean="0">
                <a:solidFill>
                  <a:srgbClr val="7030A0"/>
                </a:solidFill>
              </a:rPr>
              <a:t> ad </a:t>
            </a:r>
            <a:r>
              <a:rPr lang="en-US" dirty="0" err="1" smtClean="0">
                <a:solidFill>
                  <a:srgbClr val="7030A0"/>
                </a:solidFill>
              </a:rPr>
              <a:t>altri</a:t>
            </a:r>
            <a:r>
              <a:rPr lang="en-US" dirty="0" smtClean="0">
                <a:solidFill>
                  <a:srgbClr val="7030A0"/>
                </a:solidFill>
              </a:rPr>
              <a:t> </a:t>
            </a:r>
            <a:r>
              <a:rPr lang="en-US" dirty="0" err="1" smtClean="0">
                <a:solidFill>
                  <a:srgbClr val="7030A0"/>
                </a:solidFill>
              </a:rPr>
              <a:t>l’uso</a:t>
            </a:r>
            <a:r>
              <a:rPr lang="en-US" dirty="0" smtClean="0">
                <a:solidFill>
                  <a:srgbClr val="7030A0"/>
                </a:solidFill>
              </a:rPr>
              <a:t> </a:t>
            </a:r>
            <a:r>
              <a:rPr lang="en-US" dirty="0" err="1" smtClean="0">
                <a:solidFill>
                  <a:srgbClr val="7030A0"/>
                </a:solidFill>
              </a:rPr>
              <a:t>dei</a:t>
            </a:r>
            <a:r>
              <a:rPr lang="en-US" dirty="0" smtClean="0">
                <a:solidFill>
                  <a:srgbClr val="7030A0"/>
                </a:solidFill>
              </a:rPr>
              <a:t> </a:t>
            </a:r>
            <a:r>
              <a:rPr lang="en-US" dirty="0" err="1" smtClean="0">
                <a:solidFill>
                  <a:srgbClr val="7030A0"/>
                </a:solidFill>
              </a:rPr>
              <a:t>propri</a:t>
            </a:r>
            <a:r>
              <a:rPr lang="en-US" dirty="0" smtClean="0">
                <a:solidFill>
                  <a:srgbClr val="7030A0"/>
                </a:solidFill>
              </a:rPr>
              <a:t> </a:t>
            </a:r>
            <a:r>
              <a:rPr lang="en-US" dirty="0" err="1" smtClean="0">
                <a:solidFill>
                  <a:srgbClr val="7030A0"/>
                </a:solidFill>
              </a:rPr>
              <a:t>dati</a:t>
            </a:r>
            <a:r>
              <a:rPr lang="en-US" dirty="0" smtClean="0">
                <a:solidFill>
                  <a:srgbClr val="7030A0"/>
                </a:solidFill>
              </a:rPr>
              <a:t> </a:t>
            </a:r>
            <a:r>
              <a:rPr lang="en-US" dirty="0" smtClean="0"/>
              <a:t>– </a:t>
            </a:r>
            <a:r>
              <a:rPr lang="en-US" dirty="0" err="1" smtClean="0"/>
              <a:t>azione</a:t>
            </a:r>
            <a:r>
              <a:rPr lang="en-US" dirty="0" smtClean="0"/>
              <a:t> </a:t>
            </a:r>
            <a:r>
              <a:rPr lang="en-US" dirty="0" err="1" smtClean="0"/>
              <a:t>che</a:t>
            </a:r>
            <a:r>
              <a:rPr lang="en-US" dirty="0" smtClean="0"/>
              <a:t> </a:t>
            </a:r>
            <a:r>
              <a:rPr lang="en-US" dirty="0" err="1" smtClean="0"/>
              <a:t>si</a:t>
            </a:r>
            <a:r>
              <a:rPr lang="en-US" dirty="0" smtClean="0"/>
              <a:t> </a:t>
            </a:r>
            <a:r>
              <a:rPr lang="en-US" dirty="0" err="1" smtClean="0"/>
              <a:t>può</a:t>
            </a:r>
            <a:r>
              <a:rPr lang="en-US" dirty="0" smtClean="0"/>
              <a:t> </a:t>
            </a:r>
            <a:r>
              <a:rPr lang="en-US" dirty="0" err="1" smtClean="0"/>
              <a:t>ritorcere</a:t>
            </a:r>
            <a:r>
              <a:rPr lang="en-US" dirty="0" smtClean="0"/>
              <a:t> </a:t>
            </a:r>
            <a:r>
              <a:rPr lang="en-US" dirty="0" err="1" smtClean="0"/>
              <a:t>contro</a:t>
            </a:r>
            <a:r>
              <a:rPr lang="en-US" dirty="0" smtClean="0"/>
              <a:t> </a:t>
            </a:r>
            <a:r>
              <a:rPr lang="en-US" dirty="0" err="1" smtClean="0"/>
              <a:t>gli</a:t>
            </a:r>
            <a:r>
              <a:rPr lang="en-US" dirty="0" smtClean="0"/>
              <a:t> </a:t>
            </a:r>
            <a:r>
              <a:rPr lang="en-US" dirty="0" err="1" smtClean="0"/>
              <a:t>stessi</a:t>
            </a:r>
            <a:r>
              <a:rPr lang="en-US" dirty="0" smtClean="0"/>
              <a:t> </a:t>
            </a:r>
            <a:r>
              <a:rPr lang="en-US" dirty="0" err="1" smtClean="0"/>
              <a:t>produttori</a:t>
            </a:r>
            <a:r>
              <a:rPr lang="en-US" dirty="0" smtClean="0"/>
              <a:t> di </a:t>
            </a:r>
            <a:r>
              <a:rPr lang="en-US" dirty="0" err="1" smtClean="0"/>
              <a:t>dati</a:t>
            </a:r>
            <a:r>
              <a:rPr lang="en-US" dirty="0" smtClean="0"/>
              <a:t>. </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3351996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t>Aspetti NON SOLO etici</a:t>
            </a:r>
            <a:endParaRPr lang="it-IT" dirty="0"/>
          </a:p>
        </p:txBody>
      </p:sp>
      <p:sp>
        <p:nvSpPr>
          <p:cNvPr id="3" name="Segnaposto contenuto 2"/>
          <p:cNvSpPr>
            <a:spLocks noGrp="1"/>
          </p:cNvSpPr>
          <p:nvPr>
            <p:ph idx="1"/>
          </p:nvPr>
        </p:nvSpPr>
        <p:spPr>
          <a:xfrm>
            <a:off x="457200" y="1196752"/>
            <a:ext cx="8229600" cy="4925144"/>
          </a:xfrm>
        </p:spPr>
        <p:txBody>
          <a:bodyPr/>
          <a:lstStyle/>
          <a:p>
            <a:pPr marL="0" indent="0">
              <a:buNone/>
            </a:pPr>
            <a:endParaRPr lang="it-IT" dirty="0" smtClean="0"/>
          </a:p>
          <a:p>
            <a:pPr marL="0" indent="0" algn="ctr">
              <a:buNone/>
            </a:pPr>
            <a:r>
              <a:rPr lang="it-IT" dirty="0">
                <a:solidFill>
                  <a:srgbClr val="C00000"/>
                </a:solidFill>
              </a:rPr>
              <a:t>La realtà al di là di ogni </a:t>
            </a:r>
            <a:r>
              <a:rPr lang="it-IT" dirty="0" smtClean="0">
                <a:solidFill>
                  <a:srgbClr val="C00000"/>
                </a:solidFill>
              </a:rPr>
              <a:t>immaginazione</a:t>
            </a:r>
          </a:p>
          <a:p>
            <a:pPr marL="0" indent="0">
              <a:buNone/>
            </a:pPr>
            <a:r>
              <a:rPr lang="it-IT" dirty="0" smtClean="0"/>
              <a:t> </a:t>
            </a:r>
          </a:p>
          <a:p>
            <a:pPr marL="0" indent="0">
              <a:buNone/>
            </a:pPr>
            <a:endParaRPr lang="it-IT" dirty="0"/>
          </a:p>
        </p:txBody>
      </p:sp>
      <p:pic>
        <p:nvPicPr>
          <p:cNvPr id="1026" name="Picture 2" descr="I:\Immagini\1f9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78092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Immagini\1f9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365104"/>
            <a:ext cx="2846784" cy="25202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Immagini\emoticons\1f91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3040" y="270892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I:\Immagini\emoticons\1f91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270892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431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4624"/>
            <a:ext cx="8229600" cy="1143000"/>
          </a:xfrm>
        </p:spPr>
        <p:txBody>
          <a:bodyPr>
            <a:normAutofit/>
          </a:bodyPr>
          <a:lstStyle/>
          <a:p>
            <a:r>
              <a:rPr lang="en-US" sz="2200" b="1" dirty="0" smtClean="0">
                <a:solidFill>
                  <a:srgbClr val="00B050"/>
                </a:solidFill>
              </a:rPr>
              <a:t>Solo un </a:t>
            </a:r>
            <a:r>
              <a:rPr lang="en-US" sz="2200" b="1" dirty="0" err="1" smtClean="0">
                <a:solidFill>
                  <a:srgbClr val="00B050"/>
                </a:solidFill>
              </a:rPr>
              <a:t>esempio</a:t>
            </a:r>
            <a:r>
              <a:rPr lang="en-US" dirty="0" smtClean="0"/>
              <a:t/>
            </a:r>
            <a:br>
              <a:rPr lang="en-US" dirty="0" smtClean="0"/>
            </a:br>
            <a:r>
              <a:rPr lang="en-US" dirty="0" smtClean="0"/>
              <a:t>WhatsApp </a:t>
            </a:r>
            <a:r>
              <a:rPr lang="en-US" dirty="0" err="1" smtClean="0"/>
              <a:t>acquistata</a:t>
            </a:r>
            <a:r>
              <a:rPr lang="en-US" dirty="0" smtClean="0"/>
              <a:t> da Facebook</a:t>
            </a:r>
            <a:endParaRPr lang="it-IT" dirty="0"/>
          </a:p>
        </p:txBody>
      </p:sp>
      <p:sp>
        <p:nvSpPr>
          <p:cNvPr id="3" name="Segnaposto contenuto 2"/>
          <p:cNvSpPr>
            <a:spLocks noGrp="1"/>
          </p:cNvSpPr>
          <p:nvPr>
            <p:ph idx="1"/>
          </p:nvPr>
        </p:nvSpPr>
        <p:spPr>
          <a:xfrm>
            <a:off x="251520" y="1412776"/>
            <a:ext cx="8784976" cy="5141168"/>
          </a:xfrm>
        </p:spPr>
        <p:txBody>
          <a:bodyPr>
            <a:normAutofit fontScale="92500"/>
          </a:bodyPr>
          <a:lstStyle/>
          <a:p>
            <a:pPr marL="0" indent="0" algn="ctr">
              <a:buNone/>
            </a:pPr>
            <a:r>
              <a:rPr lang="en-US" i="1" dirty="0">
                <a:solidFill>
                  <a:srgbClr val="7030A0"/>
                </a:solidFill>
                <a:effectLst>
                  <a:outerShdw blurRad="38100" dist="38100" dir="2700000" algn="tl">
                    <a:srgbClr val="000000">
                      <a:alpha val="43137"/>
                    </a:srgbClr>
                  </a:outerShdw>
                </a:effectLst>
              </a:rPr>
              <a:t>Consider the recent $16 Billion acquisition of WhatsApp by Facebook</a:t>
            </a:r>
            <a:r>
              <a:rPr lang="en-US" i="1" dirty="0" smtClean="0">
                <a:solidFill>
                  <a:srgbClr val="7030A0"/>
                </a:solidFill>
                <a:effectLst>
                  <a:outerShdw blurRad="38100" dist="38100" dir="2700000" algn="tl">
                    <a:srgbClr val="000000">
                      <a:alpha val="43137"/>
                    </a:srgbClr>
                  </a:outerShdw>
                </a:effectLst>
              </a:rPr>
              <a:t>.</a:t>
            </a:r>
            <a:r>
              <a:rPr lang="en-US" i="1" dirty="0" smtClean="0">
                <a:solidFill>
                  <a:srgbClr val="7030A0"/>
                </a:solidFill>
              </a:rPr>
              <a:t> </a:t>
            </a:r>
          </a:p>
          <a:p>
            <a:pPr marL="0" indent="0">
              <a:buNone/>
            </a:pPr>
            <a:r>
              <a:rPr lang="en-US" dirty="0" smtClean="0"/>
              <a:t>(450 </a:t>
            </a:r>
            <a:r>
              <a:rPr lang="en-US" dirty="0" err="1" smtClean="0"/>
              <a:t>milioni</a:t>
            </a:r>
            <a:r>
              <a:rPr lang="en-US" dirty="0" smtClean="0"/>
              <a:t> di </a:t>
            </a:r>
            <a:r>
              <a:rPr lang="en-US" dirty="0" err="1" smtClean="0"/>
              <a:t>utenti</a:t>
            </a:r>
            <a:r>
              <a:rPr lang="en-US" dirty="0" smtClean="0"/>
              <a:t> </a:t>
            </a:r>
            <a:r>
              <a:rPr lang="en-US" i="1" dirty="0" smtClean="0"/>
              <a:t>mobile</a:t>
            </a:r>
            <a:r>
              <a:rPr lang="en-US" dirty="0" smtClean="0"/>
              <a:t> </a:t>
            </a:r>
            <a:r>
              <a:rPr lang="en-US" dirty="0" err="1" smtClean="0"/>
              <a:t>negli</a:t>
            </a:r>
            <a:r>
              <a:rPr lang="en-US" dirty="0" smtClean="0"/>
              <a:t> </a:t>
            </a:r>
            <a:r>
              <a:rPr lang="en-US" dirty="0" err="1" smtClean="0"/>
              <a:t>ultimi</a:t>
            </a:r>
            <a:r>
              <a:rPr lang="en-US" dirty="0" smtClean="0"/>
              <a:t> 4 </a:t>
            </a:r>
            <a:r>
              <a:rPr lang="en-US" dirty="0" err="1" smtClean="0"/>
              <a:t>anni</a:t>
            </a:r>
            <a:r>
              <a:rPr lang="en-US" dirty="0" smtClean="0"/>
              <a:t>)</a:t>
            </a:r>
          </a:p>
          <a:p>
            <a:pPr marL="0" indent="0">
              <a:buNone/>
            </a:pPr>
            <a:endParaRPr lang="en-US" dirty="0" smtClean="0"/>
          </a:p>
          <a:p>
            <a:pPr marL="0" indent="0">
              <a:buNone/>
            </a:pPr>
            <a:r>
              <a:rPr lang="en-US" dirty="0" err="1" smtClean="0"/>
              <a:t>Perchè</a:t>
            </a:r>
            <a:r>
              <a:rPr lang="en-US" dirty="0" smtClean="0"/>
              <a:t> Facebook è </a:t>
            </a:r>
            <a:r>
              <a:rPr lang="en-US" dirty="0" err="1" smtClean="0"/>
              <a:t>interessata</a:t>
            </a:r>
            <a:r>
              <a:rPr lang="en-US" dirty="0" smtClean="0"/>
              <a:t> a </a:t>
            </a:r>
            <a:r>
              <a:rPr lang="en-US" dirty="0" err="1" smtClean="0"/>
              <a:t>pagare</a:t>
            </a:r>
            <a:r>
              <a:rPr lang="en-US" dirty="0" smtClean="0"/>
              <a:t> </a:t>
            </a:r>
            <a:r>
              <a:rPr lang="en-US" dirty="0" err="1" smtClean="0"/>
              <a:t>bilioni</a:t>
            </a:r>
            <a:r>
              <a:rPr lang="en-US" dirty="0" smtClean="0"/>
              <a:t> di </a:t>
            </a:r>
            <a:r>
              <a:rPr lang="en-US" dirty="0" err="1" smtClean="0"/>
              <a:t>dollari</a:t>
            </a:r>
            <a:r>
              <a:rPr lang="en-US" dirty="0" smtClean="0"/>
              <a:t> per </a:t>
            </a:r>
            <a:r>
              <a:rPr lang="en-US" dirty="0" err="1" smtClean="0"/>
              <a:t>acquisire</a:t>
            </a:r>
            <a:r>
              <a:rPr lang="en-US" dirty="0" smtClean="0"/>
              <a:t> </a:t>
            </a:r>
            <a:r>
              <a:rPr lang="en-US" dirty="0" err="1" smtClean="0"/>
              <a:t>una</a:t>
            </a:r>
            <a:r>
              <a:rPr lang="en-US" dirty="0" smtClean="0"/>
              <a:t> company di </a:t>
            </a:r>
            <a:r>
              <a:rPr lang="en-US" i="1" dirty="0" smtClean="0"/>
              <a:t>mobile messaging</a:t>
            </a:r>
            <a:r>
              <a:rPr lang="en-US" dirty="0" smtClean="0"/>
              <a:t>?</a:t>
            </a:r>
          </a:p>
          <a:p>
            <a:pPr marL="0" indent="0">
              <a:buNone/>
            </a:pPr>
            <a:endParaRPr lang="en-US" dirty="0" smtClean="0"/>
          </a:p>
          <a:p>
            <a:pPr marL="0" indent="0" algn="ctr">
              <a:buNone/>
            </a:pPr>
            <a:r>
              <a:rPr lang="en-US" b="1" i="1" dirty="0" smtClean="0"/>
              <a:t>I Big Data</a:t>
            </a:r>
            <a:r>
              <a:rPr lang="en-US" b="1" i="1" dirty="0"/>
              <a:t> </a:t>
            </a:r>
            <a:r>
              <a:rPr lang="en-US" b="1" i="1" dirty="0" err="1" smtClean="0"/>
              <a:t>evidenziano</a:t>
            </a:r>
            <a:r>
              <a:rPr lang="en-US" b="1" i="1" dirty="0" smtClean="0"/>
              <a:t> un </a:t>
            </a:r>
            <a:r>
              <a:rPr lang="en-US" b="1" i="1" dirty="0" err="1" smtClean="0"/>
              <a:t>crescente</a:t>
            </a:r>
            <a:r>
              <a:rPr lang="en-US" b="1" i="1" dirty="0" smtClean="0"/>
              <a:t> </a:t>
            </a:r>
            <a:r>
              <a:rPr lang="en-US" b="1" i="1" dirty="0" err="1" smtClean="0"/>
              <a:t>potere</a:t>
            </a:r>
            <a:r>
              <a:rPr lang="en-US" b="1" i="1" dirty="0" smtClean="0"/>
              <a:t> e </a:t>
            </a:r>
            <a:r>
              <a:rPr lang="en-US" b="1" i="1" dirty="0" err="1" smtClean="0"/>
              <a:t>consapevolezza</a:t>
            </a:r>
            <a:r>
              <a:rPr lang="en-US" b="1" i="1" dirty="0" smtClean="0"/>
              <a:t> </a:t>
            </a:r>
            <a:r>
              <a:rPr lang="en-US" b="1" i="1" u="sng" dirty="0" err="1" smtClean="0"/>
              <a:t>istituzionale</a:t>
            </a:r>
            <a:r>
              <a:rPr lang="en-US" b="1" i="1" dirty="0" smtClean="0"/>
              <a:t> </a:t>
            </a:r>
            <a:r>
              <a:rPr lang="en-US" b="1" i="1" dirty="0" err="1" smtClean="0"/>
              <a:t>che</a:t>
            </a:r>
            <a:r>
              <a:rPr lang="en-US" b="1" i="1" dirty="0" smtClean="0"/>
              <a:t> </a:t>
            </a:r>
            <a:r>
              <a:rPr lang="en-US" b="1" i="1" dirty="0" err="1" smtClean="0"/>
              <a:t>richiede</a:t>
            </a:r>
            <a:r>
              <a:rPr lang="en-US" b="1" i="1" dirty="0" smtClean="0"/>
              <a:t> lo </a:t>
            </a:r>
            <a:r>
              <a:rPr lang="en-US" b="1" i="1" dirty="0" err="1" smtClean="0"/>
              <a:t>sviluppo</a:t>
            </a:r>
            <a:r>
              <a:rPr lang="en-US" b="1" i="1" dirty="0" smtClean="0"/>
              <a:t> di </a:t>
            </a:r>
            <a:r>
              <a:rPr lang="en-US" b="1" i="1" dirty="0" err="1" smtClean="0"/>
              <a:t>criteri</a:t>
            </a:r>
            <a:r>
              <a:rPr lang="en-US" b="1" i="1" dirty="0" smtClean="0"/>
              <a:t> </a:t>
            </a:r>
            <a:r>
              <a:rPr lang="en-US" b="1" i="1" dirty="0" err="1" smtClean="0"/>
              <a:t>etici</a:t>
            </a:r>
            <a:r>
              <a:rPr lang="en-US" b="1" i="1" dirty="0" smtClean="0"/>
              <a:t> </a:t>
            </a:r>
            <a:r>
              <a:rPr lang="en-US" b="1" i="1" dirty="0" err="1" smtClean="0"/>
              <a:t>dedicati</a:t>
            </a:r>
            <a:r>
              <a:rPr lang="en-US" b="1" i="1" dirty="0" smtClean="0"/>
              <a:t> </a:t>
            </a:r>
            <a:r>
              <a:rPr lang="en-US" b="1" i="1" dirty="0" err="1" smtClean="0"/>
              <a:t>ai</a:t>
            </a:r>
            <a:r>
              <a:rPr lang="en-US" b="1" i="1" dirty="0" smtClean="0"/>
              <a:t> big data.</a:t>
            </a:r>
          </a:p>
        </p:txBody>
      </p:sp>
    </p:spTree>
    <p:extLst>
      <p:ext uri="{BB962C8B-B14F-4D97-AF65-F5344CB8AC3E}">
        <p14:creationId xmlns:p14="http://schemas.microsoft.com/office/powerpoint/2010/main" val="1656814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90264"/>
            <a:ext cx="8229600" cy="1143000"/>
          </a:xfrm>
        </p:spPr>
        <p:txBody>
          <a:bodyPr>
            <a:normAutofit/>
          </a:bodyPr>
          <a:lstStyle/>
          <a:p>
            <a:r>
              <a:rPr lang="it-IT" dirty="0" smtClean="0"/>
              <a:t>Etica per BD: 4 principi basilari </a:t>
            </a:r>
            <a:br>
              <a:rPr lang="it-IT" dirty="0" smtClean="0"/>
            </a:br>
            <a:r>
              <a:rPr lang="it-IT" sz="1200" dirty="0" smtClean="0"/>
              <a:t>J.H. King &amp; N.M. Richards, march 2014 </a:t>
            </a:r>
            <a:endParaRPr lang="it-IT" sz="1200" dirty="0"/>
          </a:p>
        </p:txBody>
      </p:sp>
      <p:sp>
        <p:nvSpPr>
          <p:cNvPr id="3" name="Segnaposto contenuto 2"/>
          <p:cNvSpPr>
            <a:spLocks noGrp="1"/>
          </p:cNvSpPr>
          <p:nvPr>
            <p:ph idx="1"/>
          </p:nvPr>
        </p:nvSpPr>
        <p:spPr>
          <a:xfrm>
            <a:off x="107504" y="1124744"/>
            <a:ext cx="9001000" cy="5661248"/>
          </a:xfrm>
        </p:spPr>
        <p:txBody>
          <a:bodyPr>
            <a:noAutofit/>
          </a:bodyPr>
          <a:lstStyle/>
          <a:p>
            <a:pPr marL="0" indent="0">
              <a:buNone/>
            </a:pPr>
            <a:r>
              <a:rPr lang="en-US" sz="2000" b="1" i="1" dirty="0" smtClean="0"/>
              <a:t>1. Privacy </a:t>
            </a:r>
            <a:r>
              <a:rPr lang="en-US" sz="2000" b="1" i="1" dirty="0"/>
              <a:t>isn’t </a:t>
            </a:r>
            <a:r>
              <a:rPr lang="en-US" sz="2000" b="1" i="1" dirty="0" smtClean="0"/>
              <a:t>dead</a:t>
            </a:r>
            <a:r>
              <a:rPr lang="en-US" sz="2000" dirty="0" smtClean="0"/>
              <a:t>  </a:t>
            </a:r>
            <a:r>
              <a:rPr lang="en-US" sz="2000" b="1" i="1" dirty="0" err="1" smtClean="0">
                <a:solidFill>
                  <a:srgbClr val="00B050"/>
                </a:solidFill>
              </a:rPr>
              <a:t>Privato</a:t>
            </a:r>
            <a:r>
              <a:rPr lang="en-US" sz="2000" b="1" i="1" dirty="0" smtClean="0">
                <a:solidFill>
                  <a:srgbClr val="00B050"/>
                </a:solidFill>
              </a:rPr>
              <a:t> non </a:t>
            </a:r>
            <a:r>
              <a:rPr lang="en-US" sz="2000" b="1" i="1" dirty="0" err="1" smtClean="0">
                <a:solidFill>
                  <a:srgbClr val="00B050"/>
                </a:solidFill>
              </a:rPr>
              <a:t>significa</a:t>
            </a:r>
            <a:r>
              <a:rPr lang="en-US" sz="2000" b="1" i="1" dirty="0" smtClean="0">
                <a:solidFill>
                  <a:srgbClr val="00B050"/>
                </a:solidFill>
              </a:rPr>
              <a:t> </a:t>
            </a:r>
            <a:r>
              <a:rPr lang="en-US" sz="2000" b="1" i="1" dirty="0" err="1" smtClean="0">
                <a:solidFill>
                  <a:srgbClr val="00B050"/>
                </a:solidFill>
              </a:rPr>
              <a:t>segreto</a:t>
            </a:r>
            <a:r>
              <a:rPr lang="en-US" sz="2000" b="1" dirty="0" smtClean="0"/>
              <a:t>. </a:t>
            </a:r>
          </a:p>
          <a:p>
            <a:pPr marL="0" indent="0">
              <a:buNone/>
            </a:pPr>
            <a:r>
              <a:rPr lang="en-US" sz="1400" dirty="0" err="1" smtClean="0"/>
              <a:t>Assicurare</a:t>
            </a:r>
            <a:r>
              <a:rPr lang="en-US" sz="1400" dirty="0" smtClean="0"/>
              <a:t> la privacy </a:t>
            </a:r>
            <a:r>
              <a:rPr lang="en-US" sz="1400" dirty="0" err="1" smtClean="0"/>
              <a:t>dei</a:t>
            </a:r>
            <a:r>
              <a:rPr lang="en-US" sz="1400" dirty="0" smtClean="0"/>
              <a:t> </a:t>
            </a:r>
            <a:r>
              <a:rPr lang="en-US" sz="1400" dirty="0" err="1" smtClean="0"/>
              <a:t>dati</a:t>
            </a:r>
            <a:r>
              <a:rPr lang="en-US" sz="1400" dirty="0" smtClean="0"/>
              <a:t> porta a </a:t>
            </a:r>
            <a:r>
              <a:rPr lang="en-US" sz="1400" dirty="0" err="1" smtClean="0"/>
              <a:t>definire</a:t>
            </a:r>
            <a:r>
              <a:rPr lang="en-US" sz="1400" dirty="0" smtClean="0"/>
              <a:t> e </a:t>
            </a:r>
            <a:r>
              <a:rPr lang="en-US" sz="1400" dirty="0" err="1" smtClean="0"/>
              <a:t>rafforzare</a:t>
            </a:r>
            <a:r>
              <a:rPr lang="en-US" sz="1400" dirty="0" smtClean="0"/>
              <a:t> le </a:t>
            </a:r>
            <a:r>
              <a:rPr lang="en-US" sz="1400" dirty="0" err="1" smtClean="0"/>
              <a:t>regole</a:t>
            </a:r>
            <a:r>
              <a:rPr lang="en-US" sz="1400" dirty="0" smtClean="0"/>
              <a:t> </a:t>
            </a:r>
            <a:r>
              <a:rPr lang="en-US" sz="1400" dirty="0" err="1" smtClean="0"/>
              <a:t>rispetto</a:t>
            </a:r>
            <a:r>
              <a:rPr lang="en-US" sz="1400" dirty="0" smtClean="0"/>
              <a:t> alla </a:t>
            </a:r>
            <a:r>
              <a:rPr lang="en-US" sz="1400" dirty="0" err="1" smtClean="0"/>
              <a:t>possibilità</a:t>
            </a:r>
            <a:r>
              <a:rPr lang="en-US" sz="1400" dirty="0" smtClean="0"/>
              <a:t> di </a:t>
            </a:r>
            <a:r>
              <a:rPr lang="en-US" sz="1400" dirty="0" err="1" smtClean="0"/>
              <a:t>collezionare</a:t>
            </a:r>
            <a:r>
              <a:rPr lang="en-US" sz="1400" dirty="0" smtClean="0"/>
              <a:t> </a:t>
            </a:r>
            <a:r>
              <a:rPr lang="en-US" sz="1400" dirty="0" err="1" smtClean="0"/>
              <a:t>dati</a:t>
            </a:r>
            <a:r>
              <a:rPr lang="en-US" sz="1400" dirty="0" smtClean="0"/>
              <a:t>, </a:t>
            </a:r>
            <a:r>
              <a:rPr lang="en-US" sz="1400" dirty="0" err="1" smtClean="0"/>
              <a:t>ed</a:t>
            </a:r>
            <a:r>
              <a:rPr lang="en-US" sz="1400" dirty="0" smtClean="0"/>
              <a:t> al </a:t>
            </a:r>
            <a:r>
              <a:rPr lang="en-US" sz="1400" dirty="0" err="1" smtClean="0"/>
              <a:t>loro</a:t>
            </a:r>
            <a:r>
              <a:rPr lang="en-US" sz="1400" dirty="0" smtClean="0"/>
              <a:t> </a:t>
            </a:r>
            <a:r>
              <a:rPr lang="en-US" sz="1400" b="1" i="1" dirty="0" err="1" smtClean="0">
                <a:solidFill>
                  <a:srgbClr val="00B050"/>
                </a:solidFill>
              </a:rPr>
              <a:t>riuso</a:t>
            </a:r>
            <a:r>
              <a:rPr lang="en-US" sz="1400" dirty="0" smtClean="0"/>
              <a:t>. </a:t>
            </a:r>
            <a:r>
              <a:rPr lang="en-US" sz="1400" dirty="0" err="1" smtClean="0"/>
              <a:t>Gli</a:t>
            </a:r>
            <a:r>
              <a:rPr lang="en-US" sz="1400" dirty="0" smtClean="0"/>
              <a:t> </a:t>
            </a:r>
            <a:r>
              <a:rPr lang="en-US" sz="1400" dirty="0" err="1" smtClean="0"/>
              <a:t>individui</a:t>
            </a:r>
            <a:r>
              <a:rPr lang="en-US" sz="1400" dirty="0" smtClean="0"/>
              <a:t> </a:t>
            </a:r>
            <a:r>
              <a:rPr lang="en-US" sz="1400" dirty="0" err="1" smtClean="0"/>
              <a:t>dovrebbero</a:t>
            </a:r>
            <a:r>
              <a:rPr lang="en-US" sz="1400" dirty="0" smtClean="0"/>
              <a:t> </a:t>
            </a:r>
            <a:r>
              <a:rPr lang="en-US" sz="1400" dirty="0" err="1" smtClean="0"/>
              <a:t>avere</a:t>
            </a:r>
            <a:r>
              <a:rPr lang="en-US" sz="1400" dirty="0" smtClean="0"/>
              <a:t> la </a:t>
            </a:r>
            <a:r>
              <a:rPr lang="en-US" sz="1400" dirty="0" err="1" smtClean="0"/>
              <a:t>capacità</a:t>
            </a:r>
            <a:r>
              <a:rPr lang="en-US" sz="1400" dirty="0" smtClean="0"/>
              <a:t> di </a:t>
            </a:r>
            <a:r>
              <a:rPr lang="en-US" sz="1400" dirty="0" err="1" smtClean="0"/>
              <a:t>gestire</a:t>
            </a:r>
            <a:r>
              <a:rPr lang="en-US" sz="1400" dirty="0" smtClean="0"/>
              <a:t> </a:t>
            </a:r>
            <a:r>
              <a:rPr lang="en-US" sz="1400" dirty="0" err="1" smtClean="0"/>
              <a:t>il</a:t>
            </a:r>
            <a:r>
              <a:rPr lang="en-US" sz="1400" dirty="0" smtClean="0"/>
              <a:t> </a:t>
            </a:r>
            <a:r>
              <a:rPr lang="en-US" sz="1400" dirty="0" err="1" smtClean="0"/>
              <a:t>flusso</a:t>
            </a:r>
            <a:r>
              <a:rPr lang="en-US" sz="1400" dirty="0" smtClean="0"/>
              <a:t> </a:t>
            </a:r>
            <a:r>
              <a:rPr lang="en-US" sz="1400" dirty="0" err="1" smtClean="0"/>
              <a:t>delle</a:t>
            </a:r>
            <a:r>
              <a:rPr lang="en-US" sz="1400" dirty="0" smtClean="0"/>
              <a:t> </a:t>
            </a:r>
            <a:r>
              <a:rPr lang="en-US" sz="1400" dirty="0" err="1" smtClean="0"/>
              <a:t>proprie</a:t>
            </a:r>
            <a:r>
              <a:rPr lang="en-US" sz="1400" dirty="0" smtClean="0"/>
              <a:t> </a:t>
            </a:r>
            <a:r>
              <a:rPr lang="en-US" sz="1400" dirty="0" err="1" smtClean="0"/>
              <a:t>informazioni</a:t>
            </a:r>
            <a:r>
              <a:rPr lang="en-US" sz="1400" dirty="0" smtClean="0"/>
              <a:t> private </a:t>
            </a:r>
            <a:r>
              <a:rPr lang="en-US" sz="1400" dirty="0" err="1" smtClean="0"/>
              <a:t>anche</a:t>
            </a:r>
            <a:r>
              <a:rPr lang="en-US" sz="1400" dirty="0" smtClean="0"/>
              <a:t> </a:t>
            </a:r>
            <a:r>
              <a:rPr lang="en-US" sz="1400" dirty="0" err="1" smtClean="0"/>
              <a:t>all’interno</a:t>
            </a:r>
            <a:r>
              <a:rPr lang="en-US" sz="1400" dirty="0" smtClean="0"/>
              <a:t> di </a:t>
            </a:r>
            <a:r>
              <a:rPr lang="en-US" sz="1400" dirty="0" err="1" smtClean="0"/>
              <a:t>sistemi</a:t>
            </a:r>
            <a:r>
              <a:rPr lang="en-US" sz="1400" dirty="0" smtClean="0"/>
              <a:t> di </a:t>
            </a:r>
            <a:r>
              <a:rPr lang="en-US" sz="1400" dirty="0" err="1" smtClean="0"/>
              <a:t>terze</a:t>
            </a:r>
            <a:r>
              <a:rPr lang="en-US" sz="1400" dirty="0" smtClean="0"/>
              <a:t> </a:t>
            </a:r>
            <a:r>
              <a:rPr lang="en-US" sz="1400" dirty="0" err="1" smtClean="0"/>
              <a:t>parti</a:t>
            </a:r>
            <a:r>
              <a:rPr lang="en-US" sz="1400" dirty="0" smtClean="0"/>
              <a:t>.</a:t>
            </a:r>
          </a:p>
          <a:p>
            <a:pPr marL="0" lvl="0" indent="0">
              <a:buNone/>
            </a:pPr>
            <a:r>
              <a:rPr lang="en-US" sz="2000" b="1" i="1" dirty="0" smtClean="0"/>
              <a:t>2. Shared </a:t>
            </a:r>
            <a:r>
              <a:rPr lang="en-US" sz="2000" b="1" i="1" dirty="0"/>
              <a:t>private information can still remain confidential.</a:t>
            </a:r>
            <a:r>
              <a:rPr lang="en-US" sz="2000" i="1" dirty="0"/>
              <a:t> </a:t>
            </a:r>
            <a:r>
              <a:rPr lang="en-US" sz="2000" b="1" i="1" dirty="0" smtClean="0">
                <a:solidFill>
                  <a:srgbClr val="00B050"/>
                </a:solidFill>
              </a:rPr>
              <a:t>Non è </a:t>
            </a:r>
            <a:r>
              <a:rPr lang="en-US" sz="2000" b="1" i="1" dirty="0" err="1" smtClean="0">
                <a:solidFill>
                  <a:srgbClr val="00B050"/>
                </a:solidFill>
              </a:rPr>
              <a:t>realistico</a:t>
            </a:r>
            <a:r>
              <a:rPr lang="en-US" sz="2000" b="1" i="1" dirty="0" smtClean="0">
                <a:solidFill>
                  <a:srgbClr val="00B050"/>
                </a:solidFill>
              </a:rPr>
              <a:t> </a:t>
            </a:r>
            <a:r>
              <a:rPr lang="en-US" sz="2000" b="1" i="1" dirty="0" err="1" smtClean="0">
                <a:solidFill>
                  <a:srgbClr val="00B050"/>
                </a:solidFill>
              </a:rPr>
              <a:t>pensare</a:t>
            </a:r>
            <a:r>
              <a:rPr lang="en-US" sz="2000" b="1" i="1" dirty="0" smtClean="0">
                <a:solidFill>
                  <a:srgbClr val="00B050"/>
                </a:solidFill>
              </a:rPr>
              <a:t> </a:t>
            </a:r>
            <a:r>
              <a:rPr lang="en-US" sz="2000" b="1" i="1" dirty="0" err="1" smtClean="0">
                <a:solidFill>
                  <a:srgbClr val="00B050"/>
                </a:solidFill>
              </a:rPr>
              <a:t>che</a:t>
            </a:r>
            <a:r>
              <a:rPr lang="en-US" sz="2000" b="1" i="1" dirty="0" smtClean="0">
                <a:solidFill>
                  <a:srgbClr val="00B050"/>
                </a:solidFill>
              </a:rPr>
              <a:t> le </a:t>
            </a:r>
            <a:r>
              <a:rPr lang="en-US" sz="2000" b="1" i="1" dirty="0" err="1" smtClean="0">
                <a:solidFill>
                  <a:srgbClr val="00B050"/>
                </a:solidFill>
              </a:rPr>
              <a:t>informazioni</a:t>
            </a:r>
            <a:r>
              <a:rPr lang="en-US" sz="2000" b="1" i="1" dirty="0" smtClean="0">
                <a:solidFill>
                  <a:srgbClr val="00B050"/>
                </a:solidFill>
              </a:rPr>
              <a:t> </a:t>
            </a:r>
            <a:r>
              <a:rPr lang="en-US" sz="2000" b="1" i="1" dirty="0" err="1" smtClean="0">
                <a:solidFill>
                  <a:srgbClr val="00B050"/>
                </a:solidFill>
              </a:rPr>
              <a:t>siano</a:t>
            </a:r>
            <a:r>
              <a:rPr lang="en-US" sz="2000" b="1" i="1" dirty="0" smtClean="0">
                <a:solidFill>
                  <a:srgbClr val="00B050"/>
                </a:solidFill>
              </a:rPr>
              <a:t> </a:t>
            </a:r>
            <a:r>
              <a:rPr lang="en-US" sz="2000" b="1" i="1" dirty="0" err="1" smtClean="0">
                <a:solidFill>
                  <a:srgbClr val="00B050"/>
                </a:solidFill>
              </a:rPr>
              <a:t>completamente</a:t>
            </a:r>
            <a:r>
              <a:rPr lang="en-US" sz="2000" b="1" i="1" dirty="0" smtClean="0">
                <a:solidFill>
                  <a:srgbClr val="00B050"/>
                </a:solidFill>
              </a:rPr>
              <a:t> </a:t>
            </a:r>
            <a:r>
              <a:rPr lang="en-US" sz="2000" b="1" i="1" dirty="0" err="1" smtClean="0">
                <a:solidFill>
                  <a:srgbClr val="00B050"/>
                </a:solidFill>
              </a:rPr>
              <a:t>pubbliche</a:t>
            </a:r>
            <a:r>
              <a:rPr lang="en-US" sz="2000" b="1" i="1" dirty="0" smtClean="0">
                <a:solidFill>
                  <a:srgbClr val="00B050"/>
                </a:solidFill>
              </a:rPr>
              <a:t> o </a:t>
            </a:r>
            <a:r>
              <a:rPr lang="en-US" sz="2000" b="1" i="1" dirty="0" err="1" smtClean="0">
                <a:solidFill>
                  <a:srgbClr val="00B050"/>
                </a:solidFill>
              </a:rPr>
              <a:t>completamente</a:t>
            </a:r>
            <a:r>
              <a:rPr lang="en-US" sz="2000" b="1" i="1" dirty="0" smtClean="0">
                <a:solidFill>
                  <a:srgbClr val="00B050"/>
                </a:solidFill>
              </a:rPr>
              <a:t> private.</a:t>
            </a:r>
          </a:p>
          <a:p>
            <a:pPr marL="0" lvl="0" indent="0">
              <a:buNone/>
            </a:pPr>
            <a:r>
              <a:rPr lang="en-US" sz="1400" dirty="0" err="1"/>
              <a:t>Alcuni</a:t>
            </a:r>
            <a:r>
              <a:rPr lang="en-US" sz="1400" dirty="0"/>
              <a:t> </a:t>
            </a:r>
            <a:r>
              <a:rPr lang="en-US" sz="1400" dirty="0" err="1"/>
              <a:t>dati</a:t>
            </a:r>
            <a:r>
              <a:rPr lang="en-US" sz="1400" dirty="0"/>
              <a:t> </a:t>
            </a:r>
            <a:r>
              <a:rPr lang="en-US" sz="1400" dirty="0" err="1"/>
              <a:t>sono</a:t>
            </a:r>
            <a:r>
              <a:rPr lang="en-US" sz="1400" dirty="0"/>
              <a:t> da </a:t>
            </a:r>
            <a:r>
              <a:rPr lang="en-US" sz="1400" dirty="0" err="1"/>
              <a:t>noi</a:t>
            </a:r>
            <a:r>
              <a:rPr lang="en-US" sz="1400" dirty="0"/>
              <a:t> </a:t>
            </a:r>
            <a:r>
              <a:rPr lang="en-US" sz="1400" dirty="0" err="1"/>
              <a:t>generati</a:t>
            </a:r>
            <a:r>
              <a:rPr lang="en-US" sz="1400" dirty="0"/>
              <a:t> </a:t>
            </a:r>
            <a:r>
              <a:rPr lang="en-US" sz="1400" dirty="0" err="1"/>
              <a:t>all’interno</a:t>
            </a:r>
            <a:r>
              <a:rPr lang="en-US" sz="1400" dirty="0"/>
              <a:t> di </a:t>
            </a:r>
            <a:r>
              <a:rPr lang="en-US" sz="1400" dirty="0" err="1"/>
              <a:t>servizi</a:t>
            </a:r>
            <a:r>
              <a:rPr lang="en-US" sz="1400" dirty="0"/>
              <a:t> di cui ci </a:t>
            </a:r>
            <a:r>
              <a:rPr lang="en-US" sz="1400" dirty="0" err="1"/>
              <a:t>fidiamo</a:t>
            </a:r>
            <a:r>
              <a:rPr lang="en-US" sz="1400" dirty="0"/>
              <a:t>; ma solo </a:t>
            </a:r>
            <a:r>
              <a:rPr lang="en-US" sz="1400" dirty="0" err="1"/>
              <a:t>perchè</a:t>
            </a:r>
            <a:r>
              <a:rPr lang="en-US" sz="1400" dirty="0"/>
              <a:t> </a:t>
            </a:r>
            <a:r>
              <a:rPr lang="en-US" sz="1400" dirty="0" err="1"/>
              <a:t>noi</a:t>
            </a:r>
            <a:r>
              <a:rPr lang="en-US" sz="1400" dirty="0"/>
              <a:t> </a:t>
            </a:r>
            <a:r>
              <a:rPr lang="en-US" sz="1400" dirty="0" err="1"/>
              <a:t>condividiamo</a:t>
            </a:r>
            <a:r>
              <a:rPr lang="en-US" sz="1400" dirty="0"/>
              <a:t> </a:t>
            </a:r>
            <a:r>
              <a:rPr lang="en-US" sz="1400" dirty="0" err="1"/>
              <a:t>alcune</a:t>
            </a:r>
            <a:r>
              <a:rPr lang="en-US" sz="1400" dirty="0"/>
              <a:t> </a:t>
            </a:r>
            <a:r>
              <a:rPr lang="en-US" sz="1400" dirty="0" err="1"/>
              <a:t>informazioni</a:t>
            </a:r>
            <a:r>
              <a:rPr lang="en-US" sz="1400" dirty="0"/>
              <a:t>  </a:t>
            </a:r>
            <a:r>
              <a:rPr lang="en-US" sz="1400" dirty="0" err="1"/>
              <a:t>ciò</a:t>
            </a:r>
            <a:r>
              <a:rPr lang="en-US" sz="1400" dirty="0"/>
              <a:t> non </a:t>
            </a:r>
            <a:r>
              <a:rPr lang="en-US" sz="1400" dirty="0" err="1"/>
              <a:t>vuol</a:t>
            </a:r>
            <a:r>
              <a:rPr lang="en-US" sz="1400" dirty="0"/>
              <a:t> dire </a:t>
            </a:r>
            <a:r>
              <a:rPr lang="en-US" sz="1400" dirty="0" err="1"/>
              <a:t>che</a:t>
            </a:r>
            <a:r>
              <a:rPr lang="en-US" sz="1400" dirty="0"/>
              <a:t> </a:t>
            </a:r>
            <a:r>
              <a:rPr lang="en-US" sz="1400" dirty="0" err="1"/>
              <a:t>qualunque</a:t>
            </a:r>
            <a:r>
              <a:rPr lang="en-US" sz="1400" dirty="0"/>
              <a:t> </a:t>
            </a:r>
            <a:r>
              <a:rPr lang="en-US" sz="1400" dirty="0" err="1"/>
              <a:t>altra</a:t>
            </a:r>
            <a:r>
              <a:rPr lang="en-US" sz="1400" dirty="0"/>
              <a:t> </a:t>
            </a:r>
            <a:r>
              <a:rPr lang="en-US" sz="1400" dirty="0" err="1"/>
              <a:t>azione</a:t>
            </a:r>
            <a:r>
              <a:rPr lang="en-US" sz="1400" dirty="0"/>
              <a:t> </a:t>
            </a:r>
            <a:r>
              <a:rPr lang="en-US" sz="1400" dirty="0" err="1"/>
              <a:t>sia</a:t>
            </a:r>
            <a:r>
              <a:rPr lang="en-US" sz="1400" dirty="0"/>
              <a:t> </a:t>
            </a:r>
            <a:r>
              <a:rPr lang="en-US" sz="1400" dirty="0" err="1"/>
              <a:t>ammessa</a:t>
            </a:r>
            <a:r>
              <a:rPr lang="en-US" sz="1400" dirty="0"/>
              <a:t> </a:t>
            </a:r>
            <a:r>
              <a:rPr lang="en-US" sz="1400" dirty="0" err="1"/>
              <a:t>su</a:t>
            </a:r>
            <a:r>
              <a:rPr lang="en-US" sz="1400" dirty="0"/>
              <a:t> di </a:t>
            </a:r>
            <a:r>
              <a:rPr lang="en-US" sz="1400" dirty="0" err="1"/>
              <a:t>essi</a:t>
            </a:r>
            <a:r>
              <a:rPr lang="en-US" sz="1400" dirty="0"/>
              <a:t> (</a:t>
            </a:r>
            <a:r>
              <a:rPr lang="en-US" sz="1400" dirty="0" err="1"/>
              <a:t>siano</a:t>
            </a:r>
            <a:r>
              <a:rPr lang="en-US" sz="1400" dirty="0"/>
              <a:t> </a:t>
            </a:r>
            <a:r>
              <a:rPr lang="en-US" sz="1400" dirty="0" err="1"/>
              <a:t>essi</a:t>
            </a:r>
            <a:r>
              <a:rPr lang="en-US" sz="1400" dirty="0"/>
              <a:t> </a:t>
            </a:r>
            <a:r>
              <a:rPr lang="en-US" sz="1400" dirty="0" err="1"/>
              <a:t>dati</a:t>
            </a:r>
            <a:r>
              <a:rPr lang="en-US" sz="1400" dirty="0"/>
              <a:t> </a:t>
            </a:r>
            <a:r>
              <a:rPr lang="en-US" sz="1400" dirty="0" err="1" smtClean="0"/>
              <a:t>medici</a:t>
            </a:r>
            <a:r>
              <a:rPr lang="en-US" sz="1400" dirty="0" smtClean="0"/>
              <a:t>, </a:t>
            </a:r>
            <a:r>
              <a:rPr lang="en-US" sz="1400" dirty="0" err="1"/>
              <a:t>finanziari</a:t>
            </a:r>
            <a:r>
              <a:rPr lang="en-US" sz="1400" dirty="0"/>
              <a:t>, di </a:t>
            </a:r>
            <a:r>
              <a:rPr lang="en-US" sz="1400" dirty="0" err="1"/>
              <a:t>localizzazione</a:t>
            </a:r>
            <a:r>
              <a:rPr lang="en-US" sz="1400" dirty="0"/>
              <a:t> od </a:t>
            </a:r>
            <a:r>
              <a:rPr lang="en-US" sz="1400" dirty="0" err="1"/>
              <a:t>altro</a:t>
            </a:r>
            <a:r>
              <a:rPr lang="en-US" sz="1400" dirty="0"/>
              <a:t>) </a:t>
            </a:r>
            <a:r>
              <a:rPr lang="it-IT" sz="1400" dirty="0"/>
              <a:t> </a:t>
            </a:r>
          </a:p>
          <a:p>
            <a:pPr marL="0" indent="0">
              <a:buNone/>
            </a:pPr>
            <a:r>
              <a:rPr lang="en-US" sz="2000" b="1" i="1" dirty="0" smtClean="0"/>
              <a:t>3. Big </a:t>
            </a:r>
            <a:r>
              <a:rPr lang="en-US" sz="2000" b="1" i="1" dirty="0"/>
              <a:t>data requires transparency</a:t>
            </a:r>
            <a:r>
              <a:rPr lang="en-US" sz="2000" b="1" i="1" dirty="0" smtClean="0"/>
              <a:t>. </a:t>
            </a:r>
            <a:r>
              <a:rPr lang="en-US" sz="2000" b="1" i="1" dirty="0">
                <a:solidFill>
                  <a:srgbClr val="00B050"/>
                </a:solidFill>
              </a:rPr>
              <a:t>I </a:t>
            </a:r>
            <a:r>
              <a:rPr lang="en-US" sz="2000" b="1" i="1" dirty="0" err="1">
                <a:solidFill>
                  <a:srgbClr val="00B050"/>
                </a:solidFill>
              </a:rPr>
              <a:t>proprietari</a:t>
            </a:r>
            <a:r>
              <a:rPr lang="en-US" sz="2000" b="1" i="1" dirty="0">
                <a:solidFill>
                  <a:srgbClr val="00B050"/>
                </a:solidFill>
              </a:rPr>
              <a:t> </a:t>
            </a:r>
            <a:r>
              <a:rPr lang="en-US" sz="2000" b="1" i="1" dirty="0" err="1">
                <a:solidFill>
                  <a:srgbClr val="00B050"/>
                </a:solidFill>
              </a:rPr>
              <a:t>dei</a:t>
            </a:r>
            <a:r>
              <a:rPr lang="en-US" sz="2000" b="1" i="1" dirty="0">
                <a:solidFill>
                  <a:srgbClr val="00B050"/>
                </a:solidFill>
              </a:rPr>
              <a:t> </a:t>
            </a:r>
            <a:r>
              <a:rPr lang="en-US" sz="2000" b="1" i="1" dirty="0" err="1">
                <a:solidFill>
                  <a:srgbClr val="00B050"/>
                </a:solidFill>
              </a:rPr>
              <a:t>dati</a:t>
            </a:r>
            <a:r>
              <a:rPr lang="en-US" sz="2000" b="1" i="1" dirty="0">
                <a:solidFill>
                  <a:srgbClr val="00B050"/>
                </a:solidFill>
              </a:rPr>
              <a:t> (</a:t>
            </a:r>
            <a:r>
              <a:rPr lang="en-US" sz="2000" b="1" i="1" dirty="0" err="1">
                <a:solidFill>
                  <a:srgbClr val="00B050"/>
                </a:solidFill>
              </a:rPr>
              <a:t>cioè</a:t>
            </a:r>
            <a:r>
              <a:rPr lang="en-US" sz="2000" b="1" i="1" dirty="0">
                <a:solidFill>
                  <a:srgbClr val="00B050"/>
                </a:solidFill>
              </a:rPr>
              <a:t> le </a:t>
            </a:r>
            <a:r>
              <a:rPr lang="en-US" sz="2000" b="1" i="1" dirty="0" err="1">
                <a:solidFill>
                  <a:srgbClr val="00B050"/>
                </a:solidFill>
              </a:rPr>
              <a:t>persone</a:t>
            </a:r>
            <a:r>
              <a:rPr lang="en-US" sz="2000" b="1" i="1" dirty="0">
                <a:solidFill>
                  <a:srgbClr val="00B050"/>
                </a:solidFill>
              </a:rPr>
              <a:t> </a:t>
            </a:r>
            <a:r>
              <a:rPr lang="en-US" sz="2000" b="1" i="1" dirty="0" err="1">
                <a:solidFill>
                  <a:srgbClr val="00B050"/>
                </a:solidFill>
              </a:rPr>
              <a:t>i</a:t>
            </a:r>
            <a:r>
              <a:rPr lang="en-US" sz="2000" b="1" i="1" dirty="0">
                <a:solidFill>
                  <a:srgbClr val="00B050"/>
                </a:solidFill>
              </a:rPr>
              <a:t> cui </a:t>
            </a:r>
            <a:r>
              <a:rPr lang="en-US" sz="2000" b="1" i="1" dirty="0" err="1">
                <a:solidFill>
                  <a:srgbClr val="00B050"/>
                </a:solidFill>
              </a:rPr>
              <a:t>dati</a:t>
            </a:r>
            <a:r>
              <a:rPr lang="en-US" sz="2000" b="1" i="1" dirty="0">
                <a:solidFill>
                  <a:srgbClr val="00B050"/>
                </a:solidFill>
              </a:rPr>
              <a:t> </a:t>
            </a:r>
            <a:r>
              <a:rPr lang="en-US" sz="2000" b="1" i="1" dirty="0" err="1">
                <a:solidFill>
                  <a:srgbClr val="00B050"/>
                </a:solidFill>
              </a:rPr>
              <a:t>vengono</a:t>
            </a:r>
            <a:r>
              <a:rPr lang="en-US" sz="2000" b="1" i="1" dirty="0">
                <a:solidFill>
                  <a:srgbClr val="00B050"/>
                </a:solidFill>
              </a:rPr>
              <a:t> </a:t>
            </a:r>
            <a:r>
              <a:rPr lang="en-US" sz="2000" b="1" i="1" dirty="0" err="1">
                <a:solidFill>
                  <a:srgbClr val="00B050"/>
                </a:solidFill>
              </a:rPr>
              <a:t>trattati</a:t>
            </a:r>
            <a:r>
              <a:rPr lang="en-US" sz="2000" b="1" i="1" dirty="0">
                <a:solidFill>
                  <a:srgbClr val="00B050"/>
                </a:solidFill>
              </a:rPr>
              <a:t>) </a:t>
            </a:r>
            <a:r>
              <a:rPr lang="en-US" sz="2000" b="1" i="1" dirty="0" err="1">
                <a:solidFill>
                  <a:srgbClr val="00B050"/>
                </a:solidFill>
              </a:rPr>
              <a:t>devono</a:t>
            </a:r>
            <a:r>
              <a:rPr lang="en-US" sz="2000" b="1" i="1" dirty="0">
                <a:solidFill>
                  <a:srgbClr val="00B050"/>
                </a:solidFill>
              </a:rPr>
              <a:t> </a:t>
            </a:r>
            <a:r>
              <a:rPr lang="en-US" sz="2000" b="1" i="1" dirty="0" err="1">
                <a:solidFill>
                  <a:srgbClr val="00B050"/>
                </a:solidFill>
              </a:rPr>
              <a:t>sapere</a:t>
            </a:r>
            <a:r>
              <a:rPr lang="en-US" sz="2000" b="1" i="1" dirty="0">
                <a:solidFill>
                  <a:srgbClr val="00B050"/>
                </a:solidFill>
              </a:rPr>
              <a:t> in </a:t>
            </a:r>
            <a:r>
              <a:rPr lang="en-US" sz="2000" b="1" i="1" dirty="0" err="1">
                <a:solidFill>
                  <a:srgbClr val="00B050"/>
                </a:solidFill>
              </a:rPr>
              <a:t>maniera</a:t>
            </a:r>
            <a:r>
              <a:rPr lang="en-US" sz="2000" b="1" i="1" dirty="0">
                <a:solidFill>
                  <a:srgbClr val="00B050"/>
                </a:solidFill>
              </a:rPr>
              <a:t> </a:t>
            </a:r>
            <a:r>
              <a:rPr lang="en-US" sz="2000" b="1" i="1" dirty="0" err="1">
                <a:solidFill>
                  <a:srgbClr val="00B050"/>
                </a:solidFill>
              </a:rPr>
              <a:t>trasparente</a:t>
            </a:r>
            <a:r>
              <a:rPr lang="en-US" sz="2000" b="1" i="1" dirty="0">
                <a:solidFill>
                  <a:srgbClr val="00B050"/>
                </a:solidFill>
              </a:rPr>
              <a:t> come </a:t>
            </a:r>
            <a:r>
              <a:rPr lang="en-US" sz="2000" b="1" i="1" dirty="0" err="1">
                <a:solidFill>
                  <a:srgbClr val="00B050"/>
                </a:solidFill>
              </a:rPr>
              <a:t>i</a:t>
            </a:r>
            <a:r>
              <a:rPr lang="en-US" sz="2000" b="1" i="1" dirty="0">
                <a:solidFill>
                  <a:srgbClr val="00B050"/>
                </a:solidFill>
              </a:rPr>
              <a:t> </a:t>
            </a:r>
            <a:r>
              <a:rPr lang="en-US" sz="2000" b="1" i="1" dirty="0" err="1">
                <a:solidFill>
                  <a:srgbClr val="00B050"/>
                </a:solidFill>
              </a:rPr>
              <a:t>propri</a:t>
            </a:r>
            <a:r>
              <a:rPr lang="en-US" sz="2000" b="1" i="1" dirty="0">
                <a:solidFill>
                  <a:srgbClr val="00B050"/>
                </a:solidFill>
              </a:rPr>
              <a:t> </a:t>
            </a:r>
            <a:r>
              <a:rPr lang="en-US" sz="2000" b="1" i="1" dirty="0" err="1">
                <a:solidFill>
                  <a:srgbClr val="00B050"/>
                </a:solidFill>
              </a:rPr>
              <a:t>dati</a:t>
            </a:r>
            <a:r>
              <a:rPr lang="en-US" sz="2000" b="1" i="1" dirty="0">
                <a:solidFill>
                  <a:srgbClr val="00B050"/>
                </a:solidFill>
              </a:rPr>
              <a:t> </a:t>
            </a:r>
            <a:r>
              <a:rPr lang="en-US" sz="2000" b="1" i="1" dirty="0" err="1">
                <a:solidFill>
                  <a:srgbClr val="00B050"/>
                </a:solidFill>
              </a:rPr>
              <a:t>siano</a:t>
            </a:r>
            <a:r>
              <a:rPr lang="en-US" sz="2000" b="1" i="1" dirty="0">
                <a:solidFill>
                  <a:srgbClr val="00B050"/>
                </a:solidFill>
              </a:rPr>
              <a:t> </a:t>
            </a:r>
            <a:r>
              <a:rPr lang="en-US" sz="2000" b="1" i="1" dirty="0" err="1">
                <a:solidFill>
                  <a:srgbClr val="00B050"/>
                </a:solidFill>
              </a:rPr>
              <a:t>usati</a:t>
            </a:r>
            <a:r>
              <a:rPr lang="en-US" sz="2000" b="1" i="1" dirty="0">
                <a:solidFill>
                  <a:srgbClr val="00B050"/>
                </a:solidFill>
              </a:rPr>
              <a:t> e/o </a:t>
            </a:r>
            <a:r>
              <a:rPr lang="en-US" sz="2000" b="1" i="1" dirty="0" err="1">
                <a:solidFill>
                  <a:srgbClr val="00B050"/>
                </a:solidFill>
              </a:rPr>
              <a:t>venduti</a:t>
            </a:r>
            <a:r>
              <a:rPr lang="en-US" sz="2000" b="1" i="1" dirty="0">
                <a:solidFill>
                  <a:srgbClr val="00B050"/>
                </a:solidFill>
              </a:rPr>
              <a:t>. </a:t>
            </a:r>
          </a:p>
          <a:p>
            <a:pPr marL="0" lvl="0" indent="0">
              <a:buNone/>
            </a:pPr>
            <a:r>
              <a:rPr lang="en-US" sz="1400" dirty="0"/>
              <a:t>Big data </a:t>
            </a:r>
            <a:r>
              <a:rPr lang="en-US" sz="1400" dirty="0" err="1"/>
              <a:t>hanno</a:t>
            </a:r>
            <a:r>
              <a:rPr lang="en-US" sz="1400" dirty="0"/>
              <a:t> un forte </a:t>
            </a:r>
            <a:r>
              <a:rPr lang="en-US" sz="1400" dirty="0" err="1"/>
              <a:t>potere</a:t>
            </a:r>
            <a:r>
              <a:rPr lang="en-US" sz="1400" dirty="0"/>
              <a:t> </a:t>
            </a:r>
            <a:r>
              <a:rPr lang="en-US" sz="1400" dirty="0" err="1"/>
              <a:t>quando</a:t>
            </a:r>
            <a:r>
              <a:rPr lang="en-US" sz="1400" dirty="0"/>
              <a:t> </a:t>
            </a:r>
            <a:r>
              <a:rPr lang="en-US" sz="1400" dirty="0" err="1"/>
              <a:t>loro</a:t>
            </a:r>
            <a:r>
              <a:rPr lang="en-US" sz="1400" dirty="0"/>
              <a:t> </a:t>
            </a:r>
            <a:r>
              <a:rPr lang="en-US" sz="1400" dirty="0" err="1"/>
              <a:t>usi</a:t>
            </a:r>
            <a:r>
              <a:rPr lang="en-US" sz="1400" dirty="0"/>
              <a:t> </a:t>
            </a:r>
            <a:r>
              <a:rPr lang="en-US" sz="1400" dirty="0" err="1"/>
              <a:t>secondari</a:t>
            </a:r>
            <a:r>
              <a:rPr lang="en-US" sz="1400" dirty="0"/>
              <a:t> </a:t>
            </a:r>
            <a:r>
              <a:rPr lang="en-US" sz="1400" dirty="0" err="1"/>
              <a:t>producono</a:t>
            </a:r>
            <a:r>
              <a:rPr lang="en-US" sz="1400" dirty="0"/>
              <a:t> </a:t>
            </a:r>
            <a:r>
              <a:rPr lang="en-US" sz="1400" dirty="0" err="1"/>
              <a:t>nuove</a:t>
            </a:r>
            <a:r>
              <a:rPr lang="en-US" sz="1400" dirty="0"/>
              <a:t> </a:t>
            </a:r>
            <a:r>
              <a:rPr lang="en-US" sz="1400" dirty="0" err="1"/>
              <a:t>predizioni</a:t>
            </a:r>
            <a:r>
              <a:rPr lang="en-US" sz="1400" dirty="0"/>
              <a:t> </a:t>
            </a:r>
            <a:r>
              <a:rPr lang="en-US" sz="1400" dirty="0" err="1"/>
              <a:t>ed</a:t>
            </a:r>
            <a:r>
              <a:rPr lang="en-US" sz="1400" dirty="0"/>
              <a:t> </a:t>
            </a:r>
            <a:r>
              <a:rPr lang="en-US" sz="1400" dirty="0" err="1"/>
              <a:t>inferenze</a:t>
            </a:r>
            <a:r>
              <a:rPr lang="en-US" sz="1400" dirty="0"/>
              <a:t>.  </a:t>
            </a:r>
            <a:r>
              <a:rPr lang="en-US" sz="1400" dirty="0" err="1"/>
              <a:t>Ovviamente</a:t>
            </a:r>
            <a:r>
              <a:rPr lang="en-US" sz="1400" dirty="0"/>
              <a:t> </a:t>
            </a:r>
            <a:r>
              <a:rPr lang="en-US" sz="1400" dirty="0" err="1"/>
              <a:t>ciò</a:t>
            </a:r>
            <a:r>
              <a:rPr lang="en-US" sz="1400" dirty="0"/>
              <a:t> fa </a:t>
            </a:r>
            <a:r>
              <a:rPr lang="en-US" sz="1400" dirty="0" err="1"/>
              <a:t>dei</a:t>
            </a:r>
            <a:r>
              <a:rPr lang="en-US" sz="1400" dirty="0"/>
              <a:t> </a:t>
            </a:r>
            <a:r>
              <a:rPr lang="en-US" sz="1400" dirty="0" err="1"/>
              <a:t>dati</a:t>
            </a:r>
            <a:r>
              <a:rPr lang="en-US" sz="1400" dirty="0"/>
              <a:t> un business, con </a:t>
            </a:r>
            <a:r>
              <a:rPr lang="en-US" sz="1400" dirty="0" err="1" smtClean="0"/>
              <a:t>persone</a:t>
            </a:r>
            <a:r>
              <a:rPr lang="en-US" sz="1400" dirty="0" smtClean="0"/>
              <a:t>/data-brokers </a:t>
            </a:r>
            <a:r>
              <a:rPr lang="en-US" sz="1400" dirty="0" err="1"/>
              <a:t>che</a:t>
            </a:r>
            <a:r>
              <a:rPr lang="en-US" sz="1400" dirty="0"/>
              <a:t> </a:t>
            </a:r>
            <a:r>
              <a:rPr lang="en-US" sz="1400" dirty="0" err="1"/>
              <a:t>collezionano</a:t>
            </a:r>
            <a:r>
              <a:rPr lang="en-US" sz="1400" dirty="0"/>
              <a:t> </a:t>
            </a:r>
            <a:r>
              <a:rPr lang="en-US" sz="1400" dirty="0" err="1"/>
              <a:t>grandi</a:t>
            </a:r>
            <a:r>
              <a:rPr lang="en-US" sz="1400" dirty="0"/>
              <a:t> </a:t>
            </a:r>
            <a:r>
              <a:rPr lang="en-US" sz="1400" dirty="0" err="1"/>
              <a:t>quantità</a:t>
            </a:r>
            <a:r>
              <a:rPr lang="en-US" sz="1400" dirty="0"/>
              <a:t> di </a:t>
            </a:r>
            <a:r>
              <a:rPr lang="en-US" sz="1400" dirty="0" err="1"/>
              <a:t>dati</a:t>
            </a:r>
            <a:r>
              <a:rPr lang="en-US" sz="1400" dirty="0"/>
              <a:t> con o </a:t>
            </a:r>
            <a:r>
              <a:rPr lang="en-US" sz="1400" dirty="0" err="1"/>
              <a:t>senza</a:t>
            </a:r>
            <a:r>
              <a:rPr lang="en-US" sz="1400" dirty="0"/>
              <a:t> </a:t>
            </a:r>
            <a:r>
              <a:rPr lang="en-US" sz="1400" dirty="0" err="1"/>
              <a:t>il</a:t>
            </a:r>
            <a:r>
              <a:rPr lang="en-US" sz="1400" dirty="0"/>
              <a:t> </a:t>
            </a:r>
            <a:r>
              <a:rPr lang="en-US" sz="1400" dirty="0" err="1"/>
              <a:t>nostro</a:t>
            </a:r>
            <a:r>
              <a:rPr lang="en-US" sz="1400" dirty="0"/>
              <a:t> </a:t>
            </a:r>
            <a:r>
              <a:rPr lang="en-US" sz="1400" dirty="0" err="1"/>
              <a:t>consenso</a:t>
            </a:r>
            <a:r>
              <a:rPr lang="en-US" sz="1400" dirty="0"/>
              <a:t>, </a:t>
            </a:r>
            <a:r>
              <a:rPr lang="en-US" sz="1400" dirty="0" err="1"/>
              <a:t>senza</a:t>
            </a:r>
            <a:r>
              <a:rPr lang="en-US" sz="1400" dirty="0"/>
              <a:t> </a:t>
            </a:r>
            <a:r>
              <a:rPr lang="en-US" sz="1400" dirty="0" err="1"/>
              <a:t>che</a:t>
            </a:r>
            <a:r>
              <a:rPr lang="en-US" sz="1400" dirty="0"/>
              <a:t> </a:t>
            </a:r>
            <a:r>
              <a:rPr lang="en-US" sz="1400" dirty="0" err="1"/>
              <a:t>noi</a:t>
            </a:r>
            <a:r>
              <a:rPr lang="en-US" sz="1400" dirty="0"/>
              <a:t> ne </a:t>
            </a:r>
            <a:r>
              <a:rPr lang="en-US" sz="1400" dirty="0" err="1"/>
              <a:t>siamo</a:t>
            </a:r>
            <a:r>
              <a:rPr lang="en-US" sz="1400" dirty="0"/>
              <a:t> </a:t>
            </a:r>
            <a:r>
              <a:rPr lang="en-US" sz="1400" dirty="0" err="1"/>
              <a:t>informati</a:t>
            </a:r>
            <a:r>
              <a:rPr lang="en-US" sz="1400" dirty="0"/>
              <a:t>, e li </a:t>
            </a:r>
            <a:r>
              <a:rPr lang="en-US" sz="1400" dirty="0" err="1"/>
              <a:t>condividono</a:t>
            </a:r>
            <a:r>
              <a:rPr lang="en-US" sz="1400" dirty="0"/>
              <a:t> in </a:t>
            </a:r>
            <a:r>
              <a:rPr lang="en-US" sz="1400" dirty="0" err="1"/>
              <a:t>modalità</a:t>
            </a:r>
            <a:r>
              <a:rPr lang="en-US" sz="1400" dirty="0"/>
              <a:t> a </a:t>
            </a:r>
            <a:r>
              <a:rPr lang="en-US" sz="1400" dirty="0" err="1"/>
              <a:t>noi</a:t>
            </a:r>
            <a:r>
              <a:rPr lang="en-US" sz="1400" dirty="0"/>
              <a:t> </a:t>
            </a:r>
            <a:r>
              <a:rPr lang="en-US" sz="1400" dirty="0" err="1"/>
              <a:t>sconosciute</a:t>
            </a:r>
            <a:r>
              <a:rPr lang="en-US" sz="1400" dirty="0"/>
              <a:t> o </a:t>
            </a:r>
            <a:r>
              <a:rPr lang="en-US" sz="1400" dirty="0" err="1"/>
              <a:t>inattese</a:t>
            </a:r>
            <a:r>
              <a:rPr lang="en-US" sz="1400" dirty="0"/>
              <a:t>. </a:t>
            </a:r>
            <a:endParaRPr lang="en-US" sz="1400" dirty="0" smtClean="0"/>
          </a:p>
          <a:p>
            <a:pPr marL="0" lvl="0" indent="0">
              <a:buNone/>
            </a:pPr>
            <a:r>
              <a:rPr lang="en-US" sz="2000" b="1" i="1" dirty="0" smtClean="0"/>
              <a:t>Big </a:t>
            </a:r>
            <a:r>
              <a:rPr lang="en-US" sz="2000" b="1" i="1" dirty="0"/>
              <a:t>Data can compromise identity.</a:t>
            </a:r>
            <a:r>
              <a:rPr lang="en-US" sz="1600" i="1" dirty="0"/>
              <a:t> </a:t>
            </a:r>
            <a:r>
              <a:rPr lang="en-US" sz="1400" i="1" dirty="0" smtClean="0"/>
              <a:t>I big data analytics </a:t>
            </a:r>
            <a:r>
              <a:rPr lang="en-US" sz="1400" i="1" dirty="0" err="1" smtClean="0"/>
              <a:t>possono</a:t>
            </a:r>
            <a:r>
              <a:rPr lang="en-US" sz="1400" i="1" dirty="0" smtClean="0"/>
              <a:t> </a:t>
            </a:r>
            <a:r>
              <a:rPr lang="en-US" sz="1400" i="1" dirty="0" err="1" smtClean="0"/>
              <a:t>compromettere</a:t>
            </a:r>
            <a:r>
              <a:rPr lang="en-US" sz="1400" i="1" dirty="0" smtClean="0"/>
              <a:t> </a:t>
            </a:r>
            <a:r>
              <a:rPr lang="en-US" sz="1400" i="1" dirty="0" err="1" smtClean="0"/>
              <a:t>l’identità</a:t>
            </a:r>
            <a:r>
              <a:rPr lang="en-US" sz="1400" i="1" dirty="0" smtClean="0"/>
              <a:t> </a:t>
            </a:r>
            <a:r>
              <a:rPr lang="en-US" sz="1400" i="1" dirty="0" err="1" smtClean="0"/>
              <a:t>permettendo</a:t>
            </a:r>
            <a:r>
              <a:rPr lang="en-US" sz="1400" i="1" dirty="0" smtClean="0"/>
              <a:t> </a:t>
            </a:r>
            <a:r>
              <a:rPr lang="en-US" sz="1400" i="1" dirty="0" err="1" smtClean="0"/>
              <a:t>una</a:t>
            </a:r>
            <a:r>
              <a:rPr lang="en-US" sz="1400" i="1" dirty="0" smtClean="0"/>
              <a:t> </a:t>
            </a:r>
            <a:r>
              <a:rPr lang="en-US" sz="1400" i="1" dirty="0" err="1" smtClean="0"/>
              <a:t>sorveglianza</a:t>
            </a:r>
            <a:r>
              <a:rPr lang="en-US" sz="1400" i="1" dirty="0" smtClean="0"/>
              <a:t> </a:t>
            </a:r>
            <a:r>
              <a:rPr lang="en-US" sz="1400" i="1" dirty="0" err="1" smtClean="0"/>
              <a:t>istituzionale</a:t>
            </a:r>
            <a:r>
              <a:rPr lang="en-US" sz="1400" i="1" dirty="0" smtClean="0"/>
              <a:t> per </a:t>
            </a:r>
            <a:r>
              <a:rPr lang="en-US" sz="1400" i="1" dirty="0" err="1" smtClean="0"/>
              <a:t>determinare</a:t>
            </a:r>
            <a:r>
              <a:rPr lang="en-US" sz="1400" i="1" dirty="0" smtClean="0"/>
              <a:t> chi </a:t>
            </a:r>
            <a:r>
              <a:rPr lang="en-US" sz="1400" i="1" dirty="0" err="1" smtClean="0"/>
              <a:t>siamo</a:t>
            </a:r>
            <a:r>
              <a:rPr lang="en-US" sz="1400" i="1" dirty="0" smtClean="0"/>
              <a:t> prima </a:t>
            </a:r>
            <a:r>
              <a:rPr lang="en-US" sz="1400" i="1" dirty="0" err="1" smtClean="0"/>
              <a:t>ancora</a:t>
            </a:r>
            <a:r>
              <a:rPr lang="en-US" sz="1400" i="1" dirty="0" smtClean="0"/>
              <a:t> </a:t>
            </a:r>
            <a:r>
              <a:rPr lang="en-US" sz="1400" i="1" dirty="0" err="1"/>
              <a:t>c</a:t>
            </a:r>
            <a:r>
              <a:rPr lang="en-US" sz="1400" i="1" dirty="0" err="1" smtClean="0"/>
              <a:t>he</a:t>
            </a:r>
            <a:r>
              <a:rPr lang="en-US" sz="1400" i="1" dirty="0" smtClean="0"/>
              <a:t> lo </a:t>
            </a:r>
            <a:r>
              <a:rPr lang="en-US" sz="1400" i="1" dirty="0" err="1" smtClean="0"/>
              <a:t>pensino</a:t>
            </a:r>
            <a:r>
              <a:rPr lang="en-US" sz="1400" i="1" dirty="0" smtClean="0"/>
              <a:t> le </a:t>
            </a:r>
            <a:r>
              <a:rPr lang="en-US" sz="1400" i="1" dirty="0" err="1"/>
              <a:t>nostre</a:t>
            </a:r>
            <a:r>
              <a:rPr lang="en-US" sz="1400" i="1" dirty="0"/>
              <a:t> </a:t>
            </a:r>
            <a:r>
              <a:rPr lang="en-US" sz="1400" i="1" dirty="0" err="1" smtClean="0"/>
              <a:t>menti</a:t>
            </a:r>
            <a:r>
              <a:rPr lang="en-US" sz="1400" i="1" dirty="0" smtClean="0"/>
              <a:t> (</a:t>
            </a:r>
            <a:r>
              <a:rPr lang="en-US" sz="1400" i="1" dirty="0" err="1" smtClean="0"/>
              <a:t>rilevamenti</a:t>
            </a:r>
            <a:r>
              <a:rPr lang="en-US" sz="1400" i="1" dirty="0" smtClean="0"/>
              <a:t> </a:t>
            </a:r>
            <a:r>
              <a:rPr lang="en-US" sz="1400" i="1" dirty="0" err="1"/>
              <a:t>statistici</a:t>
            </a:r>
            <a:r>
              <a:rPr lang="en-US" sz="1400" i="1" dirty="0"/>
              <a:t> di </a:t>
            </a:r>
            <a:r>
              <a:rPr lang="en-US" sz="1400" i="1" dirty="0" err="1"/>
              <a:t>comportamenti</a:t>
            </a:r>
            <a:r>
              <a:rPr lang="en-US" sz="1400" i="1" dirty="0"/>
              <a:t> </a:t>
            </a:r>
            <a:r>
              <a:rPr lang="en-US" sz="1400" i="1" dirty="0" err="1"/>
              <a:t>delinquenziali</a:t>
            </a:r>
            <a:r>
              <a:rPr lang="en-US" sz="1400" i="1" dirty="0"/>
              <a:t> </a:t>
            </a:r>
            <a:r>
              <a:rPr lang="en-US" sz="1400" i="1" dirty="0" err="1"/>
              <a:t>usati</a:t>
            </a:r>
            <a:r>
              <a:rPr lang="en-US" sz="1400" i="1" dirty="0"/>
              <a:t> </a:t>
            </a:r>
            <a:r>
              <a:rPr lang="en-US" sz="1400" i="1" dirty="0" err="1"/>
              <a:t>dalla</a:t>
            </a:r>
            <a:r>
              <a:rPr lang="en-US" sz="1400" i="1" dirty="0"/>
              <a:t> </a:t>
            </a:r>
            <a:r>
              <a:rPr lang="en-US" sz="1400" i="1" dirty="0" err="1"/>
              <a:t>polizia</a:t>
            </a:r>
            <a:r>
              <a:rPr lang="en-US" sz="1400" i="1" dirty="0"/>
              <a:t> per </a:t>
            </a:r>
            <a:r>
              <a:rPr lang="en-US" sz="1400" i="1" dirty="0" err="1"/>
              <a:t>prevenire</a:t>
            </a:r>
            <a:r>
              <a:rPr lang="en-US" sz="1400" i="1" dirty="0"/>
              <a:t> </a:t>
            </a:r>
            <a:r>
              <a:rPr lang="en-US" sz="1400" i="1" dirty="0" err="1"/>
              <a:t>azioni</a:t>
            </a:r>
            <a:r>
              <a:rPr lang="en-US" sz="1400" i="1" dirty="0"/>
              <a:t> </a:t>
            </a:r>
            <a:r>
              <a:rPr lang="en-US" sz="1400" i="1" dirty="0" err="1" smtClean="0"/>
              <a:t>delittuose</a:t>
            </a:r>
            <a:r>
              <a:rPr lang="en-US" sz="1400" i="1" dirty="0" smtClean="0"/>
              <a:t>) </a:t>
            </a:r>
            <a:r>
              <a:rPr lang="en-US" sz="2000" b="1" i="1" dirty="0" err="1">
                <a:solidFill>
                  <a:srgbClr val="00B050"/>
                </a:solidFill>
              </a:rPr>
              <a:t>Bisogna</a:t>
            </a:r>
            <a:r>
              <a:rPr lang="en-US" sz="2000" b="1" i="1" dirty="0">
                <a:solidFill>
                  <a:srgbClr val="00B050"/>
                </a:solidFill>
              </a:rPr>
              <a:t> </a:t>
            </a:r>
            <a:r>
              <a:rPr lang="en-US" sz="2000" b="1" i="1" dirty="0" err="1">
                <a:solidFill>
                  <a:srgbClr val="00B050"/>
                </a:solidFill>
              </a:rPr>
              <a:t>cominciare</a:t>
            </a:r>
            <a:r>
              <a:rPr lang="en-US" sz="2000" b="1" i="1" dirty="0">
                <a:solidFill>
                  <a:srgbClr val="00B050"/>
                </a:solidFill>
              </a:rPr>
              <a:t> a </a:t>
            </a:r>
            <a:r>
              <a:rPr lang="en-US" sz="2000" b="1" i="1" dirty="0" err="1">
                <a:solidFill>
                  <a:srgbClr val="00B050"/>
                </a:solidFill>
              </a:rPr>
              <a:t>pensare</a:t>
            </a:r>
            <a:r>
              <a:rPr lang="en-US" sz="2000" b="1" i="1" dirty="0">
                <a:solidFill>
                  <a:srgbClr val="00B050"/>
                </a:solidFill>
              </a:rPr>
              <a:t> </a:t>
            </a:r>
            <a:r>
              <a:rPr lang="en-US" sz="2000" b="1" i="1" dirty="0" err="1">
                <a:solidFill>
                  <a:srgbClr val="00B050"/>
                </a:solidFill>
              </a:rPr>
              <a:t>su</a:t>
            </a:r>
            <a:r>
              <a:rPr lang="en-US" sz="2000" b="1" i="1" dirty="0">
                <a:solidFill>
                  <a:srgbClr val="00B050"/>
                </a:solidFill>
              </a:rPr>
              <a:t> </a:t>
            </a:r>
            <a:r>
              <a:rPr lang="en-US" sz="2000" b="1" i="1" dirty="0" err="1">
                <a:solidFill>
                  <a:srgbClr val="00B050"/>
                </a:solidFill>
              </a:rPr>
              <a:t>quali</a:t>
            </a:r>
            <a:r>
              <a:rPr lang="en-US" sz="2000" b="1" i="1" dirty="0">
                <a:solidFill>
                  <a:srgbClr val="00B050"/>
                </a:solidFill>
              </a:rPr>
              <a:t> e </a:t>
            </a:r>
            <a:r>
              <a:rPr lang="en-US" sz="2000" b="1" i="1" dirty="0" err="1">
                <a:solidFill>
                  <a:srgbClr val="00B050"/>
                </a:solidFill>
              </a:rPr>
              <a:t>quante</a:t>
            </a:r>
            <a:r>
              <a:rPr lang="en-US" sz="2000" b="1" i="1" dirty="0">
                <a:solidFill>
                  <a:srgbClr val="00B050"/>
                </a:solidFill>
              </a:rPr>
              <a:t> </a:t>
            </a:r>
            <a:r>
              <a:rPr lang="en-US" sz="2000" b="1" i="1" dirty="0" err="1">
                <a:solidFill>
                  <a:srgbClr val="00B050"/>
                </a:solidFill>
              </a:rPr>
              <a:t>predizioni</a:t>
            </a:r>
            <a:r>
              <a:rPr lang="en-US" sz="2000" b="1" i="1" dirty="0">
                <a:solidFill>
                  <a:srgbClr val="00B050"/>
                </a:solidFill>
              </a:rPr>
              <a:t> o </a:t>
            </a:r>
            <a:r>
              <a:rPr lang="en-US" sz="2000" b="1" i="1" dirty="0" err="1">
                <a:solidFill>
                  <a:srgbClr val="00B050"/>
                </a:solidFill>
              </a:rPr>
              <a:t>inferenze</a:t>
            </a:r>
            <a:r>
              <a:rPr lang="en-US" sz="2000" b="1" i="1" dirty="0">
                <a:solidFill>
                  <a:srgbClr val="00B050"/>
                </a:solidFill>
              </a:rPr>
              <a:t> </a:t>
            </a:r>
            <a:r>
              <a:rPr lang="en-US" sz="2000" b="1" i="1" dirty="0" err="1">
                <a:solidFill>
                  <a:srgbClr val="00B050"/>
                </a:solidFill>
              </a:rPr>
              <a:t>su</a:t>
            </a:r>
            <a:r>
              <a:rPr lang="en-US" sz="2000" b="1" i="1" dirty="0">
                <a:solidFill>
                  <a:srgbClr val="00B050"/>
                </a:solidFill>
              </a:rPr>
              <a:t> di </a:t>
            </a:r>
            <a:r>
              <a:rPr lang="en-US" sz="2000" b="1" i="1" dirty="0" err="1">
                <a:solidFill>
                  <a:srgbClr val="00B050"/>
                </a:solidFill>
              </a:rPr>
              <a:t>noi</a:t>
            </a:r>
            <a:r>
              <a:rPr lang="en-US" sz="2000" b="1" i="1" dirty="0">
                <a:solidFill>
                  <a:srgbClr val="00B050"/>
                </a:solidFill>
              </a:rPr>
              <a:t> </a:t>
            </a:r>
            <a:r>
              <a:rPr lang="en-US" sz="2000" b="1" i="1" dirty="0" err="1">
                <a:solidFill>
                  <a:srgbClr val="00B050"/>
                </a:solidFill>
              </a:rPr>
              <a:t>possiamo</a:t>
            </a:r>
            <a:r>
              <a:rPr lang="en-US" sz="2000" b="1" i="1" dirty="0">
                <a:solidFill>
                  <a:srgbClr val="00B050"/>
                </a:solidFill>
              </a:rPr>
              <a:t> </a:t>
            </a:r>
            <a:r>
              <a:rPr lang="en-US" sz="2000" b="1" i="1" dirty="0" err="1" smtClean="0">
                <a:solidFill>
                  <a:srgbClr val="00B050"/>
                </a:solidFill>
              </a:rPr>
              <a:t>accettare</a:t>
            </a:r>
            <a:r>
              <a:rPr lang="en-US" sz="2000" b="1" i="1" dirty="0" smtClean="0">
                <a:solidFill>
                  <a:srgbClr val="00B050"/>
                </a:solidFill>
              </a:rPr>
              <a:t>/o no</a:t>
            </a:r>
            <a:endParaRPr lang="it-IT" sz="2000" dirty="0"/>
          </a:p>
        </p:txBody>
      </p:sp>
    </p:spTree>
    <p:extLst>
      <p:ext uri="{BB962C8B-B14F-4D97-AF65-F5344CB8AC3E}">
        <p14:creationId xmlns:p14="http://schemas.microsoft.com/office/powerpoint/2010/main" val="3885576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2642</TotalTime>
  <Words>2163</Words>
  <Application>Microsoft Office PowerPoint</Application>
  <PresentationFormat>Presentazione su schermo (4:3)</PresentationFormat>
  <Paragraphs>202</Paragraphs>
  <Slides>27</Slides>
  <Notes>1</Notes>
  <HiddenSlides>0</HiddenSlides>
  <MMClips>0</MMClips>
  <ScaleCrop>false</ScaleCrop>
  <HeadingPairs>
    <vt:vector size="4" baseType="variant">
      <vt:variant>
        <vt:lpstr>Tema</vt:lpstr>
      </vt:variant>
      <vt:variant>
        <vt:i4>1</vt:i4>
      </vt:variant>
      <vt:variant>
        <vt:lpstr>Titoli diapositive</vt:lpstr>
      </vt:variant>
      <vt:variant>
        <vt:i4>27</vt:i4>
      </vt:variant>
    </vt:vector>
  </HeadingPairs>
  <TitlesOfParts>
    <vt:vector size="28" baseType="lpstr">
      <vt:lpstr>Tema di Office</vt:lpstr>
      <vt:lpstr>Big Data Ethics </vt:lpstr>
      <vt:lpstr>Motivazioni </vt:lpstr>
      <vt:lpstr>Motivazioni (2) </vt:lpstr>
      <vt:lpstr>Ethical issues </vt:lpstr>
      <vt:lpstr>Ethical issues (2)</vt:lpstr>
      <vt:lpstr>Ethical issues (3)</vt:lpstr>
      <vt:lpstr>Aspetti NON SOLO etici</vt:lpstr>
      <vt:lpstr>Solo un esempio WhatsApp acquistata da Facebook</vt:lpstr>
      <vt:lpstr>Etica per BD: 4 principi basilari  J.H. King &amp; N.M. Richards, march 2014 </vt:lpstr>
      <vt:lpstr>Il contesto italiano </vt:lpstr>
      <vt:lpstr>Presentazione standard di PowerPoint</vt:lpstr>
      <vt:lpstr>Presentazione standard di PowerPoint</vt:lpstr>
      <vt:lpstr>Come una pezza a colore….</vt:lpstr>
      <vt:lpstr>Presentazione standard di PowerPoint</vt:lpstr>
      <vt:lpstr>Presentazione standard di PowerPoint</vt:lpstr>
      <vt:lpstr>Lorenzin:  «I dati sanitari dei cittadini sono al sicuro» Repubblica, 15/12/2017 </vt:lpstr>
      <vt:lpstr>Ricapitolando…</vt:lpstr>
      <vt:lpstr>Ri-ricapitolando </vt:lpstr>
      <vt:lpstr>Robin Hood, ovvero  una ipotesi di lavoro</vt:lpstr>
      <vt:lpstr>Presentazione standard di PowerPoint</vt:lpstr>
      <vt:lpstr>Presentazione standard di PowerPoint</vt:lpstr>
      <vt:lpstr>  Ethics for big data and analytics http://www.ibmbigdatahub.com/sites/default/files/whitepapers_reports_file/TCG%20Study%20Report%20%20Ethics%20for%20BD%26A.pdf  Copyright IBM Corporation 2014   </vt:lpstr>
      <vt:lpstr>Ethics for big data and analytics  Copyright IBM Corporation 2014 </vt:lpstr>
      <vt:lpstr>Ricapitolando </vt:lpstr>
      <vt:lpstr>Ethics for big data and analytics  Mandy Chessell, IBM distinguished Engineer Copyright IBM Corporation 2014</vt:lpstr>
      <vt:lpstr> Ethics for big data and analytics  Copyright IBM Corporation 2014 </vt:lpstr>
      <vt:lpstr>Ethics for big data and analytics  Copyright IBM Corporation 2014 ethical awareness framework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Exploiting Semantics for Big Data Integration</dc:title>
  <dc:creator>Pazienza</dc:creator>
  <cp:lastModifiedBy>Pazienza</cp:lastModifiedBy>
  <cp:revision>395</cp:revision>
  <dcterms:created xsi:type="dcterms:W3CDTF">2017-09-01T11:05:39Z</dcterms:created>
  <dcterms:modified xsi:type="dcterms:W3CDTF">2017-12-18T13:15:34Z</dcterms:modified>
</cp:coreProperties>
</file>