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0" r:id="rId11"/>
    <p:sldId id="272" r:id="rId12"/>
    <p:sldId id="273" r:id="rId13"/>
    <p:sldId id="271" r:id="rId14"/>
    <p:sldId id="268" r:id="rId15"/>
    <p:sldId id="267" r:id="rId16"/>
    <p:sldId id="269" r:id="rId1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C75C-4D53-4DF7-A676-89F018B9872E}" type="datetimeFigureOut">
              <a:rPr lang="it-IT" smtClean="0"/>
              <a:t>26/10/2018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4605-EF42-4697-8D92-07BE1EB7DE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196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C75C-4D53-4DF7-A676-89F018B9872E}" type="datetimeFigureOut">
              <a:rPr lang="it-IT" smtClean="0"/>
              <a:t>26/10/2018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4605-EF42-4697-8D92-07BE1EB7DE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8586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C75C-4D53-4DF7-A676-89F018B9872E}" type="datetimeFigureOut">
              <a:rPr lang="it-IT" smtClean="0"/>
              <a:t>26/10/2018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4605-EF42-4697-8D92-07BE1EB7DE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40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C75C-4D53-4DF7-A676-89F018B9872E}" type="datetimeFigureOut">
              <a:rPr lang="it-IT" smtClean="0"/>
              <a:t>26/10/2018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4605-EF42-4697-8D92-07BE1EB7DE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066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C75C-4D53-4DF7-A676-89F018B9872E}" type="datetimeFigureOut">
              <a:rPr lang="it-IT" smtClean="0"/>
              <a:t>26/10/2018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4605-EF42-4697-8D92-07BE1EB7DE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369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C75C-4D53-4DF7-A676-89F018B9872E}" type="datetimeFigureOut">
              <a:rPr lang="it-IT" smtClean="0"/>
              <a:t>26/10/2018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4605-EF42-4697-8D92-07BE1EB7DE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02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C75C-4D53-4DF7-A676-89F018B9872E}" type="datetimeFigureOut">
              <a:rPr lang="it-IT" smtClean="0"/>
              <a:t>26/10/2018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4605-EF42-4697-8D92-07BE1EB7DE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7411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C75C-4D53-4DF7-A676-89F018B9872E}" type="datetimeFigureOut">
              <a:rPr lang="it-IT" smtClean="0"/>
              <a:t>26/10/2018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4605-EF42-4697-8D92-07BE1EB7DE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000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C75C-4D53-4DF7-A676-89F018B9872E}" type="datetimeFigureOut">
              <a:rPr lang="it-IT" smtClean="0"/>
              <a:t>26/10/2018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4605-EF42-4697-8D92-07BE1EB7DE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296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C75C-4D53-4DF7-A676-89F018B9872E}" type="datetimeFigureOut">
              <a:rPr lang="it-IT" smtClean="0"/>
              <a:t>26/10/2018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4605-EF42-4697-8D92-07BE1EB7DE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183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C75C-4D53-4DF7-A676-89F018B9872E}" type="datetimeFigureOut">
              <a:rPr lang="it-IT" smtClean="0"/>
              <a:t>26/10/2018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4605-EF42-4697-8D92-07BE1EB7DE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294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AC75C-4D53-4DF7-A676-89F018B9872E}" type="datetimeFigureOut">
              <a:rPr lang="it-IT" smtClean="0"/>
              <a:t>26/10/2018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B4605-EF42-4697-8D92-07BE1EB7DE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949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om_Springfield" TargetMode="External"/><Relationship Id="rId2" Type="http://schemas.openxmlformats.org/officeDocument/2006/relationships/hyperlink" Target="https://en.wikipedia.org/wiki/Dusty_Springfiel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Mike_Hurst_(producer)" TargetMode="External"/><Relationship Id="rId4" Type="http://schemas.openxmlformats.org/officeDocument/2006/relationships/hyperlink" Target="https://en.wikipedia.org/wiki/Reshad_Feild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Open Information </a:t>
            </a:r>
            <a:r>
              <a:rPr lang="it-IT" dirty="0" err="1"/>
              <a:t>Extraction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err="1"/>
              <a:t>Matthias</a:t>
            </a:r>
            <a:r>
              <a:rPr lang="it-IT" dirty="0"/>
              <a:t> </a:t>
            </a:r>
            <a:r>
              <a:rPr lang="it-IT" dirty="0" err="1"/>
              <a:t>Huck</a:t>
            </a:r>
            <a:r>
              <a:rPr lang="it-IT" dirty="0"/>
              <a:t> and Alexander Fraser</a:t>
            </a:r>
          </a:p>
          <a:p>
            <a:r>
              <a:rPr lang="it-IT" dirty="0"/>
              <a:t>Center for Information and Language Processing</a:t>
            </a:r>
          </a:p>
          <a:p>
            <a:r>
              <a:rPr lang="it-IT" dirty="0"/>
              <a:t>LMU </a:t>
            </a:r>
            <a:r>
              <a:rPr lang="it-IT" dirty="0" err="1"/>
              <a:t>Munich</a:t>
            </a:r>
            <a:endParaRPr lang="it-IT" dirty="0"/>
          </a:p>
          <a:p>
            <a:r>
              <a:rPr lang="it-IT" dirty="0"/>
              <a:t>18 </a:t>
            </a:r>
            <a:r>
              <a:rPr lang="it-IT" dirty="0" err="1"/>
              <a:t>January</a:t>
            </a:r>
            <a:r>
              <a:rPr lang="it-IT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3665427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Entity Names: </a:t>
            </a:r>
            <a:r>
              <a:rPr lang="en-US" dirty="0" smtClean="0"/>
              <a:t>three Main </a:t>
            </a:r>
            <a:r>
              <a:rPr lang="en-US" dirty="0"/>
              <a:t>Problems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1711349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it-IT" dirty="0" smtClean="0">
                <a:solidFill>
                  <a:srgbClr val="7030A0"/>
                </a:solidFill>
              </a:rPr>
              <a:t>1-Entities </a:t>
            </a:r>
            <a:r>
              <a:rPr lang="it-IT" dirty="0">
                <a:solidFill>
                  <a:srgbClr val="7030A0"/>
                </a:solidFill>
              </a:rPr>
              <a:t>with </a:t>
            </a:r>
            <a:r>
              <a:rPr lang="it-IT" dirty="0" err="1">
                <a:solidFill>
                  <a:srgbClr val="7030A0"/>
                </a:solidFill>
              </a:rPr>
              <a:t>Same</a:t>
            </a:r>
            <a:r>
              <a:rPr lang="it-IT" dirty="0">
                <a:solidFill>
                  <a:srgbClr val="7030A0"/>
                </a:solidFill>
              </a:rPr>
              <a:t> </a:t>
            </a:r>
            <a:r>
              <a:rPr lang="it-IT" dirty="0" err="1" smtClean="0">
                <a:solidFill>
                  <a:srgbClr val="7030A0"/>
                </a:solidFill>
              </a:rPr>
              <a:t>Name</a:t>
            </a:r>
            <a:endParaRPr lang="it-IT" dirty="0" smtClean="0">
              <a:solidFill>
                <a:srgbClr val="7030A0"/>
              </a:solidFill>
            </a:endParaRPr>
          </a:p>
          <a:p>
            <a:pPr marL="0" indent="0" algn="ctr">
              <a:buNone/>
            </a:pPr>
            <a:endParaRPr lang="it-IT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Same type of entities share </a:t>
            </a:r>
            <a:r>
              <a:rPr lang="en-US" dirty="0" smtClean="0">
                <a:solidFill>
                  <a:srgbClr val="FF0000"/>
                </a:solidFill>
              </a:rPr>
              <a:t>names</a:t>
            </a:r>
          </a:p>
          <a:p>
            <a:r>
              <a:rPr lang="it-IT" dirty="0"/>
              <a:t>Kevin Smith, John </a:t>
            </a:r>
            <a:r>
              <a:rPr lang="it-IT" dirty="0" smtClean="0"/>
              <a:t>Smith, Springfield </a:t>
            </a:r>
            <a:r>
              <a:rPr lang="it-IT" sz="1900" dirty="0" smtClean="0"/>
              <a:t>(</a:t>
            </a:r>
            <a:r>
              <a:rPr lang="en-US" sz="1800" b="1" dirty="0" smtClean="0"/>
              <a:t>The </a:t>
            </a:r>
            <a:r>
              <a:rPr lang="en-US" sz="1800" b="1" dirty="0" err="1"/>
              <a:t>Springfields</a:t>
            </a:r>
            <a:r>
              <a:rPr lang="en-US" sz="1800" dirty="0"/>
              <a:t> were a British pop-folk vocal trio who had success in the early 1960s in the UK, US and Ireland. They included singer </a:t>
            </a:r>
            <a:r>
              <a:rPr lang="en-US" sz="1800" dirty="0">
                <a:hlinkClick r:id="rId2" tooltip="Dusty Springfield"/>
              </a:rPr>
              <a:t>Dusty Springfield</a:t>
            </a:r>
            <a:r>
              <a:rPr lang="en-US" sz="1800" dirty="0"/>
              <a:t> and her brother, record producer </a:t>
            </a:r>
            <a:r>
              <a:rPr lang="en-US" sz="1800" dirty="0">
                <a:hlinkClick r:id="rId3" tooltip="Tom Springfield"/>
              </a:rPr>
              <a:t>Tom Springfield</a:t>
            </a:r>
            <a:r>
              <a:rPr lang="en-US" sz="1800" dirty="0"/>
              <a:t>, along with </a:t>
            </a:r>
            <a:r>
              <a:rPr lang="en-US" sz="1800" dirty="0">
                <a:hlinkClick r:id="rId4" tooltip="Reshad Feild"/>
              </a:rPr>
              <a:t>Tim </a:t>
            </a:r>
            <a:r>
              <a:rPr lang="en-US" sz="1800" dirty="0" err="1">
                <a:hlinkClick r:id="rId4" tooltip="Reshad Feild"/>
              </a:rPr>
              <a:t>Feild</a:t>
            </a:r>
            <a:r>
              <a:rPr lang="en-US" sz="1800" dirty="0"/>
              <a:t>, who was replaced by </a:t>
            </a:r>
            <a:r>
              <a:rPr lang="en-US" sz="1800" dirty="0">
                <a:hlinkClick r:id="rId5" tooltip="Mike Hurst (producer)"/>
              </a:rPr>
              <a:t>Mike Hurst</a:t>
            </a:r>
            <a:r>
              <a:rPr lang="en-US" sz="1800" dirty="0"/>
              <a:t>.</a:t>
            </a:r>
            <a:r>
              <a:rPr lang="en-US" sz="1900" dirty="0" smtClean="0"/>
              <a:t>)</a:t>
            </a:r>
            <a:r>
              <a:rPr lang="it-IT" sz="1900" dirty="0" smtClean="0"/>
              <a:t>, </a:t>
            </a:r>
            <a:r>
              <a:rPr lang="it-IT" dirty="0"/>
              <a:t>…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Things named after each other</a:t>
            </a:r>
          </a:p>
          <a:p>
            <a:r>
              <a:rPr lang="it-IT" dirty="0"/>
              <a:t>Clinton, Washington, </a:t>
            </a:r>
            <a:r>
              <a:rPr lang="it-IT" dirty="0" smtClean="0"/>
              <a:t>Paris, Amazon</a:t>
            </a:r>
            <a:r>
              <a:rPr lang="it-IT" dirty="0"/>
              <a:t>, Princeton, Kingston, </a:t>
            </a:r>
            <a:r>
              <a:rPr lang="it-IT" dirty="0" smtClean="0"/>
              <a:t>…</a:t>
            </a:r>
          </a:p>
          <a:p>
            <a:pPr marL="0" indent="0">
              <a:buNone/>
            </a:pPr>
            <a:r>
              <a:rPr lang="it-IT" dirty="0" err="1">
                <a:solidFill>
                  <a:srgbClr val="FF0000"/>
                </a:solidFill>
              </a:rPr>
              <a:t>Partial</a:t>
            </a:r>
            <a:r>
              <a:rPr lang="it-IT" dirty="0">
                <a:solidFill>
                  <a:srgbClr val="FF0000"/>
                </a:solidFill>
              </a:rPr>
              <a:t> Reference</a:t>
            </a:r>
          </a:p>
          <a:p>
            <a:r>
              <a:rPr lang="en-US" dirty="0"/>
              <a:t>First names of people, </a:t>
            </a:r>
            <a:r>
              <a:rPr lang="en-US" dirty="0" smtClean="0"/>
              <a:t>Location instead </a:t>
            </a:r>
            <a:r>
              <a:rPr lang="en-US" dirty="0"/>
              <a:t>of team name, Nick names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1348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Entity Names: </a:t>
            </a:r>
            <a:r>
              <a:rPr lang="en-US" dirty="0" smtClean="0"/>
              <a:t>three Main Problems(2)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1772817"/>
            <a:ext cx="8229600" cy="468052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it-IT" dirty="0" smtClean="0">
                <a:solidFill>
                  <a:srgbClr val="7030A0"/>
                </a:solidFill>
              </a:rPr>
              <a:t>2-Different </a:t>
            </a:r>
            <a:r>
              <a:rPr lang="it-IT" dirty="0" err="1">
                <a:solidFill>
                  <a:srgbClr val="7030A0"/>
                </a:solidFill>
              </a:rPr>
              <a:t>Names</a:t>
            </a:r>
            <a:r>
              <a:rPr lang="it-IT" dirty="0">
                <a:solidFill>
                  <a:srgbClr val="7030A0"/>
                </a:solidFill>
              </a:rPr>
              <a:t> for </a:t>
            </a:r>
            <a:r>
              <a:rPr lang="it-IT" dirty="0" err="1" smtClean="0">
                <a:solidFill>
                  <a:srgbClr val="7030A0"/>
                </a:solidFill>
              </a:rPr>
              <a:t>Entities</a:t>
            </a:r>
            <a:endParaRPr lang="it-IT" dirty="0" smtClean="0">
              <a:solidFill>
                <a:srgbClr val="7030A0"/>
              </a:solidFill>
            </a:endParaRPr>
          </a:p>
          <a:p>
            <a:pPr marL="0" indent="0" algn="ctr">
              <a:buNone/>
            </a:pPr>
            <a:endParaRPr lang="it-IT" dirty="0">
              <a:solidFill>
                <a:srgbClr val="7030A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it-IT" sz="3000" dirty="0">
                <a:solidFill>
                  <a:srgbClr val="FF0000"/>
                </a:solidFill>
              </a:rPr>
              <a:t>Nick </a:t>
            </a:r>
            <a:r>
              <a:rPr lang="it-IT" sz="3000" dirty="0" err="1">
                <a:solidFill>
                  <a:srgbClr val="FF0000"/>
                </a:solidFill>
              </a:rPr>
              <a:t>Names</a:t>
            </a:r>
            <a:endParaRPr lang="it-IT" sz="3000" dirty="0">
              <a:solidFill>
                <a:srgbClr val="FF0000"/>
              </a:solidFill>
            </a:endParaRPr>
          </a:p>
          <a:p>
            <a:r>
              <a:rPr lang="it-IT" dirty="0" err="1"/>
              <a:t>Bam</a:t>
            </a:r>
            <a:r>
              <a:rPr lang="it-IT" dirty="0"/>
              <a:t> </a:t>
            </a:r>
            <a:r>
              <a:rPr lang="it-IT" dirty="0" err="1" smtClean="0"/>
              <a:t>Bam</a:t>
            </a:r>
            <a:r>
              <a:rPr lang="it-IT" dirty="0" smtClean="0"/>
              <a:t> </a:t>
            </a:r>
            <a:r>
              <a:rPr lang="it-IT" sz="1600" dirty="0" smtClean="0"/>
              <a:t>(</a:t>
            </a:r>
            <a:r>
              <a:rPr lang="it-IT" sz="1600" dirty="0"/>
              <a:t>Steve </a:t>
            </a:r>
            <a:r>
              <a:rPr lang="it-IT" sz="1600" dirty="0" err="1" smtClean="0"/>
              <a:t>Bannon</a:t>
            </a:r>
            <a:r>
              <a:rPr lang="it-IT" sz="1600" dirty="0" smtClean="0"/>
              <a:t> consigliere di Trump)</a:t>
            </a:r>
            <a:r>
              <a:rPr lang="it-IT" dirty="0" smtClean="0"/>
              <a:t>, </a:t>
            </a:r>
            <a:r>
              <a:rPr lang="it-IT" dirty="0" err="1" smtClean="0"/>
              <a:t>Drumpf</a:t>
            </a:r>
            <a:r>
              <a:rPr lang="it-IT" dirty="0" smtClean="0"/>
              <a:t> </a:t>
            </a:r>
            <a:r>
              <a:rPr lang="it-IT" sz="1600" dirty="0"/>
              <a:t>(Donald Trump)</a:t>
            </a:r>
            <a:r>
              <a:rPr lang="it-IT" dirty="0" smtClean="0"/>
              <a:t>, </a:t>
            </a:r>
            <a:r>
              <a:rPr lang="it-IT" dirty="0"/>
              <a:t>…</a:t>
            </a:r>
            <a:r>
              <a:rPr lang="it-IT" dirty="0" smtClean="0"/>
              <a:t> </a:t>
            </a:r>
            <a:r>
              <a:rPr lang="it-IT" dirty="0"/>
              <a:t>…</a:t>
            </a:r>
            <a:r>
              <a:rPr lang="en-US" dirty="0" smtClean="0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it-IT" sz="3000" dirty="0" err="1">
                <a:solidFill>
                  <a:srgbClr val="FF0000"/>
                </a:solidFill>
              </a:rPr>
              <a:t>Typos</a:t>
            </a:r>
            <a:r>
              <a:rPr lang="it-IT" sz="3000" dirty="0">
                <a:solidFill>
                  <a:srgbClr val="FF0000"/>
                </a:solidFill>
              </a:rPr>
              <a:t>/</a:t>
            </a:r>
            <a:r>
              <a:rPr lang="it-IT" sz="3000" dirty="0" err="1">
                <a:solidFill>
                  <a:srgbClr val="FF0000"/>
                </a:solidFill>
              </a:rPr>
              <a:t>Misspellings</a:t>
            </a:r>
            <a:endParaRPr lang="it-IT" sz="30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it-IT" dirty="0" err="1"/>
              <a:t>Baarak</a:t>
            </a:r>
            <a:r>
              <a:rPr lang="it-IT" dirty="0"/>
              <a:t>, </a:t>
            </a:r>
            <a:r>
              <a:rPr lang="it-IT" dirty="0" err="1"/>
              <a:t>Barak</a:t>
            </a:r>
            <a:r>
              <a:rPr lang="it-IT" dirty="0"/>
              <a:t>, </a:t>
            </a:r>
            <a:r>
              <a:rPr lang="it-IT" dirty="0" err="1"/>
              <a:t>Barrack</a:t>
            </a:r>
            <a:r>
              <a:rPr lang="it-IT" dirty="0"/>
              <a:t>, …</a:t>
            </a:r>
          </a:p>
          <a:p>
            <a:pPr marL="0" indent="0">
              <a:buNone/>
            </a:pPr>
            <a:r>
              <a:rPr lang="it-IT" sz="3000" dirty="0" err="1">
                <a:solidFill>
                  <a:srgbClr val="FF0000"/>
                </a:solidFill>
              </a:rPr>
              <a:t>Inconsistent</a:t>
            </a:r>
            <a:r>
              <a:rPr lang="it-IT" sz="3000" dirty="0">
                <a:solidFill>
                  <a:srgbClr val="FF0000"/>
                </a:solidFill>
              </a:rPr>
              <a:t> </a:t>
            </a:r>
            <a:r>
              <a:rPr lang="it-IT" sz="3000" dirty="0" err="1">
                <a:solidFill>
                  <a:srgbClr val="FF0000"/>
                </a:solidFill>
              </a:rPr>
              <a:t>References</a:t>
            </a:r>
            <a:endParaRPr lang="it-IT" sz="3000" dirty="0">
              <a:solidFill>
                <a:srgbClr val="FF0000"/>
              </a:solidFill>
            </a:endParaRPr>
          </a:p>
          <a:p>
            <a:r>
              <a:rPr lang="it-IT" dirty="0"/>
              <a:t>MSFT, APPL, GOOG…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483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Entity Names: three Main </a:t>
            </a:r>
            <a:r>
              <a:rPr lang="en-US" dirty="0" smtClean="0"/>
              <a:t>Problems(3)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268760"/>
            <a:ext cx="8219256" cy="5400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dirty="0" smtClean="0">
                <a:solidFill>
                  <a:srgbClr val="7030A0"/>
                </a:solidFill>
              </a:rPr>
              <a:t>3- </a:t>
            </a:r>
            <a:r>
              <a:rPr lang="it-IT" dirty="0" err="1" smtClean="0">
                <a:solidFill>
                  <a:srgbClr val="7030A0"/>
                </a:solidFill>
              </a:rPr>
              <a:t>Entity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  <a:r>
              <a:rPr lang="it-IT" dirty="0" err="1" smtClean="0">
                <a:solidFill>
                  <a:srgbClr val="7030A0"/>
                </a:solidFill>
              </a:rPr>
              <a:t>linking</a:t>
            </a:r>
            <a:endParaRPr lang="it-IT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it-IT" dirty="0">
              <a:solidFill>
                <a:srgbClr val="7030A0"/>
              </a:solidFill>
            </a:endParaRPr>
          </a:p>
        </p:txBody>
      </p:sp>
      <p:pic>
        <p:nvPicPr>
          <p:cNvPr id="4" name="Immagine 3"/>
          <p:cNvPicPr/>
          <p:nvPr/>
        </p:nvPicPr>
        <p:blipFill>
          <a:blip r:embed="rId2"/>
          <a:stretch/>
        </p:blipFill>
        <p:spPr>
          <a:xfrm>
            <a:off x="2339752" y="1844824"/>
            <a:ext cx="4968552" cy="50405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257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Incorrect</a:t>
            </a:r>
            <a:r>
              <a:rPr lang="it-IT" dirty="0"/>
              <a:t> Information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556792"/>
            <a:ext cx="8496944" cy="511256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8600" dirty="0"/>
              <a:t>Nowadays referred to as “</a:t>
            </a:r>
            <a:r>
              <a:rPr lang="en-US" sz="8600" b="1" i="1" dirty="0">
                <a:solidFill>
                  <a:srgbClr val="7030A0"/>
                </a:solidFill>
              </a:rPr>
              <a:t>fake news</a:t>
            </a:r>
            <a:r>
              <a:rPr lang="en-US" sz="8600" dirty="0"/>
              <a:t>”.</a:t>
            </a:r>
          </a:p>
          <a:p>
            <a:r>
              <a:rPr lang="it-IT" sz="8600" dirty="0"/>
              <a:t> Elvis </a:t>
            </a:r>
            <a:r>
              <a:rPr lang="it-IT" sz="8600" dirty="0" err="1"/>
              <a:t>killed</a:t>
            </a:r>
            <a:r>
              <a:rPr lang="it-IT" sz="8600" dirty="0"/>
              <a:t> JFK</a:t>
            </a:r>
          </a:p>
          <a:p>
            <a:pPr marL="0" indent="0">
              <a:buNone/>
            </a:pPr>
            <a:endParaRPr lang="en-US" sz="8600" dirty="0" smtClean="0"/>
          </a:p>
          <a:p>
            <a:pPr marL="0" indent="0">
              <a:buNone/>
            </a:pPr>
            <a:r>
              <a:rPr lang="en-US" sz="8600" b="1" i="1" dirty="0" smtClean="0">
                <a:solidFill>
                  <a:srgbClr val="00B0F0"/>
                </a:solidFill>
              </a:rPr>
              <a:t>Rate </a:t>
            </a:r>
            <a:r>
              <a:rPr lang="en-US" sz="8600" b="1" i="1" dirty="0">
                <a:solidFill>
                  <a:srgbClr val="00B0F0"/>
                </a:solidFill>
              </a:rPr>
              <a:t>the reliability of an extracted relation.</a:t>
            </a:r>
          </a:p>
          <a:p>
            <a:r>
              <a:rPr lang="en-US" sz="8600" dirty="0"/>
              <a:t> The relation extractor may have made an </a:t>
            </a:r>
            <a:r>
              <a:rPr lang="en-US" sz="8600" dirty="0" smtClean="0"/>
              <a:t>error (cf</a:t>
            </a:r>
            <a:r>
              <a:rPr lang="en-US" sz="8600" dirty="0"/>
              <a:t>. the </a:t>
            </a:r>
            <a:r>
              <a:rPr lang="en-US" sz="8600" dirty="0" smtClean="0"/>
              <a:t>confidence function)</a:t>
            </a:r>
            <a:endParaRPr lang="en-US" sz="8600" dirty="0"/>
          </a:p>
          <a:p>
            <a:r>
              <a:rPr lang="en-US" sz="8600" dirty="0"/>
              <a:t> </a:t>
            </a:r>
            <a:r>
              <a:rPr lang="en-US" sz="8600" dirty="0" err="1"/>
              <a:t>Occurrance</a:t>
            </a:r>
            <a:r>
              <a:rPr lang="en-US" sz="8600" dirty="0"/>
              <a:t> frequencies over the whole </a:t>
            </a:r>
            <a:r>
              <a:rPr lang="en-US" sz="8600" dirty="0" smtClean="0"/>
              <a:t>corpus </a:t>
            </a:r>
            <a:r>
              <a:rPr lang="it-IT" sz="8600" dirty="0" smtClean="0"/>
              <a:t>can </a:t>
            </a:r>
            <a:r>
              <a:rPr lang="it-IT" sz="8600" dirty="0" err="1"/>
              <a:t>give</a:t>
            </a:r>
            <a:r>
              <a:rPr lang="it-IT" sz="8600" dirty="0"/>
              <a:t> an </a:t>
            </a:r>
            <a:r>
              <a:rPr lang="it-IT" sz="8600" dirty="0" err="1"/>
              <a:t>indication</a:t>
            </a:r>
            <a:endParaRPr lang="it-IT" sz="8600" dirty="0"/>
          </a:p>
          <a:p>
            <a:r>
              <a:rPr lang="en-US" sz="8600" dirty="0"/>
              <a:t> Credibility of the source of a document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 err="1"/>
              <a:t>Kasneci</a:t>
            </a:r>
            <a:r>
              <a:rPr lang="en-US" dirty="0"/>
              <a:t> et al.. The YAGO-NAGA Approach to Knowledge Discovery. ACM SIGMOD Record Volume 37 Issue 4, Dec. 2008.</a:t>
            </a:r>
          </a:p>
          <a:p>
            <a:pPr marL="0" indent="0">
              <a:buNone/>
            </a:pPr>
            <a:r>
              <a:rPr lang="it-IT" dirty="0"/>
              <a:t>https://suchanek.name/work/publications/sigmodrec2008.pdf]</a:t>
            </a:r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 err="1"/>
              <a:t>Etzioni</a:t>
            </a:r>
            <a:r>
              <a:rPr lang="en-US" dirty="0"/>
              <a:t> et al.. Open Information Extraction from the Web. Communications of the ACM, vol. 51 no. 12, Dec. 2008.]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868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Fact</a:t>
            </a:r>
            <a:r>
              <a:rPr lang="it-IT" dirty="0"/>
              <a:t> </a:t>
            </a:r>
            <a:r>
              <a:rPr lang="it-IT" dirty="0" err="1"/>
              <a:t>Consistency</a:t>
            </a:r>
            <a:r>
              <a:rPr lang="it-IT" dirty="0"/>
              <a:t> </a:t>
            </a:r>
            <a:r>
              <a:rPr lang="it-IT" dirty="0" err="1"/>
              <a:t>Checks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90872" y="1556792"/>
            <a:ext cx="8229600" cy="5040560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US" sz="9600" dirty="0">
                <a:solidFill>
                  <a:srgbClr val="7030A0"/>
                </a:solidFill>
              </a:rPr>
              <a:t>Avoid contradictory facts within the knowledge </a:t>
            </a:r>
            <a:r>
              <a:rPr lang="en-US" sz="9600" dirty="0" smtClean="0">
                <a:solidFill>
                  <a:srgbClr val="7030A0"/>
                </a:solidFill>
              </a:rPr>
              <a:t>base</a:t>
            </a:r>
          </a:p>
          <a:p>
            <a:pPr marL="0" indent="0">
              <a:buNone/>
            </a:pPr>
            <a:endParaRPr lang="en-US" sz="6200" dirty="0"/>
          </a:p>
          <a:p>
            <a:pPr marL="0" indent="0">
              <a:buNone/>
            </a:pPr>
            <a:r>
              <a:rPr lang="en-US" sz="8000" dirty="0" smtClean="0">
                <a:solidFill>
                  <a:srgbClr val="FF0000"/>
                </a:solidFill>
              </a:rPr>
              <a:t>Elvis </a:t>
            </a:r>
            <a:r>
              <a:rPr lang="en-US" sz="8000" dirty="0">
                <a:solidFill>
                  <a:srgbClr val="FF0000"/>
                </a:solidFill>
              </a:rPr>
              <a:t>died in 460 AD cannot refer to Elvis Presley</a:t>
            </a:r>
          </a:p>
          <a:p>
            <a:pPr marL="0" indent="0">
              <a:buNone/>
            </a:pPr>
            <a:r>
              <a:rPr lang="en-US" sz="6200" dirty="0"/>
              <a:t>if we already knows that Elvis Presley was born in </a:t>
            </a:r>
            <a:r>
              <a:rPr lang="en-US" sz="6200" dirty="0" smtClean="0"/>
              <a:t>1935</a:t>
            </a:r>
          </a:p>
          <a:p>
            <a:pPr marL="0" indent="0">
              <a:buNone/>
            </a:pPr>
            <a:endParaRPr lang="en-US" sz="6200" dirty="0"/>
          </a:p>
          <a:p>
            <a:r>
              <a:rPr lang="it-IT" sz="6200" dirty="0"/>
              <a:t> </a:t>
            </a:r>
            <a:r>
              <a:rPr lang="it-IT" sz="6200" dirty="0" err="1">
                <a:solidFill>
                  <a:srgbClr val="00B0F0"/>
                </a:solidFill>
              </a:rPr>
              <a:t>born</a:t>
            </a:r>
            <a:r>
              <a:rPr lang="it-IT" sz="6200" dirty="0">
                <a:solidFill>
                  <a:srgbClr val="00B0F0"/>
                </a:solidFill>
              </a:rPr>
              <a:t>(X,Y) ^ </a:t>
            </a:r>
            <a:r>
              <a:rPr lang="it-IT" sz="6200" dirty="0" err="1">
                <a:solidFill>
                  <a:srgbClr val="00B0F0"/>
                </a:solidFill>
              </a:rPr>
              <a:t>died</a:t>
            </a:r>
            <a:r>
              <a:rPr lang="it-IT" sz="6200" dirty="0">
                <a:solidFill>
                  <a:srgbClr val="00B0F0"/>
                </a:solidFill>
              </a:rPr>
              <a:t>(X,Z) ) Y &lt; Z</a:t>
            </a:r>
          </a:p>
          <a:p>
            <a:r>
              <a:rPr lang="it-IT" sz="6200" dirty="0"/>
              <a:t> </a:t>
            </a:r>
            <a:r>
              <a:rPr lang="it-IT" sz="6200" dirty="0" err="1"/>
              <a:t>appears</a:t>
            </a:r>
            <a:r>
              <a:rPr lang="it-IT" sz="6200" dirty="0"/>
              <a:t>(A,P,B) ^ R(A,B) ) </a:t>
            </a:r>
            <a:r>
              <a:rPr lang="it-IT" sz="6200" dirty="0" err="1"/>
              <a:t>expresses</a:t>
            </a:r>
            <a:r>
              <a:rPr lang="it-IT" sz="6200" dirty="0"/>
              <a:t>(P,R)</a:t>
            </a:r>
          </a:p>
          <a:p>
            <a:pPr marL="0" indent="0">
              <a:buNone/>
            </a:pPr>
            <a:r>
              <a:rPr lang="it-IT" sz="6200" dirty="0"/>
              <a:t>	</a:t>
            </a:r>
            <a:r>
              <a:rPr lang="it-IT" sz="6200" dirty="0" err="1" smtClean="0"/>
              <a:t>appears</a:t>
            </a:r>
            <a:r>
              <a:rPr lang="it-IT" sz="6200" dirty="0" smtClean="0"/>
              <a:t>(A,P,B</a:t>
            </a:r>
            <a:r>
              <a:rPr lang="it-IT" sz="6200" dirty="0"/>
              <a:t>) ^ </a:t>
            </a:r>
            <a:r>
              <a:rPr lang="it-IT" sz="6200" dirty="0" err="1"/>
              <a:t>expresses</a:t>
            </a:r>
            <a:r>
              <a:rPr lang="it-IT" sz="6200" dirty="0"/>
              <a:t>(P,R) ) R(A,B)</a:t>
            </a:r>
          </a:p>
          <a:p>
            <a:r>
              <a:rPr lang="it-IT" sz="6200" dirty="0"/>
              <a:t> </a:t>
            </a:r>
            <a:r>
              <a:rPr lang="it-IT" sz="6200" dirty="0" err="1"/>
              <a:t>means</a:t>
            </a:r>
            <a:r>
              <a:rPr lang="it-IT" sz="6200" dirty="0"/>
              <a:t>(“Elvis”,</a:t>
            </a:r>
            <a:r>
              <a:rPr lang="it-IT" sz="6200" dirty="0" err="1"/>
              <a:t>Elvis_Presley</a:t>
            </a:r>
            <a:r>
              <a:rPr lang="it-IT" sz="6200" dirty="0"/>
              <a:t>, 0.8)</a:t>
            </a:r>
          </a:p>
          <a:p>
            <a:pPr marL="0" indent="0">
              <a:buNone/>
            </a:pPr>
            <a:r>
              <a:rPr lang="it-IT" sz="6200" dirty="0" smtClean="0"/>
              <a:t>	</a:t>
            </a:r>
            <a:r>
              <a:rPr lang="it-IT" sz="6200" dirty="0" err="1" smtClean="0"/>
              <a:t>means</a:t>
            </a:r>
            <a:r>
              <a:rPr lang="it-IT" sz="6200" dirty="0"/>
              <a:t>(“Elvis”,</a:t>
            </a:r>
            <a:r>
              <a:rPr lang="it-IT" sz="6200" dirty="0" err="1"/>
              <a:t>Elvis_Costello</a:t>
            </a:r>
            <a:r>
              <a:rPr lang="it-IT" sz="6200" dirty="0"/>
              <a:t>, 0.2)</a:t>
            </a:r>
          </a:p>
          <a:p>
            <a:pPr marL="0" indent="0">
              <a:buNone/>
            </a:pPr>
            <a:endParaRPr lang="en-US" sz="6200" dirty="0" smtClean="0"/>
          </a:p>
          <a:p>
            <a:pPr marL="0" indent="0">
              <a:buNone/>
            </a:pPr>
            <a:endParaRPr lang="en-US" sz="6200" dirty="0" smtClean="0"/>
          </a:p>
          <a:p>
            <a:pPr marL="0" indent="0">
              <a:buNone/>
            </a:pPr>
            <a:endParaRPr lang="en-US" sz="6200" dirty="0" smtClean="0"/>
          </a:p>
          <a:p>
            <a:pPr marL="0" indent="0">
              <a:buNone/>
            </a:pPr>
            <a:r>
              <a:rPr lang="en-US" sz="6200" dirty="0" smtClean="0"/>
              <a:t>Implemented </a:t>
            </a:r>
            <a:r>
              <a:rPr lang="en-US" sz="6200" dirty="0"/>
              <a:t>in the SOFIE IE system, which aims to extend </a:t>
            </a:r>
            <a:r>
              <a:rPr lang="en-US" sz="6200" dirty="0" smtClean="0"/>
              <a:t>the </a:t>
            </a:r>
            <a:r>
              <a:rPr lang="it-IT" sz="6200" dirty="0" smtClean="0"/>
              <a:t>YAGO </a:t>
            </a:r>
            <a:r>
              <a:rPr lang="it-IT" sz="6200" dirty="0" err="1"/>
              <a:t>knowledge</a:t>
            </a:r>
            <a:r>
              <a:rPr lang="it-IT" sz="6200" dirty="0"/>
              <a:t> </a:t>
            </a:r>
            <a:r>
              <a:rPr lang="it-IT" sz="6200" dirty="0" smtClean="0"/>
              <a:t>base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r>
              <a:rPr lang="en-US" sz="2900" dirty="0" smtClean="0"/>
              <a:t>[</a:t>
            </a:r>
            <a:r>
              <a:rPr lang="en-US" sz="2900" dirty="0" err="1"/>
              <a:t>Suchanek</a:t>
            </a:r>
            <a:r>
              <a:rPr lang="en-US" sz="2900" dirty="0"/>
              <a:t>. Information Extraction for Ontology Learning. Book chapter in </a:t>
            </a:r>
            <a:r>
              <a:rPr lang="en-US" sz="2900" dirty="0" err="1"/>
              <a:t>Völker</a:t>
            </a:r>
            <a:r>
              <a:rPr lang="en-US" sz="2900" dirty="0"/>
              <a:t> and Lehman: Perspectives on </a:t>
            </a:r>
            <a:r>
              <a:rPr lang="en-US" sz="2900" dirty="0" smtClean="0"/>
              <a:t>Ontology</a:t>
            </a:r>
            <a:r>
              <a:rPr lang="it-IT" sz="2900" dirty="0" smtClean="0"/>
              <a:t>Learning</a:t>
            </a:r>
            <a:r>
              <a:rPr lang="it-IT" sz="2900" dirty="0"/>
              <a:t>, 2014. https://suchanek.name/work/publications/ontologybookchapter.pdf]</a:t>
            </a:r>
            <a:endParaRPr lang="it-IT" sz="2900" dirty="0" smtClean="0"/>
          </a:p>
          <a:p>
            <a:endParaRPr lang="it-IT" sz="2900" dirty="0"/>
          </a:p>
        </p:txBody>
      </p:sp>
    </p:spTree>
    <p:extLst>
      <p:ext uri="{BB962C8B-B14F-4D97-AF65-F5344CB8AC3E}">
        <p14:creationId xmlns:p14="http://schemas.microsoft.com/office/powerpoint/2010/main" val="2449506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Temporal</a:t>
            </a:r>
            <a:r>
              <a:rPr lang="it-IT" dirty="0"/>
              <a:t> and </a:t>
            </a:r>
            <a:r>
              <a:rPr lang="it-IT" dirty="0" err="1"/>
              <a:t>Spatial</a:t>
            </a:r>
            <a:r>
              <a:rPr lang="it-IT" dirty="0"/>
              <a:t> </a:t>
            </a:r>
            <a:r>
              <a:rPr lang="it-IT" dirty="0" err="1"/>
              <a:t>Aspects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b="1" i="1" dirty="0" smtClean="0">
                <a:solidFill>
                  <a:srgbClr val="00B0F0"/>
                </a:solidFill>
              </a:rPr>
              <a:t>Time</a:t>
            </a:r>
            <a:endParaRPr lang="it-IT" b="1" i="1" dirty="0">
              <a:solidFill>
                <a:srgbClr val="00B0F0"/>
              </a:solidFill>
            </a:endParaRPr>
          </a:p>
          <a:p>
            <a:r>
              <a:rPr lang="en-US" dirty="0"/>
              <a:t> The capital city of the Federal Republic of Germany?</a:t>
            </a:r>
          </a:p>
          <a:p>
            <a:pPr marL="0" indent="0">
              <a:buNone/>
            </a:pPr>
            <a:r>
              <a:rPr lang="de-DE" dirty="0" smtClean="0"/>
              <a:t>	Bonn (in 1981). </a:t>
            </a:r>
            <a:r>
              <a:rPr lang="de-DE" dirty="0"/>
              <a:t>Berlin </a:t>
            </a:r>
            <a:r>
              <a:rPr lang="de-DE" dirty="0" smtClean="0"/>
              <a:t>(in 2016).</a:t>
            </a:r>
            <a:endParaRPr lang="de-DE" dirty="0"/>
          </a:p>
          <a:p>
            <a:r>
              <a:rPr lang="en-US" dirty="0"/>
              <a:t> Plato has not met with Tsipras</a:t>
            </a:r>
          </a:p>
          <a:p>
            <a:pPr marL="0" indent="0">
              <a:buNone/>
            </a:pPr>
            <a:r>
              <a:rPr lang="it-IT" b="1" i="1" dirty="0">
                <a:solidFill>
                  <a:srgbClr val="00B0F0"/>
                </a:solidFill>
              </a:rPr>
              <a:t>Space</a:t>
            </a:r>
          </a:p>
          <a:p>
            <a:r>
              <a:rPr lang="en-US" dirty="0"/>
              <a:t> An elephant does not fit into a coffee mug</a:t>
            </a:r>
          </a:p>
          <a:p>
            <a:r>
              <a:rPr lang="it-IT" dirty="0"/>
              <a:t> </a:t>
            </a:r>
            <a:r>
              <a:rPr lang="it-IT" dirty="0" err="1"/>
              <a:t>Trees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travel</a:t>
            </a:r>
            <a:endParaRPr lang="it-IT" dirty="0"/>
          </a:p>
          <a:p>
            <a:r>
              <a:rPr lang="en-US" dirty="0"/>
              <a:t> Somebody who pays in GBP is probably located in </a:t>
            </a:r>
            <a:r>
              <a:rPr lang="en-US" dirty="0" smtClean="0"/>
              <a:t>Britain</a:t>
            </a:r>
          </a:p>
          <a:p>
            <a:pPr marL="0" indent="0">
              <a:buNone/>
            </a:pPr>
            <a:r>
              <a:rPr lang="it-IT" b="1" i="1" dirty="0" smtClean="0">
                <a:solidFill>
                  <a:srgbClr val="00B0F0"/>
                </a:solidFill>
              </a:rPr>
              <a:t>Time and Space</a:t>
            </a:r>
            <a:endParaRPr lang="en-US" dirty="0"/>
          </a:p>
          <a:p>
            <a:r>
              <a:rPr lang="en-US" dirty="0"/>
              <a:t> Plato has never seen a kangaroo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487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Summary</a:t>
            </a:r>
            <a:r>
              <a:rPr lang="it-IT" dirty="0"/>
              <a:t>: Open IE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39341"/>
            <a:ext cx="8579296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Discovering relations without a closed </a:t>
            </a:r>
            <a:r>
              <a:rPr lang="en-US" dirty="0" smtClean="0"/>
              <a:t>set </a:t>
            </a:r>
            <a:r>
              <a:rPr lang="it-IT" dirty="0" smtClean="0"/>
              <a:t>of </a:t>
            </a:r>
            <a:r>
              <a:rPr lang="it-IT" dirty="0" err="1"/>
              <a:t>pre-defined</a:t>
            </a:r>
            <a:r>
              <a:rPr lang="it-IT" dirty="0"/>
              <a:t> relation </a:t>
            </a:r>
            <a:r>
              <a:rPr lang="it-IT" dirty="0" err="1"/>
              <a:t>types</a:t>
            </a:r>
            <a:endParaRPr lang="it-IT" dirty="0"/>
          </a:p>
          <a:p>
            <a:r>
              <a:rPr lang="it-IT" dirty="0"/>
              <a:t> Open-domain</a:t>
            </a:r>
          </a:p>
          <a:p>
            <a:r>
              <a:rPr lang="en-US" dirty="0"/>
              <a:t> Learning from the whole Web</a:t>
            </a:r>
          </a:p>
          <a:p>
            <a:r>
              <a:rPr lang="en-US" dirty="0"/>
              <a:t> Distant supervision / bootstrapping to get started</a:t>
            </a:r>
          </a:p>
          <a:p>
            <a:r>
              <a:rPr lang="en-US" dirty="0"/>
              <a:t> Attention to detail required to avoid pitfalls</a:t>
            </a:r>
          </a:p>
          <a:p>
            <a:r>
              <a:rPr lang="en-US" dirty="0"/>
              <a:t> The system should benefit from the sheer size of the data</a:t>
            </a:r>
          </a:p>
          <a:p>
            <a:r>
              <a:rPr lang="en-US" i="1" dirty="0"/>
              <a:t> It should learn more by itself when being run perpetually, </a:t>
            </a:r>
            <a:r>
              <a:rPr lang="en-US" i="1" dirty="0" smtClean="0"/>
              <a:t>and </a:t>
            </a:r>
            <a:r>
              <a:rPr lang="it-IT" i="1" dirty="0" err="1" smtClean="0"/>
              <a:t>becomes</a:t>
            </a:r>
            <a:r>
              <a:rPr lang="it-IT" i="1" dirty="0" smtClean="0"/>
              <a:t> </a:t>
            </a:r>
            <a:r>
              <a:rPr lang="it-IT" i="1" dirty="0"/>
              <a:t>more </a:t>
            </a:r>
            <a:r>
              <a:rPr lang="it-IT" i="1" dirty="0" err="1"/>
              <a:t>reliable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206795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Reminder</a:t>
            </a:r>
            <a:r>
              <a:rPr lang="en-US" dirty="0"/>
              <a:t>: </a:t>
            </a:r>
            <a:endParaRPr lang="en-US" dirty="0" smtClean="0"/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We </a:t>
            </a:r>
            <a:r>
              <a:rPr lang="en-US" i="1" dirty="0">
                <a:solidFill>
                  <a:srgbClr val="FF0000"/>
                </a:solidFill>
              </a:rPr>
              <a:t>know how to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  <a:p>
            <a:r>
              <a:rPr lang="en-US" dirty="0"/>
              <a:t> Recognize named entities in natural language text</a:t>
            </a:r>
          </a:p>
          <a:p>
            <a:r>
              <a:rPr lang="en-US" dirty="0"/>
              <a:t> Extract binary relations between named entities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We have an application scenario:</a:t>
            </a:r>
          </a:p>
          <a:p>
            <a:r>
              <a:rPr lang="en-US" dirty="0" smtClean="0"/>
              <a:t> Relations can be stored in a knowledge base</a:t>
            </a:r>
          </a:p>
          <a:p>
            <a:r>
              <a:rPr lang="en-US" dirty="0" smtClean="0"/>
              <a:t> </a:t>
            </a:r>
            <a:r>
              <a:rPr lang="en-US" dirty="0"/>
              <a:t>And be used in question answering or spoken dialogue systems</a:t>
            </a:r>
          </a:p>
          <a:p>
            <a:pPr marL="0" indent="0">
              <a:buNone/>
            </a:pPr>
            <a:r>
              <a:rPr lang="en-US" sz="3300" i="1" dirty="0">
                <a:solidFill>
                  <a:srgbClr val="FF0000"/>
                </a:solidFill>
              </a:rPr>
              <a:t>But so far, there are </a:t>
            </a:r>
            <a:r>
              <a:rPr lang="en-US" sz="3300" i="1" dirty="0">
                <a:solidFill>
                  <a:srgbClr val="00B0F0"/>
                </a:solidFill>
              </a:rPr>
              <a:t>limitations</a:t>
            </a:r>
            <a:r>
              <a:rPr lang="en-US" sz="3300" i="1" dirty="0">
                <a:solidFill>
                  <a:srgbClr val="FF0000"/>
                </a:solidFill>
              </a:rPr>
              <a:t>, most notably</a:t>
            </a:r>
            <a:r>
              <a:rPr lang="en-US" dirty="0" smtClean="0"/>
              <a:t>:</a:t>
            </a:r>
          </a:p>
          <a:p>
            <a:r>
              <a:rPr lang="en-US" dirty="0"/>
              <a:t>We have dealt with narrow domains (such </a:t>
            </a:r>
            <a:r>
              <a:rPr lang="en-US" dirty="0" smtClean="0"/>
              <a:t>as geographical </a:t>
            </a:r>
            <a:r>
              <a:rPr lang="en-US" dirty="0"/>
              <a:t>location, </a:t>
            </a:r>
            <a:r>
              <a:rPr lang="en-US" dirty="0" smtClean="0"/>
              <a:t>food, plant </a:t>
            </a:r>
            <a:r>
              <a:rPr lang="en-US" dirty="0"/>
              <a:t>seed development)</a:t>
            </a:r>
          </a:p>
          <a:p>
            <a:r>
              <a:rPr lang="en-US" dirty="0"/>
              <a:t> The sets of entity types and relations were closed </a:t>
            </a:r>
            <a:r>
              <a:rPr lang="en-US" dirty="0" smtClean="0"/>
              <a:t>and </a:t>
            </a:r>
            <a:r>
              <a:rPr lang="it-IT" dirty="0" err="1" smtClean="0"/>
              <a:t>manually</a:t>
            </a:r>
            <a:r>
              <a:rPr lang="it-IT" dirty="0" smtClean="0"/>
              <a:t> </a:t>
            </a:r>
            <a:r>
              <a:rPr lang="it-IT" dirty="0" err="1" smtClean="0"/>
              <a:t>defined</a:t>
            </a:r>
            <a:endParaRPr lang="it-IT" dirty="0"/>
          </a:p>
          <a:p>
            <a:pPr marL="0" indent="0">
              <a:buNone/>
            </a:pPr>
            <a:r>
              <a:rPr lang="it-IT" sz="3400" i="1" dirty="0">
                <a:solidFill>
                  <a:srgbClr val="00B0F0"/>
                </a:solidFill>
              </a:rPr>
              <a:t>Open IE </a:t>
            </a:r>
            <a:r>
              <a:rPr lang="it-IT" sz="3400" i="1" dirty="0" err="1">
                <a:solidFill>
                  <a:srgbClr val="FF0000"/>
                </a:solidFill>
              </a:rPr>
              <a:t>aims</a:t>
            </a:r>
            <a:r>
              <a:rPr lang="it-IT" sz="3400" i="1" dirty="0">
                <a:solidFill>
                  <a:srgbClr val="FF0000"/>
                </a:solidFill>
              </a:rPr>
              <a:t> </a:t>
            </a:r>
            <a:r>
              <a:rPr lang="it-IT" sz="3400" i="1" dirty="0" err="1">
                <a:solidFill>
                  <a:srgbClr val="FF0000"/>
                </a:solidFill>
              </a:rPr>
              <a:t>at</a:t>
            </a:r>
            <a:r>
              <a:rPr lang="it-IT" sz="3400" i="1" dirty="0">
                <a:solidFill>
                  <a:srgbClr val="FF0000"/>
                </a:solidFill>
              </a:rPr>
              <a:t>:</a:t>
            </a:r>
          </a:p>
          <a:p>
            <a:r>
              <a:rPr lang="en-US" dirty="0"/>
              <a:t> Not being limited to any single </a:t>
            </a:r>
            <a:r>
              <a:rPr lang="en-US" dirty="0" smtClean="0"/>
              <a:t>domain</a:t>
            </a:r>
          </a:p>
          <a:p>
            <a:r>
              <a:rPr lang="en-US" dirty="0" smtClean="0"/>
              <a:t> </a:t>
            </a:r>
            <a:r>
              <a:rPr lang="en-US" dirty="0"/>
              <a:t>Not being limited to pre-defined entity types and </a:t>
            </a:r>
            <a:r>
              <a:rPr lang="en-US" dirty="0" smtClean="0"/>
              <a:t>relations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9261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Open IE: Task Definition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We want to </a:t>
            </a:r>
            <a:r>
              <a:rPr lang="en-US" i="1" dirty="0">
                <a:solidFill>
                  <a:srgbClr val="00B0F0"/>
                </a:solidFill>
              </a:rPr>
              <a:t>find any relation </a:t>
            </a:r>
            <a:r>
              <a:rPr lang="en-US" dirty="0"/>
              <a:t>that is expressed in large </a:t>
            </a:r>
            <a:r>
              <a:rPr lang="en-US" dirty="0" smtClean="0"/>
              <a:t>data sets.</a:t>
            </a:r>
            <a:endParaRPr lang="en-US" dirty="0"/>
          </a:p>
          <a:p>
            <a:r>
              <a:rPr lang="en-US" dirty="0"/>
              <a:t> Cannot resort to specialized domain knowledge</a:t>
            </a:r>
          </a:p>
          <a:p>
            <a:r>
              <a:rPr lang="en-US" dirty="0"/>
              <a:t> Cannot think of all possible relation types beforehand</a:t>
            </a:r>
          </a:p>
          <a:p>
            <a:r>
              <a:rPr lang="en-US" dirty="0"/>
              <a:t> Should rather not force all possible arguments into a rigid set </a:t>
            </a:r>
            <a:r>
              <a:rPr lang="en-US" dirty="0" smtClean="0"/>
              <a:t>of </a:t>
            </a:r>
            <a:r>
              <a:rPr lang="it-IT" dirty="0" err="1" smtClean="0"/>
              <a:t>entity</a:t>
            </a:r>
            <a:r>
              <a:rPr lang="it-IT" dirty="0" smtClean="0"/>
              <a:t> </a:t>
            </a:r>
            <a:r>
              <a:rPr lang="it-IT" dirty="0" err="1"/>
              <a:t>types</a:t>
            </a:r>
            <a:endParaRPr lang="it-IT" dirty="0"/>
          </a:p>
          <a:p>
            <a:pPr marL="0" indent="0">
              <a:buNone/>
            </a:pPr>
            <a:r>
              <a:rPr lang="en-US" dirty="0"/>
              <a:t>We want to </a:t>
            </a:r>
            <a:r>
              <a:rPr lang="en-US" i="1" dirty="0">
                <a:solidFill>
                  <a:srgbClr val="00B0F0"/>
                </a:solidFill>
              </a:rPr>
              <a:t>scale to billions of documents </a:t>
            </a:r>
            <a:r>
              <a:rPr lang="en-US" dirty="0"/>
              <a:t>that are </a:t>
            </a:r>
            <a:r>
              <a:rPr lang="en-US" dirty="0" smtClean="0"/>
              <a:t>heterogeneous </a:t>
            </a:r>
            <a:r>
              <a:rPr lang="it-IT" dirty="0" err="1" smtClean="0"/>
              <a:t>wrt</a:t>
            </a:r>
            <a:r>
              <a:rPr lang="it-IT" dirty="0"/>
              <a:t>. </a:t>
            </a:r>
            <a:r>
              <a:rPr lang="it-IT" dirty="0" err="1"/>
              <a:t>domains</a:t>
            </a:r>
            <a:r>
              <a:rPr lang="it-IT" dirty="0"/>
              <a:t>, </a:t>
            </a:r>
            <a:r>
              <a:rPr lang="it-IT" dirty="0" err="1"/>
              <a:t>quality</a:t>
            </a:r>
            <a:r>
              <a:rPr lang="it-IT" dirty="0"/>
              <a:t>, </a:t>
            </a:r>
            <a:r>
              <a:rPr lang="it-IT" dirty="0" err="1"/>
              <a:t>credibility</a:t>
            </a:r>
            <a:r>
              <a:rPr lang="it-IT" dirty="0"/>
              <a:t>.</a:t>
            </a:r>
          </a:p>
          <a:p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relations are </a:t>
            </a:r>
            <a:r>
              <a:rPr lang="it-IT" dirty="0" err="1"/>
              <a:t>correct</a:t>
            </a:r>
            <a:r>
              <a:rPr lang="it-IT" dirty="0"/>
              <a:t>?</a:t>
            </a:r>
          </a:p>
          <a:p>
            <a:r>
              <a:rPr lang="en-US" dirty="0"/>
              <a:t> Which are uninformative or incoherent?</a:t>
            </a:r>
          </a:p>
          <a:p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are </a:t>
            </a:r>
            <a:r>
              <a:rPr lang="it-IT" dirty="0" err="1"/>
              <a:t>redundant</a:t>
            </a:r>
            <a:r>
              <a:rPr lang="it-IT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50185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Open Relation </a:t>
            </a:r>
            <a:r>
              <a:rPr lang="it-IT" dirty="0" err="1"/>
              <a:t>Extraction</a:t>
            </a:r>
            <a:r>
              <a:rPr lang="it-IT" dirty="0"/>
              <a:t>: </a:t>
            </a:r>
            <a:r>
              <a:rPr lang="it-IT" dirty="0" err="1"/>
              <a:t>Example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2071389"/>
            <a:ext cx="8352928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00B0F0"/>
                </a:solidFill>
              </a:rPr>
              <a:t>Hudson was born in Hampstead, which is </a:t>
            </a:r>
            <a:r>
              <a:rPr lang="en-US" b="1" i="1" dirty="0" smtClean="0">
                <a:solidFill>
                  <a:srgbClr val="00B0F0"/>
                </a:solidFill>
              </a:rPr>
              <a:t>a </a:t>
            </a:r>
            <a:r>
              <a:rPr lang="it-IT" b="1" i="1" dirty="0" err="1" smtClean="0">
                <a:solidFill>
                  <a:srgbClr val="00B0F0"/>
                </a:solidFill>
              </a:rPr>
              <a:t>suburb</a:t>
            </a:r>
            <a:r>
              <a:rPr lang="it-IT" b="1" i="1" dirty="0" smtClean="0">
                <a:solidFill>
                  <a:srgbClr val="00B0F0"/>
                </a:solidFill>
              </a:rPr>
              <a:t> </a:t>
            </a:r>
            <a:r>
              <a:rPr lang="it-IT" b="1" i="1" dirty="0">
                <a:solidFill>
                  <a:srgbClr val="00B0F0"/>
                </a:solidFill>
              </a:rPr>
              <a:t>of </a:t>
            </a:r>
            <a:r>
              <a:rPr lang="it-IT" b="1" i="1" dirty="0" err="1" smtClean="0">
                <a:solidFill>
                  <a:srgbClr val="00B0F0"/>
                </a:solidFill>
              </a:rPr>
              <a:t>London</a:t>
            </a:r>
            <a:endParaRPr lang="it-IT" b="1" i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en-US" dirty="0"/>
              <a:t>(Hudson, was born in, Hampstead)</a:t>
            </a:r>
          </a:p>
          <a:p>
            <a:r>
              <a:rPr lang="en-US" dirty="0"/>
              <a:t>(Hampstead, is a suburb of, London)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[</a:t>
            </a:r>
            <a:r>
              <a:rPr lang="en-US" sz="2000" dirty="0"/>
              <a:t>Fader et al.. Identifying Relations for Open Information Extraction. Proc. of EMNLP, Edinburgh, Scotland, UK, July 2011.]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094836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9145016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Open Relation Extraction: Basic Approach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783357"/>
            <a:ext cx="865130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00B0F0"/>
                </a:solidFill>
              </a:rPr>
              <a:t>Learn a general model of how (arbitrary) relations are expressed </a:t>
            </a:r>
            <a:r>
              <a:rPr lang="en-US" b="1" i="1" dirty="0" smtClean="0">
                <a:solidFill>
                  <a:srgbClr val="00B0F0"/>
                </a:solidFill>
              </a:rPr>
              <a:t>in </a:t>
            </a:r>
            <a:r>
              <a:rPr lang="it-IT" b="1" i="1" dirty="0" smtClean="0">
                <a:solidFill>
                  <a:srgbClr val="00B0F0"/>
                </a:solidFill>
              </a:rPr>
              <a:t>a </a:t>
            </a:r>
            <a:r>
              <a:rPr lang="it-IT" b="1" i="1" dirty="0" err="1">
                <a:solidFill>
                  <a:srgbClr val="00B0F0"/>
                </a:solidFill>
              </a:rPr>
              <a:t>particular</a:t>
            </a:r>
            <a:r>
              <a:rPr lang="it-IT" b="1" i="1" dirty="0">
                <a:solidFill>
                  <a:srgbClr val="00B0F0"/>
                </a:solidFill>
              </a:rPr>
              <a:t> </a:t>
            </a:r>
            <a:r>
              <a:rPr lang="it-IT" b="1" i="1" dirty="0" err="1">
                <a:solidFill>
                  <a:srgbClr val="00B0F0"/>
                </a:solidFill>
              </a:rPr>
              <a:t>language</a:t>
            </a:r>
            <a:r>
              <a:rPr lang="it-IT" b="1" i="1" dirty="0">
                <a:solidFill>
                  <a:srgbClr val="00B0F0"/>
                </a:solidFill>
              </a:rPr>
              <a:t>.</a:t>
            </a:r>
          </a:p>
          <a:p>
            <a:r>
              <a:rPr lang="en-US" dirty="0"/>
              <a:t> Neither relation names nor argument types known in advance</a:t>
            </a:r>
          </a:p>
          <a:p>
            <a:r>
              <a:rPr lang="en-US" dirty="0"/>
              <a:t> Bootstrap with heuristics or distant supervision</a:t>
            </a:r>
          </a:p>
          <a:p>
            <a:r>
              <a:rPr lang="en-US" dirty="0"/>
              <a:t> Train a (sequence) classifier (often with </a:t>
            </a:r>
            <a:r>
              <a:rPr lang="en-US" dirty="0" err="1"/>
              <a:t>unlexicalized</a:t>
            </a:r>
            <a:r>
              <a:rPr lang="en-US" dirty="0"/>
              <a:t> features)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6252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CHALLENGES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1927373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it-IT" dirty="0" err="1" smtClean="0">
                <a:solidFill>
                  <a:srgbClr val="7030A0"/>
                </a:solidFill>
              </a:rPr>
              <a:t>Synonym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  <a:r>
              <a:rPr lang="it-IT" dirty="0" err="1" smtClean="0">
                <a:solidFill>
                  <a:srgbClr val="7030A0"/>
                </a:solidFill>
              </a:rPr>
              <a:t>resolution</a:t>
            </a:r>
            <a:endParaRPr lang="it-IT" dirty="0" smtClean="0">
              <a:solidFill>
                <a:srgbClr val="7030A0"/>
              </a:solidFill>
            </a:endParaRPr>
          </a:p>
          <a:p>
            <a:r>
              <a:rPr lang="it-IT" dirty="0" err="1" smtClean="0">
                <a:solidFill>
                  <a:srgbClr val="7030A0"/>
                </a:solidFill>
              </a:rPr>
              <a:t>Disambiguation</a:t>
            </a:r>
            <a:endParaRPr lang="it-IT" dirty="0" smtClean="0">
              <a:solidFill>
                <a:srgbClr val="7030A0"/>
              </a:solidFill>
            </a:endParaRPr>
          </a:p>
          <a:p>
            <a:r>
              <a:rPr lang="it-IT" dirty="0" err="1" smtClean="0">
                <a:solidFill>
                  <a:srgbClr val="7030A0"/>
                </a:solidFill>
              </a:rPr>
              <a:t>Vagaries</a:t>
            </a:r>
            <a:r>
              <a:rPr lang="it-IT" dirty="0" smtClean="0">
                <a:solidFill>
                  <a:srgbClr val="7030A0"/>
                </a:solidFill>
              </a:rPr>
              <a:t> of </a:t>
            </a:r>
            <a:r>
              <a:rPr lang="it-IT" dirty="0" err="1" smtClean="0">
                <a:solidFill>
                  <a:srgbClr val="7030A0"/>
                </a:solidFill>
              </a:rPr>
              <a:t>natural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  <a:r>
              <a:rPr lang="it-IT" dirty="0" err="1" smtClean="0">
                <a:solidFill>
                  <a:srgbClr val="7030A0"/>
                </a:solidFill>
              </a:rPr>
              <a:t>language</a:t>
            </a:r>
            <a:endParaRPr lang="it-IT" dirty="0" smtClean="0">
              <a:solidFill>
                <a:srgbClr val="7030A0"/>
              </a:solidFill>
            </a:endParaRPr>
          </a:p>
          <a:p>
            <a:r>
              <a:rPr lang="it-IT" dirty="0" err="1" smtClean="0">
                <a:solidFill>
                  <a:srgbClr val="7030A0"/>
                </a:solidFill>
              </a:rPr>
              <a:t>Entities</a:t>
            </a:r>
            <a:r>
              <a:rPr lang="it-IT" dirty="0" smtClean="0">
                <a:solidFill>
                  <a:srgbClr val="7030A0"/>
                </a:solidFill>
              </a:rPr>
              <a:t> with </a:t>
            </a:r>
            <a:r>
              <a:rPr lang="it-IT" dirty="0" err="1" smtClean="0">
                <a:solidFill>
                  <a:srgbClr val="7030A0"/>
                </a:solidFill>
              </a:rPr>
              <a:t>same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  <a:r>
              <a:rPr lang="it-IT" dirty="0" err="1" smtClean="0">
                <a:solidFill>
                  <a:srgbClr val="7030A0"/>
                </a:solidFill>
              </a:rPr>
              <a:t>name</a:t>
            </a:r>
            <a:endParaRPr lang="it-IT" dirty="0" smtClean="0">
              <a:solidFill>
                <a:srgbClr val="7030A0"/>
              </a:solidFill>
            </a:endParaRPr>
          </a:p>
          <a:p>
            <a:r>
              <a:rPr lang="it-IT" dirty="0" err="1" smtClean="0">
                <a:solidFill>
                  <a:srgbClr val="7030A0"/>
                </a:solidFill>
              </a:rPr>
              <a:t>Different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  <a:r>
              <a:rPr lang="it-IT" dirty="0" err="1" smtClean="0">
                <a:solidFill>
                  <a:srgbClr val="7030A0"/>
                </a:solidFill>
              </a:rPr>
              <a:t>names</a:t>
            </a:r>
            <a:r>
              <a:rPr lang="it-IT" dirty="0" smtClean="0">
                <a:solidFill>
                  <a:srgbClr val="7030A0"/>
                </a:solidFill>
              </a:rPr>
              <a:t> for </a:t>
            </a:r>
            <a:r>
              <a:rPr lang="it-IT" dirty="0" err="1" smtClean="0">
                <a:solidFill>
                  <a:srgbClr val="7030A0"/>
                </a:solidFill>
              </a:rPr>
              <a:t>entitites</a:t>
            </a:r>
            <a:endParaRPr lang="it-IT" dirty="0" smtClean="0">
              <a:solidFill>
                <a:srgbClr val="7030A0"/>
              </a:solidFill>
            </a:endParaRPr>
          </a:p>
          <a:p>
            <a:r>
              <a:rPr lang="it-IT" dirty="0" err="1" smtClean="0">
                <a:solidFill>
                  <a:srgbClr val="7030A0"/>
                </a:solidFill>
              </a:rPr>
              <a:t>Entity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  <a:r>
              <a:rPr lang="it-IT" dirty="0" err="1" smtClean="0">
                <a:solidFill>
                  <a:srgbClr val="7030A0"/>
                </a:solidFill>
              </a:rPr>
              <a:t>linking</a:t>
            </a:r>
            <a:endParaRPr lang="it-IT" dirty="0" smtClean="0">
              <a:solidFill>
                <a:srgbClr val="7030A0"/>
              </a:solidFill>
            </a:endParaRPr>
          </a:p>
          <a:p>
            <a:r>
              <a:rPr lang="it-IT" dirty="0" err="1" smtClean="0">
                <a:solidFill>
                  <a:srgbClr val="7030A0"/>
                </a:solidFill>
              </a:rPr>
              <a:t>Fake</a:t>
            </a:r>
            <a:r>
              <a:rPr lang="it-IT" dirty="0" smtClean="0">
                <a:solidFill>
                  <a:srgbClr val="7030A0"/>
                </a:solidFill>
              </a:rPr>
              <a:t> news</a:t>
            </a:r>
          </a:p>
          <a:p>
            <a:r>
              <a:rPr lang="it-IT" dirty="0" err="1" smtClean="0">
                <a:solidFill>
                  <a:srgbClr val="7030A0"/>
                </a:solidFill>
              </a:rPr>
              <a:t>Temporal</a:t>
            </a:r>
            <a:r>
              <a:rPr lang="it-IT" dirty="0" smtClean="0">
                <a:solidFill>
                  <a:srgbClr val="7030A0"/>
                </a:solidFill>
              </a:rPr>
              <a:t> and </a:t>
            </a:r>
            <a:r>
              <a:rPr lang="it-IT" dirty="0" err="1" smtClean="0">
                <a:solidFill>
                  <a:srgbClr val="7030A0"/>
                </a:solidFill>
              </a:rPr>
              <a:t>spatial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  <a:r>
              <a:rPr lang="it-IT" dirty="0" err="1" smtClean="0">
                <a:solidFill>
                  <a:srgbClr val="7030A0"/>
                </a:solidFill>
              </a:rPr>
              <a:t>aspects</a:t>
            </a:r>
            <a:endParaRPr lang="it-IT" dirty="0" smtClean="0">
              <a:solidFill>
                <a:srgbClr val="7030A0"/>
              </a:solidFill>
            </a:endParaRPr>
          </a:p>
          <a:p>
            <a:r>
              <a:rPr lang="it-IT" dirty="0" err="1" smtClean="0">
                <a:solidFill>
                  <a:srgbClr val="7030A0"/>
                </a:solidFill>
              </a:rPr>
              <a:t>Fact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  <a:r>
              <a:rPr lang="it-IT" dirty="0" err="1" smtClean="0">
                <a:solidFill>
                  <a:srgbClr val="7030A0"/>
                </a:solidFill>
              </a:rPr>
              <a:t>consistency</a:t>
            </a:r>
            <a:r>
              <a:rPr lang="it-IT" dirty="0" smtClean="0">
                <a:solidFill>
                  <a:srgbClr val="7030A0"/>
                </a:solidFill>
              </a:rPr>
              <a:t> </a:t>
            </a:r>
            <a:r>
              <a:rPr lang="it-IT" dirty="0" err="1" smtClean="0">
                <a:solidFill>
                  <a:srgbClr val="7030A0"/>
                </a:solidFill>
              </a:rPr>
              <a:t>checks</a:t>
            </a:r>
            <a:endParaRPr lang="it-IT" dirty="0" smtClean="0">
              <a:solidFill>
                <a:srgbClr val="7030A0"/>
              </a:solidFill>
            </a:endParaRPr>
          </a:p>
          <a:p>
            <a:r>
              <a:rPr lang="it-IT" dirty="0" smtClean="0">
                <a:solidFill>
                  <a:srgbClr val="7030A0"/>
                </a:solidFill>
              </a:rPr>
              <a:t>…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524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Synonym</a:t>
            </a:r>
            <a:r>
              <a:rPr lang="it-IT" dirty="0"/>
              <a:t> </a:t>
            </a:r>
            <a:r>
              <a:rPr lang="it-IT" dirty="0" err="1"/>
              <a:t>Resolution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The same entity may be referred to by a variety of names.</a:t>
            </a:r>
          </a:p>
          <a:p>
            <a:r>
              <a:rPr lang="en-US" dirty="0"/>
              <a:t> Michael Jackson; </a:t>
            </a:r>
            <a:r>
              <a:rPr lang="en-US" dirty="0" err="1"/>
              <a:t>Jacko</a:t>
            </a:r>
            <a:r>
              <a:rPr lang="en-US" dirty="0"/>
              <a:t>; The King of Pop; . . 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The same fact may be expressed in a variety of ways.</a:t>
            </a:r>
          </a:p>
          <a:p>
            <a:r>
              <a:rPr lang="it-IT" dirty="0"/>
              <a:t> IBM </a:t>
            </a:r>
            <a:r>
              <a:rPr lang="it-IT" i="1" dirty="0" err="1"/>
              <a:t>built</a:t>
            </a:r>
            <a:r>
              <a:rPr lang="it-IT" dirty="0"/>
              <a:t> </a:t>
            </a:r>
            <a:r>
              <a:rPr lang="it-IT" dirty="0" smtClean="0"/>
              <a:t>Watson - IBM </a:t>
            </a:r>
            <a:r>
              <a:rPr lang="it-IT" i="1" dirty="0" err="1"/>
              <a:t>created</a:t>
            </a:r>
            <a:r>
              <a:rPr lang="it-IT" dirty="0"/>
              <a:t> </a:t>
            </a:r>
            <a:r>
              <a:rPr lang="it-IT" dirty="0" smtClean="0"/>
              <a:t>Watson--IBM </a:t>
            </a:r>
            <a:r>
              <a:rPr lang="it-IT" i="1" dirty="0" err="1"/>
              <a:t>invented</a:t>
            </a:r>
            <a:r>
              <a:rPr lang="it-IT" dirty="0"/>
              <a:t> Watson</a:t>
            </a:r>
          </a:p>
          <a:p>
            <a:r>
              <a:rPr lang="it-IT" dirty="0"/>
              <a:t>. . .</a:t>
            </a:r>
          </a:p>
          <a:p>
            <a:r>
              <a:rPr lang="en-US" dirty="0" err="1" smtClean="0"/>
              <a:t>Dookie</a:t>
            </a:r>
            <a:r>
              <a:rPr lang="en-US" dirty="0" smtClean="0"/>
              <a:t> </a:t>
            </a:r>
            <a:r>
              <a:rPr lang="en-US" dirty="0"/>
              <a:t>is a </a:t>
            </a:r>
            <a:r>
              <a:rPr lang="en-US" i="1" dirty="0"/>
              <a:t>record</a:t>
            </a:r>
            <a:r>
              <a:rPr lang="en-US" dirty="0"/>
              <a:t> by Green Day</a:t>
            </a:r>
          </a:p>
          <a:p>
            <a:r>
              <a:rPr lang="en-US" dirty="0" err="1"/>
              <a:t>Dookie</a:t>
            </a:r>
            <a:r>
              <a:rPr lang="en-US" dirty="0"/>
              <a:t> is an </a:t>
            </a:r>
            <a:r>
              <a:rPr lang="en-US" i="1" dirty="0"/>
              <a:t>album</a:t>
            </a:r>
            <a:r>
              <a:rPr lang="en-US" dirty="0"/>
              <a:t> by Green Day</a:t>
            </a:r>
          </a:p>
          <a:p>
            <a:r>
              <a:rPr lang="it-IT" dirty="0"/>
              <a:t>. . 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RESOLVER </a:t>
            </a:r>
            <a:r>
              <a:rPr lang="en-US" dirty="0"/>
              <a:t>identifies synonymous relations and </a:t>
            </a:r>
            <a:r>
              <a:rPr lang="en-US" dirty="0" smtClean="0"/>
              <a:t>objects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/>
              <a:t>[Yates and </a:t>
            </a:r>
            <a:r>
              <a:rPr lang="en-US" sz="2200" dirty="0" err="1"/>
              <a:t>Etzioni</a:t>
            </a:r>
            <a:r>
              <a:rPr lang="en-US" sz="2200" dirty="0"/>
              <a:t>. Unsupervised Resolution of Objects and Relations on the Web. Proc. of the NAACL, Rochester, NY, </a:t>
            </a:r>
            <a:r>
              <a:rPr lang="en-US" sz="2200" dirty="0" smtClean="0"/>
              <a:t>USA, </a:t>
            </a:r>
            <a:r>
              <a:rPr lang="it-IT" sz="2200" dirty="0" smtClean="0"/>
              <a:t>April </a:t>
            </a:r>
            <a:r>
              <a:rPr lang="it-IT" sz="2200" dirty="0"/>
              <a:t>2007.]</a:t>
            </a:r>
          </a:p>
          <a:p>
            <a:pPr marL="0" indent="0">
              <a:buNone/>
            </a:pPr>
            <a:r>
              <a:rPr lang="en-US" sz="2200" dirty="0"/>
              <a:t>[</a:t>
            </a:r>
            <a:r>
              <a:rPr lang="en-US" sz="2200" dirty="0" err="1"/>
              <a:t>Etzioni</a:t>
            </a:r>
            <a:r>
              <a:rPr lang="en-US" sz="2200" dirty="0"/>
              <a:t> et al.. Open Information Extraction from the Web. Communications of the ACM, vol. 51 no. 12, Dec. 2008.]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3501064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Disambiguation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783357"/>
            <a:ext cx="843528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The same string may refer to different </a:t>
            </a:r>
            <a:r>
              <a:rPr lang="en-US" dirty="0" smtClean="0">
                <a:solidFill>
                  <a:srgbClr val="7030A0"/>
                </a:solidFill>
              </a:rPr>
              <a:t>entities </a:t>
            </a:r>
          </a:p>
          <a:p>
            <a:pPr marL="0" indent="0">
              <a:buNone/>
            </a:pPr>
            <a:r>
              <a:rPr lang="it-IT" dirty="0" smtClean="0"/>
              <a:t>(</a:t>
            </a:r>
            <a:r>
              <a:rPr lang="it-IT" dirty="0" err="1" smtClean="0"/>
              <a:t>especially</a:t>
            </a:r>
            <a:r>
              <a:rPr lang="it-IT" dirty="0" smtClean="0"/>
              <a:t> </a:t>
            </a:r>
            <a:r>
              <a:rPr lang="it-IT" dirty="0" err="1"/>
              <a:t>across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domains</a:t>
            </a:r>
            <a:r>
              <a:rPr lang="it-IT" dirty="0" smtClean="0"/>
              <a:t>).</a:t>
            </a:r>
          </a:p>
          <a:p>
            <a:pPr marL="0" indent="0">
              <a:buNone/>
            </a:pPr>
            <a:endParaRPr lang="it-IT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Watson</a:t>
            </a:r>
            <a:r>
              <a:rPr lang="en-US" dirty="0"/>
              <a:t>, the founder of IBM; </a:t>
            </a:r>
            <a:r>
              <a:rPr lang="en-US" dirty="0">
                <a:solidFill>
                  <a:srgbClr val="00B0F0"/>
                </a:solidFill>
              </a:rPr>
              <a:t>Watson</a:t>
            </a:r>
            <a:r>
              <a:rPr lang="en-US" dirty="0"/>
              <a:t>, the computer </a:t>
            </a:r>
            <a:r>
              <a:rPr lang="en-US" dirty="0" smtClean="0"/>
              <a:t>system – </a:t>
            </a:r>
            <a:r>
              <a:rPr lang="en-US" dirty="0" smtClean="0">
                <a:solidFill>
                  <a:srgbClr val="00B0F0"/>
                </a:solidFill>
              </a:rPr>
              <a:t>Watson, </a:t>
            </a:r>
            <a:r>
              <a:rPr lang="it-IT" dirty="0" smtClean="0"/>
              <a:t>Sherlock </a:t>
            </a:r>
            <a:r>
              <a:rPr lang="it-IT" dirty="0"/>
              <a:t>Holmes' friend</a:t>
            </a:r>
            <a:r>
              <a:rPr lang="en-US" dirty="0" smtClean="0"/>
              <a:t> (</a:t>
            </a:r>
            <a:r>
              <a:rPr lang="en-US" sz="2200" i="1" dirty="0" smtClean="0"/>
              <a:t>entity linking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mouse</a:t>
            </a:r>
            <a:r>
              <a:rPr lang="en-US" dirty="0"/>
              <a:t>, the animal; mouse, the input device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1984</a:t>
            </a:r>
            <a:r>
              <a:rPr lang="en-US" dirty="0"/>
              <a:t>, the year; 1984, the book</a:t>
            </a:r>
          </a:p>
          <a:p>
            <a:r>
              <a:rPr lang="it-IT" dirty="0"/>
              <a:t> </a:t>
            </a:r>
            <a:r>
              <a:rPr lang="it-IT" dirty="0">
                <a:solidFill>
                  <a:srgbClr val="00B0F0"/>
                </a:solidFill>
              </a:rPr>
              <a:t>Paris</a:t>
            </a:r>
            <a:r>
              <a:rPr lang="it-IT" dirty="0"/>
              <a:t>, France; Paris, Texas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100" dirty="0" smtClean="0"/>
          </a:p>
          <a:p>
            <a:pPr marL="0" indent="0">
              <a:buNone/>
            </a:pPr>
            <a:r>
              <a:rPr lang="en-US" sz="2100" dirty="0" smtClean="0"/>
              <a:t>[</a:t>
            </a:r>
            <a:r>
              <a:rPr lang="en-US" sz="2100" dirty="0" err="1"/>
              <a:t>Etzioni</a:t>
            </a:r>
            <a:r>
              <a:rPr lang="en-US" sz="2100" dirty="0"/>
              <a:t> et al.. Open Information Extraction from the Web. Communications of the ACM, vol. 51 no. 12, Dec. 2008.]</a:t>
            </a:r>
            <a:endParaRPr lang="it-IT" sz="2100" dirty="0"/>
          </a:p>
        </p:txBody>
      </p:sp>
    </p:spTree>
    <p:extLst>
      <p:ext uri="{BB962C8B-B14F-4D97-AF65-F5344CB8AC3E}">
        <p14:creationId xmlns:p14="http://schemas.microsoft.com/office/powerpoint/2010/main" val="3915292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i="1" dirty="0" err="1"/>
              <a:t>Vagaries</a:t>
            </a:r>
            <a:r>
              <a:rPr lang="it-IT" dirty="0"/>
              <a:t> of Natural Language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it-IT" dirty="0" err="1">
                <a:solidFill>
                  <a:srgbClr val="7030A0"/>
                </a:solidFill>
              </a:rPr>
              <a:t>pronoun</a:t>
            </a:r>
            <a:r>
              <a:rPr lang="it-IT" dirty="0">
                <a:solidFill>
                  <a:srgbClr val="7030A0"/>
                </a:solidFill>
              </a:rPr>
              <a:t> </a:t>
            </a:r>
            <a:r>
              <a:rPr lang="it-IT" dirty="0" err="1">
                <a:solidFill>
                  <a:srgbClr val="7030A0"/>
                </a:solidFill>
              </a:rPr>
              <a:t>resolution</a:t>
            </a:r>
            <a:endParaRPr lang="it-IT" dirty="0">
              <a:solidFill>
                <a:srgbClr val="7030A0"/>
              </a:solidFill>
            </a:endParaRPr>
          </a:p>
          <a:p>
            <a:r>
              <a:rPr lang="it-IT" dirty="0">
                <a:solidFill>
                  <a:srgbClr val="7030A0"/>
                </a:solidFill>
              </a:rPr>
              <a:t> </a:t>
            </a:r>
            <a:r>
              <a:rPr lang="it-IT" dirty="0" err="1">
                <a:solidFill>
                  <a:srgbClr val="7030A0"/>
                </a:solidFill>
              </a:rPr>
              <a:t>metaphor</a:t>
            </a:r>
            <a:endParaRPr lang="it-IT" dirty="0">
              <a:solidFill>
                <a:srgbClr val="7030A0"/>
              </a:solidFill>
            </a:endParaRPr>
          </a:p>
          <a:p>
            <a:r>
              <a:rPr lang="it-IT" dirty="0">
                <a:solidFill>
                  <a:srgbClr val="7030A0"/>
                </a:solidFill>
              </a:rPr>
              <a:t> </a:t>
            </a:r>
            <a:r>
              <a:rPr lang="it-IT" dirty="0" err="1">
                <a:solidFill>
                  <a:srgbClr val="7030A0"/>
                </a:solidFill>
              </a:rPr>
              <a:t>anaphora</a:t>
            </a:r>
            <a:endParaRPr lang="it-IT" dirty="0">
              <a:solidFill>
                <a:srgbClr val="7030A0"/>
              </a:solidFill>
            </a:endParaRPr>
          </a:p>
          <a:p>
            <a:r>
              <a:rPr lang="it-IT" dirty="0">
                <a:solidFill>
                  <a:srgbClr val="7030A0"/>
                </a:solidFill>
              </a:rPr>
              <a:t> </a:t>
            </a:r>
            <a:r>
              <a:rPr lang="it-IT" dirty="0" err="1">
                <a:solidFill>
                  <a:srgbClr val="7030A0"/>
                </a:solidFill>
              </a:rPr>
              <a:t>complex</a:t>
            </a:r>
            <a:r>
              <a:rPr lang="it-IT" dirty="0">
                <a:solidFill>
                  <a:srgbClr val="7030A0"/>
                </a:solidFill>
              </a:rPr>
              <a:t> or </a:t>
            </a:r>
            <a:r>
              <a:rPr lang="it-IT" dirty="0" err="1">
                <a:solidFill>
                  <a:srgbClr val="7030A0"/>
                </a:solidFill>
              </a:rPr>
              <a:t>ungrammatical</a:t>
            </a:r>
            <a:r>
              <a:rPr lang="it-IT" dirty="0">
                <a:solidFill>
                  <a:srgbClr val="7030A0"/>
                </a:solidFill>
              </a:rPr>
              <a:t> </a:t>
            </a:r>
            <a:r>
              <a:rPr lang="it-IT" dirty="0" err="1">
                <a:solidFill>
                  <a:srgbClr val="7030A0"/>
                </a:solidFill>
              </a:rPr>
              <a:t>sentences</a:t>
            </a:r>
            <a:endParaRPr lang="it-IT" dirty="0">
              <a:solidFill>
                <a:srgbClr val="7030A0"/>
              </a:solidFill>
            </a:endParaRPr>
          </a:p>
          <a:p>
            <a:r>
              <a:rPr lang="it-IT" dirty="0">
                <a:solidFill>
                  <a:srgbClr val="7030A0"/>
                </a:solidFill>
              </a:rPr>
              <a:t> </a:t>
            </a:r>
            <a:r>
              <a:rPr lang="it-IT" dirty="0" err="1">
                <a:solidFill>
                  <a:srgbClr val="7030A0"/>
                </a:solidFill>
              </a:rPr>
              <a:t>irony</a:t>
            </a:r>
            <a:r>
              <a:rPr lang="it-IT" dirty="0">
                <a:solidFill>
                  <a:srgbClr val="7030A0"/>
                </a:solidFill>
              </a:rPr>
              <a:t>, </a:t>
            </a:r>
            <a:r>
              <a:rPr lang="it-IT" dirty="0" err="1">
                <a:solidFill>
                  <a:srgbClr val="7030A0"/>
                </a:solidFill>
              </a:rPr>
              <a:t>sarcasm</a:t>
            </a:r>
            <a:endParaRPr lang="it-IT" dirty="0">
              <a:solidFill>
                <a:srgbClr val="7030A0"/>
              </a:solidFill>
            </a:endParaRPr>
          </a:p>
          <a:p>
            <a:r>
              <a:rPr lang="it-IT" dirty="0">
                <a:solidFill>
                  <a:srgbClr val="7030A0"/>
                </a:solidFill>
              </a:rPr>
              <a:t> . . 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200" dirty="0" smtClean="0"/>
              <a:t>[</a:t>
            </a:r>
            <a:r>
              <a:rPr lang="en-US" sz="2200" dirty="0" err="1"/>
              <a:t>Etzioni</a:t>
            </a:r>
            <a:r>
              <a:rPr lang="en-US" sz="2200" dirty="0"/>
              <a:t> et al.. Open Information Extraction from the Web. Communications of the ACM, vol. 51 no. 12, Dec. 2008.]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5478450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973</Words>
  <Application>Microsoft Office PowerPoint</Application>
  <PresentationFormat>Presentazione su schermo (4:3)</PresentationFormat>
  <Paragraphs>173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17" baseType="lpstr">
      <vt:lpstr>Tema di Office</vt:lpstr>
      <vt:lpstr>Open Information Extraction</vt:lpstr>
      <vt:lpstr>Introduction</vt:lpstr>
      <vt:lpstr>Open IE: Task Definition</vt:lpstr>
      <vt:lpstr>Open Relation Extraction: Example</vt:lpstr>
      <vt:lpstr>Open Relation Extraction: Basic Approach</vt:lpstr>
      <vt:lpstr>CHALLENGES</vt:lpstr>
      <vt:lpstr>Synonym Resolution</vt:lpstr>
      <vt:lpstr>Disambiguation</vt:lpstr>
      <vt:lpstr>Vagaries of Natural Language</vt:lpstr>
      <vt:lpstr>Entity Names: three Main Problems</vt:lpstr>
      <vt:lpstr>Entity Names: three Main Problems(2)</vt:lpstr>
      <vt:lpstr>Entity Names: three Main Problems(3)</vt:lpstr>
      <vt:lpstr>Incorrect Information</vt:lpstr>
      <vt:lpstr>Fact Consistency Checks</vt:lpstr>
      <vt:lpstr>Temporal and Spatial Aspects</vt:lpstr>
      <vt:lpstr>Summary: Open 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Information Extraction</dc:title>
  <dc:creator>Pazienza</dc:creator>
  <cp:lastModifiedBy>Pazienza</cp:lastModifiedBy>
  <cp:revision>45</cp:revision>
  <dcterms:created xsi:type="dcterms:W3CDTF">2018-10-16T08:33:05Z</dcterms:created>
  <dcterms:modified xsi:type="dcterms:W3CDTF">2018-10-26T09:13:38Z</dcterms:modified>
</cp:coreProperties>
</file>