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46" r:id="rId2"/>
    <p:sldId id="271" r:id="rId3"/>
    <p:sldId id="348" r:id="rId4"/>
    <p:sldId id="272" r:id="rId5"/>
    <p:sldId id="258" r:id="rId6"/>
    <p:sldId id="259" r:id="rId7"/>
    <p:sldId id="261" r:id="rId8"/>
    <p:sldId id="262" r:id="rId9"/>
    <p:sldId id="263" r:id="rId10"/>
    <p:sldId id="264" r:id="rId11"/>
    <p:sldId id="260" r:id="rId12"/>
    <p:sldId id="265" r:id="rId13"/>
    <p:sldId id="266" r:id="rId14"/>
    <p:sldId id="267" r:id="rId15"/>
    <p:sldId id="269" r:id="rId16"/>
    <p:sldId id="276" r:id="rId17"/>
    <p:sldId id="273" r:id="rId18"/>
    <p:sldId id="274" r:id="rId19"/>
    <p:sldId id="275" r:id="rId20"/>
    <p:sldId id="278" r:id="rId21"/>
    <p:sldId id="281" r:id="rId22"/>
    <p:sldId id="282" r:id="rId23"/>
    <p:sldId id="283" r:id="rId24"/>
    <p:sldId id="280" r:id="rId25"/>
    <p:sldId id="285" r:id="rId26"/>
    <p:sldId id="286" r:id="rId27"/>
    <p:sldId id="287" r:id="rId28"/>
    <p:sldId id="288" r:id="rId29"/>
    <p:sldId id="289" r:id="rId30"/>
    <p:sldId id="290" r:id="rId31"/>
    <p:sldId id="277" r:id="rId32"/>
    <p:sldId id="270" r:id="rId33"/>
    <p:sldId id="279" r:id="rId34"/>
    <p:sldId id="306" r:id="rId35"/>
    <p:sldId id="307" r:id="rId36"/>
    <p:sldId id="291" r:id="rId37"/>
    <p:sldId id="292" r:id="rId38"/>
    <p:sldId id="293" r:id="rId39"/>
    <p:sldId id="308" r:id="rId40"/>
    <p:sldId id="295" r:id="rId41"/>
    <p:sldId id="297" r:id="rId42"/>
    <p:sldId id="298" r:id="rId43"/>
    <p:sldId id="299" r:id="rId44"/>
    <p:sldId id="300" r:id="rId45"/>
    <p:sldId id="301" r:id="rId46"/>
    <p:sldId id="302" r:id="rId47"/>
    <p:sldId id="305" r:id="rId48"/>
    <p:sldId id="303" r:id="rId49"/>
    <p:sldId id="304" r:id="rId50"/>
    <p:sldId id="333" r:id="rId51"/>
    <p:sldId id="334" r:id="rId52"/>
    <p:sldId id="309" r:id="rId53"/>
    <p:sldId id="310" r:id="rId54"/>
    <p:sldId id="331" r:id="rId55"/>
    <p:sldId id="311" r:id="rId56"/>
    <p:sldId id="312" r:id="rId57"/>
    <p:sldId id="315" r:id="rId58"/>
    <p:sldId id="314" r:id="rId59"/>
    <p:sldId id="317" r:id="rId60"/>
    <p:sldId id="316" r:id="rId61"/>
    <p:sldId id="313" r:id="rId62"/>
    <p:sldId id="320" r:id="rId63"/>
    <p:sldId id="318" r:id="rId64"/>
    <p:sldId id="321" r:id="rId65"/>
    <p:sldId id="322" r:id="rId66"/>
    <p:sldId id="323" r:id="rId67"/>
    <p:sldId id="324" r:id="rId68"/>
    <p:sldId id="325" r:id="rId69"/>
    <p:sldId id="327" r:id="rId70"/>
    <p:sldId id="319" r:id="rId71"/>
    <p:sldId id="328" r:id="rId72"/>
    <p:sldId id="329" r:id="rId73"/>
    <p:sldId id="330" r:id="rId74"/>
    <p:sldId id="335" r:id="rId75"/>
    <p:sldId id="337" r:id="rId76"/>
    <p:sldId id="338" r:id="rId77"/>
    <p:sldId id="339" r:id="rId78"/>
    <p:sldId id="340" r:id="rId79"/>
    <p:sldId id="341" r:id="rId80"/>
    <p:sldId id="342" r:id="rId81"/>
    <p:sldId id="343" r:id="rId82"/>
    <p:sldId id="345" r:id="rId83"/>
    <p:sldId id="344" r:id="rId84"/>
    <p:sldId id="347" r:id="rId8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0000CC"/>
    <a:srgbClr val="FF0000"/>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6" d="100"/>
          <a:sy n="106"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Fare clic per modificare gli stili del testo dello schema</a:t>
            </a:r>
          </a:p>
          <a:p>
            <a:pPr lvl="1"/>
            <a:r>
              <a:rPr lang="en-GB" noProof="0" smtClean="0"/>
              <a:t>Secondo livello</a:t>
            </a:r>
          </a:p>
          <a:p>
            <a:pPr lvl="2"/>
            <a:r>
              <a:rPr lang="en-GB" noProof="0" smtClean="0"/>
              <a:t>Terzo livello</a:t>
            </a:r>
          </a:p>
          <a:p>
            <a:pPr lvl="3"/>
            <a:r>
              <a:rPr lang="en-GB" noProof="0" smtClean="0"/>
              <a:t>Quarto livello</a:t>
            </a:r>
          </a:p>
          <a:p>
            <a:pPr lvl="4"/>
            <a:r>
              <a:rPr lang="en-GB" noProof="0" smtClean="0"/>
              <a:t>Quinto livello</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DA0C76-F00B-4C75-830A-CAF3EF50ADDA}" type="slidenum">
              <a:rPr lang="en-GB"/>
              <a:pPr>
                <a:defRPr/>
              </a:pPr>
              <a:t>‹N›</a:t>
            </a:fld>
            <a:endParaRPr lang="en-GB"/>
          </a:p>
        </p:txBody>
      </p:sp>
    </p:spTree>
    <p:extLst>
      <p:ext uri="{BB962C8B-B14F-4D97-AF65-F5344CB8AC3E}">
        <p14:creationId xmlns:p14="http://schemas.microsoft.com/office/powerpoint/2010/main" val="3017456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p:cNvSpPr>
            <a:spLocks noGrp="1" noRot="1" noChangeAspect="1" noTextEdit="1"/>
          </p:cNvSpPr>
          <p:nvPr>
            <p:ph type="sldImg"/>
          </p:nvPr>
        </p:nvSpPr>
        <p:spPr>
          <a:ln/>
        </p:spPr>
      </p:sp>
      <p:sp>
        <p:nvSpPr>
          <p:cNvPr id="901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0116" name="Segnaposto numero diapositiva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976A54B1-BAF2-4EAD-B8C0-25EAA680DF15}" type="slidenum">
              <a:rPr lang="en-GB" altLang="it-IT"/>
              <a:pPr algn="r" eaLnBrk="1" hangingPunct="1">
                <a:spcBef>
                  <a:spcPct val="0"/>
                </a:spcBef>
              </a:pPr>
              <a:t>1</a:t>
            </a:fld>
            <a:endParaRPr lang="en-GB"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gnaposto immagine diapositiva 1"/>
          <p:cNvSpPr>
            <a:spLocks noGrp="1" noRot="1" noChangeAspect="1" noTextEdit="1"/>
          </p:cNvSpPr>
          <p:nvPr>
            <p:ph type="sldImg"/>
          </p:nvPr>
        </p:nvSpPr>
        <p:spPr>
          <a:ln/>
        </p:spPr>
      </p:sp>
      <p:sp>
        <p:nvSpPr>
          <p:cNvPr id="993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93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B5FBBF2-E5D4-4D5E-9546-09321F5A39D0}" type="slidenum">
              <a:rPr lang="en-GB" altLang="it-IT" smtClean="0"/>
              <a:pPr eaLnBrk="1" hangingPunct="1">
                <a:spcBef>
                  <a:spcPct val="0"/>
                </a:spcBef>
              </a:pPr>
              <a:t>10</a:t>
            </a:fld>
            <a:endParaRPr lang="en-GB" alt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gnaposto immagine diapositiva 1"/>
          <p:cNvSpPr>
            <a:spLocks noGrp="1" noRot="1" noChangeAspect="1" noTextEdit="1"/>
          </p:cNvSpPr>
          <p:nvPr>
            <p:ph type="sldImg"/>
          </p:nvPr>
        </p:nvSpPr>
        <p:spPr>
          <a:ln/>
        </p:spPr>
      </p:sp>
      <p:sp>
        <p:nvSpPr>
          <p:cNvPr id="1003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03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7970D6-E807-47AC-9853-683EBCFE05D3}" type="slidenum">
              <a:rPr lang="en-GB" altLang="it-IT" smtClean="0"/>
              <a:pPr eaLnBrk="1" hangingPunct="1">
                <a:spcBef>
                  <a:spcPct val="0"/>
                </a:spcBef>
              </a:pPr>
              <a:t>11</a:t>
            </a:fld>
            <a:endParaRPr lang="en-GB" altLang="it-I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gnaposto immagine diapositiva 1"/>
          <p:cNvSpPr>
            <a:spLocks noGrp="1" noRot="1" noChangeAspect="1" noTextEdit="1"/>
          </p:cNvSpPr>
          <p:nvPr>
            <p:ph type="sldImg"/>
          </p:nvPr>
        </p:nvSpPr>
        <p:spPr>
          <a:ln/>
        </p:spPr>
      </p:sp>
      <p:sp>
        <p:nvSpPr>
          <p:cNvPr id="1013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13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DDDE590-E428-4446-B947-43D27119F903}" type="slidenum">
              <a:rPr lang="en-GB" altLang="it-IT" smtClean="0"/>
              <a:pPr eaLnBrk="1" hangingPunct="1">
                <a:spcBef>
                  <a:spcPct val="0"/>
                </a:spcBef>
              </a:pPr>
              <a:t>12</a:t>
            </a:fld>
            <a:endParaRPr lang="en-GB" alt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gnaposto immagine diapositiva 1"/>
          <p:cNvSpPr>
            <a:spLocks noGrp="1" noRot="1" noChangeAspect="1" noTextEdit="1"/>
          </p:cNvSpPr>
          <p:nvPr>
            <p:ph type="sldImg"/>
          </p:nvPr>
        </p:nvSpPr>
        <p:spPr>
          <a:ln/>
        </p:spPr>
      </p:sp>
      <p:sp>
        <p:nvSpPr>
          <p:cNvPr id="1024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24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3213-E862-4A88-8075-A875524D8745}" type="slidenum">
              <a:rPr lang="en-GB" altLang="it-IT" smtClean="0"/>
              <a:pPr eaLnBrk="1" hangingPunct="1">
                <a:spcBef>
                  <a:spcPct val="0"/>
                </a:spcBef>
              </a:pPr>
              <a:t>13</a:t>
            </a:fld>
            <a:endParaRPr lang="en-GB" alt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gnaposto immagine diapositiva 1"/>
          <p:cNvSpPr>
            <a:spLocks noGrp="1" noRot="1" noChangeAspect="1" noTextEdit="1"/>
          </p:cNvSpPr>
          <p:nvPr>
            <p:ph type="sldImg"/>
          </p:nvPr>
        </p:nvSpPr>
        <p:spPr>
          <a:ln/>
        </p:spPr>
      </p:sp>
      <p:sp>
        <p:nvSpPr>
          <p:cNvPr id="1034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34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DA847DB-56EF-4EB3-BA7D-23D495E7E1EE}" type="slidenum">
              <a:rPr lang="en-GB" altLang="it-IT" smtClean="0"/>
              <a:pPr eaLnBrk="1" hangingPunct="1">
                <a:spcBef>
                  <a:spcPct val="0"/>
                </a:spcBef>
              </a:pPr>
              <a:t>14</a:t>
            </a:fld>
            <a:endParaRPr lang="en-GB" altLang="it-I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a:ln/>
        </p:spPr>
      </p:sp>
      <p:sp>
        <p:nvSpPr>
          <p:cNvPr id="1044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44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23E80E1-9618-4F24-BF71-0629783490DA}" type="slidenum">
              <a:rPr lang="en-GB" altLang="it-IT" smtClean="0"/>
              <a:pPr eaLnBrk="1" hangingPunct="1">
                <a:spcBef>
                  <a:spcPct val="0"/>
                </a:spcBef>
              </a:pPr>
              <a:t>15</a:t>
            </a:fld>
            <a:endParaRPr lang="en-GB" altLang="it-I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a:ln/>
        </p:spPr>
      </p:sp>
      <p:sp>
        <p:nvSpPr>
          <p:cNvPr id="1054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54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4E04C83-A642-462C-BF4D-42CDFD6E921A}" type="slidenum">
              <a:rPr lang="en-GB" altLang="it-IT" smtClean="0"/>
              <a:pPr eaLnBrk="1" hangingPunct="1">
                <a:spcBef>
                  <a:spcPct val="0"/>
                </a:spcBef>
              </a:pPr>
              <a:t>16</a:t>
            </a:fld>
            <a:endParaRPr lang="en-GB" alt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a:ln/>
        </p:spPr>
      </p:sp>
      <p:sp>
        <p:nvSpPr>
          <p:cNvPr id="1064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65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036C28E-EE3D-4A22-9B65-9662C2CBEB27}" type="slidenum">
              <a:rPr lang="en-GB" altLang="it-IT" smtClean="0"/>
              <a:pPr eaLnBrk="1" hangingPunct="1">
                <a:spcBef>
                  <a:spcPct val="0"/>
                </a:spcBef>
              </a:pPr>
              <a:t>17</a:t>
            </a:fld>
            <a:endParaRPr lang="en-GB" altLang="it-IT"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a:ln/>
        </p:spPr>
      </p:sp>
      <p:sp>
        <p:nvSpPr>
          <p:cNvPr id="1075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75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B7DDA2A-2F2E-44C8-AE8E-37737FDF2E84}" type="slidenum">
              <a:rPr lang="en-GB" altLang="it-IT" smtClean="0"/>
              <a:pPr eaLnBrk="1" hangingPunct="1">
                <a:spcBef>
                  <a:spcPct val="0"/>
                </a:spcBef>
              </a:pPr>
              <a:t>18</a:t>
            </a:fld>
            <a:endParaRPr lang="en-GB" altLang="it-IT"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a:ln/>
        </p:spPr>
      </p:sp>
      <p:sp>
        <p:nvSpPr>
          <p:cNvPr id="1085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85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F6FA7C1-B056-4241-9323-C9458A989366}" type="slidenum">
              <a:rPr lang="en-GB" altLang="it-IT" smtClean="0"/>
              <a:pPr eaLnBrk="1" hangingPunct="1">
                <a:spcBef>
                  <a:spcPct val="0"/>
                </a:spcBef>
              </a:pPr>
              <a:t>19</a:t>
            </a:fld>
            <a:endParaRPr lang="en-GB" alt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immagine diapositiva 1"/>
          <p:cNvSpPr>
            <a:spLocks noGrp="1" noRot="1" noChangeAspect="1" noTextEdit="1"/>
          </p:cNvSpPr>
          <p:nvPr>
            <p:ph type="sldImg"/>
          </p:nvPr>
        </p:nvSpPr>
        <p:spPr>
          <a:ln/>
        </p:spPr>
      </p:sp>
      <p:sp>
        <p:nvSpPr>
          <p:cNvPr id="911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11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A5BFAA5-EE02-46C3-96A8-5C7E3CC70628}" type="slidenum">
              <a:rPr lang="en-GB" altLang="it-IT" smtClean="0"/>
              <a:pPr eaLnBrk="1" hangingPunct="1">
                <a:spcBef>
                  <a:spcPct val="0"/>
                </a:spcBef>
              </a:pPr>
              <a:t>2</a:t>
            </a:fld>
            <a:endParaRPr lang="en-GB" altLang="it-IT"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a:ln/>
        </p:spPr>
      </p:sp>
      <p:sp>
        <p:nvSpPr>
          <p:cNvPr id="1095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95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A245FEC-4A75-452F-9A55-67A20D08E6E3}" type="slidenum">
              <a:rPr lang="en-GB" altLang="it-IT" smtClean="0"/>
              <a:pPr eaLnBrk="1" hangingPunct="1">
                <a:spcBef>
                  <a:spcPct val="0"/>
                </a:spcBef>
              </a:pPr>
              <a:t>20</a:t>
            </a:fld>
            <a:endParaRPr lang="en-GB" altLang="it-IT"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a:ln/>
        </p:spPr>
      </p:sp>
      <p:sp>
        <p:nvSpPr>
          <p:cNvPr id="1105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05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9D3A90-BAC8-429C-916F-1AA00D2A6F13}" type="slidenum">
              <a:rPr lang="en-GB" altLang="it-IT" smtClean="0"/>
              <a:pPr eaLnBrk="1" hangingPunct="1">
                <a:spcBef>
                  <a:spcPct val="0"/>
                </a:spcBef>
              </a:pPr>
              <a:t>21</a:t>
            </a:fld>
            <a:endParaRPr lang="en-GB" altLang="it-IT"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16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D498480-4B03-4A18-80B6-ED9316F438EC}" type="slidenum">
              <a:rPr lang="en-GB" altLang="it-IT" smtClean="0"/>
              <a:pPr eaLnBrk="1" hangingPunct="1">
                <a:spcBef>
                  <a:spcPct val="0"/>
                </a:spcBef>
              </a:pPr>
              <a:t>22</a:t>
            </a:fld>
            <a:endParaRPr lang="en-GB" altLang="it-IT"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a:ln/>
        </p:spPr>
      </p:sp>
      <p:sp>
        <p:nvSpPr>
          <p:cNvPr id="1126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26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279E012-7BA5-4C2D-88D4-FA72627095BE}" type="slidenum">
              <a:rPr lang="en-GB" altLang="it-IT" smtClean="0"/>
              <a:pPr eaLnBrk="1" hangingPunct="1">
                <a:spcBef>
                  <a:spcPct val="0"/>
                </a:spcBef>
              </a:pPr>
              <a:t>23</a:t>
            </a:fld>
            <a:endParaRPr lang="en-GB" altLang="it-IT"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a:ln/>
        </p:spPr>
      </p:sp>
      <p:sp>
        <p:nvSpPr>
          <p:cNvPr id="1136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36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F3FA975-E610-4A8F-9EF1-585AD438921A}" type="slidenum">
              <a:rPr lang="en-GB" altLang="it-IT" smtClean="0"/>
              <a:pPr eaLnBrk="1" hangingPunct="1">
                <a:spcBef>
                  <a:spcPct val="0"/>
                </a:spcBef>
              </a:pPr>
              <a:t>24</a:t>
            </a:fld>
            <a:endParaRPr lang="en-GB" altLang="it-IT"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a:ln/>
        </p:spPr>
      </p:sp>
      <p:sp>
        <p:nvSpPr>
          <p:cNvPr id="1146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46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DC58C0C-24B4-4B2F-ABC5-EFFB86F9734D}" type="slidenum">
              <a:rPr lang="en-GB" altLang="it-IT" smtClean="0"/>
              <a:pPr eaLnBrk="1" hangingPunct="1">
                <a:spcBef>
                  <a:spcPct val="0"/>
                </a:spcBef>
              </a:pPr>
              <a:t>25</a:t>
            </a:fld>
            <a:endParaRPr lang="en-GB" altLang="it-IT"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a:ln/>
        </p:spPr>
      </p:sp>
      <p:sp>
        <p:nvSpPr>
          <p:cNvPr id="1157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57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EB77BC7-ABF0-40B1-86DA-8077BF59E732}" type="slidenum">
              <a:rPr lang="en-GB" altLang="it-IT" smtClean="0"/>
              <a:pPr eaLnBrk="1" hangingPunct="1">
                <a:spcBef>
                  <a:spcPct val="0"/>
                </a:spcBef>
              </a:pPr>
              <a:t>26</a:t>
            </a:fld>
            <a:endParaRPr lang="en-GB" altLang="it-IT"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a:ln/>
        </p:spPr>
      </p:sp>
      <p:sp>
        <p:nvSpPr>
          <p:cNvPr id="1167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67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8422CE8-D3B5-461A-9B28-2350FBD785DB}" type="slidenum">
              <a:rPr lang="en-GB" altLang="it-IT" smtClean="0"/>
              <a:pPr eaLnBrk="1" hangingPunct="1">
                <a:spcBef>
                  <a:spcPct val="0"/>
                </a:spcBef>
              </a:pPr>
              <a:t>27</a:t>
            </a:fld>
            <a:endParaRPr lang="en-GB" altLang="it-IT"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a:ln/>
        </p:spPr>
      </p:sp>
      <p:sp>
        <p:nvSpPr>
          <p:cNvPr id="1177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77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F017C12-9A35-4F9D-B533-B0F0DC2AA3C0}" type="slidenum">
              <a:rPr lang="en-GB" altLang="it-IT" smtClean="0"/>
              <a:pPr eaLnBrk="1" hangingPunct="1">
                <a:spcBef>
                  <a:spcPct val="0"/>
                </a:spcBef>
              </a:pPr>
              <a:t>28</a:t>
            </a:fld>
            <a:endParaRPr lang="en-GB" altLang="it-IT"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a:ln/>
        </p:spPr>
      </p:sp>
      <p:sp>
        <p:nvSpPr>
          <p:cNvPr id="1187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87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2F4140B-0F10-4455-9231-D697CF0030F7}" type="slidenum">
              <a:rPr lang="en-GB" altLang="it-IT" smtClean="0"/>
              <a:pPr eaLnBrk="1" hangingPunct="1">
                <a:spcBef>
                  <a:spcPct val="0"/>
                </a:spcBef>
              </a:pPr>
              <a:t>29</a:t>
            </a:fld>
            <a:endParaRPr lang="en-GB" alt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gnaposto immagine diapositiva 1"/>
          <p:cNvSpPr>
            <a:spLocks noGrp="1" noRot="1" noChangeAspect="1" noTextEdit="1"/>
          </p:cNvSpPr>
          <p:nvPr>
            <p:ph type="sldImg"/>
          </p:nvPr>
        </p:nvSpPr>
        <p:spPr>
          <a:ln/>
        </p:spPr>
      </p:sp>
      <p:sp>
        <p:nvSpPr>
          <p:cNvPr id="921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921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8A924CF-FFF3-4B97-95A2-36DDDD919749}" type="slidenum">
              <a:rPr lang="en-GB" altLang="it-IT" smtClean="0"/>
              <a:pPr eaLnBrk="1" hangingPunct="1">
                <a:spcBef>
                  <a:spcPct val="0"/>
                </a:spcBef>
              </a:pPr>
              <a:t>3</a:t>
            </a:fld>
            <a:endParaRPr lang="en-GB" altLang="it-IT"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a:ln/>
        </p:spPr>
      </p:sp>
      <p:sp>
        <p:nvSpPr>
          <p:cNvPr id="1198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98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A69F496-A0AC-45CE-974B-F9988DB46D62}" type="slidenum">
              <a:rPr lang="en-GB" altLang="it-IT" smtClean="0"/>
              <a:pPr eaLnBrk="1" hangingPunct="1">
                <a:spcBef>
                  <a:spcPct val="0"/>
                </a:spcBef>
              </a:pPr>
              <a:t>30</a:t>
            </a:fld>
            <a:endParaRPr lang="en-GB" altLang="it-IT"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a:ln/>
        </p:spPr>
      </p:sp>
      <p:sp>
        <p:nvSpPr>
          <p:cNvPr id="1208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08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485399F-FD6E-4643-B2AA-10FB3221FE76}" type="slidenum">
              <a:rPr lang="en-GB" altLang="it-IT" smtClean="0"/>
              <a:pPr eaLnBrk="1" hangingPunct="1">
                <a:spcBef>
                  <a:spcPct val="0"/>
                </a:spcBef>
              </a:pPr>
              <a:t>31</a:t>
            </a:fld>
            <a:endParaRPr lang="en-GB" altLang="it-IT"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a:ln/>
        </p:spPr>
      </p:sp>
      <p:sp>
        <p:nvSpPr>
          <p:cNvPr id="1218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18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84648F-667B-46DA-98E0-6F75C21CC1A9}" type="slidenum">
              <a:rPr lang="en-GB" altLang="it-IT" smtClean="0"/>
              <a:pPr eaLnBrk="1" hangingPunct="1">
                <a:spcBef>
                  <a:spcPct val="0"/>
                </a:spcBef>
              </a:pPr>
              <a:t>32</a:t>
            </a:fld>
            <a:endParaRPr lang="en-GB" altLang="it-IT"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egnaposto immagine diapositiva 1"/>
          <p:cNvSpPr>
            <a:spLocks noGrp="1" noRot="1" noChangeAspect="1" noTextEdit="1"/>
          </p:cNvSpPr>
          <p:nvPr>
            <p:ph type="sldImg"/>
          </p:nvPr>
        </p:nvSpPr>
        <p:spPr>
          <a:ln/>
        </p:spPr>
      </p:sp>
      <p:sp>
        <p:nvSpPr>
          <p:cNvPr id="1228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28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0D4E88-F32A-4CD0-A757-CE297D2E3CAB}" type="slidenum">
              <a:rPr lang="en-GB" altLang="it-IT" smtClean="0"/>
              <a:pPr eaLnBrk="1" hangingPunct="1">
                <a:spcBef>
                  <a:spcPct val="0"/>
                </a:spcBef>
              </a:pPr>
              <a:t>33</a:t>
            </a:fld>
            <a:endParaRPr lang="en-GB" altLang="it-IT"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egnaposto immagine diapositiva 1"/>
          <p:cNvSpPr>
            <a:spLocks noGrp="1" noRot="1" noChangeAspect="1" noTextEdit="1"/>
          </p:cNvSpPr>
          <p:nvPr>
            <p:ph type="sldImg"/>
          </p:nvPr>
        </p:nvSpPr>
        <p:spPr>
          <a:ln/>
        </p:spPr>
      </p:sp>
      <p:sp>
        <p:nvSpPr>
          <p:cNvPr id="1239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39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D2002EE-04C5-42E0-AC28-65EA2C4E2811}" type="slidenum">
              <a:rPr lang="en-GB" altLang="it-IT" smtClean="0"/>
              <a:pPr eaLnBrk="1" hangingPunct="1">
                <a:spcBef>
                  <a:spcPct val="0"/>
                </a:spcBef>
              </a:pPr>
              <a:t>34</a:t>
            </a:fld>
            <a:endParaRPr lang="en-GB" altLang="it-IT"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egnaposto immagine diapositiva 1"/>
          <p:cNvSpPr>
            <a:spLocks noGrp="1" noRot="1" noChangeAspect="1" noTextEdit="1"/>
          </p:cNvSpPr>
          <p:nvPr>
            <p:ph type="sldImg"/>
          </p:nvPr>
        </p:nvSpPr>
        <p:spPr>
          <a:ln/>
        </p:spPr>
      </p:sp>
      <p:sp>
        <p:nvSpPr>
          <p:cNvPr id="1249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49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8702A72-57E0-4DD6-BC3D-A1F3732105AC}" type="slidenum">
              <a:rPr lang="en-GB" altLang="it-IT" smtClean="0"/>
              <a:pPr eaLnBrk="1" hangingPunct="1">
                <a:spcBef>
                  <a:spcPct val="0"/>
                </a:spcBef>
              </a:pPr>
              <a:t>35</a:t>
            </a:fld>
            <a:endParaRPr lang="en-GB" altLang="it-IT"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egnaposto immagine diapositiva 1"/>
          <p:cNvSpPr>
            <a:spLocks noGrp="1" noRot="1" noChangeAspect="1" noTextEdit="1"/>
          </p:cNvSpPr>
          <p:nvPr>
            <p:ph type="sldImg"/>
          </p:nvPr>
        </p:nvSpPr>
        <p:spPr>
          <a:ln/>
        </p:spPr>
      </p:sp>
      <p:sp>
        <p:nvSpPr>
          <p:cNvPr id="1259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59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367941-5E1A-4457-ACBD-6E8E7AE4848F}" type="slidenum">
              <a:rPr lang="en-GB" altLang="it-IT" smtClean="0"/>
              <a:pPr eaLnBrk="1" hangingPunct="1">
                <a:spcBef>
                  <a:spcPct val="0"/>
                </a:spcBef>
              </a:pPr>
              <a:t>36</a:t>
            </a:fld>
            <a:endParaRPr lang="en-GB" altLang="it-IT"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egnaposto immagine diapositiva 1"/>
          <p:cNvSpPr>
            <a:spLocks noGrp="1" noRot="1" noChangeAspect="1" noTextEdit="1"/>
          </p:cNvSpPr>
          <p:nvPr>
            <p:ph type="sldImg"/>
          </p:nvPr>
        </p:nvSpPr>
        <p:spPr>
          <a:ln/>
        </p:spPr>
      </p:sp>
      <p:sp>
        <p:nvSpPr>
          <p:cNvPr id="1269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69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026345A-E224-45BC-83EE-F9E4D827BC94}" type="slidenum">
              <a:rPr lang="en-GB" altLang="it-IT" smtClean="0"/>
              <a:pPr eaLnBrk="1" hangingPunct="1">
                <a:spcBef>
                  <a:spcPct val="0"/>
                </a:spcBef>
              </a:pPr>
              <a:t>37</a:t>
            </a:fld>
            <a:endParaRPr lang="en-GB" altLang="it-IT"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egnaposto immagine diapositiva 1"/>
          <p:cNvSpPr>
            <a:spLocks noGrp="1" noRot="1" noChangeAspect="1" noTextEdit="1"/>
          </p:cNvSpPr>
          <p:nvPr>
            <p:ph type="sldImg"/>
          </p:nvPr>
        </p:nvSpPr>
        <p:spPr>
          <a:ln/>
        </p:spPr>
      </p:sp>
      <p:sp>
        <p:nvSpPr>
          <p:cNvPr id="1280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80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9EEF066-749F-4EC4-B67F-BE3956035249}" type="slidenum">
              <a:rPr lang="en-GB" altLang="it-IT" smtClean="0"/>
              <a:pPr eaLnBrk="1" hangingPunct="1">
                <a:spcBef>
                  <a:spcPct val="0"/>
                </a:spcBef>
              </a:pPr>
              <a:t>38</a:t>
            </a:fld>
            <a:endParaRPr lang="en-GB" altLang="it-IT"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egnaposto immagine diapositiva 1"/>
          <p:cNvSpPr>
            <a:spLocks noGrp="1" noRot="1" noChangeAspect="1" noTextEdit="1"/>
          </p:cNvSpPr>
          <p:nvPr>
            <p:ph type="sldImg"/>
          </p:nvPr>
        </p:nvSpPr>
        <p:spPr>
          <a:ln/>
        </p:spPr>
      </p:sp>
      <p:sp>
        <p:nvSpPr>
          <p:cNvPr id="1300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00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44632C0-ED74-4F07-87E8-CFF65E7859F2}" type="slidenum">
              <a:rPr lang="en-GB" altLang="it-IT" smtClean="0"/>
              <a:pPr eaLnBrk="1" hangingPunct="1">
                <a:spcBef>
                  <a:spcPct val="0"/>
                </a:spcBef>
              </a:pPr>
              <a:t>39</a:t>
            </a:fld>
            <a:endParaRPr lang="en-GB" alt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gnaposto immagine diapositiva 1"/>
          <p:cNvSpPr>
            <a:spLocks noGrp="1" noRot="1" noChangeAspect="1" noTextEdit="1"/>
          </p:cNvSpPr>
          <p:nvPr>
            <p:ph type="sldImg"/>
          </p:nvPr>
        </p:nvSpPr>
        <p:spPr>
          <a:ln/>
        </p:spPr>
      </p:sp>
      <p:sp>
        <p:nvSpPr>
          <p:cNvPr id="931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31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F8AC3CC-405B-4D6F-9ADC-24085D8DA295}" type="slidenum">
              <a:rPr lang="en-GB" altLang="it-IT" smtClean="0"/>
              <a:pPr eaLnBrk="1" hangingPunct="1">
                <a:spcBef>
                  <a:spcPct val="0"/>
                </a:spcBef>
              </a:pPr>
              <a:t>4</a:t>
            </a:fld>
            <a:endParaRPr lang="en-GB" altLang="it-IT"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egnaposto immagine diapositiva 1"/>
          <p:cNvSpPr>
            <a:spLocks noGrp="1" noRot="1" noChangeAspect="1" noTextEdit="1"/>
          </p:cNvSpPr>
          <p:nvPr>
            <p:ph type="sldImg"/>
          </p:nvPr>
        </p:nvSpPr>
        <p:spPr>
          <a:ln/>
        </p:spPr>
      </p:sp>
      <p:sp>
        <p:nvSpPr>
          <p:cNvPr id="1310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10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24FFD8E-2D55-42FA-B366-ACFA64E514E5}" type="slidenum">
              <a:rPr lang="en-GB" altLang="it-IT" smtClean="0"/>
              <a:pPr eaLnBrk="1" hangingPunct="1">
                <a:spcBef>
                  <a:spcPct val="0"/>
                </a:spcBef>
              </a:pPr>
              <a:t>40</a:t>
            </a:fld>
            <a:endParaRPr lang="en-GB" altLang="it-IT"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egnaposto immagine diapositiva 1"/>
          <p:cNvSpPr>
            <a:spLocks noGrp="1" noRot="1" noChangeAspect="1" noTextEdit="1"/>
          </p:cNvSpPr>
          <p:nvPr>
            <p:ph type="sldImg"/>
          </p:nvPr>
        </p:nvSpPr>
        <p:spPr>
          <a:ln/>
        </p:spPr>
      </p:sp>
      <p:sp>
        <p:nvSpPr>
          <p:cNvPr id="1320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21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F14CC30-A469-49F9-B9A6-A4FED7C397BE}" type="slidenum">
              <a:rPr lang="en-GB" altLang="it-IT" smtClean="0"/>
              <a:pPr eaLnBrk="1" hangingPunct="1">
                <a:spcBef>
                  <a:spcPct val="0"/>
                </a:spcBef>
              </a:pPr>
              <a:t>41</a:t>
            </a:fld>
            <a:endParaRPr lang="en-GB" altLang="it-IT"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egnaposto immagine diapositiva 1"/>
          <p:cNvSpPr>
            <a:spLocks noGrp="1" noRot="1" noChangeAspect="1" noTextEdit="1"/>
          </p:cNvSpPr>
          <p:nvPr>
            <p:ph type="sldImg"/>
          </p:nvPr>
        </p:nvSpPr>
        <p:spPr>
          <a:ln/>
        </p:spPr>
      </p:sp>
      <p:sp>
        <p:nvSpPr>
          <p:cNvPr id="1331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31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69C4AAF-C2B9-4210-9BA8-F77DB9D4D9DA}" type="slidenum">
              <a:rPr lang="en-GB" altLang="it-IT" smtClean="0"/>
              <a:pPr eaLnBrk="1" hangingPunct="1">
                <a:spcBef>
                  <a:spcPct val="0"/>
                </a:spcBef>
              </a:pPr>
              <a:t>42</a:t>
            </a:fld>
            <a:endParaRPr lang="en-GB" altLang="it-IT"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egnaposto immagine diapositiva 1"/>
          <p:cNvSpPr>
            <a:spLocks noGrp="1" noRot="1" noChangeAspect="1" noTextEdit="1"/>
          </p:cNvSpPr>
          <p:nvPr>
            <p:ph type="sldImg"/>
          </p:nvPr>
        </p:nvSpPr>
        <p:spPr>
          <a:ln/>
        </p:spPr>
      </p:sp>
      <p:sp>
        <p:nvSpPr>
          <p:cNvPr id="1341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41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0B0D301-016B-468F-9145-FE050F11A548}" type="slidenum">
              <a:rPr lang="en-GB" altLang="it-IT" smtClean="0"/>
              <a:pPr eaLnBrk="1" hangingPunct="1">
                <a:spcBef>
                  <a:spcPct val="0"/>
                </a:spcBef>
              </a:pPr>
              <a:t>43</a:t>
            </a:fld>
            <a:endParaRPr lang="en-GB" altLang="it-IT"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egnaposto immagine diapositiva 1"/>
          <p:cNvSpPr>
            <a:spLocks noGrp="1" noRot="1" noChangeAspect="1" noTextEdit="1"/>
          </p:cNvSpPr>
          <p:nvPr>
            <p:ph type="sldImg"/>
          </p:nvPr>
        </p:nvSpPr>
        <p:spPr>
          <a:ln/>
        </p:spPr>
      </p:sp>
      <p:sp>
        <p:nvSpPr>
          <p:cNvPr id="1351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51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23F2DB6-DB31-4CD0-B65F-91047E35DB4A}" type="slidenum">
              <a:rPr lang="en-GB" altLang="it-IT" smtClean="0"/>
              <a:pPr eaLnBrk="1" hangingPunct="1">
                <a:spcBef>
                  <a:spcPct val="0"/>
                </a:spcBef>
              </a:pPr>
              <a:t>44</a:t>
            </a:fld>
            <a:endParaRPr lang="en-GB" altLang="it-IT"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egnaposto immagine diapositiva 1"/>
          <p:cNvSpPr>
            <a:spLocks noGrp="1" noRot="1" noChangeAspect="1" noTextEdit="1"/>
          </p:cNvSpPr>
          <p:nvPr>
            <p:ph type="sldImg"/>
          </p:nvPr>
        </p:nvSpPr>
        <p:spPr>
          <a:ln/>
        </p:spPr>
      </p:sp>
      <p:sp>
        <p:nvSpPr>
          <p:cNvPr id="1361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61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8A7E6E4-2674-431E-AD86-615859C5315B}" type="slidenum">
              <a:rPr lang="en-GB" altLang="it-IT" smtClean="0"/>
              <a:pPr eaLnBrk="1" hangingPunct="1">
                <a:spcBef>
                  <a:spcPct val="0"/>
                </a:spcBef>
              </a:pPr>
              <a:t>45</a:t>
            </a:fld>
            <a:endParaRPr lang="en-GB" altLang="it-IT"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egnaposto immagine diapositiva 1"/>
          <p:cNvSpPr>
            <a:spLocks noGrp="1" noRot="1" noChangeAspect="1" noTextEdit="1"/>
          </p:cNvSpPr>
          <p:nvPr>
            <p:ph type="sldImg"/>
          </p:nvPr>
        </p:nvSpPr>
        <p:spPr>
          <a:ln/>
        </p:spPr>
      </p:sp>
      <p:sp>
        <p:nvSpPr>
          <p:cNvPr id="1372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72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019356B-F164-4A84-A0C0-A38F6FC41284}" type="slidenum">
              <a:rPr lang="en-GB" altLang="it-IT" smtClean="0"/>
              <a:pPr eaLnBrk="1" hangingPunct="1">
                <a:spcBef>
                  <a:spcPct val="0"/>
                </a:spcBef>
              </a:pPr>
              <a:t>46</a:t>
            </a:fld>
            <a:endParaRPr lang="en-GB" altLang="it-IT"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egnaposto immagine diapositiva 1"/>
          <p:cNvSpPr>
            <a:spLocks noGrp="1" noRot="1" noChangeAspect="1" noTextEdit="1"/>
          </p:cNvSpPr>
          <p:nvPr>
            <p:ph type="sldImg"/>
          </p:nvPr>
        </p:nvSpPr>
        <p:spPr>
          <a:ln/>
        </p:spPr>
      </p:sp>
      <p:sp>
        <p:nvSpPr>
          <p:cNvPr id="1382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82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F45D2F-1C80-456D-8E29-F4AEE7CB97CE}" type="slidenum">
              <a:rPr lang="en-GB" altLang="it-IT" smtClean="0"/>
              <a:pPr eaLnBrk="1" hangingPunct="1">
                <a:spcBef>
                  <a:spcPct val="0"/>
                </a:spcBef>
              </a:pPr>
              <a:t>47</a:t>
            </a:fld>
            <a:endParaRPr lang="en-GB" altLang="it-IT"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egnaposto immagine diapositiva 1"/>
          <p:cNvSpPr>
            <a:spLocks noGrp="1" noRot="1" noChangeAspect="1" noTextEdit="1"/>
          </p:cNvSpPr>
          <p:nvPr>
            <p:ph type="sldImg"/>
          </p:nvPr>
        </p:nvSpPr>
        <p:spPr>
          <a:ln/>
        </p:spPr>
      </p:sp>
      <p:sp>
        <p:nvSpPr>
          <p:cNvPr id="1392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92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7BD3F4A-3CF6-4F73-A504-83E156CC1EAA}" type="slidenum">
              <a:rPr lang="en-GB" altLang="it-IT" smtClean="0"/>
              <a:pPr eaLnBrk="1" hangingPunct="1">
                <a:spcBef>
                  <a:spcPct val="0"/>
                </a:spcBef>
              </a:pPr>
              <a:t>48</a:t>
            </a:fld>
            <a:endParaRPr lang="en-GB" altLang="it-IT"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egnaposto immagine diapositiva 1"/>
          <p:cNvSpPr>
            <a:spLocks noGrp="1" noRot="1" noChangeAspect="1" noTextEdit="1"/>
          </p:cNvSpPr>
          <p:nvPr>
            <p:ph type="sldImg"/>
          </p:nvPr>
        </p:nvSpPr>
        <p:spPr>
          <a:ln/>
        </p:spPr>
      </p:sp>
      <p:sp>
        <p:nvSpPr>
          <p:cNvPr id="1402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02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5D5283A-DAD7-448E-A336-5C12881535C8}" type="slidenum">
              <a:rPr lang="en-GB" altLang="it-IT" smtClean="0"/>
              <a:pPr eaLnBrk="1" hangingPunct="1">
                <a:spcBef>
                  <a:spcPct val="0"/>
                </a:spcBef>
              </a:pPr>
              <a:t>49</a:t>
            </a:fld>
            <a:endParaRPr lang="en-GB" altLang="it-IT"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immagine diapositiva 1"/>
          <p:cNvSpPr>
            <a:spLocks noGrp="1" noRot="1" noChangeAspect="1" noTextEdit="1"/>
          </p:cNvSpPr>
          <p:nvPr>
            <p:ph type="sldImg"/>
          </p:nvPr>
        </p:nvSpPr>
        <p:spPr>
          <a:ln/>
        </p:spPr>
      </p:sp>
      <p:sp>
        <p:nvSpPr>
          <p:cNvPr id="942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42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062BE2F-6300-4779-B8F4-DDF9E896BA11}" type="slidenum">
              <a:rPr lang="en-GB" altLang="it-IT" smtClean="0"/>
              <a:pPr eaLnBrk="1" hangingPunct="1">
                <a:spcBef>
                  <a:spcPct val="0"/>
                </a:spcBef>
              </a:pPr>
              <a:t>5</a:t>
            </a:fld>
            <a:endParaRPr lang="en-GB" altLang="it-IT"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egnaposto immagine diapositiva 1"/>
          <p:cNvSpPr>
            <a:spLocks noGrp="1" noRot="1" noChangeAspect="1" noTextEdit="1"/>
          </p:cNvSpPr>
          <p:nvPr>
            <p:ph type="sldImg"/>
          </p:nvPr>
        </p:nvSpPr>
        <p:spPr>
          <a:ln/>
        </p:spPr>
      </p:sp>
      <p:sp>
        <p:nvSpPr>
          <p:cNvPr id="141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1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991AE06-D019-496C-B867-7DBAFEC9DF78}" type="slidenum">
              <a:rPr lang="en-GB" altLang="it-IT" smtClean="0"/>
              <a:pPr eaLnBrk="1" hangingPunct="1">
                <a:spcBef>
                  <a:spcPct val="0"/>
                </a:spcBef>
              </a:pPr>
              <a:t>50</a:t>
            </a:fld>
            <a:endParaRPr lang="en-GB" altLang="it-IT"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egnaposto immagine diapositiva 1"/>
          <p:cNvSpPr>
            <a:spLocks noGrp="1" noRot="1" noChangeAspect="1" noTextEdit="1"/>
          </p:cNvSpPr>
          <p:nvPr>
            <p:ph type="sldImg"/>
          </p:nvPr>
        </p:nvSpPr>
        <p:spPr>
          <a:ln/>
        </p:spPr>
      </p:sp>
      <p:sp>
        <p:nvSpPr>
          <p:cNvPr id="1423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23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A12577-C9FB-4D58-AC28-BA65370B1452}" type="slidenum">
              <a:rPr lang="en-GB" altLang="it-IT" smtClean="0"/>
              <a:pPr eaLnBrk="1" hangingPunct="1">
                <a:spcBef>
                  <a:spcPct val="0"/>
                </a:spcBef>
              </a:pPr>
              <a:t>51</a:t>
            </a:fld>
            <a:endParaRPr lang="en-GB" altLang="it-IT"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egnaposto immagine diapositiva 1"/>
          <p:cNvSpPr>
            <a:spLocks noGrp="1" noRot="1" noChangeAspect="1" noTextEdit="1"/>
          </p:cNvSpPr>
          <p:nvPr>
            <p:ph type="sldImg"/>
          </p:nvPr>
        </p:nvSpPr>
        <p:spPr>
          <a:ln/>
        </p:spPr>
      </p:sp>
      <p:sp>
        <p:nvSpPr>
          <p:cNvPr id="1433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33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CB95C08-F125-4720-9792-90A441D9AD31}" type="slidenum">
              <a:rPr lang="en-GB" altLang="it-IT" smtClean="0"/>
              <a:pPr eaLnBrk="1" hangingPunct="1">
                <a:spcBef>
                  <a:spcPct val="0"/>
                </a:spcBef>
              </a:pPr>
              <a:t>52</a:t>
            </a:fld>
            <a:endParaRPr lang="en-GB" altLang="it-IT"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egnaposto immagine diapositiva 1"/>
          <p:cNvSpPr>
            <a:spLocks noGrp="1" noRot="1" noChangeAspect="1" noTextEdit="1"/>
          </p:cNvSpPr>
          <p:nvPr>
            <p:ph type="sldImg"/>
          </p:nvPr>
        </p:nvSpPr>
        <p:spPr>
          <a:ln/>
        </p:spPr>
      </p:sp>
      <p:sp>
        <p:nvSpPr>
          <p:cNvPr id="1443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43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DC8577D-F84D-48FD-BFDF-EDDA80C03E19}" type="slidenum">
              <a:rPr lang="en-GB" altLang="it-IT" smtClean="0"/>
              <a:pPr eaLnBrk="1" hangingPunct="1">
                <a:spcBef>
                  <a:spcPct val="0"/>
                </a:spcBef>
              </a:pPr>
              <a:t>53</a:t>
            </a:fld>
            <a:endParaRPr lang="en-GB" altLang="it-IT"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egnaposto immagine diapositiva 1"/>
          <p:cNvSpPr>
            <a:spLocks noGrp="1" noRot="1" noChangeAspect="1" noTextEdit="1"/>
          </p:cNvSpPr>
          <p:nvPr>
            <p:ph type="sldImg"/>
          </p:nvPr>
        </p:nvSpPr>
        <p:spPr>
          <a:ln/>
        </p:spPr>
      </p:sp>
      <p:sp>
        <p:nvSpPr>
          <p:cNvPr id="1454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54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C6ED85-1CC8-445B-A096-179203D1CD9B}" type="slidenum">
              <a:rPr lang="en-GB" altLang="it-IT" smtClean="0"/>
              <a:pPr eaLnBrk="1" hangingPunct="1">
                <a:spcBef>
                  <a:spcPct val="0"/>
                </a:spcBef>
              </a:pPr>
              <a:t>54</a:t>
            </a:fld>
            <a:endParaRPr lang="en-GB" altLang="it-IT"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egnaposto immagine diapositiva 1"/>
          <p:cNvSpPr>
            <a:spLocks noGrp="1" noRot="1" noChangeAspect="1" noTextEdit="1"/>
          </p:cNvSpPr>
          <p:nvPr>
            <p:ph type="sldImg"/>
          </p:nvPr>
        </p:nvSpPr>
        <p:spPr>
          <a:ln/>
        </p:spPr>
      </p:sp>
      <p:sp>
        <p:nvSpPr>
          <p:cNvPr id="1464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64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2899-E15E-45C5-8E84-C89526857BF4}" type="slidenum">
              <a:rPr lang="en-GB" altLang="it-IT" smtClean="0"/>
              <a:pPr eaLnBrk="1" hangingPunct="1">
                <a:spcBef>
                  <a:spcPct val="0"/>
                </a:spcBef>
              </a:pPr>
              <a:t>55</a:t>
            </a:fld>
            <a:endParaRPr lang="en-GB" altLang="it-IT"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egnaposto immagine diapositiva 1"/>
          <p:cNvSpPr>
            <a:spLocks noGrp="1" noRot="1" noChangeAspect="1" noTextEdit="1"/>
          </p:cNvSpPr>
          <p:nvPr>
            <p:ph type="sldImg"/>
          </p:nvPr>
        </p:nvSpPr>
        <p:spPr>
          <a:ln/>
        </p:spPr>
      </p:sp>
      <p:sp>
        <p:nvSpPr>
          <p:cNvPr id="1474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74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721DA3-6419-41D8-B57D-03BA4002F290}" type="slidenum">
              <a:rPr lang="en-GB" altLang="it-IT" smtClean="0"/>
              <a:pPr eaLnBrk="1" hangingPunct="1">
                <a:spcBef>
                  <a:spcPct val="0"/>
                </a:spcBef>
              </a:pPr>
              <a:t>56</a:t>
            </a:fld>
            <a:endParaRPr lang="en-GB" altLang="it-IT"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egnaposto immagine diapositiva 1"/>
          <p:cNvSpPr>
            <a:spLocks noGrp="1" noRot="1" noChangeAspect="1" noTextEdit="1"/>
          </p:cNvSpPr>
          <p:nvPr>
            <p:ph type="sldImg"/>
          </p:nvPr>
        </p:nvSpPr>
        <p:spPr>
          <a:ln/>
        </p:spPr>
      </p:sp>
      <p:sp>
        <p:nvSpPr>
          <p:cNvPr id="1484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84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5B91BD-A2A0-41AE-94FF-E53FF0D5CA33}" type="slidenum">
              <a:rPr lang="en-GB" altLang="it-IT" smtClean="0"/>
              <a:pPr eaLnBrk="1" hangingPunct="1">
                <a:spcBef>
                  <a:spcPct val="0"/>
                </a:spcBef>
              </a:pPr>
              <a:t>57</a:t>
            </a:fld>
            <a:endParaRPr lang="en-GB" altLang="it-IT"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egnaposto immagine diapositiva 1"/>
          <p:cNvSpPr>
            <a:spLocks noGrp="1" noRot="1" noChangeAspect="1" noTextEdit="1"/>
          </p:cNvSpPr>
          <p:nvPr>
            <p:ph type="sldImg"/>
          </p:nvPr>
        </p:nvSpPr>
        <p:spPr>
          <a:ln/>
        </p:spPr>
      </p:sp>
      <p:sp>
        <p:nvSpPr>
          <p:cNvPr id="1495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95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5452787-5B1D-49D6-B9F7-9B17459EF493}" type="slidenum">
              <a:rPr lang="en-GB" altLang="it-IT" smtClean="0"/>
              <a:pPr eaLnBrk="1" hangingPunct="1">
                <a:spcBef>
                  <a:spcPct val="0"/>
                </a:spcBef>
              </a:pPr>
              <a:t>58</a:t>
            </a:fld>
            <a:endParaRPr lang="en-GB" altLang="it-IT"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egnaposto immagine diapositiva 1"/>
          <p:cNvSpPr>
            <a:spLocks noGrp="1" noRot="1" noChangeAspect="1" noTextEdit="1"/>
          </p:cNvSpPr>
          <p:nvPr>
            <p:ph type="sldImg"/>
          </p:nvPr>
        </p:nvSpPr>
        <p:spPr>
          <a:ln/>
        </p:spPr>
      </p:sp>
      <p:sp>
        <p:nvSpPr>
          <p:cNvPr id="1505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05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1788CEE-EF16-4EE7-955B-6825F1BB3F54}" type="slidenum">
              <a:rPr lang="en-GB" altLang="it-IT" smtClean="0"/>
              <a:pPr eaLnBrk="1" hangingPunct="1">
                <a:spcBef>
                  <a:spcPct val="0"/>
                </a:spcBef>
              </a:pPr>
              <a:t>59</a:t>
            </a:fld>
            <a:endParaRPr lang="en-GB" altLang="it-IT"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a:ln/>
        </p:spPr>
      </p:sp>
      <p:sp>
        <p:nvSpPr>
          <p:cNvPr id="952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52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67AFCE5-3AAB-4B10-9E7C-FA761A888F5D}" type="slidenum">
              <a:rPr lang="en-GB" altLang="it-IT" smtClean="0"/>
              <a:pPr eaLnBrk="1" hangingPunct="1">
                <a:spcBef>
                  <a:spcPct val="0"/>
                </a:spcBef>
              </a:pPr>
              <a:t>6</a:t>
            </a:fld>
            <a:endParaRPr lang="en-GB" altLang="it-IT"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egnaposto immagine diapositiva 1"/>
          <p:cNvSpPr>
            <a:spLocks noGrp="1" noRot="1" noChangeAspect="1" noTextEdit="1"/>
          </p:cNvSpPr>
          <p:nvPr>
            <p:ph type="sldImg"/>
          </p:nvPr>
        </p:nvSpPr>
        <p:spPr>
          <a:ln/>
        </p:spPr>
      </p:sp>
      <p:sp>
        <p:nvSpPr>
          <p:cNvPr id="1515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15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FE3DF99-4104-4F95-88F7-918C8C17BDDB}" type="slidenum">
              <a:rPr lang="en-GB" altLang="it-IT" smtClean="0"/>
              <a:pPr eaLnBrk="1" hangingPunct="1">
                <a:spcBef>
                  <a:spcPct val="0"/>
                </a:spcBef>
              </a:pPr>
              <a:t>60</a:t>
            </a:fld>
            <a:endParaRPr lang="en-GB" altLang="it-IT"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egnaposto immagine diapositiva 1"/>
          <p:cNvSpPr>
            <a:spLocks noGrp="1" noRot="1" noChangeAspect="1" noTextEdit="1"/>
          </p:cNvSpPr>
          <p:nvPr>
            <p:ph type="sldImg"/>
          </p:nvPr>
        </p:nvSpPr>
        <p:spPr>
          <a:ln/>
        </p:spPr>
      </p:sp>
      <p:sp>
        <p:nvSpPr>
          <p:cNvPr id="1525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25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42D259A-6343-4C38-94FB-26117C0052CA}" type="slidenum">
              <a:rPr lang="en-GB" altLang="it-IT" smtClean="0"/>
              <a:pPr eaLnBrk="1" hangingPunct="1">
                <a:spcBef>
                  <a:spcPct val="0"/>
                </a:spcBef>
              </a:pPr>
              <a:t>61</a:t>
            </a:fld>
            <a:endParaRPr lang="en-GB" altLang="it-IT"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egnaposto immagine diapositiva 1"/>
          <p:cNvSpPr>
            <a:spLocks noGrp="1" noRot="1" noChangeAspect="1" noTextEdit="1"/>
          </p:cNvSpPr>
          <p:nvPr>
            <p:ph type="sldImg"/>
          </p:nvPr>
        </p:nvSpPr>
        <p:spPr>
          <a:ln/>
        </p:spPr>
      </p:sp>
      <p:sp>
        <p:nvSpPr>
          <p:cNvPr id="1536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36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A6D322-E270-4C2A-A857-3B10F88593F1}" type="slidenum">
              <a:rPr lang="en-GB" altLang="it-IT" smtClean="0"/>
              <a:pPr eaLnBrk="1" hangingPunct="1">
                <a:spcBef>
                  <a:spcPct val="0"/>
                </a:spcBef>
              </a:pPr>
              <a:t>62</a:t>
            </a:fld>
            <a:endParaRPr lang="en-GB" altLang="it-IT"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egnaposto immagine diapositiva 1"/>
          <p:cNvSpPr>
            <a:spLocks noGrp="1" noRot="1" noChangeAspect="1" noTextEdit="1"/>
          </p:cNvSpPr>
          <p:nvPr>
            <p:ph type="sldImg"/>
          </p:nvPr>
        </p:nvSpPr>
        <p:spPr>
          <a:ln/>
        </p:spPr>
      </p:sp>
      <p:sp>
        <p:nvSpPr>
          <p:cNvPr id="1546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46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DE1C55-F17C-43F9-B5EA-41C6E04101B3}" type="slidenum">
              <a:rPr lang="en-GB" altLang="it-IT" smtClean="0"/>
              <a:pPr eaLnBrk="1" hangingPunct="1">
                <a:spcBef>
                  <a:spcPct val="0"/>
                </a:spcBef>
              </a:pPr>
              <a:t>63</a:t>
            </a:fld>
            <a:endParaRPr lang="en-GB" altLang="it-IT"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egnaposto immagine diapositiva 1"/>
          <p:cNvSpPr>
            <a:spLocks noGrp="1" noRot="1" noChangeAspect="1" noTextEdit="1"/>
          </p:cNvSpPr>
          <p:nvPr>
            <p:ph type="sldImg"/>
          </p:nvPr>
        </p:nvSpPr>
        <p:spPr>
          <a:ln/>
        </p:spPr>
      </p:sp>
      <p:sp>
        <p:nvSpPr>
          <p:cNvPr id="1556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56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4A4A3EF-EE4D-41C7-9717-DDED08B5AB4E}" type="slidenum">
              <a:rPr lang="en-GB" altLang="it-IT" smtClean="0"/>
              <a:pPr eaLnBrk="1" hangingPunct="1">
                <a:spcBef>
                  <a:spcPct val="0"/>
                </a:spcBef>
              </a:pPr>
              <a:t>64</a:t>
            </a:fld>
            <a:endParaRPr lang="en-GB" altLang="it-IT"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egnaposto immagine diapositiva 1"/>
          <p:cNvSpPr>
            <a:spLocks noGrp="1" noRot="1" noChangeAspect="1" noTextEdit="1"/>
          </p:cNvSpPr>
          <p:nvPr>
            <p:ph type="sldImg"/>
          </p:nvPr>
        </p:nvSpPr>
        <p:spPr>
          <a:ln/>
        </p:spPr>
      </p:sp>
      <p:sp>
        <p:nvSpPr>
          <p:cNvPr id="1566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66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1F423D-CF87-4A62-A9BA-373677BDDF22}" type="slidenum">
              <a:rPr lang="en-GB" altLang="it-IT" smtClean="0"/>
              <a:pPr eaLnBrk="1" hangingPunct="1">
                <a:spcBef>
                  <a:spcPct val="0"/>
                </a:spcBef>
              </a:pPr>
              <a:t>65</a:t>
            </a:fld>
            <a:endParaRPr lang="en-GB" altLang="it-IT"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77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9D2E891-FD8C-4B39-ADBF-D78EC6D95C4A}" type="slidenum">
              <a:rPr lang="en-GB" altLang="it-IT" smtClean="0"/>
              <a:pPr eaLnBrk="1" hangingPunct="1">
                <a:spcBef>
                  <a:spcPct val="0"/>
                </a:spcBef>
              </a:pPr>
              <a:t>66</a:t>
            </a:fld>
            <a:endParaRPr lang="en-GB" altLang="it-IT"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8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5CEA48-65BE-4D78-B61B-DDE8E99ECBFB}" type="slidenum">
              <a:rPr lang="en-GB" altLang="it-IT" smtClean="0"/>
              <a:pPr eaLnBrk="1" hangingPunct="1">
                <a:spcBef>
                  <a:spcPct val="0"/>
                </a:spcBef>
              </a:pPr>
              <a:t>67</a:t>
            </a:fld>
            <a:endParaRPr lang="en-GB" altLang="it-IT"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egnaposto immagine diapositiva 1"/>
          <p:cNvSpPr>
            <a:spLocks noGrp="1" noRot="1" noChangeAspect="1" noTextEdit="1"/>
          </p:cNvSpPr>
          <p:nvPr>
            <p:ph type="sldImg"/>
          </p:nvPr>
        </p:nvSpPr>
        <p:spPr>
          <a:ln/>
        </p:spPr>
      </p:sp>
      <p:sp>
        <p:nvSpPr>
          <p:cNvPr id="1597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97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8CD9B9-A76E-4129-AA3C-84F318CBD750}" type="slidenum">
              <a:rPr lang="en-GB" altLang="it-IT" smtClean="0"/>
              <a:pPr eaLnBrk="1" hangingPunct="1">
                <a:spcBef>
                  <a:spcPct val="0"/>
                </a:spcBef>
              </a:pPr>
              <a:t>68</a:t>
            </a:fld>
            <a:endParaRPr lang="en-GB" altLang="it-IT"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egnaposto immagine diapositiva 1"/>
          <p:cNvSpPr>
            <a:spLocks noGrp="1" noRot="1" noChangeAspect="1" noTextEdit="1"/>
          </p:cNvSpPr>
          <p:nvPr>
            <p:ph type="sldImg"/>
          </p:nvPr>
        </p:nvSpPr>
        <p:spPr>
          <a:ln/>
        </p:spPr>
      </p:sp>
      <p:sp>
        <p:nvSpPr>
          <p:cNvPr id="1607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07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401FD9-DF6F-4FA7-AC42-686C58C37C2B}" type="slidenum">
              <a:rPr lang="en-GB" altLang="it-IT" smtClean="0"/>
              <a:pPr eaLnBrk="1" hangingPunct="1">
                <a:spcBef>
                  <a:spcPct val="0"/>
                </a:spcBef>
              </a:pPr>
              <a:t>69</a:t>
            </a:fld>
            <a:endParaRPr lang="en-GB" altLang="it-I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62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CB2771-E266-4FA8-BC87-2DDC741D786A}" type="slidenum">
              <a:rPr lang="en-GB" altLang="it-IT" smtClean="0"/>
              <a:pPr eaLnBrk="1" hangingPunct="1">
                <a:spcBef>
                  <a:spcPct val="0"/>
                </a:spcBef>
              </a:pPr>
              <a:t>7</a:t>
            </a:fld>
            <a:endParaRPr lang="en-GB" altLang="it-IT"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egnaposto immagine diapositiva 1"/>
          <p:cNvSpPr>
            <a:spLocks noGrp="1" noRot="1" noChangeAspect="1" noTextEdit="1"/>
          </p:cNvSpPr>
          <p:nvPr>
            <p:ph type="sldImg"/>
          </p:nvPr>
        </p:nvSpPr>
        <p:spPr>
          <a:ln/>
        </p:spPr>
      </p:sp>
      <p:sp>
        <p:nvSpPr>
          <p:cNvPr id="1617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17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6B989E-2F50-44A4-9763-B5232CD9C3CA}" type="slidenum">
              <a:rPr lang="en-GB" altLang="it-IT" smtClean="0"/>
              <a:pPr eaLnBrk="1" hangingPunct="1">
                <a:spcBef>
                  <a:spcPct val="0"/>
                </a:spcBef>
              </a:pPr>
              <a:t>70</a:t>
            </a:fld>
            <a:endParaRPr lang="en-GB" altLang="it-IT"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egnaposto immagine diapositiva 1"/>
          <p:cNvSpPr>
            <a:spLocks noGrp="1" noRot="1" noChangeAspect="1" noTextEdit="1"/>
          </p:cNvSpPr>
          <p:nvPr>
            <p:ph type="sldImg"/>
          </p:nvPr>
        </p:nvSpPr>
        <p:spPr>
          <a:ln/>
        </p:spPr>
      </p:sp>
      <p:sp>
        <p:nvSpPr>
          <p:cNvPr id="162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2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9847F27-F618-44EF-86F6-AC2C9CEEB920}" type="slidenum">
              <a:rPr lang="en-GB" altLang="it-IT" smtClean="0"/>
              <a:pPr eaLnBrk="1" hangingPunct="1">
                <a:spcBef>
                  <a:spcPct val="0"/>
                </a:spcBef>
              </a:pPr>
              <a:t>71</a:t>
            </a:fld>
            <a:endParaRPr lang="en-GB" altLang="it-IT"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egnaposto immagine diapositiva 1"/>
          <p:cNvSpPr>
            <a:spLocks noGrp="1" noRot="1" noChangeAspect="1" noTextEdit="1"/>
          </p:cNvSpPr>
          <p:nvPr>
            <p:ph type="sldImg"/>
          </p:nvPr>
        </p:nvSpPr>
        <p:spPr>
          <a:ln/>
        </p:spPr>
      </p:sp>
      <p:sp>
        <p:nvSpPr>
          <p:cNvPr id="1638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38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79517D5-BA76-4FA4-8371-AFD2683C3160}" type="slidenum">
              <a:rPr lang="en-GB" altLang="it-IT" smtClean="0"/>
              <a:pPr eaLnBrk="1" hangingPunct="1">
                <a:spcBef>
                  <a:spcPct val="0"/>
                </a:spcBef>
              </a:pPr>
              <a:t>72</a:t>
            </a:fld>
            <a:endParaRPr lang="en-GB" altLang="it-IT"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egnaposto immagine diapositiva 1"/>
          <p:cNvSpPr>
            <a:spLocks noGrp="1" noRot="1" noChangeAspect="1" noTextEdit="1"/>
          </p:cNvSpPr>
          <p:nvPr>
            <p:ph type="sldImg"/>
          </p:nvPr>
        </p:nvSpPr>
        <p:spPr>
          <a:ln/>
        </p:spPr>
      </p:sp>
      <p:sp>
        <p:nvSpPr>
          <p:cNvPr id="164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48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826375F-42B7-466D-956B-57157F2F92A9}" type="slidenum">
              <a:rPr lang="en-GB" altLang="it-IT" smtClean="0"/>
              <a:pPr eaLnBrk="1" hangingPunct="1">
                <a:spcBef>
                  <a:spcPct val="0"/>
                </a:spcBef>
              </a:pPr>
              <a:t>73</a:t>
            </a:fld>
            <a:endParaRPr lang="en-GB" altLang="it-IT"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egnaposto immagine diapositiva 1"/>
          <p:cNvSpPr>
            <a:spLocks noGrp="1" noRot="1" noChangeAspect="1" noTextEdit="1"/>
          </p:cNvSpPr>
          <p:nvPr>
            <p:ph type="sldImg"/>
          </p:nvPr>
        </p:nvSpPr>
        <p:spPr>
          <a:ln/>
        </p:spPr>
      </p:sp>
      <p:sp>
        <p:nvSpPr>
          <p:cNvPr id="1658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58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796AF52-83A3-4349-BF23-8FD936F9A377}" type="slidenum">
              <a:rPr lang="en-GB" altLang="it-IT" smtClean="0"/>
              <a:pPr eaLnBrk="1" hangingPunct="1">
                <a:spcBef>
                  <a:spcPct val="0"/>
                </a:spcBef>
              </a:pPr>
              <a:t>74</a:t>
            </a:fld>
            <a:endParaRPr lang="en-GB" altLang="it-IT"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egnaposto immagine diapositiva 1"/>
          <p:cNvSpPr>
            <a:spLocks noGrp="1" noRot="1" noChangeAspect="1" noTextEdit="1"/>
          </p:cNvSpPr>
          <p:nvPr>
            <p:ph type="sldImg"/>
          </p:nvPr>
        </p:nvSpPr>
        <p:spPr>
          <a:ln/>
        </p:spPr>
      </p:sp>
      <p:sp>
        <p:nvSpPr>
          <p:cNvPr id="1669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1669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E6F6DD9-3A7A-4C87-83B0-B766C71FBDC8}" type="slidenum">
              <a:rPr lang="en-GB" altLang="it-IT" smtClean="0"/>
              <a:pPr eaLnBrk="1" hangingPunct="1">
                <a:spcBef>
                  <a:spcPct val="0"/>
                </a:spcBef>
              </a:pPr>
              <a:t>75</a:t>
            </a:fld>
            <a:endParaRPr lang="en-GB" altLang="it-IT"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egnaposto immagine diapositiva 1"/>
          <p:cNvSpPr>
            <a:spLocks noGrp="1" noRot="1" noChangeAspect="1" noTextEdit="1"/>
          </p:cNvSpPr>
          <p:nvPr>
            <p:ph type="sldImg"/>
          </p:nvPr>
        </p:nvSpPr>
        <p:spPr>
          <a:ln/>
        </p:spPr>
      </p:sp>
      <p:sp>
        <p:nvSpPr>
          <p:cNvPr id="1679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79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4EDE546-36BE-4EFF-A7A7-329111CE3357}" type="slidenum">
              <a:rPr lang="en-GB" altLang="it-IT" smtClean="0"/>
              <a:pPr eaLnBrk="1" hangingPunct="1">
                <a:spcBef>
                  <a:spcPct val="0"/>
                </a:spcBef>
              </a:pPr>
              <a:t>76</a:t>
            </a:fld>
            <a:endParaRPr lang="en-GB" altLang="it-IT"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egnaposto immagine diapositiva 1"/>
          <p:cNvSpPr>
            <a:spLocks noGrp="1" noRot="1" noChangeAspect="1" noTextEdit="1"/>
          </p:cNvSpPr>
          <p:nvPr>
            <p:ph type="sldImg"/>
          </p:nvPr>
        </p:nvSpPr>
        <p:spPr>
          <a:ln/>
        </p:spPr>
      </p:sp>
      <p:sp>
        <p:nvSpPr>
          <p:cNvPr id="1689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89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D69456-35A0-452F-A814-5A5F3D40CACB}" type="slidenum">
              <a:rPr lang="en-GB" altLang="it-IT" smtClean="0"/>
              <a:pPr eaLnBrk="1" hangingPunct="1">
                <a:spcBef>
                  <a:spcPct val="0"/>
                </a:spcBef>
              </a:pPr>
              <a:t>77</a:t>
            </a:fld>
            <a:endParaRPr lang="en-GB" altLang="it-IT"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egnaposto immagine diapositiva 1"/>
          <p:cNvSpPr>
            <a:spLocks noGrp="1" noRot="1" noChangeAspect="1" noTextEdit="1"/>
          </p:cNvSpPr>
          <p:nvPr>
            <p:ph type="sldImg"/>
          </p:nvPr>
        </p:nvSpPr>
        <p:spPr>
          <a:ln/>
        </p:spPr>
      </p:sp>
      <p:sp>
        <p:nvSpPr>
          <p:cNvPr id="169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9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50CF4AD-2CEF-43F4-BB36-701AED83649C}" type="slidenum">
              <a:rPr lang="en-GB" altLang="it-IT" smtClean="0"/>
              <a:pPr eaLnBrk="1" hangingPunct="1">
                <a:spcBef>
                  <a:spcPct val="0"/>
                </a:spcBef>
              </a:pPr>
              <a:t>78</a:t>
            </a:fld>
            <a:endParaRPr lang="en-GB" altLang="it-IT"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egnaposto immagine diapositiva 1"/>
          <p:cNvSpPr>
            <a:spLocks noGrp="1" noRot="1" noChangeAspect="1" noTextEdit="1"/>
          </p:cNvSpPr>
          <p:nvPr>
            <p:ph type="sldImg"/>
          </p:nvPr>
        </p:nvSpPr>
        <p:spPr>
          <a:ln/>
        </p:spPr>
      </p:sp>
      <p:sp>
        <p:nvSpPr>
          <p:cNvPr id="1710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10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A108058-CD45-4115-873A-F8F85DE9E8B1}" type="slidenum">
              <a:rPr lang="en-GB" altLang="it-IT" smtClean="0"/>
              <a:pPr eaLnBrk="1" hangingPunct="1">
                <a:spcBef>
                  <a:spcPct val="0"/>
                </a:spcBef>
              </a:pPr>
              <a:t>79</a:t>
            </a:fld>
            <a:endParaRPr lang="en-GB" altLang="it-I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72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0183BE-3210-4942-B202-2659FAC85B04}" type="slidenum">
              <a:rPr lang="en-GB" altLang="it-IT" smtClean="0"/>
              <a:pPr eaLnBrk="1" hangingPunct="1">
                <a:spcBef>
                  <a:spcPct val="0"/>
                </a:spcBef>
              </a:pPr>
              <a:t>8</a:t>
            </a:fld>
            <a:endParaRPr lang="en-GB" altLang="it-IT"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egnaposto immagine diapositiva 1"/>
          <p:cNvSpPr>
            <a:spLocks noGrp="1" noRot="1" noChangeAspect="1" noTextEdit="1"/>
          </p:cNvSpPr>
          <p:nvPr>
            <p:ph type="sldImg"/>
          </p:nvPr>
        </p:nvSpPr>
        <p:spPr>
          <a:ln/>
        </p:spPr>
      </p:sp>
      <p:sp>
        <p:nvSpPr>
          <p:cNvPr id="1720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20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D0D8E4C-BE29-41EE-8322-58D9CA1BA8EC}" type="slidenum">
              <a:rPr lang="en-GB" altLang="it-IT" smtClean="0"/>
              <a:pPr eaLnBrk="1" hangingPunct="1">
                <a:spcBef>
                  <a:spcPct val="0"/>
                </a:spcBef>
              </a:pPr>
              <a:t>80</a:t>
            </a:fld>
            <a:endParaRPr lang="en-GB" altLang="it-IT"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egnaposto immagine diapositiva 1"/>
          <p:cNvSpPr>
            <a:spLocks noGrp="1" noRot="1" noChangeAspect="1" noTextEdit="1"/>
          </p:cNvSpPr>
          <p:nvPr>
            <p:ph type="sldImg"/>
          </p:nvPr>
        </p:nvSpPr>
        <p:spPr>
          <a:ln/>
        </p:spPr>
      </p:sp>
      <p:sp>
        <p:nvSpPr>
          <p:cNvPr id="1730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30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A21DEEF-ED24-4DE3-86A2-394D6D1CBA93}" type="slidenum">
              <a:rPr lang="en-GB" altLang="it-IT" smtClean="0"/>
              <a:pPr eaLnBrk="1" hangingPunct="1">
                <a:spcBef>
                  <a:spcPct val="0"/>
                </a:spcBef>
              </a:pPr>
              <a:t>81</a:t>
            </a:fld>
            <a:endParaRPr lang="en-GB" altLang="it-IT"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egnaposto immagine diapositiva 1"/>
          <p:cNvSpPr>
            <a:spLocks noGrp="1" noRot="1" noChangeAspect="1" noTextEdit="1"/>
          </p:cNvSpPr>
          <p:nvPr>
            <p:ph type="sldImg"/>
          </p:nvPr>
        </p:nvSpPr>
        <p:spPr>
          <a:ln/>
        </p:spPr>
      </p:sp>
      <p:sp>
        <p:nvSpPr>
          <p:cNvPr id="1740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40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3C409A3-601D-4D86-8C19-2E1624FB3FF4}" type="slidenum">
              <a:rPr lang="en-GB" altLang="it-IT" smtClean="0"/>
              <a:pPr eaLnBrk="1" hangingPunct="1">
                <a:spcBef>
                  <a:spcPct val="0"/>
                </a:spcBef>
              </a:pPr>
              <a:t>82</a:t>
            </a:fld>
            <a:endParaRPr lang="en-GB" altLang="it-IT"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egnaposto immagine diapositiva 1"/>
          <p:cNvSpPr>
            <a:spLocks noGrp="1" noRot="1" noChangeAspect="1" noTextEdit="1"/>
          </p:cNvSpPr>
          <p:nvPr>
            <p:ph type="sldImg"/>
          </p:nvPr>
        </p:nvSpPr>
        <p:spPr>
          <a:ln/>
        </p:spPr>
      </p:sp>
      <p:sp>
        <p:nvSpPr>
          <p:cNvPr id="1751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51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3894A22-B85E-4CD0-B0CE-F70696DB0CBB}" type="slidenum">
              <a:rPr lang="en-GB" altLang="it-IT" smtClean="0"/>
              <a:pPr eaLnBrk="1" hangingPunct="1">
                <a:spcBef>
                  <a:spcPct val="0"/>
                </a:spcBef>
              </a:pPr>
              <a:t>83</a:t>
            </a:fld>
            <a:endParaRPr lang="en-GB" altLang="it-IT"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egnaposto immagine diapositiva 1"/>
          <p:cNvSpPr>
            <a:spLocks noGrp="1" noRot="1" noChangeAspect="1" noTextEdit="1"/>
          </p:cNvSpPr>
          <p:nvPr>
            <p:ph type="sldImg"/>
          </p:nvPr>
        </p:nvSpPr>
        <p:spPr>
          <a:ln/>
        </p:spPr>
      </p:sp>
      <p:sp>
        <p:nvSpPr>
          <p:cNvPr id="176131" name="Segnaposto note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smtClean="0"/>
          </a:p>
        </p:txBody>
      </p:sp>
      <p:sp>
        <p:nvSpPr>
          <p:cNvPr id="176132" name="Segnaposto numero diapositiva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403F1BDA-225D-4E96-877D-6B70D74E42F2}" type="slidenum">
              <a:rPr lang="it-IT" altLang="it-IT"/>
              <a:pPr algn="r" eaLnBrk="1" hangingPunct="1">
                <a:spcBef>
                  <a:spcPct val="0"/>
                </a:spcBef>
              </a:pPr>
              <a:t>84</a:t>
            </a:fld>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gnaposto immagine diapositiva 1"/>
          <p:cNvSpPr>
            <a:spLocks noGrp="1" noRot="1" noChangeAspect="1" noTextEdit="1"/>
          </p:cNvSpPr>
          <p:nvPr>
            <p:ph type="sldImg"/>
          </p:nvPr>
        </p:nvSpPr>
        <p:spPr>
          <a:ln/>
        </p:spPr>
      </p:sp>
      <p:sp>
        <p:nvSpPr>
          <p:cNvPr id="983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83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116C4C9-8EAC-48FB-939B-D80023CA765E}" type="slidenum">
              <a:rPr lang="en-GB" altLang="it-IT" smtClean="0"/>
              <a:pPr eaLnBrk="1" hangingPunct="1">
                <a:spcBef>
                  <a:spcPct val="0"/>
                </a:spcBef>
              </a:pPr>
              <a:t>9</a:t>
            </a:fld>
            <a:endParaRPr lang="en-GB" altLang="it-IT"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AC7925FD-3489-4436-A2A5-9773AFAD9AFF}" type="slidenum">
              <a:rPr lang="it-IT"/>
              <a:pPr>
                <a:defRPr/>
              </a:pPr>
              <a:t>‹N›</a:t>
            </a:fld>
            <a:endParaRPr lang="it-IT"/>
          </a:p>
        </p:txBody>
      </p:sp>
    </p:spTree>
    <p:extLst>
      <p:ext uri="{BB962C8B-B14F-4D97-AF65-F5344CB8AC3E}">
        <p14:creationId xmlns:p14="http://schemas.microsoft.com/office/powerpoint/2010/main" val="423088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B749376-DF61-4935-8920-1100D512EFA4}" type="slidenum">
              <a:rPr lang="it-IT"/>
              <a:pPr>
                <a:defRPr/>
              </a:pPr>
              <a:t>‹N›</a:t>
            </a:fld>
            <a:endParaRPr lang="it-IT"/>
          </a:p>
        </p:txBody>
      </p:sp>
    </p:spTree>
    <p:extLst>
      <p:ext uri="{BB962C8B-B14F-4D97-AF65-F5344CB8AC3E}">
        <p14:creationId xmlns:p14="http://schemas.microsoft.com/office/powerpoint/2010/main" val="78065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77E1A061-BE35-4E08-AA9C-33F8942E86E7}" type="slidenum">
              <a:rPr lang="it-IT"/>
              <a:pPr>
                <a:defRPr/>
              </a:pPr>
              <a:t>‹N›</a:t>
            </a:fld>
            <a:endParaRPr lang="it-IT"/>
          </a:p>
        </p:txBody>
      </p:sp>
    </p:spTree>
    <p:extLst>
      <p:ext uri="{BB962C8B-B14F-4D97-AF65-F5344CB8AC3E}">
        <p14:creationId xmlns:p14="http://schemas.microsoft.com/office/powerpoint/2010/main" val="195110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F34B8C63-91CE-4F10-850C-D5713F40E559}" type="slidenum">
              <a:rPr lang="it-IT"/>
              <a:pPr>
                <a:defRPr/>
              </a:pPr>
              <a:t>‹N›</a:t>
            </a:fld>
            <a:endParaRPr lang="it-IT"/>
          </a:p>
        </p:txBody>
      </p:sp>
    </p:spTree>
    <p:extLst>
      <p:ext uri="{BB962C8B-B14F-4D97-AF65-F5344CB8AC3E}">
        <p14:creationId xmlns:p14="http://schemas.microsoft.com/office/powerpoint/2010/main" val="361719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D9DA497D-1C6D-4E6A-8AD1-20D870946745}" type="slidenum">
              <a:rPr lang="it-IT"/>
              <a:pPr>
                <a:defRPr/>
              </a:pPr>
              <a:t>‹N›</a:t>
            </a:fld>
            <a:endParaRPr lang="it-IT"/>
          </a:p>
        </p:txBody>
      </p:sp>
    </p:spTree>
    <p:extLst>
      <p:ext uri="{BB962C8B-B14F-4D97-AF65-F5344CB8AC3E}">
        <p14:creationId xmlns:p14="http://schemas.microsoft.com/office/powerpoint/2010/main" val="20228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EDF9329-6EB7-495F-BBF5-740038971131}" type="slidenum">
              <a:rPr lang="it-IT"/>
              <a:pPr>
                <a:defRPr/>
              </a:pPr>
              <a:t>‹N›</a:t>
            </a:fld>
            <a:endParaRPr lang="it-IT"/>
          </a:p>
        </p:txBody>
      </p:sp>
    </p:spTree>
    <p:extLst>
      <p:ext uri="{BB962C8B-B14F-4D97-AF65-F5344CB8AC3E}">
        <p14:creationId xmlns:p14="http://schemas.microsoft.com/office/powerpoint/2010/main" val="248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48E53812-D2EA-4059-9E21-634865760652}" type="slidenum">
              <a:rPr lang="it-IT"/>
              <a:pPr>
                <a:defRPr/>
              </a:pPr>
              <a:t>‹N›</a:t>
            </a:fld>
            <a:endParaRPr lang="it-IT"/>
          </a:p>
        </p:txBody>
      </p:sp>
    </p:spTree>
    <p:extLst>
      <p:ext uri="{BB962C8B-B14F-4D97-AF65-F5344CB8AC3E}">
        <p14:creationId xmlns:p14="http://schemas.microsoft.com/office/powerpoint/2010/main" val="20699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E53E457C-1635-4828-B318-7308E5DE3325}" type="slidenum">
              <a:rPr lang="it-IT"/>
              <a:pPr>
                <a:defRPr/>
              </a:pPr>
              <a:t>‹N›</a:t>
            </a:fld>
            <a:endParaRPr lang="it-IT"/>
          </a:p>
        </p:txBody>
      </p:sp>
    </p:spTree>
    <p:extLst>
      <p:ext uri="{BB962C8B-B14F-4D97-AF65-F5344CB8AC3E}">
        <p14:creationId xmlns:p14="http://schemas.microsoft.com/office/powerpoint/2010/main" val="144725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074C718F-0FB6-4D0C-800E-D7A53031CA01}" type="slidenum">
              <a:rPr lang="it-IT"/>
              <a:pPr>
                <a:defRPr/>
              </a:pPr>
              <a:t>‹N›</a:t>
            </a:fld>
            <a:endParaRPr lang="it-IT"/>
          </a:p>
        </p:txBody>
      </p:sp>
    </p:spTree>
    <p:extLst>
      <p:ext uri="{BB962C8B-B14F-4D97-AF65-F5344CB8AC3E}">
        <p14:creationId xmlns:p14="http://schemas.microsoft.com/office/powerpoint/2010/main" val="80238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5E24D9D0-594D-4C07-B747-A61ACBBEAE64}" type="slidenum">
              <a:rPr lang="it-IT"/>
              <a:pPr>
                <a:defRPr/>
              </a:pPr>
              <a:t>‹N›</a:t>
            </a:fld>
            <a:endParaRPr lang="it-IT"/>
          </a:p>
        </p:txBody>
      </p:sp>
    </p:spTree>
    <p:extLst>
      <p:ext uri="{BB962C8B-B14F-4D97-AF65-F5344CB8AC3E}">
        <p14:creationId xmlns:p14="http://schemas.microsoft.com/office/powerpoint/2010/main" val="20749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8459636-D392-4229-8C05-B6629025CB88}" type="slidenum">
              <a:rPr lang="it-IT"/>
              <a:pPr>
                <a:defRPr/>
              </a:pPr>
              <a:t>‹N›</a:t>
            </a:fld>
            <a:endParaRPr lang="it-IT"/>
          </a:p>
        </p:txBody>
      </p:sp>
    </p:spTree>
    <p:extLst>
      <p:ext uri="{BB962C8B-B14F-4D97-AF65-F5344CB8AC3E}">
        <p14:creationId xmlns:p14="http://schemas.microsoft.com/office/powerpoint/2010/main" val="126741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AF310A28-49BE-4A84-9B37-98F5A73EF7FD}"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04800" y="2286000"/>
            <a:ext cx="8153400" cy="1143000"/>
          </a:xfrm>
        </p:spPr>
        <p:txBody>
          <a:bodyPr/>
          <a:lstStyle/>
          <a:p>
            <a:pPr eaLnBrk="1" hangingPunct="1"/>
            <a:r>
              <a:rPr lang="it-IT" altLang="it-IT" smtClean="0"/>
              <a:t>Elaborazione del linguaggio naturale</a:t>
            </a:r>
            <a:endParaRPr lang="en-GB" altLang="it-IT" smtClean="0"/>
          </a:p>
        </p:txBody>
      </p:sp>
      <p:sp>
        <p:nvSpPr>
          <p:cNvPr id="2051" name="Rectangle 3"/>
          <p:cNvSpPr>
            <a:spLocks noGrp="1" noChangeArrowheads="1"/>
          </p:cNvSpPr>
          <p:nvPr>
            <p:ph type="subTitle" idx="4294967295"/>
          </p:nvPr>
        </p:nvSpPr>
        <p:spPr>
          <a:xfrm>
            <a:off x="1143000" y="4648200"/>
            <a:ext cx="6400800" cy="1752600"/>
          </a:xfrm>
        </p:spPr>
        <p:txBody>
          <a:bodyPr/>
          <a:lstStyle/>
          <a:p>
            <a:pPr marL="0" indent="0" algn="ctr" eaLnBrk="1" hangingPunct="1">
              <a:buFontTx/>
              <a:buNone/>
            </a:pPr>
            <a:r>
              <a:rPr lang="it-IT" altLang="it-IT" dirty="0" smtClean="0"/>
              <a:t>Maria Teresa PAZIENZA</a:t>
            </a:r>
          </a:p>
          <a:p>
            <a:pPr marL="0" indent="0" algn="ctr" eaLnBrk="1" hangingPunct="1">
              <a:buFontTx/>
              <a:buNone/>
            </a:pPr>
            <a:r>
              <a:rPr lang="it-IT" altLang="it-IT" dirty="0" err="1" smtClean="0"/>
              <a:t>a.a</a:t>
            </a:r>
            <a:r>
              <a:rPr lang="it-IT" altLang="it-IT" dirty="0" smtClean="0"/>
              <a:t>. </a:t>
            </a:r>
            <a:r>
              <a:rPr lang="it-IT" altLang="it-IT" smtClean="0"/>
              <a:t>2018-19</a:t>
            </a:r>
            <a:endParaRPr lang="en-GB" altLang="it-IT" dirty="0" smtClean="0"/>
          </a:p>
          <a:p>
            <a:pPr marL="0" indent="0" algn="ctr" eaLnBrk="1" hangingPunct="1">
              <a:buFontTx/>
              <a:buNone/>
            </a:pPr>
            <a:endParaRPr lang="en-GB" altLang="it-IT"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pragmatica</a:t>
            </a:r>
            <a:endParaRPr lang="en-GB" altLang="it-IT" sz="4000" b="1" i="1" smtClean="0"/>
          </a:p>
        </p:txBody>
      </p:sp>
      <p:sp>
        <p:nvSpPr>
          <p:cNvPr id="11267" name="Rectangle 3"/>
          <p:cNvSpPr>
            <a:spLocks noGrp="1" noChangeArrowheads="1"/>
          </p:cNvSpPr>
          <p:nvPr>
            <p:ph type="body" idx="1"/>
          </p:nvPr>
        </p:nvSpPr>
        <p:spPr>
          <a:xfrm>
            <a:off x="609600" y="2438400"/>
            <a:ext cx="7772400" cy="4114800"/>
          </a:xfrm>
        </p:spPr>
        <p:txBody>
          <a:bodyPr/>
          <a:lstStyle/>
          <a:p>
            <a:pPr eaLnBrk="1" hangingPunct="1">
              <a:buFontTx/>
              <a:buNone/>
            </a:pPr>
            <a:r>
              <a:rPr lang="it-IT" altLang="it-IT" sz="2800" smtClean="0">
                <a:solidFill>
                  <a:srgbClr val="00B050"/>
                </a:solidFill>
              </a:rPr>
              <a:t>L’uso appropriato di espressioni </a:t>
            </a:r>
            <a:r>
              <a:rPr lang="it-IT" altLang="it-IT" sz="2800" smtClean="0"/>
              <a:t>di cortesia, o di stile a sottolineare la volontà di essere cortese (amareggiato, contrariato, affabile, benaugurale, volitivo, …) sono descritte dalla </a:t>
            </a:r>
            <a:r>
              <a:rPr lang="it-IT" altLang="it-IT" sz="2800" b="1" i="1" smtClean="0"/>
              <a:t>pragmatica</a:t>
            </a:r>
            <a:r>
              <a:rPr lang="it-IT" altLang="it-IT" sz="2800" smtClean="0"/>
              <a:t>.</a:t>
            </a:r>
          </a:p>
          <a:p>
            <a:pPr eaLnBrk="1" hangingPunct="1">
              <a:buFontTx/>
              <a:buNone/>
            </a:pPr>
            <a:endParaRPr lang="it-IT" altLang="it-IT" sz="2800" smtClean="0"/>
          </a:p>
          <a:p>
            <a:pPr eaLnBrk="1" hangingPunct="1">
              <a:buFontTx/>
              <a:buNone/>
            </a:pPr>
            <a:r>
              <a:rPr lang="it-IT" altLang="it-IT" sz="2800" smtClean="0"/>
              <a:t>La strutturazione corretta dei termini in risposta ad una domanda all’interno di una conversazione richiede conoscenza della </a:t>
            </a:r>
            <a:r>
              <a:rPr lang="it-IT" altLang="it-IT" sz="2800" b="1" i="1" smtClean="0"/>
              <a:t>struttura del discorso</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
            <a:ext cx="8534400" cy="1143000"/>
          </a:xfrm>
        </p:spPr>
        <p:txBody>
          <a:bodyPr/>
          <a:lstStyle/>
          <a:p>
            <a:pPr eaLnBrk="1" hangingPunct="1"/>
            <a:r>
              <a:rPr lang="it-IT" altLang="it-IT" smtClean="0"/>
              <a:t>Elaborazione del linguaggio naturale</a:t>
            </a:r>
            <a:endParaRPr lang="en-GB" altLang="it-IT" smtClean="0"/>
          </a:p>
        </p:txBody>
      </p:sp>
      <p:sp>
        <p:nvSpPr>
          <p:cNvPr id="12291" name="Rectangle 3"/>
          <p:cNvSpPr>
            <a:spLocks noGrp="1" noChangeArrowheads="1"/>
          </p:cNvSpPr>
          <p:nvPr>
            <p:ph type="body" idx="1"/>
          </p:nvPr>
        </p:nvSpPr>
        <p:spPr>
          <a:xfrm>
            <a:off x="381000" y="1295400"/>
            <a:ext cx="8534400" cy="5334000"/>
          </a:xfrm>
        </p:spPr>
        <p:txBody>
          <a:bodyPr/>
          <a:lstStyle/>
          <a:p>
            <a:pPr eaLnBrk="1" hangingPunct="1">
              <a:buFontTx/>
              <a:buNone/>
            </a:pPr>
            <a:r>
              <a:rPr lang="it-IT" altLang="it-IT" sz="2800" smtClean="0"/>
              <a:t>In sintesi la conoscenza del linguaggio necessaria per la comprensione dei testi si articola in 5 distinte categorie:</a:t>
            </a:r>
          </a:p>
          <a:p>
            <a:pPr eaLnBrk="1" hangingPunct="1">
              <a:buFontTx/>
              <a:buNone/>
            </a:pPr>
            <a:endParaRPr lang="it-IT" altLang="it-IT" sz="2800" smtClean="0"/>
          </a:p>
          <a:p>
            <a:pPr eaLnBrk="1" hangingPunct="1">
              <a:buFontTx/>
              <a:buNone/>
            </a:pPr>
            <a:r>
              <a:rPr lang="it-IT" altLang="it-IT" sz="2800" b="1" i="1" smtClean="0"/>
              <a:t>Morfologia</a:t>
            </a:r>
            <a:r>
              <a:rPr lang="it-IT" altLang="it-IT" sz="2800" smtClean="0"/>
              <a:t>: </a:t>
            </a:r>
            <a:r>
              <a:rPr lang="it-IT" altLang="it-IT" sz="2400" smtClean="0"/>
              <a:t>scomposizione delle parole in unità minime di significato (</a:t>
            </a:r>
            <a:r>
              <a:rPr lang="it-IT" altLang="it-IT" sz="2400" i="1" smtClean="0"/>
              <a:t>dogs=dog+s</a:t>
            </a:r>
            <a:r>
              <a:rPr lang="it-IT" altLang="it-IT" sz="2400" smtClean="0"/>
              <a:t>)</a:t>
            </a:r>
          </a:p>
          <a:p>
            <a:pPr eaLnBrk="1" hangingPunct="1">
              <a:buFontTx/>
              <a:buNone/>
            </a:pPr>
            <a:r>
              <a:rPr lang="it-IT" altLang="it-IT" sz="2800" b="1" i="1" smtClean="0"/>
              <a:t>Sintassi</a:t>
            </a:r>
            <a:r>
              <a:rPr lang="it-IT" altLang="it-IT" sz="2800" smtClean="0"/>
              <a:t>: </a:t>
            </a:r>
            <a:r>
              <a:rPr lang="it-IT" altLang="it-IT" sz="2400" smtClean="0"/>
              <a:t>definizione delle relazioni strutturali tra le parole</a:t>
            </a:r>
          </a:p>
          <a:p>
            <a:pPr eaLnBrk="1" hangingPunct="1">
              <a:buFontTx/>
              <a:buNone/>
            </a:pPr>
            <a:r>
              <a:rPr lang="it-IT" altLang="it-IT" sz="2800" b="1" i="1" smtClean="0"/>
              <a:t>Semantica</a:t>
            </a:r>
            <a:r>
              <a:rPr lang="it-IT" altLang="it-IT" sz="2800" smtClean="0"/>
              <a:t>: </a:t>
            </a:r>
            <a:r>
              <a:rPr lang="it-IT" altLang="it-IT" sz="2400" smtClean="0"/>
              <a:t>attribuzione del significato delle espressioni</a:t>
            </a:r>
          </a:p>
          <a:p>
            <a:pPr eaLnBrk="1" hangingPunct="1">
              <a:buFontTx/>
              <a:buNone/>
            </a:pPr>
            <a:r>
              <a:rPr lang="it-IT" altLang="it-IT" sz="2800" b="1" i="1" smtClean="0"/>
              <a:t>Pragmatica</a:t>
            </a:r>
            <a:r>
              <a:rPr lang="it-IT" altLang="it-IT" sz="2800" smtClean="0"/>
              <a:t>: </a:t>
            </a:r>
            <a:r>
              <a:rPr lang="it-IT" altLang="it-IT" sz="2400" smtClean="0"/>
              <a:t>studio di come il linguaggio è usato per raggiungere un obiettivo (usi/convenzioni linguistiche)</a:t>
            </a:r>
          </a:p>
          <a:p>
            <a:pPr eaLnBrk="1" hangingPunct="1">
              <a:buFontTx/>
              <a:buNone/>
            </a:pPr>
            <a:r>
              <a:rPr lang="it-IT" altLang="it-IT" sz="2800" b="1" i="1" smtClean="0"/>
              <a:t>Analisi del discorso</a:t>
            </a:r>
            <a:r>
              <a:rPr lang="it-IT" altLang="it-IT" sz="2800" smtClean="0"/>
              <a:t>: </a:t>
            </a:r>
            <a:r>
              <a:rPr lang="it-IT" altLang="it-IT" sz="2400" smtClean="0"/>
              <a:t>identificazione delle relazioni tra unità linguistiche più ampie della singola frase</a:t>
            </a:r>
            <a:endParaRPr lang="en-GB" altLang="it-IT"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7188" y="71438"/>
            <a:ext cx="8458200" cy="1143000"/>
          </a:xfrm>
        </p:spPr>
        <p:txBody>
          <a:bodyPr/>
          <a:lstStyle/>
          <a:p>
            <a:pPr eaLnBrk="1" hangingPunct="1"/>
            <a:r>
              <a:rPr lang="it-IT" altLang="it-IT" smtClean="0"/>
              <a:t>Elaborazione del linguaggio naturale</a:t>
            </a:r>
            <a:endParaRPr lang="en-GB" altLang="it-IT" smtClean="0"/>
          </a:p>
        </p:txBody>
      </p:sp>
      <p:sp>
        <p:nvSpPr>
          <p:cNvPr id="13315" name="Rectangle 3"/>
          <p:cNvSpPr>
            <a:spLocks noGrp="1" noChangeArrowheads="1"/>
          </p:cNvSpPr>
          <p:nvPr>
            <p:ph type="body" idx="1"/>
          </p:nvPr>
        </p:nvSpPr>
        <p:spPr>
          <a:xfrm>
            <a:off x="457200" y="1701800"/>
            <a:ext cx="8153400" cy="5040313"/>
          </a:xfrm>
        </p:spPr>
        <p:txBody>
          <a:bodyPr/>
          <a:lstStyle/>
          <a:p>
            <a:pPr eaLnBrk="1" hangingPunct="1">
              <a:lnSpc>
                <a:spcPct val="80000"/>
              </a:lnSpc>
              <a:buFontTx/>
              <a:buNone/>
            </a:pPr>
            <a:r>
              <a:rPr lang="it-IT" altLang="it-IT" sz="2800" smtClean="0"/>
              <a:t>L’elaborazione di un testo prevede l’attivazione di tool con conoscenza linguistica per l’analisi delle singole componenti e la risoluzione di possibili </a:t>
            </a:r>
            <a:r>
              <a:rPr lang="it-IT" altLang="it-IT" sz="2800" b="1" i="1" smtClean="0"/>
              <a:t>interpretazioni ambigue</a:t>
            </a:r>
            <a:r>
              <a:rPr lang="it-IT" altLang="it-IT" sz="2800" smtClean="0"/>
              <a:t> in ciascuna delle singole fasi.</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Un testo è ambiguo se esistono più strutture linguistiche alternative che possono essere generate durante le fasi di analisi (</a:t>
            </a:r>
            <a:r>
              <a:rPr lang="it-IT" altLang="it-IT" sz="2800" b="1" i="1" smtClean="0"/>
              <a:t>non-determinismo</a:t>
            </a:r>
            <a:r>
              <a:rPr lang="it-IT" altLang="it-IT" sz="2800" smtClean="0"/>
              <a:t>)</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L’ambiguità è il motivo per cui le macchine non riescono ad elaborare completamente il linguaggio naturale.</a:t>
            </a:r>
            <a:endParaRPr lang="en-GB" altLang="it-IT"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14339" name="Rectangle 3"/>
          <p:cNvSpPr>
            <a:spLocks noGrp="1" noChangeArrowheads="1"/>
          </p:cNvSpPr>
          <p:nvPr>
            <p:ph type="body" idx="1"/>
          </p:nvPr>
        </p:nvSpPr>
        <p:spPr>
          <a:xfrm>
            <a:off x="838200" y="2057400"/>
            <a:ext cx="7696200" cy="4648200"/>
          </a:xfrm>
        </p:spPr>
        <p:txBody>
          <a:bodyPr/>
          <a:lstStyle/>
          <a:p>
            <a:pPr algn="ctr" eaLnBrk="1" hangingPunct="1">
              <a:buFontTx/>
              <a:buNone/>
            </a:pPr>
            <a:r>
              <a:rPr lang="it-IT" altLang="it-IT" sz="2800" u="sng" dirty="0" smtClean="0">
                <a:solidFill>
                  <a:srgbClr val="00B050"/>
                </a:solidFill>
              </a:rPr>
              <a:t>Problema dell’ambiguità</a:t>
            </a:r>
          </a:p>
          <a:p>
            <a:pPr algn="ctr" eaLnBrk="1" hangingPunct="1">
              <a:buFontTx/>
              <a:buNone/>
            </a:pPr>
            <a:endParaRPr lang="it-IT" altLang="it-IT" sz="2800" u="sng" dirty="0" smtClean="0">
              <a:solidFill>
                <a:srgbClr val="00B050"/>
              </a:solidFill>
            </a:endParaRPr>
          </a:p>
          <a:p>
            <a:pPr algn="ctr" eaLnBrk="1" hangingPunct="1">
              <a:buFontTx/>
              <a:buNone/>
            </a:pPr>
            <a:r>
              <a:rPr lang="it-IT" altLang="it-IT" b="1" i="1" dirty="0" smtClean="0"/>
              <a:t>La vecchia porta la sbarra</a:t>
            </a:r>
          </a:p>
          <a:p>
            <a:pPr algn="ctr" eaLnBrk="1" hangingPunct="1">
              <a:buFontTx/>
              <a:buNone/>
            </a:pPr>
            <a:endParaRPr lang="it-IT" altLang="it-IT" b="1" i="1" dirty="0" smtClean="0"/>
          </a:p>
          <a:p>
            <a:pPr eaLnBrk="1" hangingPunct="1">
              <a:buFontTx/>
              <a:buNone/>
            </a:pPr>
            <a:r>
              <a:rPr lang="it-IT" altLang="it-IT" sz="2800" dirty="0" smtClean="0"/>
              <a:t>	Esistono più interpretazioni di questa frase</a:t>
            </a:r>
          </a:p>
          <a:p>
            <a:pPr eaLnBrk="1" hangingPunct="1">
              <a:buFontTx/>
              <a:buNone/>
            </a:pPr>
            <a:endParaRPr lang="it-IT" altLang="it-IT" sz="2800" dirty="0" smtClean="0"/>
          </a:p>
          <a:p>
            <a:pPr eaLnBrk="1" hangingPunct="1"/>
            <a:r>
              <a:rPr lang="it-IT" altLang="it-IT" sz="2800" dirty="0" smtClean="0"/>
              <a:t>	una vecchia signora trasporta una sbarra</a:t>
            </a:r>
          </a:p>
          <a:p>
            <a:pPr eaLnBrk="1" hangingPunct="1"/>
            <a:r>
              <a:rPr lang="it-IT" altLang="it-IT" sz="2800" dirty="0" smtClean="0"/>
              <a:t>	una vecchia porta sbarra una signora </a:t>
            </a:r>
            <a:endParaRPr lang="en-GB" altLang="it-IT"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15888"/>
            <a:ext cx="7772400" cy="1143000"/>
          </a:xfrm>
        </p:spPr>
        <p:txBody>
          <a:bodyPr/>
          <a:lstStyle/>
          <a:p>
            <a:pPr eaLnBrk="1" hangingPunct="1"/>
            <a:r>
              <a:rPr lang="it-IT" altLang="it-IT" smtClean="0"/>
              <a:t>Ambiguità </a:t>
            </a:r>
            <a:endParaRPr lang="en-GB" altLang="it-IT" smtClean="0"/>
          </a:p>
        </p:txBody>
      </p:sp>
      <p:sp>
        <p:nvSpPr>
          <p:cNvPr id="15363" name="Rectangle 3"/>
          <p:cNvSpPr>
            <a:spLocks noGrp="1" noChangeArrowheads="1"/>
          </p:cNvSpPr>
          <p:nvPr>
            <p:ph type="body" idx="1"/>
          </p:nvPr>
        </p:nvSpPr>
        <p:spPr>
          <a:xfrm>
            <a:off x="685800" y="1371600"/>
            <a:ext cx="7772400" cy="5257800"/>
          </a:xfrm>
        </p:spPr>
        <p:txBody>
          <a:bodyPr/>
          <a:lstStyle/>
          <a:p>
            <a:pPr algn="ctr" eaLnBrk="1" hangingPunct="1">
              <a:buFontTx/>
              <a:buNone/>
            </a:pPr>
            <a:r>
              <a:rPr lang="it-IT" altLang="it-IT" sz="2800" b="1" i="1" smtClean="0"/>
              <a:t>Una vecchia porta la sbarra </a:t>
            </a:r>
          </a:p>
          <a:p>
            <a:pPr eaLnBrk="1" hangingPunct="1">
              <a:buFontTx/>
              <a:buNone/>
            </a:pPr>
            <a:endParaRPr lang="it-IT" altLang="it-IT" sz="2800" b="1" i="1" smtClean="0"/>
          </a:p>
          <a:p>
            <a:pPr eaLnBrk="1" hangingPunct="1">
              <a:buFontTx/>
              <a:buNone/>
            </a:pPr>
            <a:r>
              <a:rPr lang="it-IT" altLang="it-IT" sz="2800" b="1" smtClean="0"/>
              <a:t>1-una</a:t>
            </a:r>
            <a:r>
              <a:rPr lang="it-IT" altLang="it-IT" sz="2800" smtClean="0"/>
              <a:t>		articolo</a:t>
            </a:r>
          </a:p>
          <a:p>
            <a:pPr eaLnBrk="1" hangingPunct="1">
              <a:buFontTx/>
              <a:buNone/>
            </a:pPr>
            <a:r>
              <a:rPr lang="it-IT" altLang="it-IT" sz="2800" b="1" smtClean="0"/>
              <a:t>2-vecchia</a:t>
            </a:r>
            <a:r>
              <a:rPr lang="it-IT" altLang="it-IT" sz="2800" smtClean="0"/>
              <a:t>	aggettivo/sostantivo</a:t>
            </a:r>
          </a:p>
          <a:p>
            <a:pPr eaLnBrk="1" hangingPunct="1">
              <a:buFontTx/>
              <a:buNone/>
            </a:pPr>
            <a:r>
              <a:rPr lang="it-IT" altLang="it-IT" sz="2800" b="1" smtClean="0"/>
              <a:t>3-porta</a:t>
            </a:r>
            <a:r>
              <a:rPr lang="it-IT" altLang="it-IT" sz="2800" smtClean="0"/>
              <a:t>	sostantivo/verbo</a:t>
            </a:r>
          </a:p>
          <a:p>
            <a:pPr eaLnBrk="1" hangingPunct="1">
              <a:buFontTx/>
              <a:buNone/>
            </a:pPr>
            <a:r>
              <a:rPr lang="it-IT" altLang="it-IT" sz="2800" b="1" smtClean="0"/>
              <a:t>4-la</a:t>
            </a:r>
            <a:r>
              <a:rPr lang="it-IT" altLang="it-IT" sz="2800" smtClean="0"/>
              <a:t>		articolo/pronome</a:t>
            </a:r>
          </a:p>
          <a:p>
            <a:pPr eaLnBrk="1" hangingPunct="1">
              <a:buFontTx/>
              <a:buNone/>
            </a:pPr>
            <a:r>
              <a:rPr lang="it-IT" altLang="it-IT" sz="2800" b="1" smtClean="0"/>
              <a:t>5-sbarra</a:t>
            </a:r>
            <a:r>
              <a:rPr lang="it-IT" altLang="it-IT" sz="2800" smtClean="0"/>
              <a:t> 	sostantivo/verbo</a:t>
            </a:r>
          </a:p>
          <a:p>
            <a:pPr eaLnBrk="1" hangingPunct="1">
              <a:buFontTx/>
              <a:buNone/>
            </a:pPr>
            <a:endParaRPr lang="it-IT" altLang="it-IT" sz="2800" smtClean="0"/>
          </a:p>
          <a:p>
            <a:pPr eaLnBrk="1" hangingPunct="1">
              <a:buFontTx/>
              <a:buNone/>
            </a:pPr>
            <a:r>
              <a:rPr lang="it-IT" altLang="it-IT" sz="2800" smtClean="0"/>
              <a:t>Proliferazione degli alberi sintattici</a:t>
            </a:r>
          </a:p>
          <a:p>
            <a:pPr eaLnBrk="1" hangingPunct="1">
              <a:buFontTx/>
              <a:buNone/>
            </a:pPr>
            <a:r>
              <a:rPr lang="it-IT" altLang="it-IT" sz="2800" smtClean="0"/>
              <a:t>Assegnazione di più di un significato alla frase</a:t>
            </a:r>
            <a:endParaRPr lang="en-GB" altLang="it-IT"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
            <a:ext cx="7772400" cy="1143000"/>
          </a:xfrm>
        </p:spPr>
        <p:txBody>
          <a:bodyPr/>
          <a:lstStyle/>
          <a:p>
            <a:pPr eaLnBrk="1" hangingPunct="1"/>
            <a:r>
              <a:rPr lang="it-IT" altLang="it-IT" smtClean="0"/>
              <a:t>Ambiguità</a:t>
            </a:r>
            <a:endParaRPr lang="en-GB" altLang="it-IT" smtClean="0"/>
          </a:p>
        </p:txBody>
      </p:sp>
      <p:sp>
        <p:nvSpPr>
          <p:cNvPr id="16387" name="Rectangle 3"/>
          <p:cNvSpPr>
            <a:spLocks noGrp="1" noChangeArrowheads="1"/>
          </p:cNvSpPr>
          <p:nvPr>
            <p:ph type="body" idx="1"/>
          </p:nvPr>
        </p:nvSpPr>
        <p:spPr>
          <a:xfrm>
            <a:off x="304800" y="1219200"/>
            <a:ext cx="8686800" cy="5638800"/>
          </a:xfrm>
        </p:spPr>
        <p:txBody>
          <a:bodyPr/>
          <a:lstStyle/>
          <a:p>
            <a:pPr algn="ctr" eaLnBrk="1" hangingPunct="1">
              <a:lnSpc>
                <a:spcPct val="90000"/>
              </a:lnSpc>
              <a:buFontTx/>
              <a:buNone/>
            </a:pPr>
            <a:r>
              <a:rPr lang="it-IT" altLang="it-IT" sz="2800" b="1" i="1" dirty="0" smtClean="0"/>
              <a:t>Fare un piano</a:t>
            </a:r>
            <a:r>
              <a:rPr lang="it-IT" altLang="it-IT" sz="2800" dirty="0" smtClean="0"/>
              <a:t> </a:t>
            </a:r>
          </a:p>
          <a:p>
            <a:pPr eaLnBrk="1" hangingPunct="1">
              <a:lnSpc>
                <a:spcPct val="90000"/>
              </a:lnSpc>
              <a:buFontTx/>
              <a:buNone/>
            </a:pPr>
            <a:r>
              <a:rPr lang="it-IT" altLang="it-IT" sz="2800" b="1" dirty="0" smtClean="0"/>
              <a:t>	Fare</a:t>
            </a:r>
            <a:r>
              <a:rPr lang="it-IT" altLang="it-IT" sz="2800" dirty="0" smtClean="0"/>
              <a:t>		verbo</a:t>
            </a:r>
          </a:p>
          <a:p>
            <a:pPr eaLnBrk="1" hangingPunct="1">
              <a:lnSpc>
                <a:spcPct val="90000"/>
              </a:lnSpc>
              <a:buFontTx/>
              <a:buNone/>
            </a:pPr>
            <a:r>
              <a:rPr lang="it-IT" altLang="it-IT" sz="2800" b="1" dirty="0" smtClean="0"/>
              <a:t>	Un</a:t>
            </a:r>
            <a:r>
              <a:rPr lang="it-IT" altLang="it-IT" sz="2800" dirty="0" smtClean="0"/>
              <a:t> 			articolo</a:t>
            </a:r>
          </a:p>
          <a:p>
            <a:pPr eaLnBrk="1" hangingPunct="1">
              <a:lnSpc>
                <a:spcPct val="90000"/>
              </a:lnSpc>
              <a:buFontTx/>
              <a:buNone/>
            </a:pPr>
            <a:r>
              <a:rPr lang="it-IT" altLang="it-IT" sz="2800" b="1" dirty="0" smtClean="0"/>
              <a:t>	Piano</a:t>
            </a:r>
            <a:r>
              <a:rPr lang="it-IT" altLang="it-IT" sz="2800" dirty="0" smtClean="0"/>
              <a:t> 		sostantivo/avverbio/aggettivo</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Assegnazione di </a:t>
            </a:r>
            <a:r>
              <a:rPr lang="it-IT" altLang="it-IT" sz="2800" i="1" u="sng" dirty="0" smtClean="0"/>
              <a:t>più di un significato</a:t>
            </a:r>
            <a:r>
              <a:rPr lang="it-IT" altLang="it-IT" sz="2800" dirty="0" smtClean="0"/>
              <a:t> alla frase</a:t>
            </a:r>
          </a:p>
          <a:p>
            <a:pPr eaLnBrk="1" hangingPunct="1">
              <a:lnSpc>
                <a:spcPct val="90000"/>
              </a:lnSpc>
              <a:buFontTx/>
              <a:buNone/>
            </a:pPr>
            <a:r>
              <a:rPr lang="it-IT" altLang="it-IT" sz="2800" b="1" dirty="0" smtClean="0"/>
              <a:t>Fare		</a:t>
            </a:r>
            <a:r>
              <a:rPr lang="it-IT" altLang="it-IT" sz="2800" dirty="0" smtClean="0"/>
              <a:t>costruire, progettare, ideare</a:t>
            </a:r>
          </a:p>
          <a:p>
            <a:pPr eaLnBrk="1" hangingPunct="1">
              <a:lnSpc>
                <a:spcPct val="90000"/>
              </a:lnSpc>
              <a:buFontTx/>
              <a:buNone/>
            </a:pPr>
            <a:r>
              <a:rPr lang="it-IT" altLang="it-IT" sz="2800" b="1" dirty="0" smtClean="0"/>
              <a:t>Piano		</a:t>
            </a:r>
            <a:r>
              <a:rPr lang="it-IT" altLang="it-IT" sz="2800" dirty="0" smtClean="0"/>
              <a:t>pianoforte, progetto, piano d’azione, piano dell’edificio, piano </a:t>
            </a:r>
            <a:r>
              <a:rPr lang="it-IT" altLang="it-IT" sz="2800" smtClean="0"/>
              <a:t>di studi,…</a:t>
            </a:r>
            <a:endParaRPr lang="it-IT" altLang="it-IT" sz="2800" dirty="0" smtClean="0"/>
          </a:p>
          <a:p>
            <a:pPr eaLnBrk="1" hangingPunct="1">
              <a:lnSpc>
                <a:spcPct val="90000"/>
              </a:lnSpc>
              <a:buFontTx/>
              <a:buNone/>
            </a:pPr>
            <a:r>
              <a:rPr lang="it-IT" altLang="it-IT" sz="2800" i="1" dirty="0" smtClean="0"/>
              <a:t>	Word-</a:t>
            </a:r>
            <a:r>
              <a:rPr lang="it-IT" altLang="it-IT" sz="2800" i="1" dirty="0" err="1" smtClean="0"/>
              <a:t>sense</a:t>
            </a:r>
            <a:r>
              <a:rPr lang="it-IT" altLang="it-IT" sz="2800" i="1" dirty="0" smtClean="0"/>
              <a:t> </a:t>
            </a:r>
            <a:r>
              <a:rPr lang="it-IT" altLang="it-IT" sz="2800" i="1" dirty="0" err="1" smtClean="0"/>
              <a:t>disambiguation</a:t>
            </a:r>
            <a:r>
              <a:rPr lang="it-IT" altLang="it-IT" sz="2800" i="1" dirty="0" smtClean="0"/>
              <a:t> (</a:t>
            </a:r>
            <a:r>
              <a:rPr lang="it-IT" altLang="it-IT" sz="2800" i="1" dirty="0" err="1" smtClean="0"/>
              <a:t>lexical</a:t>
            </a:r>
            <a:r>
              <a:rPr lang="it-IT" altLang="it-IT" sz="2800" i="1" dirty="0" smtClean="0"/>
              <a:t> </a:t>
            </a:r>
            <a:r>
              <a:rPr lang="it-IT" altLang="it-IT" sz="2800" i="1" dirty="0" err="1" smtClean="0"/>
              <a:t>disambiguation</a:t>
            </a:r>
            <a:r>
              <a:rPr lang="it-IT" altLang="it-IT" sz="2800" i="1" dirty="0" smtClean="0"/>
              <a:t>)</a:t>
            </a:r>
            <a:r>
              <a:rPr lang="it-IT" altLang="it-IT" sz="2800" dirty="0" smtClean="0"/>
              <a:t> ,  </a:t>
            </a:r>
            <a:r>
              <a:rPr lang="it-IT" altLang="it-IT" sz="2800" i="1" dirty="0" err="1" smtClean="0"/>
              <a:t>Context</a:t>
            </a:r>
            <a:r>
              <a:rPr lang="it-IT" altLang="it-IT" sz="2800" i="1" dirty="0" smtClean="0"/>
              <a:t> </a:t>
            </a:r>
            <a:r>
              <a:rPr lang="it-IT" altLang="it-IT" sz="2800" i="1" dirty="0" err="1" smtClean="0"/>
              <a:t>analysis</a:t>
            </a:r>
            <a:endParaRPr lang="it-IT" altLang="it-IT" sz="2800" i="1" dirty="0" smtClean="0"/>
          </a:p>
          <a:p>
            <a:pPr eaLnBrk="1" hangingPunct="1">
              <a:lnSpc>
                <a:spcPct val="90000"/>
              </a:lnSpc>
              <a:buFontTx/>
              <a:buNone/>
            </a:pPr>
            <a:r>
              <a:rPr lang="it-IT" altLang="it-IT" sz="2800" b="1" dirty="0" smtClean="0"/>
              <a:t>Fare un piano</a:t>
            </a:r>
            <a:r>
              <a:rPr lang="it-IT" altLang="it-IT" sz="2800" dirty="0" smtClean="0"/>
              <a:t> (di corsa)</a:t>
            </a:r>
            <a:endParaRPr lang="en-GB" altLang="it-IT"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7411" name="Rectangle 3"/>
          <p:cNvSpPr>
            <a:spLocks noGrp="1" noChangeArrowheads="1"/>
          </p:cNvSpPr>
          <p:nvPr>
            <p:ph type="body" idx="1"/>
          </p:nvPr>
        </p:nvSpPr>
        <p:spPr>
          <a:xfrm>
            <a:off x="609600" y="1557338"/>
            <a:ext cx="8066088" cy="4843462"/>
          </a:xfrm>
        </p:spPr>
        <p:txBody>
          <a:bodyPr/>
          <a:lstStyle/>
          <a:p>
            <a:pPr eaLnBrk="1" hangingPunct="1">
              <a:lnSpc>
                <a:spcPct val="90000"/>
              </a:lnSpc>
              <a:buFontTx/>
              <a:buNone/>
            </a:pPr>
            <a:r>
              <a:rPr lang="it-IT" altLang="it-IT" sz="2800" i="1" dirty="0" smtClean="0">
                <a:effectLst>
                  <a:outerShdw blurRad="38100" dist="38100" dir="2700000" algn="tl">
                    <a:srgbClr val="000000">
                      <a:alpha val="43137"/>
                    </a:srgbClr>
                  </a:outerShdw>
                </a:effectLst>
              </a:rPr>
              <a:t>La palla di Maria era arrivata davanti ai piedi di Mario. Lui le diede un calcio.</a:t>
            </a:r>
          </a:p>
          <a:p>
            <a:pPr eaLnBrk="1" hangingPunct="1">
              <a:lnSpc>
                <a:spcPct val="9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Assegnazione di più di un significato alla frase</a:t>
            </a:r>
            <a:endParaRPr lang="it-IT" altLang="it-IT" sz="2800" i="1" dirty="0" smtClean="0"/>
          </a:p>
          <a:p>
            <a:pPr eaLnBrk="1" hangingPunct="1">
              <a:lnSpc>
                <a:spcPct val="90000"/>
              </a:lnSpc>
            </a:pPr>
            <a:r>
              <a:rPr lang="it-IT" altLang="it-IT" sz="2800" dirty="0" smtClean="0"/>
              <a:t>risoluzione dell’ </a:t>
            </a:r>
            <a:r>
              <a:rPr lang="it-IT" altLang="it-IT" sz="2800" i="1" dirty="0" smtClean="0">
                <a:solidFill>
                  <a:srgbClr val="00B050"/>
                </a:solidFill>
                <a:effectLst>
                  <a:outerShdw blurRad="38100" dist="38100" dir="2700000" algn="tl">
                    <a:srgbClr val="000000">
                      <a:alpha val="43137"/>
                    </a:srgbClr>
                  </a:outerShdw>
                </a:effectLst>
              </a:rPr>
              <a:t>anafora</a:t>
            </a:r>
            <a:r>
              <a:rPr lang="it-IT" altLang="it-IT" sz="2800" dirty="0" smtClean="0">
                <a:effectLst>
                  <a:outerShdw blurRad="38100" dist="38100" dir="2700000" algn="tl">
                    <a:srgbClr val="000000">
                      <a:alpha val="43137"/>
                    </a:srgbClr>
                  </a:outerShdw>
                </a:effectLst>
              </a:rPr>
              <a:t> </a:t>
            </a:r>
            <a:r>
              <a:rPr lang="it-IT" altLang="it-IT" sz="2800" dirty="0" smtClean="0"/>
              <a:t>(</a:t>
            </a:r>
            <a:r>
              <a:rPr lang="it-IT" altLang="it-IT" sz="2000" dirty="0" err="1" smtClean="0"/>
              <a:t>def</a:t>
            </a:r>
            <a:r>
              <a:rPr lang="it-IT" altLang="it-IT" sz="2000" dirty="0" smtClean="0"/>
              <a:t>.: </a:t>
            </a:r>
            <a:r>
              <a:rPr lang="fr-FR" altLang="it-IT" sz="2000" i="1" dirty="0" smtClean="0"/>
              <a:t>il </a:t>
            </a:r>
            <a:r>
              <a:rPr lang="fr-FR" altLang="it-IT" sz="2000" i="1" dirty="0" err="1" smtClean="0"/>
              <a:t>riferirsi</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a:t>
            </a:r>
            <a:r>
              <a:rPr lang="fr-FR" altLang="it-IT" sz="2000" i="1" dirty="0" err="1" smtClean="0"/>
              <a:t>solitamente</a:t>
            </a:r>
            <a:r>
              <a:rPr lang="fr-FR" altLang="it-IT" sz="2000" i="1" dirty="0" smtClean="0"/>
              <a:t> un </a:t>
            </a:r>
            <a:r>
              <a:rPr lang="fr-FR" altLang="it-IT" sz="2000" i="1" dirty="0" err="1" smtClean="0"/>
              <a:t>pronome</a:t>
            </a:r>
            <a:r>
              <a:rPr lang="fr-FR" altLang="it-IT" sz="2000" i="1" dirty="0" smtClean="0"/>
              <a:t>, a </a:t>
            </a:r>
            <a:r>
              <a:rPr lang="fr-FR" altLang="it-IT" sz="2000" i="1" dirty="0" err="1" smtClean="0"/>
              <a:t>una</a:t>
            </a:r>
            <a:r>
              <a:rPr lang="fr-FR" altLang="it-IT" sz="2000" i="1" dirty="0" smtClean="0"/>
              <a:t> o più parole </a:t>
            </a:r>
            <a:r>
              <a:rPr lang="fr-FR" altLang="it-IT" sz="2000" i="1" dirty="0" err="1" smtClean="0"/>
              <a:t>precedenti</a:t>
            </a:r>
            <a:r>
              <a:rPr lang="fr-FR" altLang="it-IT" sz="2000" dirty="0" smtClean="0"/>
              <a:t>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90000"/>
              </a:lnSpc>
            </a:pPr>
            <a:r>
              <a:rPr lang="it-IT" altLang="it-IT" sz="2800" dirty="0" smtClean="0"/>
              <a:t>conoscenza di dominio</a:t>
            </a:r>
          </a:p>
          <a:p>
            <a:pPr eaLnBrk="1" hangingPunct="1">
              <a:lnSpc>
                <a:spcPct val="90000"/>
              </a:lnSpc>
            </a:pPr>
            <a:r>
              <a:rPr lang="it-IT" altLang="it-IT" sz="2800" dirty="0" smtClean="0"/>
              <a:t>senso comune</a:t>
            </a:r>
            <a:endParaRPr lang="en-GB" altLang="it-IT"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8435" name="Rectangle 3"/>
          <p:cNvSpPr>
            <a:spLocks noGrp="1" noChangeArrowheads="1"/>
          </p:cNvSpPr>
          <p:nvPr>
            <p:ph type="body" idx="1"/>
          </p:nvPr>
        </p:nvSpPr>
        <p:spPr>
          <a:xfrm>
            <a:off x="323850" y="1473200"/>
            <a:ext cx="8424863" cy="5313363"/>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fiume scorre veloce nel suo alveo</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traffico scorre veloce nella strada principale</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Maria </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i racconti d’avventura</a:t>
            </a:r>
          </a:p>
          <a:p>
            <a:pPr eaLnBrk="1" hangingPunct="1">
              <a:lnSpc>
                <a:spcPct val="80000"/>
              </a:lnSpc>
              <a:buFontTx/>
              <a:buNone/>
            </a:pPr>
            <a:endParaRPr lang="it-IT" altLang="it-IT" sz="2800" i="1" dirty="0" smtClean="0"/>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Assegnazione di più di un significato alla frase</a:t>
            </a:r>
          </a:p>
          <a:p>
            <a:pPr eaLnBrk="1" hangingPunct="1">
              <a:lnSpc>
                <a:spcPct val="80000"/>
              </a:lnSpc>
              <a:buFontTx/>
              <a:buNone/>
            </a:pPr>
            <a:endParaRPr lang="it-IT" altLang="it-IT" sz="2800" dirty="0" smtClean="0"/>
          </a:p>
          <a:p>
            <a:pPr eaLnBrk="1" hangingPunct="1">
              <a:lnSpc>
                <a:spcPct val="80000"/>
              </a:lnSpc>
              <a:buFontTx/>
              <a:buNone/>
            </a:pPr>
            <a:r>
              <a:rPr lang="it-IT" altLang="it-IT" sz="2800" i="1" dirty="0" smtClean="0">
                <a:solidFill>
                  <a:srgbClr val="00B050"/>
                </a:solidFill>
                <a:effectLst>
                  <a:outerShdw blurRad="38100" dist="38100" dir="2700000" algn="tl">
                    <a:srgbClr val="000000">
                      <a:alpha val="43137"/>
                    </a:srgbClr>
                  </a:outerShdw>
                </a:effectLst>
              </a:rPr>
              <a:t>metafora</a:t>
            </a:r>
            <a:r>
              <a:rPr lang="it-IT" altLang="it-IT" sz="2800" dirty="0" smtClean="0">
                <a:solidFill>
                  <a:srgbClr val="00B050"/>
                </a:solidFill>
              </a:rPr>
              <a:t> </a:t>
            </a:r>
            <a:r>
              <a:rPr lang="it-IT" altLang="it-IT" sz="2800" dirty="0" smtClean="0"/>
              <a:t>(</a:t>
            </a:r>
            <a:r>
              <a:rPr lang="it-IT" altLang="it-IT" sz="2000" dirty="0" err="1" smtClean="0"/>
              <a:t>def</a:t>
            </a:r>
            <a:r>
              <a:rPr lang="it-IT" altLang="it-IT" sz="2000" dirty="0" smtClean="0"/>
              <a:t>.: </a:t>
            </a:r>
            <a:r>
              <a:rPr lang="fr-FR" altLang="it-IT" sz="2000" i="1" dirty="0" smtClean="0"/>
              <a:t>figura </a:t>
            </a:r>
            <a:r>
              <a:rPr lang="fr-FR" altLang="it-IT" sz="2000" i="1" dirty="0" err="1" smtClean="0"/>
              <a:t>retorica</a:t>
            </a:r>
            <a:r>
              <a:rPr lang="fr-FR" altLang="it-IT" sz="2000" i="1" dirty="0" smtClean="0"/>
              <a:t> </a:t>
            </a:r>
            <a:r>
              <a:rPr lang="fr-FR" altLang="it-IT" sz="2000" i="1" dirty="0" err="1" smtClean="0"/>
              <a:t>che</a:t>
            </a:r>
            <a:r>
              <a:rPr lang="fr-FR" altLang="it-IT" sz="2000" i="1" dirty="0" smtClean="0"/>
              <a:t> consiste </a:t>
            </a:r>
            <a:r>
              <a:rPr lang="fr-FR" altLang="it-IT" sz="2000" i="1" dirty="0" err="1" smtClean="0"/>
              <a:t>nel</a:t>
            </a:r>
            <a:r>
              <a:rPr lang="fr-FR" altLang="it-IT" sz="2000" i="1" dirty="0" smtClean="0"/>
              <a:t> </a:t>
            </a:r>
            <a:r>
              <a:rPr lang="fr-FR" altLang="it-IT" sz="2000" i="1" dirty="0" err="1" smtClean="0"/>
              <a:t>trasferire</a:t>
            </a:r>
            <a:r>
              <a:rPr lang="fr-FR" altLang="it-IT" sz="2000" i="1" dirty="0" smtClean="0"/>
              <a:t> il </a:t>
            </a:r>
            <a:r>
              <a:rPr lang="fr-FR" altLang="it-IT" sz="2000" i="1" dirty="0" err="1" smtClean="0"/>
              <a:t>significato</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o di </a:t>
            </a:r>
            <a:r>
              <a:rPr lang="fr-FR" altLang="it-IT" sz="2000" i="1" dirty="0" err="1" smtClean="0"/>
              <a:t>un’espressione</a:t>
            </a:r>
            <a:r>
              <a:rPr lang="fr-FR" altLang="it-IT" sz="2000" i="1" dirty="0" smtClean="0"/>
              <a:t> dal </a:t>
            </a:r>
            <a:r>
              <a:rPr lang="fr-FR" altLang="it-IT" sz="2000" i="1" dirty="0" err="1" smtClean="0"/>
              <a:t>senso</a:t>
            </a:r>
            <a:r>
              <a:rPr lang="fr-FR" altLang="it-IT" sz="2000" i="1" dirty="0" smtClean="0"/>
              <a:t> proprio ad un </a:t>
            </a:r>
            <a:r>
              <a:rPr lang="fr-FR" altLang="it-IT" sz="2000" i="1" dirty="0" err="1" smtClean="0"/>
              <a:t>altro</a:t>
            </a:r>
            <a:r>
              <a:rPr lang="fr-FR" altLang="it-IT" sz="2000" i="1" dirty="0" smtClean="0"/>
              <a:t> </a:t>
            </a:r>
            <a:r>
              <a:rPr lang="fr-FR" altLang="it-IT" sz="2000" i="1" dirty="0" err="1" smtClean="0"/>
              <a:t>figurato</a:t>
            </a:r>
            <a:r>
              <a:rPr lang="fr-FR" altLang="it-IT" sz="2000" i="1" dirty="0" smtClean="0"/>
              <a:t> </a:t>
            </a:r>
            <a:r>
              <a:rPr lang="fr-FR" altLang="it-IT" sz="2000" i="1" dirty="0" err="1" smtClean="0"/>
              <a:t>che</a:t>
            </a:r>
            <a:r>
              <a:rPr lang="fr-FR" altLang="it-IT" sz="2000" i="1" dirty="0" smtClean="0"/>
              <a:t> </a:t>
            </a:r>
            <a:r>
              <a:rPr lang="fr-FR" altLang="it-IT" sz="2000" i="1" dirty="0" err="1" smtClean="0"/>
              <a:t>abbia</a:t>
            </a:r>
            <a:r>
              <a:rPr lang="fr-FR" altLang="it-IT" sz="2000" i="1" dirty="0" smtClean="0"/>
              <a:t> con il primo un </a:t>
            </a:r>
            <a:r>
              <a:rPr lang="fr-FR" altLang="it-IT" sz="2000" i="1" dirty="0" err="1" smtClean="0"/>
              <a:t>rapporto</a:t>
            </a:r>
            <a:r>
              <a:rPr lang="fr-FR" altLang="it-IT" sz="2000" i="1" dirty="0" smtClean="0"/>
              <a:t> di </a:t>
            </a:r>
            <a:r>
              <a:rPr lang="fr-FR" altLang="it-IT" sz="2000" i="1" dirty="0" err="1" smtClean="0"/>
              <a:t>somiglianza</a:t>
            </a:r>
            <a:r>
              <a:rPr lang="fr-FR" altLang="it-IT" sz="2000" dirty="0" smtClean="0"/>
              <a:t> –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80000"/>
              </a:lnSpc>
              <a:buFontTx/>
              <a:buNone/>
            </a:pPr>
            <a:endParaRPr lang="en-GB" altLang="it-IT" sz="1800"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19459" name="Rectangle 3"/>
          <p:cNvSpPr>
            <a:spLocks noGrp="1" noChangeArrowheads="1"/>
          </p:cNvSpPr>
          <p:nvPr>
            <p:ph type="body" idx="1"/>
          </p:nvPr>
        </p:nvSpPr>
        <p:spPr>
          <a:xfrm>
            <a:off x="571698" y="1700808"/>
            <a:ext cx="8032750" cy="5000625"/>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L’auto verde è arrivata sul tavolo della Presidenza del Consiglio.</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C’è acqua in frigo?</a:t>
            </a:r>
          </a:p>
          <a:p>
            <a:pP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Assegnazione di più di un significato alla frase</a:t>
            </a: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metafora</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nomi propri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terminologia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modello del mondo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0483" name="Rectangle 3"/>
          <p:cNvSpPr>
            <a:spLocks noGrp="1" noChangeArrowheads="1"/>
          </p:cNvSpPr>
          <p:nvPr>
            <p:ph type="body" idx="1"/>
          </p:nvPr>
        </p:nvSpPr>
        <p:spPr>
          <a:xfrm>
            <a:off x="930970" y="1268760"/>
            <a:ext cx="7745486" cy="5472608"/>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minigonna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cartella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binocolo</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collega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sospetto</a:t>
            </a:r>
          </a:p>
          <a:p>
            <a:pPr eaLnBrk="1" hangingPunct="1">
              <a:lnSpc>
                <a:spcPct val="80000"/>
              </a:lnSpc>
              <a:buFontTx/>
              <a:buNone/>
            </a:pP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strutture argomentali dei verbi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contesto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1143000"/>
          </a:xfrm>
        </p:spPr>
        <p:txBody>
          <a:bodyPr/>
          <a:lstStyle/>
          <a:p>
            <a:pPr eaLnBrk="1" hangingPunct="1"/>
            <a:r>
              <a:rPr lang="it-IT" altLang="it-IT" smtClean="0"/>
              <a:t>Intelligenza Artificiale e NLP</a:t>
            </a:r>
            <a:endParaRPr lang="en-GB" altLang="it-IT" smtClean="0"/>
          </a:p>
        </p:txBody>
      </p:sp>
      <p:sp>
        <p:nvSpPr>
          <p:cNvPr id="3075" name="Rectangle 3"/>
          <p:cNvSpPr>
            <a:spLocks noGrp="1" noChangeArrowheads="1"/>
          </p:cNvSpPr>
          <p:nvPr>
            <p:ph type="body" idx="1"/>
          </p:nvPr>
        </p:nvSpPr>
        <p:spPr>
          <a:xfrm>
            <a:off x="179388" y="1700213"/>
            <a:ext cx="8748712" cy="5148262"/>
          </a:xfrm>
        </p:spPr>
        <p:txBody>
          <a:bodyPr/>
          <a:lstStyle/>
          <a:p>
            <a:pPr eaLnBrk="1" hangingPunct="1">
              <a:lnSpc>
                <a:spcPct val="90000"/>
              </a:lnSpc>
              <a:buFontTx/>
              <a:buNone/>
            </a:pPr>
            <a:r>
              <a:rPr lang="it-IT" altLang="it-IT" sz="2800" smtClean="0"/>
              <a:t>Il </a:t>
            </a:r>
            <a:r>
              <a:rPr lang="it-IT" altLang="it-IT" sz="2800" b="1" i="1" smtClean="0"/>
              <a:t>linguaggio</a:t>
            </a:r>
            <a:r>
              <a:rPr lang="it-IT" altLang="it-IT" sz="2800" smtClean="0"/>
              <a:t> è un meccanismo di comunicazione il cui tramite è il testo o il discorso.</a:t>
            </a:r>
          </a:p>
          <a:p>
            <a:pPr eaLnBrk="1" hangingPunct="1">
              <a:lnSpc>
                <a:spcPct val="90000"/>
              </a:lnSpc>
              <a:buFontTx/>
              <a:buNone/>
            </a:pPr>
            <a:r>
              <a:rPr lang="it-IT" altLang="it-IT" sz="2800" smtClean="0"/>
              <a:t>Una macchina sarà considerata veramente </a:t>
            </a:r>
            <a:r>
              <a:rPr lang="it-IT" altLang="it-IT" sz="2800" i="1" smtClean="0"/>
              <a:t>intelligente</a:t>
            </a:r>
            <a:r>
              <a:rPr lang="it-IT" altLang="it-IT" sz="2800" smtClean="0"/>
              <a:t> solo quando sarà in grado di elaborare il linguaggio naturale come fa un umano. (</a:t>
            </a:r>
            <a:r>
              <a:rPr lang="it-IT" altLang="it-IT" sz="2800" b="1" i="1" smtClean="0"/>
              <a:t>test di Turing</a:t>
            </a:r>
            <a:r>
              <a:rPr lang="it-IT" altLang="it-IT" sz="2800" smtClean="0"/>
              <a:t>)</a:t>
            </a:r>
          </a:p>
          <a:p>
            <a:pPr eaLnBrk="1" hangingPunct="1">
              <a:lnSpc>
                <a:spcPct val="90000"/>
              </a:lnSpc>
              <a:buFontTx/>
              <a:buNone/>
            </a:pPr>
            <a:endParaRPr lang="it-IT" altLang="it-IT" sz="2800" smtClean="0"/>
          </a:p>
          <a:p>
            <a:pPr eaLnBrk="1" hangingPunct="1">
              <a:lnSpc>
                <a:spcPct val="90000"/>
              </a:lnSpc>
              <a:buFontTx/>
              <a:buNone/>
            </a:pPr>
            <a:r>
              <a:rPr lang="it-IT" altLang="it-IT" sz="2800" b="1" i="1" smtClean="0"/>
              <a:t>L’ingegneria</a:t>
            </a:r>
            <a:r>
              <a:rPr lang="it-IT" altLang="it-IT" sz="2800" smtClean="0"/>
              <a:t> è interessata, oltre che alla creazione di nuova conoscenza, anche alla creazione di </a:t>
            </a:r>
            <a:r>
              <a:rPr lang="it-IT" altLang="it-IT" sz="2800" i="1" smtClean="0"/>
              <a:t>sistemi</a:t>
            </a:r>
            <a:r>
              <a:rPr lang="it-IT" altLang="it-IT" sz="2800" smtClean="0"/>
              <a:t> per ottenere gli obiettivi desiderati.</a:t>
            </a:r>
          </a:p>
          <a:p>
            <a:pPr eaLnBrk="1" hangingPunct="1">
              <a:lnSpc>
                <a:spcPct val="90000"/>
              </a:lnSpc>
              <a:buFontTx/>
              <a:buNone/>
            </a:pPr>
            <a:r>
              <a:rPr lang="it-IT" altLang="it-IT" sz="2800" smtClean="0"/>
              <a:t>I sistemi ingegnerizzati devono essere conformi a specifici criteri di adeguatezza (es. criteri legati all’esecuzione di processi in un certo tempo ed in un certo spazio)</a:t>
            </a:r>
            <a:endParaRPr lang="en-GB" altLang="it-IT" sz="2800" smtClean="0"/>
          </a:p>
          <a:p>
            <a:pPr eaLnBrk="1" hangingPunct="1">
              <a:lnSpc>
                <a:spcPct val="90000"/>
              </a:lnSpc>
              <a:buFontTx/>
              <a:buNone/>
            </a:pPr>
            <a:endParaRPr lang="en-GB" altLang="it-IT"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1507" name="Rectangle 3"/>
          <p:cNvSpPr>
            <a:spLocks noGrp="1" noChangeArrowheads="1"/>
          </p:cNvSpPr>
          <p:nvPr>
            <p:ph type="body" idx="1"/>
          </p:nvPr>
        </p:nvSpPr>
        <p:spPr>
          <a:xfrm>
            <a:off x="571500" y="1428750"/>
            <a:ext cx="8001000" cy="5357813"/>
          </a:xfrm>
        </p:spPr>
        <p:txBody>
          <a:bodyPr/>
          <a:lstStyle/>
          <a:p>
            <a:pPr eaLnBrk="1" hangingPunct="1">
              <a:buFontTx/>
              <a:buNone/>
            </a:pPr>
            <a:r>
              <a:rPr lang="it-IT" altLang="it-IT" sz="2800" smtClean="0"/>
              <a:t>Il significato di una frase non è dato solo dal significato delle parole</a:t>
            </a:r>
          </a:p>
          <a:p>
            <a:pPr eaLnBrk="1" hangingPunct="1">
              <a:buFontTx/>
              <a:buNone/>
            </a:pPr>
            <a:endParaRPr lang="it-IT" altLang="it-IT" sz="2800" smtClean="0"/>
          </a:p>
          <a:p>
            <a:pPr eaLnBrk="1" hangingPunct="1">
              <a:buFontTx/>
              <a:buNone/>
            </a:pPr>
            <a:r>
              <a:rPr lang="it-IT" altLang="it-IT" sz="2800" smtClean="0"/>
              <a:t>Si richiede la conoscenza delle regole che governano:</a:t>
            </a:r>
          </a:p>
          <a:p>
            <a:pPr eaLnBrk="1" hangingPunct="1"/>
            <a:r>
              <a:rPr lang="it-IT" altLang="it-IT" sz="2800" i="1" smtClean="0">
                <a:solidFill>
                  <a:srgbClr val="00B050"/>
                </a:solidFill>
              </a:rPr>
              <a:t>il significato con cui le parole sono combinate,</a:t>
            </a:r>
          </a:p>
          <a:p>
            <a:pPr eaLnBrk="1" hangingPunct="1"/>
            <a:r>
              <a:rPr lang="it-IT" altLang="it-IT" sz="2800" i="1" smtClean="0">
                <a:solidFill>
                  <a:srgbClr val="00B050"/>
                </a:solidFill>
              </a:rPr>
              <a:t>l’ordine con cui compaiono, </a:t>
            </a:r>
          </a:p>
          <a:p>
            <a:pPr eaLnBrk="1" hangingPunct="1"/>
            <a:r>
              <a:rPr lang="it-IT" altLang="it-IT" sz="2800" i="1" smtClean="0">
                <a:solidFill>
                  <a:srgbClr val="00B050"/>
                </a:solidFill>
              </a:rPr>
              <a:t>i legami che le legano ad altri termini all’interno ed all’esterno della frase. </a:t>
            </a:r>
          </a:p>
          <a:p>
            <a:pPr eaLnBrk="1" hangingPunct="1">
              <a:buFontTx/>
              <a:buNone/>
            </a:pPr>
            <a:endParaRPr lang="it-IT" altLang="it-IT" sz="2800" smtClean="0"/>
          </a:p>
          <a:p>
            <a:pPr eaLnBrk="1" hangingPunct="1">
              <a:buFontTx/>
              <a:buNone/>
            </a:pPr>
            <a:r>
              <a:rPr lang="it-IT" altLang="it-IT" sz="2800" smtClean="0"/>
              <a:t>E’ spesso necessario fare delle inferenze ed avere una conoscenza del mondo.</a:t>
            </a:r>
            <a:endParaRPr lang="en-GB" altLang="it-IT"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2531" name="Rectangle 3"/>
          <p:cNvSpPr>
            <a:spLocks noGrp="1" noChangeArrowheads="1"/>
          </p:cNvSpPr>
          <p:nvPr>
            <p:ph type="body" idx="1"/>
          </p:nvPr>
        </p:nvSpPr>
        <p:spPr>
          <a:xfrm>
            <a:off x="71438" y="1457325"/>
            <a:ext cx="8929687" cy="5329238"/>
          </a:xfrm>
        </p:spPr>
        <p:txBody>
          <a:bodyPr/>
          <a:lstStyle/>
          <a:p>
            <a:pPr algn="ctr" eaLnBrk="1" hangingPunct="1">
              <a:lnSpc>
                <a:spcPct val="80000"/>
              </a:lnSpc>
              <a:buFontTx/>
              <a:buNone/>
            </a:pPr>
            <a:r>
              <a:rPr lang="it-IT" altLang="it-IT" sz="2800" b="1" i="1" smtClean="0"/>
              <a:t>Lo spazio di ricerca: esplosione combinatoriale</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Sostanzialmente l’ambiguità aumenta il numero delle possibili interpretazioni delle espressioni in linguaggio naturale da controllare. L’esplosione combinatoriale deriva dal dover moltiplicare le analisi per ciascuna diversa interpretazione. </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Es. Supponiamo che ciascuna parola di una frase di 10 parole possa avere 3 interpretazioni: il numero totale delle interpretazioni della frase sarebbe</a:t>
            </a:r>
          </a:p>
          <a:p>
            <a:pPr eaLnBrk="1" hangingPunct="1">
              <a:lnSpc>
                <a:spcPct val="80000"/>
              </a:lnSpc>
              <a:buFontTx/>
              <a:buNone/>
            </a:pPr>
            <a:endParaRPr lang="it-IT" altLang="it-IT" sz="2800" smtClean="0"/>
          </a:p>
          <a:p>
            <a:pPr algn="ctr" eaLnBrk="1" hangingPunct="1">
              <a:lnSpc>
                <a:spcPct val="80000"/>
              </a:lnSpc>
              <a:buFontTx/>
              <a:buNone/>
            </a:pPr>
            <a:r>
              <a:rPr lang="it-IT" altLang="it-IT" sz="2800" smtClean="0"/>
              <a:t>3*3*3*3*3*3*3*3*3*3= 59049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3555" name="Rectangle 3"/>
          <p:cNvSpPr>
            <a:spLocks noGrp="1" noChangeArrowheads="1"/>
          </p:cNvSpPr>
          <p:nvPr>
            <p:ph type="body" idx="1"/>
          </p:nvPr>
        </p:nvSpPr>
        <p:spPr>
          <a:xfrm>
            <a:off x="433388" y="1412875"/>
            <a:ext cx="8459787" cy="5329238"/>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400" i="1" dirty="0" smtClean="0">
                <a:solidFill>
                  <a:srgbClr val="00B050"/>
                </a:solidFill>
              </a:rPr>
              <a:t>Ambiguità globale</a:t>
            </a:r>
            <a:r>
              <a:rPr lang="it-IT" altLang="it-IT" sz="2400" dirty="0" smtClean="0">
                <a:solidFill>
                  <a:srgbClr val="00B050"/>
                </a:solidFill>
              </a:rPr>
              <a:t>:</a:t>
            </a:r>
          </a:p>
          <a:p>
            <a:pPr eaLnBrk="1" hangingPunct="1">
              <a:lnSpc>
                <a:spcPct val="90000"/>
              </a:lnSpc>
              <a:buFontTx/>
              <a:buNone/>
            </a:pPr>
            <a:r>
              <a:rPr lang="it-IT" altLang="it-IT" sz="2400" dirty="0" smtClean="0"/>
              <a:t>“Giovanni conosce molte più ragazze di Mario”</a:t>
            </a:r>
          </a:p>
          <a:p>
            <a:pPr eaLnBrk="1" hangingPunct="1">
              <a:lnSpc>
                <a:spcPct val="90000"/>
              </a:lnSpc>
              <a:buFontTx/>
              <a:buNone/>
            </a:pPr>
            <a:r>
              <a:rPr lang="it-IT" altLang="it-IT" sz="2400" i="1" dirty="0" smtClean="0">
                <a:solidFill>
                  <a:srgbClr val="00B050"/>
                </a:solidFill>
              </a:rPr>
              <a:t>Ambiguità locale:</a:t>
            </a:r>
          </a:p>
          <a:p>
            <a:pPr eaLnBrk="1" hangingPunct="1">
              <a:lnSpc>
                <a:spcPct val="90000"/>
              </a:lnSpc>
              <a:buFontTx/>
              <a:buNone/>
            </a:pPr>
            <a:r>
              <a:rPr lang="it-IT" altLang="it-IT" sz="2400" dirty="0" smtClean="0"/>
              <a:t>“anche se lui ne conosce molte”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Ambiguità locale </a:t>
            </a:r>
            <a:r>
              <a:rPr lang="it-IT" altLang="it-IT" sz="2800" dirty="0" smtClean="0"/>
              <a:t>significa che una parte della frase può avere più di una interpretazione</a:t>
            </a:r>
          </a:p>
          <a:p>
            <a:pPr eaLnBrk="1" hangingPunct="1">
              <a:lnSpc>
                <a:spcPct val="90000"/>
              </a:lnSpc>
              <a:buFontTx/>
              <a:buNone/>
            </a:pPr>
            <a:r>
              <a:rPr lang="it-IT" altLang="it-IT" sz="2800" i="1" dirty="0">
                <a:solidFill>
                  <a:srgbClr val="00B050"/>
                </a:solidFill>
                <a:effectLst>
                  <a:outerShdw blurRad="38100" dist="38100" dir="2700000" algn="tl">
                    <a:srgbClr val="000000">
                      <a:alpha val="43137"/>
                    </a:srgbClr>
                  </a:outerShdw>
                </a:effectLst>
              </a:rPr>
              <a:t>Ambiguità globale </a:t>
            </a:r>
            <a:r>
              <a:rPr lang="it-IT" altLang="it-IT" sz="2800" dirty="0" smtClean="0"/>
              <a:t>significa che l’intera frase può avere più di una interpretazione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4579" name="Rectangle 3"/>
          <p:cNvSpPr>
            <a:spLocks noGrp="1" noChangeArrowheads="1"/>
          </p:cNvSpPr>
          <p:nvPr>
            <p:ph type="body" idx="1"/>
          </p:nvPr>
        </p:nvSpPr>
        <p:spPr>
          <a:xfrm>
            <a:off x="722313" y="1484313"/>
            <a:ext cx="8170862" cy="5329237"/>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rPr>
              <a:t>L’ambiguità locale si può talvolta risolvere con l’analisi sintattica</a:t>
            </a: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es. The </a:t>
            </a:r>
            <a:r>
              <a:rPr lang="it-IT" altLang="it-IT" sz="2800" dirty="0" err="1" smtClean="0"/>
              <a:t>old</a:t>
            </a:r>
            <a:r>
              <a:rPr lang="it-IT" altLang="it-IT" sz="2800" dirty="0" smtClean="0"/>
              <a:t> </a:t>
            </a:r>
            <a:r>
              <a:rPr lang="it-IT" altLang="it-IT" sz="2800" dirty="0" err="1" smtClean="0"/>
              <a:t>trains</a:t>
            </a:r>
            <a:r>
              <a:rPr lang="it-IT" altLang="it-IT" sz="2800" dirty="0" smtClean="0"/>
              <a:t> …</a:t>
            </a:r>
          </a:p>
          <a:p>
            <a:pPr eaLnBrk="1" hangingPunct="1">
              <a:lnSpc>
                <a:spcPct val="90000"/>
              </a:lnSpc>
              <a:buFontTx/>
              <a:buNone/>
            </a:pPr>
            <a:r>
              <a:rPr lang="it-IT" altLang="it-IT" sz="2800" dirty="0" smtClean="0"/>
              <a:t>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young</a:t>
            </a:r>
            <a:r>
              <a:rPr lang="it-IT" altLang="it-IT" sz="2800" i="1" dirty="0" smtClean="0">
                <a:effectLst>
                  <a:outerShdw blurRad="38100" dist="38100" dir="2700000" algn="tl">
                    <a:srgbClr val="000000">
                      <a:alpha val="43137"/>
                    </a:srgbClr>
                  </a:outerShdw>
                </a:effectLst>
              </a:rPr>
              <a:t>			(1)</a:t>
            </a:r>
          </a:p>
          <a:p>
            <a:pPr eaLnBrk="1" hangingPunct="1">
              <a:lnSpc>
                <a:spcPct val="90000"/>
              </a:lnSpc>
              <a:buFontTx/>
              <a:buNone/>
            </a:pP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left</a:t>
            </a:r>
            <a:r>
              <a:rPr lang="it-IT" altLang="it-IT" sz="2800" i="1" dirty="0" smtClean="0">
                <a:effectLst>
                  <a:outerShdw blurRad="38100" dist="38100" dir="2700000" algn="tl">
                    <a:srgbClr val="000000">
                      <a:alpha val="43137"/>
                    </a:srgbClr>
                  </a:outerShdw>
                </a:effectLst>
              </a:rPr>
              <a:t> the station		(2)</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La sintassi permette di disambiguare che </a:t>
            </a:r>
            <a:r>
              <a:rPr lang="it-IT" altLang="it-IT" sz="2800" i="1" dirty="0" err="1" smtClean="0"/>
              <a:t>train</a:t>
            </a:r>
            <a:r>
              <a:rPr lang="it-IT" altLang="it-IT" sz="2800" dirty="0" smtClean="0"/>
              <a:t> nella frase 1 è verbo e nella frase 2 è sostantivo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5603" name="Rectangle 3"/>
          <p:cNvSpPr>
            <a:spLocks noGrp="1" noChangeArrowheads="1"/>
          </p:cNvSpPr>
          <p:nvPr>
            <p:ph type="body" idx="1"/>
          </p:nvPr>
        </p:nvSpPr>
        <p:spPr>
          <a:xfrm>
            <a:off x="433388" y="1557338"/>
            <a:ext cx="8459787" cy="5256212"/>
          </a:xfrm>
        </p:spPr>
        <p:txBody>
          <a:bodyPr/>
          <a:lstStyle/>
          <a:p>
            <a:pPr algn="ctr" eaLnBrk="1" hangingPunct="1">
              <a:lnSpc>
                <a:spcPct val="80000"/>
              </a:lnSpc>
              <a:buFontTx/>
              <a:buNone/>
            </a:pPr>
            <a:r>
              <a:rPr lang="it-IT" altLang="it-IT" sz="2800" b="1" i="1" smtClean="0"/>
              <a:t>Ambiguità locale - globale</a:t>
            </a:r>
          </a:p>
          <a:p>
            <a:pPr eaLnBrk="1" hangingPunct="1">
              <a:lnSpc>
                <a:spcPct val="80000"/>
              </a:lnSpc>
              <a:buFontTx/>
              <a:buNone/>
            </a:pPr>
            <a:endParaRPr lang="it-IT" altLang="it-IT" sz="2800" smtClean="0"/>
          </a:p>
          <a:p>
            <a:pPr eaLnBrk="1" hangingPunct="1">
              <a:lnSpc>
                <a:spcPct val="80000"/>
              </a:lnSpc>
              <a:buFontTx/>
              <a:buNone/>
            </a:pPr>
            <a:r>
              <a:rPr lang="it-IT" altLang="it-IT" sz="2800" i="1" smtClean="0">
                <a:solidFill>
                  <a:srgbClr val="00B050"/>
                </a:solidFill>
              </a:rPr>
              <a:t>L’ambiguità globale richiede un’analisi semantica e pragmatica </a:t>
            </a:r>
          </a:p>
          <a:p>
            <a:pPr eaLnBrk="1" hangingPunct="1">
              <a:lnSpc>
                <a:spcPct val="80000"/>
              </a:lnSpc>
              <a:buFontTx/>
              <a:buNone/>
            </a:pPr>
            <a:endParaRPr lang="it-IT" altLang="it-IT" sz="2800" i="1" smtClean="0"/>
          </a:p>
          <a:p>
            <a:pPr eaLnBrk="1" hangingPunct="1">
              <a:lnSpc>
                <a:spcPct val="80000"/>
              </a:lnSpc>
              <a:buFontTx/>
              <a:buNone/>
            </a:pPr>
            <a:r>
              <a:rPr lang="it-IT" altLang="it-IT" sz="2800" smtClean="0"/>
              <a:t>es. Vidi il Gran Canyon volare a New York	(1)</a:t>
            </a:r>
          </a:p>
          <a:p>
            <a:pPr eaLnBrk="1" hangingPunct="1">
              <a:lnSpc>
                <a:spcPct val="80000"/>
              </a:lnSpc>
              <a:buFontTx/>
              <a:buNone/>
            </a:pPr>
            <a:r>
              <a:rPr lang="it-IT" altLang="it-IT" sz="2800" smtClean="0"/>
              <a:t>	  Vidi il Boeing 747 volare a New York	(2)</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Il significato delle due frasi viene disambiguato perché sappiamo cosa può volare e cosa no (</a:t>
            </a:r>
            <a:r>
              <a:rPr lang="it-IT" altLang="it-IT" sz="2800" i="1" smtClean="0"/>
              <a:t>semantica</a:t>
            </a:r>
            <a:r>
              <a:rPr lang="it-IT" altLang="it-IT" sz="2800" smtClean="0"/>
              <a:t>).</a:t>
            </a:r>
          </a:p>
          <a:p>
            <a:pPr eaLnBrk="1" hangingPunct="1">
              <a:lnSpc>
                <a:spcPct val="80000"/>
              </a:lnSpc>
              <a:buFontTx/>
              <a:buNone/>
            </a:pPr>
            <a:r>
              <a:rPr lang="it-IT" altLang="it-IT" sz="2800" smtClean="0"/>
              <a:t>In particolari circostanze le interpretazioni possono cambiare (</a:t>
            </a:r>
            <a:r>
              <a:rPr lang="it-IT" altLang="it-IT" sz="2800" i="1" smtClean="0"/>
              <a:t>pragmatica</a:t>
            </a:r>
            <a:r>
              <a:rPr lang="it-IT" altLang="it-IT" sz="280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6627" name="Rectangle 3"/>
          <p:cNvSpPr>
            <a:spLocks noGrp="1" noChangeArrowheads="1"/>
          </p:cNvSpPr>
          <p:nvPr>
            <p:ph type="body" idx="1"/>
          </p:nvPr>
        </p:nvSpPr>
        <p:spPr>
          <a:xfrm>
            <a:off x="685800" y="1697038"/>
            <a:ext cx="8134350" cy="4611687"/>
          </a:xfrm>
        </p:spPr>
        <p:txBody>
          <a:bodyPr/>
          <a:lstStyle/>
          <a:p>
            <a:pPr algn="ctr" eaLnBrk="1" hangingPunct="1">
              <a:buFontTx/>
              <a:buNone/>
            </a:pPr>
            <a:r>
              <a:rPr lang="it-IT" altLang="it-IT" sz="2800" i="1" dirty="0" smtClean="0">
                <a:solidFill>
                  <a:srgbClr val="00B050"/>
                </a:solidFill>
              </a:rPr>
              <a:t>Ambiguità categoriale</a:t>
            </a:r>
          </a:p>
          <a:p>
            <a:pPr eaLnBrk="1" hangingPunct="1">
              <a:buFontTx/>
              <a:buNone/>
            </a:pPr>
            <a:r>
              <a:rPr lang="it-IT" altLang="it-IT" sz="2800" dirty="0" smtClean="0"/>
              <a:t>(</a:t>
            </a:r>
            <a:r>
              <a:rPr lang="it-IT" altLang="it-IT" sz="2800" dirty="0" smtClean="0">
                <a:effectLst>
                  <a:outerShdw blurRad="38100" dist="38100" dir="2700000" algn="tl">
                    <a:srgbClr val="000000">
                      <a:alpha val="43137"/>
                    </a:srgbClr>
                  </a:outerShdw>
                </a:effectLst>
              </a:rPr>
              <a:t>1)</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is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money</a:t>
            </a:r>
            <a:r>
              <a:rPr lang="it-IT" altLang="it-IT" sz="2800" i="1" dirty="0" smtClean="0">
                <a:effectLst>
                  <a:outerShdw blurRad="38100" dist="38100" dir="2700000" algn="tl">
                    <a:srgbClr val="000000">
                      <a:alpha val="43137"/>
                    </a:srgbClr>
                  </a:outerShdw>
                </a:effectLst>
              </a:rPr>
              <a:t> </a:t>
            </a:r>
            <a:r>
              <a:rPr lang="it-IT" altLang="it-IT" sz="2800" dirty="0" smtClean="0"/>
              <a:t>(sostantivo)</a:t>
            </a:r>
          </a:p>
          <a:p>
            <a:pPr eaLnBrk="1" hangingPunct="1">
              <a:buFontTx/>
              <a:buNone/>
            </a:pPr>
            <a:r>
              <a:rPr lang="it-IT" altLang="it-IT" sz="2800" dirty="0" smtClean="0"/>
              <a:t>(2)</a:t>
            </a:r>
            <a:r>
              <a:rPr lang="it-IT" altLang="it-IT" sz="2800" i="1" dirty="0">
                <a:effectLst>
                  <a:outerShdw blurRad="38100" dist="38100" dir="2700000" algn="tl">
                    <a:srgbClr val="000000">
                      <a:alpha val="43137"/>
                    </a:srgbClr>
                  </a:outerShdw>
                </a:effectLst>
              </a:rPr>
              <a:t>Time me on the last </a:t>
            </a:r>
            <a:r>
              <a:rPr lang="it-IT" altLang="it-IT" sz="2800" i="1" dirty="0" err="1">
                <a:effectLst>
                  <a:outerShdw blurRad="38100" dist="38100" dir="2700000" algn="tl">
                    <a:srgbClr val="000000">
                      <a:alpha val="43137"/>
                    </a:srgbClr>
                  </a:outerShdw>
                </a:effectLst>
              </a:rPr>
              <a:t>lap</a:t>
            </a:r>
            <a:r>
              <a:rPr lang="it-IT" altLang="it-IT" sz="2800" i="1" dirty="0">
                <a:effectLst>
                  <a:outerShdw blurRad="38100" dist="38100" dir="2700000" algn="tl">
                    <a:srgbClr val="000000">
                      <a:alpha val="43137"/>
                    </a:srgbClr>
                  </a:outerShdw>
                </a:effectLst>
              </a:rPr>
              <a:t> </a:t>
            </a:r>
            <a:r>
              <a:rPr lang="it-IT" altLang="it-IT" sz="2800" dirty="0" smtClean="0"/>
              <a:t>(verbo)</a:t>
            </a:r>
          </a:p>
          <a:p>
            <a:pPr eaLnBrk="1" hangingPunct="1">
              <a:buFontTx/>
              <a:buNone/>
            </a:pPr>
            <a:r>
              <a:rPr lang="it-IT" altLang="it-IT" sz="2800" dirty="0" smtClean="0"/>
              <a:t>L’analisi sintattica aiuta ad identificare la categoria corretta</a:t>
            </a:r>
          </a:p>
          <a:p>
            <a:pPr eaLnBrk="1" hangingPunct="1">
              <a:buFontTx/>
              <a:buNone/>
            </a:pPr>
            <a:endParaRPr lang="it-IT" altLang="it-IT" sz="2800" dirty="0" smtClean="0"/>
          </a:p>
          <a:p>
            <a:pPr eaLnBrk="1" hangingPunct="1">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flies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like</a:t>
            </a:r>
            <a:r>
              <a:rPr lang="it-IT" altLang="it-IT" sz="2800" i="1" dirty="0" smtClean="0">
                <a:effectLst>
                  <a:outerShdw blurRad="38100" dist="38100" dir="2700000" algn="tl">
                    <a:srgbClr val="000000">
                      <a:alpha val="43137"/>
                    </a:srgbClr>
                  </a:outerShdw>
                </a:effectLst>
              </a:rPr>
              <a:t> an </a:t>
            </a:r>
            <a:r>
              <a:rPr lang="it-IT" altLang="it-IT" sz="2800" i="1" dirty="0" err="1" smtClean="0">
                <a:effectLst>
                  <a:outerShdw blurRad="38100" dist="38100" dir="2700000" algn="tl">
                    <a:srgbClr val="000000">
                      <a:alpha val="43137"/>
                    </a:srgbClr>
                  </a:outerShdw>
                </a:effectLst>
              </a:rPr>
              <a:t>arrow</a:t>
            </a:r>
            <a:endParaRPr lang="it-IT" altLang="it-IT" sz="2800" i="1" dirty="0" smtClean="0">
              <a:effectLst>
                <a:outerShdw blurRad="38100" dist="38100" dir="2700000" algn="tl">
                  <a:srgbClr val="000000">
                    <a:alpha val="43137"/>
                  </a:srgbClr>
                </a:outerShdw>
              </a:effectLst>
            </a:endParaRPr>
          </a:p>
          <a:p>
            <a:pPr eaLnBrk="1" hangingPunct="1">
              <a:buFontTx/>
              <a:buNone/>
            </a:pPr>
            <a:r>
              <a:rPr lang="it-IT" altLang="it-IT" sz="2800" dirty="0" smtClean="0"/>
              <a:t>Esistono 5 possibili analisi sintattiche per questa frase dove </a:t>
            </a:r>
            <a:r>
              <a:rPr lang="it-IT" altLang="it-IT" sz="2800" i="1" dirty="0" smtClean="0"/>
              <a:t>time</a:t>
            </a:r>
            <a:r>
              <a:rPr lang="it-IT" altLang="it-IT" sz="2800" dirty="0" smtClean="0"/>
              <a:t> può essere sostantivo, verbo, aggettivo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143000"/>
          </a:xfrm>
        </p:spPr>
        <p:txBody>
          <a:bodyPr/>
          <a:lstStyle/>
          <a:p>
            <a:pPr eaLnBrk="1" hangingPunct="1"/>
            <a:r>
              <a:rPr lang="it-IT" altLang="it-IT" smtClean="0"/>
              <a:t>Tipi di ambiguità </a:t>
            </a:r>
          </a:p>
        </p:txBody>
      </p:sp>
      <p:sp>
        <p:nvSpPr>
          <p:cNvPr id="27651" name="Rectangle 3"/>
          <p:cNvSpPr>
            <a:spLocks noGrp="1" noChangeArrowheads="1"/>
          </p:cNvSpPr>
          <p:nvPr>
            <p:ph type="body" idx="1"/>
          </p:nvPr>
        </p:nvSpPr>
        <p:spPr>
          <a:xfrm>
            <a:off x="357188" y="1143000"/>
            <a:ext cx="8129587" cy="5715000"/>
          </a:xfrm>
        </p:spPr>
        <p:txBody>
          <a:bodyPr/>
          <a:lstStyle/>
          <a:p>
            <a:pPr algn="ctr" eaLnBrk="1" hangingPunct="1">
              <a:lnSpc>
                <a:spcPct val="80000"/>
              </a:lnSpc>
              <a:buFontTx/>
              <a:buNone/>
            </a:pPr>
            <a:r>
              <a:rPr lang="it-IT" altLang="it-IT" sz="2800" i="1" dirty="0" smtClean="0">
                <a:solidFill>
                  <a:srgbClr val="00B050"/>
                </a:solidFill>
              </a:rPr>
              <a:t>Word-</a:t>
            </a:r>
            <a:r>
              <a:rPr lang="it-IT" altLang="it-IT" sz="2800" i="1" dirty="0" err="1" smtClean="0">
                <a:solidFill>
                  <a:srgbClr val="00B050"/>
                </a:solidFill>
              </a:rPr>
              <a:t>sense</a:t>
            </a:r>
            <a:r>
              <a:rPr lang="it-IT" altLang="it-IT" sz="2800" i="1" dirty="0" smtClean="0">
                <a:solidFill>
                  <a:srgbClr val="00B050"/>
                </a:solidFill>
              </a:rPr>
              <a:t> </a:t>
            </a:r>
            <a:r>
              <a:rPr lang="it-IT" altLang="it-IT" sz="2800" i="1" dirty="0" err="1" smtClean="0">
                <a:solidFill>
                  <a:srgbClr val="00B050"/>
                </a:solidFill>
              </a:rPr>
              <a:t>ambiguity</a:t>
            </a:r>
            <a:endParaRPr lang="it-IT" altLang="it-IT" sz="2800" i="1" dirty="0" smtClean="0">
              <a:solidFill>
                <a:srgbClr val="00B050"/>
              </a:solidFill>
            </a:endParaRP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Una parola ha diversi significati (sensi)</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battery</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smtClean="0">
                <a:effectLst>
                  <a:outerShdw blurRad="38100" dist="38100" dir="2700000" algn="tl">
                    <a:srgbClr val="000000">
                      <a:alpha val="43137"/>
                    </a:srgbClr>
                  </a:outerShdw>
                </a:effectLst>
              </a:rPr>
              <a:t>charged</a:t>
            </a:r>
            <a:r>
              <a:rPr lang="it-IT" altLang="it-IT" sz="2800" i="1" u="sng" dirty="0" smtClean="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jump</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leads</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dirty="0" smtClean="0"/>
              <a:t>(2) </a:t>
            </a:r>
            <a:r>
              <a:rPr lang="it-IT" altLang="it-IT" sz="2800" i="1" dirty="0" err="1" smtClean="0">
                <a:effectLst>
                  <a:outerShdw blurRad="38100" dist="38100" dir="2700000" algn="tl">
                    <a:srgbClr val="000000">
                      <a:alpha val="43137"/>
                    </a:srgbClr>
                  </a:outerShdw>
                </a:effectLst>
              </a:rPr>
              <a:t>Thief</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a:effectLst>
                  <a:outerShdw blurRad="38100" dist="38100" dir="2700000" algn="tl">
                    <a:srgbClr val="000000">
                      <a:alpha val="43137"/>
                    </a:srgbClr>
                  </a:outerShdw>
                </a:effectLst>
              </a:rPr>
              <a:t>charged</a:t>
            </a:r>
            <a:r>
              <a:rPr lang="it-IT" altLang="it-IT" sz="2800" i="1" u="sng" dirty="0">
                <a:effectLst>
                  <a:outerShdw blurRad="38100" dist="38100" dir="2700000" algn="tl">
                    <a:srgbClr val="000000">
                      <a:alpha val="43137"/>
                    </a:srgbClr>
                  </a:outerShdw>
                </a:effectLst>
              </a:rPr>
              <a:t> by </a:t>
            </a:r>
            <a:r>
              <a:rPr lang="it-IT" altLang="it-IT" sz="2800" i="1" dirty="0" smtClean="0">
                <a:effectLst>
                  <a:outerShdw blurRad="38100" dist="38100" dir="2700000" algn="tl">
                    <a:srgbClr val="000000">
                      <a:alpha val="43137"/>
                    </a:srgbClr>
                  </a:outerShdw>
                </a:effectLst>
              </a:rPr>
              <a:t>PC Smith</a:t>
            </a:r>
          </a:p>
          <a:p>
            <a:pPr eaLnBrk="1" hangingPunct="1">
              <a:lnSpc>
                <a:spcPct val="80000"/>
              </a:lnSpc>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lecturer</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a:effectLst>
                  <a:outerShdw blurRad="38100" dist="38100" dir="2700000" algn="tl">
                    <a:srgbClr val="000000">
                      <a:alpha val="43137"/>
                    </a:srgbClr>
                  </a:outerShdw>
                </a:effectLst>
              </a:rPr>
              <a:t>charged</a:t>
            </a:r>
            <a:r>
              <a:rPr lang="it-IT" altLang="it-IT" sz="2800" i="1" u="sng" dirty="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students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recruitment</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sintattica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charged</a:t>
            </a:r>
            <a:r>
              <a:rPr lang="it-IT" altLang="it-IT" sz="2800" i="1" dirty="0" smtClean="0"/>
              <a:t> with, </a:t>
            </a:r>
            <a:r>
              <a:rPr lang="it-IT" altLang="it-IT" sz="2800" i="1" dirty="0" err="1" smtClean="0"/>
              <a:t>charged</a:t>
            </a:r>
            <a:r>
              <a:rPr lang="it-IT" altLang="it-IT" sz="2800" i="1" dirty="0" smtClean="0"/>
              <a:t> by</a:t>
            </a:r>
          </a:p>
          <a:p>
            <a:pPr eaLnBrk="1" hangingPunct="1">
              <a:lnSpc>
                <a:spcPct val="80000"/>
              </a:lnSpc>
              <a:buFontTx/>
              <a:buNone/>
            </a:pPr>
            <a:endParaRPr lang="it-IT" altLang="it-IT" sz="2800" i="1" u="sng" dirty="0">
              <a:effectLst>
                <a:outerShdw blurRad="38100" dist="38100" dir="2700000" algn="tl">
                  <a:srgbClr val="000000">
                    <a:alpha val="43137"/>
                  </a:srgbClr>
                </a:outerShdw>
              </a:effectLst>
            </a:endParaRPr>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semantica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jump</a:t>
            </a:r>
            <a:r>
              <a:rPr lang="it-IT" altLang="it-IT" sz="2800" i="1" dirty="0" smtClean="0"/>
              <a:t> </a:t>
            </a:r>
            <a:r>
              <a:rPr lang="it-IT" altLang="it-IT" sz="2800" i="1" dirty="0" err="1" smtClean="0"/>
              <a:t>leads</a:t>
            </a:r>
            <a:r>
              <a:rPr lang="it-IT" altLang="it-IT" sz="2800" i="1" dirty="0" smtClean="0"/>
              <a:t> , </a:t>
            </a:r>
            <a:r>
              <a:rPr lang="it-IT" altLang="it-IT" sz="2800" i="1" dirty="0" err="1" smtClean="0"/>
              <a:t>student</a:t>
            </a:r>
            <a:r>
              <a:rPr lang="it-IT" altLang="it-IT" sz="2800" i="1" dirty="0" smtClean="0"/>
              <a:t> </a:t>
            </a:r>
            <a:r>
              <a:rPr lang="it-IT" altLang="it-IT" sz="2800" i="1" dirty="0" err="1" smtClean="0"/>
              <a:t>recruitment</a:t>
            </a:r>
            <a:r>
              <a:rPr lang="it-IT" altLang="it-IT" sz="2800" i="1"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8675" name="Rectangle 3"/>
          <p:cNvSpPr>
            <a:spLocks noGrp="1" noChangeArrowheads="1"/>
          </p:cNvSpPr>
          <p:nvPr>
            <p:ph type="body" idx="1"/>
          </p:nvPr>
        </p:nvSpPr>
        <p:spPr>
          <a:xfrm>
            <a:off x="539750" y="1773238"/>
            <a:ext cx="8353425" cy="4968875"/>
          </a:xfrm>
        </p:spPr>
        <p:txBody>
          <a:bodyPr/>
          <a:lstStyle/>
          <a:p>
            <a:pPr algn="ctr" eaLnBrk="1" hangingPunct="1">
              <a:lnSpc>
                <a:spcPct val="80000"/>
              </a:lnSpc>
              <a:buFontTx/>
              <a:buNone/>
            </a:pPr>
            <a:r>
              <a:rPr lang="it-IT" altLang="it-IT" sz="2800" i="1" dirty="0" smtClean="0">
                <a:solidFill>
                  <a:srgbClr val="00B050"/>
                </a:solidFill>
              </a:rPr>
              <a:t>Ambiguità strutturale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t>
            </a:r>
            <a:r>
              <a:rPr lang="it-IT" altLang="it-IT" sz="2800" i="1" dirty="0" smtClean="0">
                <a:effectLst>
                  <a:outerShdw blurRad="38100" dist="38100" dir="2700000" algn="tl">
                    <a:srgbClr val="000000">
                      <a:alpha val="43137"/>
                    </a:srgbClr>
                  </a:outerShdw>
                </a:effectLst>
              </a:rPr>
              <a:t>Metti la scatola sul tavolo dalla finestra nella cucina</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(1)Metti la scatola (una scatola specifica, quella sul tavolo ) dalla finestra nella cucina</a:t>
            </a:r>
          </a:p>
          <a:p>
            <a:pPr eaLnBrk="1" hangingPunct="1">
              <a:lnSpc>
                <a:spcPct val="80000"/>
              </a:lnSpc>
              <a:buFontTx/>
              <a:buNone/>
            </a:pPr>
            <a:r>
              <a:rPr lang="it-IT" altLang="it-IT" sz="2800" dirty="0" smtClean="0"/>
              <a:t>(2)Metti la scatola sul tavolo (un tavolo specifico) dalla finestra nella cucina</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Problema della </a:t>
            </a:r>
            <a:r>
              <a:rPr lang="it-IT" altLang="it-IT" sz="2800" i="1" dirty="0" smtClean="0">
                <a:solidFill>
                  <a:srgbClr val="00B050"/>
                </a:solidFill>
                <a:effectLst>
                  <a:outerShdw blurRad="38100" dist="38100" dir="2700000" algn="tl">
                    <a:srgbClr val="000000">
                      <a:alpha val="43137"/>
                    </a:srgbClr>
                  </a:outerShdw>
                </a:effectLst>
              </a:rPr>
              <a:t>ambiguità proposizionale </a:t>
            </a:r>
            <a:r>
              <a:rPr lang="it-IT" altLang="it-IT" sz="2800" dirty="0" smtClean="0"/>
              <a:t>(in assenza di punteggiatura)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9699" name="Rectangle 3"/>
          <p:cNvSpPr>
            <a:spLocks noGrp="1" noChangeArrowheads="1"/>
          </p:cNvSpPr>
          <p:nvPr>
            <p:ph type="body" idx="1"/>
          </p:nvPr>
        </p:nvSpPr>
        <p:spPr>
          <a:xfrm>
            <a:off x="323850" y="1341438"/>
            <a:ext cx="8820150" cy="5300662"/>
          </a:xfrm>
        </p:spPr>
        <p:txBody>
          <a:bodyPr/>
          <a:lstStyle/>
          <a:p>
            <a:pPr algn="ctr" eaLnBrk="1" hangingPunct="1">
              <a:lnSpc>
                <a:spcPct val="80000"/>
              </a:lnSpc>
              <a:buFontTx/>
              <a:buNone/>
            </a:pPr>
            <a:r>
              <a:rPr lang="it-IT" altLang="it-IT" sz="2800" i="1" dirty="0" smtClean="0">
                <a:solidFill>
                  <a:srgbClr val="00B050"/>
                </a:solidFill>
              </a:rPr>
              <a:t>Ambiguità referenziale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i="1" dirty="0" smtClean="0"/>
              <a:t>“</a:t>
            </a:r>
            <a:r>
              <a:rPr lang="it-IT" altLang="it-IT" sz="2800" i="1" dirty="0" smtClean="0">
                <a:effectLst>
                  <a:outerShdw blurRad="38100" dist="38100" dir="2700000" algn="tl">
                    <a:srgbClr val="000000">
                      <a:alpha val="43137"/>
                    </a:srgbClr>
                  </a:outerShdw>
                </a:effectLst>
              </a:rPr>
              <a:t>Dopo che ebbero finito l’esame gli studenti e i professori lasciarono l’aula</a:t>
            </a:r>
            <a:r>
              <a:rPr lang="it-IT" altLang="it-IT" sz="2800" i="1"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 gli studenti finirono l’esame</a:t>
            </a:r>
          </a:p>
          <a:p>
            <a:pPr eaLnBrk="1" hangingPunct="1">
              <a:lnSpc>
                <a:spcPct val="80000"/>
              </a:lnSpc>
              <a:buFontTx/>
              <a:buNone/>
            </a:pPr>
            <a:r>
              <a:rPr lang="it-IT" altLang="it-IT" sz="2800" dirty="0" smtClean="0"/>
              <a:t>(2) gli studenti ed i professori finirono l’esame</a:t>
            </a:r>
          </a:p>
          <a:p>
            <a:pPr eaLnBrk="1" hangingPunct="1">
              <a:lnSpc>
                <a:spcPct val="80000"/>
              </a:lnSpc>
              <a:buFontTx/>
              <a:buNone/>
            </a:pPr>
            <a:r>
              <a:rPr lang="it-IT" altLang="it-IT" sz="2800" dirty="0" smtClean="0"/>
              <a:t>(3) gli studenti ed i professori  lasciarono l’aula</a:t>
            </a:r>
          </a:p>
          <a:p>
            <a:pPr eaLnBrk="1" hangingPunct="1">
              <a:lnSpc>
                <a:spcPct val="80000"/>
              </a:lnSpc>
              <a:spcBef>
                <a:spcPct val="0"/>
              </a:spcBef>
              <a:buFontTx/>
              <a:buNone/>
            </a:pPr>
            <a:endParaRPr lang="it-IT" altLang="it-IT" sz="2800" dirty="0" smtClean="0"/>
          </a:p>
          <a:p>
            <a:pPr eaLnBrk="1" hangingPunct="1">
              <a:lnSpc>
                <a:spcPct val="80000"/>
              </a:lnSpc>
              <a:buFontTx/>
              <a:buNone/>
            </a:pPr>
            <a:r>
              <a:rPr lang="it-IT" altLang="it-IT" sz="2800" dirty="0" smtClean="0">
                <a:solidFill>
                  <a:srgbClr val="00B050"/>
                </a:solidFill>
              </a:rPr>
              <a:t>Situazioni attese (usando i frame)</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t>Giovanni diede a Marco un regalo e lui ringraziò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30723" name="Rectangle 3"/>
          <p:cNvSpPr>
            <a:spLocks noGrp="1" noChangeArrowheads="1"/>
          </p:cNvSpPr>
          <p:nvPr>
            <p:ph type="body" idx="1"/>
          </p:nvPr>
        </p:nvSpPr>
        <p:spPr>
          <a:xfrm>
            <a:off x="395288" y="1557338"/>
            <a:ext cx="8713787" cy="4968875"/>
          </a:xfrm>
        </p:spPr>
        <p:txBody>
          <a:bodyPr/>
          <a:lstStyle/>
          <a:p>
            <a:pPr algn="ctr" eaLnBrk="1" hangingPunct="1">
              <a:buFontTx/>
              <a:buNone/>
            </a:pPr>
            <a:r>
              <a:rPr lang="it-IT" altLang="it-IT" sz="2800" i="1" dirty="0" smtClean="0">
                <a:solidFill>
                  <a:srgbClr val="00B050"/>
                </a:solidFill>
              </a:rPr>
              <a:t>Ellissi </a:t>
            </a:r>
          </a:p>
          <a:p>
            <a:pPr algn="ctr" eaLnBrk="1" hangingPunct="1">
              <a:buFontTx/>
              <a:buNone/>
            </a:pPr>
            <a:endParaRPr lang="it-IT" altLang="it-IT" sz="2800" i="1" dirty="0" smtClean="0"/>
          </a:p>
          <a:p>
            <a:pPr eaLnBrk="1" hangingPunct="1">
              <a:spcBef>
                <a:spcPct val="0"/>
              </a:spcBef>
              <a:buFontTx/>
              <a:buNone/>
            </a:pPr>
            <a:r>
              <a:rPr lang="it-IT" altLang="it-IT" sz="2800" dirty="0" smtClean="0"/>
              <a:t>Frasi incomplete dove non è chiaro il termine mancante.</a:t>
            </a:r>
          </a:p>
          <a:p>
            <a:pPr eaLnBrk="1" hangingPunct="1">
              <a:spcBef>
                <a:spcPct val="0"/>
              </a:spcBef>
              <a:buFontTx/>
              <a:buNone/>
            </a:pPr>
            <a:endParaRPr lang="it-IT" altLang="it-IT" sz="2800" dirty="0" smtClean="0"/>
          </a:p>
          <a:p>
            <a:pPr eaLnBrk="1" hangingPunct="1">
              <a:buFontTx/>
              <a:buNone/>
            </a:pPr>
            <a:r>
              <a:rPr lang="it-IT" altLang="it-IT" sz="2800" dirty="0" smtClean="0"/>
              <a:t>“</a:t>
            </a:r>
            <a:r>
              <a:rPr lang="it-IT" altLang="it-IT" sz="2800" i="1" dirty="0" smtClean="0">
                <a:effectLst>
                  <a:outerShdw blurRad="38100" dist="38100" dir="2700000" algn="tl">
                    <a:srgbClr val="000000">
                      <a:alpha val="43137"/>
                    </a:srgbClr>
                  </a:outerShdw>
                </a:effectLst>
              </a:rPr>
              <a:t>Giovanni aveva studiato molto e superò l’esame. Anche Mario</a:t>
            </a:r>
            <a:r>
              <a:rPr lang="it-IT" altLang="it-IT" sz="2800" dirty="0" smtClean="0"/>
              <a:t>”</a:t>
            </a:r>
          </a:p>
          <a:p>
            <a:pPr eaLnBrk="1" hangingPunct="1">
              <a:buFontTx/>
              <a:buNone/>
            </a:pPr>
            <a:endParaRPr lang="it-IT" altLang="it-IT" sz="2800" dirty="0" smtClean="0"/>
          </a:p>
          <a:p>
            <a:pPr eaLnBrk="1" hangingPunct="1">
              <a:buFontTx/>
              <a:buNone/>
            </a:pPr>
            <a:r>
              <a:rPr lang="it-IT" altLang="it-IT" sz="2800" dirty="0" smtClean="0"/>
              <a:t>(1)Mario aveva studiato molto</a:t>
            </a:r>
          </a:p>
          <a:p>
            <a:pPr eaLnBrk="1" hangingPunct="1">
              <a:buFontTx/>
              <a:buNone/>
            </a:pPr>
            <a:r>
              <a:rPr lang="it-IT" altLang="it-IT" sz="2800" dirty="0" smtClean="0"/>
              <a:t>(2)Mario superò l’esame</a:t>
            </a:r>
          </a:p>
          <a:p>
            <a:pPr eaLnBrk="1" hangingPunct="1">
              <a:buFontTx/>
              <a:buNone/>
            </a:pPr>
            <a:r>
              <a:rPr lang="it-IT" altLang="it-IT" sz="2800" dirty="0" smtClean="0"/>
              <a:t>(3)Mario aveva studiato molto e superò l’esame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0"/>
            <a:ext cx="7772400" cy="1143000"/>
          </a:xfrm>
        </p:spPr>
        <p:txBody>
          <a:bodyPr/>
          <a:lstStyle/>
          <a:p>
            <a:r>
              <a:rPr lang="it-IT" altLang="it-IT" smtClean="0"/>
              <a:t>Analisi del linguaggio naturale</a:t>
            </a:r>
            <a:endParaRPr lang="en-GB" altLang="it-IT" smtClean="0"/>
          </a:p>
        </p:txBody>
      </p:sp>
      <p:grpSp>
        <p:nvGrpSpPr>
          <p:cNvPr id="4099" name="Group 3"/>
          <p:cNvGrpSpPr>
            <a:grpSpLocks/>
          </p:cNvGrpSpPr>
          <p:nvPr/>
        </p:nvGrpSpPr>
        <p:grpSpPr bwMode="auto">
          <a:xfrm>
            <a:off x="914400" y="1219200"/>
            <a:ext cx="7162800" cy="5486400"/>
            <a:chOff x="576" y="768"/>
            <a:chExt cx="4512" cy="3456"/>
          </a:xfrm>
        </p:grpSpPr>
        <p:sp>
          <p:nvSpPr>
            <p:cNvPr id="4100" name="Oval 4"/>
            <p:cNvSpPr>
              <a:spLocks noChangeArrowheads="1"/>
            </p:cNvSpPr>
            <p:nvPr/>
          </p:nvSpPr>
          <p:spPr bwMode="auto">
            <a:xfrm>
              <a:off x="1440" y="1776"/>
              <a:ext cx="2784" cy="1680"/>
            </a:xfrm>
            <a:prstGeom prst="ellipse">
              <a:avLst/>
            </a:prstGeom>
            <a:solidFill>
              <a:srgbClr val="FFCCFF"/>
            </a:solidFill>
            <a:ln w="76200">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b="1" i="1"/>
                <a:t>tecnologie del linguaggio</a:t>
              </a:r>
              <a:endParaRPr lang="en-GB" altLang="it-IT" b="1" i="1"/>
            </a:p>
          </p:txBody>
        </p:sp>
        <p:sp>
          <p:nvSpPr>
            <p:cNvPr id="4101" name="Oval 5"/>
            <p:cNvSpPr>
              <a:spLocks noChangeArrowheads="1"/>
            </p:cNvSpPr>
            <p:nvPr/>
          </p:nvSpPr>
          <p:spPr bwMode="auto">
            <a:xfrm>
              <a:off x="1824" y="768"/>
              <a:ext cx="2112" cy="134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multimedialità /</a:t>
              </a:r>
            </a:p>
            <a:p>
              <a:pPr algn="ctr" eaLnBrk="1" hangingPunct="1">
                <a:buFontTx/>
                <a:buNone/>
              </a:pPr>
              <a:r>
                <a:rPr lang="it-IT" altLang="it-IT" sz="2400" b="1" i="1"/>
                <a:t>multimodalità</a:t>
              </a:r>
              <a:endParaRPr lang="en-GB" altLang="it-IT" sz="2400" b="1" i="1"/>
            </a:p>
          </p:txBody>
        </p:sp>
        <p:sp>
          <p:nvSpPr>
            <p:cNvPr id="4102" name="Oval 6"/>
            <p:cNvSpPr>
              <a:spLocks noChangeArrowheads="1"/>
            </p:cNvSpPr>
            <p:nvPr/>
          </p:nvSpPr>
          <p:spPr bwMode="auto">
            <a:xfrm>
              <a:off x="3216" y="1488"/>
              <a:ext cx="1872"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scritto</a:t>
              </a:r>
              <a:endParaRPr lang="en-GB" altLang="it-IT" sz="2400" b="1" i="1"/>
            </a:p>
          </p:txBody>
        </p:sp>
        <p:sp>
          <p:nvSpPr>
            <p:cNvPr id="4103" name="Oval 7"/>
            <p:cNvSpPr>
              <a:spLocks noChangeArrowheads="1"/>
            </p:cNvSpPr>
            <p:nvPr/>
          </p:nvSpPr>
          <p:spPr bwMode="auto">
            <a:xfrm>
              <a:off x="576" y="1488"/>
              <a:ext cx="1920"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parlato</a:t>
              </a:r>
              <a:endParaRPr lang="en-GB" altLang="it-IT" sz="2400" b="1" i="1"/>
            </a:p>
          </p:txBody>
        </p:sp>
        <p:sp>
          <p:nvSpPr>
            <p:cNvPr id="4104" name="Oval 8"/>
            <p:cNvSpPr>
              <a:spLocks noChangeArrowheads="1"/>
            </p:cNvSpPr>
            <p:nvPr/>
          </p:nvSpPr>
          <p:spPr bwMode="auto">
            <a:xfrm>
              <a:off x="1872" y="3216"/>
              <a:ext cx="1968" cy="1008"/>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tecnologie </a:t>
              </a:r>
            </a:p>
            <a:p>
              <a:pPr algn="ctr" eaLnBrk="1" hangingPunct="1">
                <a:buFontTx/>
                <a:buNone/>
              </a:pPr>
              <a:r>
                <a:rPr lang="it-IT" altLang="it-IT" sz="2400" b="1" i="1"/>
                <a:t>della conoscenza</a:t>
              </a:r>
              <a:endParaRPr lang="en-GB" altLang="it-IT" sz="2400" b="1" i="1"/>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5888"/>
            <a:ext cx="7772400" cy="1143000"/>
          </a:xfrm>
        </p:spPr>
        <p:txBody>
          <a:bodyPr/>
          <a:lstStyle/>
          <a:p>
            <a:pPr eaLnBrk="1" hangingPunct="1"/>
            <a:r>
              <a:rPr lang="it-IT" altLang="it-IT" sz="4000" smtClean="0"/>
              <a:t>Elaborazione del linguaggio naturale</a:t>
            </a:r>
          </a:p>
        </p:txBody>
      </p:sp>
      <p:sp>
        <p:nvSpPr>
          <p:cNvPr id="31747" name="Rectangle 3"/>
          <p:cNvSpPr>
            <a:spLocks noGrp="1" noChangeArrowheads="1"/>
          </p:cNvSpPr>
          <p:nvPr>
            <p:ph type="body" idx="1"/>
          </p:nvPr>
        </p:nvSpPr>
        <p:spPr>
          <a:xfrm>
            <a:off x="685800" y="2266950"/>
            <a:ext cx="7772400" cy="4114800"/>
          </a:xfrm>
        </p:spPr>
        <p:txBody>
          <a:bodyPr/>
          <a:lstStyle/>
          <a:p>
            <a:pPr eaLnBrk="1" hangingPunct="1">
              <a:buFontTx/>
              <a:buNone/>
            </a:pPr>
            <a:r>
              <a:rPr lang="it-IT" altLang="it-IT" smtClean="0"/>
              <a:t>L’elaborazione del linguaggio naturale richiede la descrizione di un modello del mondo. </a:t>
            </a:r>
          </a:p>
          <a:p>
            <a:pPr eaLnBrk="1" hangingPunct="1">
              <a:buFontTx/>
              <a:buNone/>
            </a:pPr>
            <a:r>
              <a:rPr lang="it-IT" altLang="it-IT" smtClean="0"/>
              <a:t>Gran parte del significato non risiede all’interno delle parole, per cui il sistema di NLP deve avere la conoscenza del senso comune, o un </a:t>
            </a:r>
            <a:r>
              <a:rPr lang="it-IT" altLang="it-IT" i="1" smtClean="0">
                <a:solidFill>
                  <a:srgbClr val="00B050"/>
                </a:solidFill>
              </a:rPr>
              <a:t>modello del mondo usato da chi ha scritto il testo</a:t>
            </a:r>
            <a:r>
              <a:rPr lang="it-IT" altLang="it-IT" smtClean="0">
                <a:solidFill>
                  <a:srgbClr val="00B05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077200" cy="1143000"/>
          </a:xfrm>
        </p:spPr>
        <p:txBody>
          <a:bodyPr/>
          <a:lstStyle/>
          <a:p>
            <a:pPr eaLnBrk="1" hangingPunct="1"/>
            <a:r>
              <a:rPr lang="it-IT" altLang="it-IT" smtClean="0"/>
              <a:t> E’ sempre necessario capire tutto?</a:t>
            </a:r>
            <a:endParaRPr lang="en-GB" altLang="it-IT" smtClean="0"/>
          </a:p>
        </p:txBody>
      </p:sp>
      <p:sp>
        <p:nvSpPr>
          <p:cNvPr id="32771" name="Rectangle 3"/>
          <p:cNvSpPr>
            <a:spLocks noGrp="1" noChangeArrowheads="1"/>
          </p:cNvSpPr>
          <p:nvPr>
            <p:ph type="body" idx="1"/>
          </p:nvPr>
        </p:nvSpPr>
        <p:spPr>
          <a:xfrm>
            <a:off x="611560" y="2132856"/>
            <a:ext cx="8278813" cy="4114800"/>
          </a:xfrm>
        </p:spPr>
        <p:txBody>
          <a:bodyPr/>
          <a:lstStyle/>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comprato una Punto dal concessionario.</a:t>
            </a:r>
          </a:p>
          <a:p>
            <a:pPr eaLnBrk="1" hangingPunct="1">
              <a:lnSpc>
                <a:spcPct val="90000"/>
              </a:lnSpc>
              <a:buFontTx/>
              <a:buNone/>
            </a:pPr>
            <a:r>
              <a:rPr lang="it-IT" altLang="it-IT" dirty="0" smtClean="0"/>
              <a:t>Chi ha venduto una Punto? Il concessionario</a:t>
            </a:r>
          </a:p>
          <a:p>
            <a:pPr eaLnBrk="1" hangingPunct="1">
              <a:lnSpc>
                <a:spcPct val="90000"/>
              </a:lnSpc>
              <a:buFontTx/>
              <a:buNone/>
            </a:pPr>
            <a:endParaRPr lang="it-IT" altLang="it-IT" dirty="0" smtClean="0"/>
          </a:p>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regalato un anello alla sua fidanzata.</a:t>
            </a:r>
          </a:p>
          <a:p>
            <a:pPr eaLnBrk="1" hangingPunct="1">
              <a:lnSpc>
                <a:spcPct val="90000"/>
              </a:lnSpc>
              <a:buFontTx/>
              <a:buNone/>
            </a:pPr>
            <a:r>
              <a:rPr lang="it-IT" altLang="it-IT" dirty="0" smtClean="0"/>
              <a:t>Cosa ha avuto in dono la fidanzata di Giovanni? Un anello.</a:t>
            </a:r>
            <a:endParaRPr lang="en-GB" altLang="it-IT"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lstStyle/>
          <a:p>
            <a:pPr eaLnBrk="1" hangingPunct="1"/>
            <a:r>
              <a:rPr lang="it-IT" altLang="it-IT" smtClean="0"/>
              <a:t>Applicazioni possibili </a:t>
            </a:r>
            <a:endParaRPr lang="en-GB" altLang="it-IT" smtClean="0"/>
          </a:p>
        </p:txBody>
      </p:sp>
      <p:sp>
        <p:nvSpPr>
          <p:cNvPr id="33795" name="Rectangle 3"/>
          <p:cNvSpPr>
            <a:spLocks noGrp="1" noChangeArrowheads="1"/>
          </p:cNvSpPr>
          <p:nvPr>
            <p:ph type="body" idx="1"/>
          </p:nvPr>
        </p:nvSpPr>
        <p:spPr>
          <a:xfrm>
            <a:off x="685800" y="1844675"/>
            <a:ext cx="7772400" cy="4632325"/>
          </a:xfrm>
        </p:spPr>
        <p:txBody>
          <a:bodyPr/>
          <a:lstStyle/>
          <a:p>
            <a:pPr eaLnBrk="1" hangingPunct="1">
              <a:lnSpc>
                <a:spcPct val="80000"/>
              </a:lnSpc>
              <a:buFontTx/>
              <a:buNone/>
            </a:pPr>
            <a:r>
              <a:rPr lang="it-IT" altLang="it-IT" sz="2800" dirty="0" smtClean="0"/>
              <a:t>Fornire spiegazioni a chi le chieda, anche per telefono (</a:t>
            </a:r>
            <a:r>
              <a:rPr lang="it-IT" altLang="it-IT" sz="2800" i="1" dirty="0" smtClean="0">
                <a:effectLst>
                  <a:outerShdw blurRad="38100" dist="38100" dir="2700000" algn="tl">
                    <a:srgbClr val="000000">
                      <a:alpha val="43137"/>
                    </a:srgbClr>
                  </a:outerShdw>
                </a:effectLst>
              </a:rPr>
              <a:t>call center</a:t>
            </a:r>
            <a:r>
              <a:rPr lang="it-IT" altLang="it-IT" sz="2800" dirty="0" smtClean="0"/>
              <a:t>)</a:t>
            </a:r>
          </a:p>
          <a:p>
            <a:pPr eaLnBrk="1" hangingPunct="1">
              <a:lnSpc>
                <a:spcPct val="80000"/>
              </a:lnSpc>
              <a:buFontTx/>
              <a:buNone/>
            </a:pPr>
            <a:r>
              <a:rPr lang="it-IT" altLang="it-IT" sz="2800" dirty="0" smtClean="0"/>
              <a:t>Calcolare la valutazione di un servizio attraverso il commento espresso da un utente (</a:t>
            </a:r>
            <a:r>
              <a:rPr lang="it-IT" altLang="it-IT" sz="2800" i="1" dirty="0" smtClean="0">
                <a:effectLst>
                  <a:outerShdw blurRad="38100" dist="38100" dir="2700000" algn="tl">
                    <a:srgbClr val="000000">
                      <a:alpha val="43137"/>
                    </a:srgbClr>
                  </a:outerShdw>
                </a:effectLst>
              </a:rPr>
              <a:t>opinion </a:t>
            </a:r>
            <a:r>
              <a:rPr lang="it-IT" altLang="it-IT" sz="2800" i="1" dirty="0" err="1" smtClean="0">
                <a:effectLst>
                  <a:outerShdw blurRad="38100" dist="38100" dir="2700000" algn="tl">
                    <a:srgbClr val="000000">
                      <a:alpha val="43137"/>
                    </a:srgbClr>
                  </a:outerShdw>
                </a:effectLst>
              </a:rPr>
              <a:t>mining</a:t>
            </a:r>
            <a:r>
              <a:rPr lang="it-IT" altLang="it-IT" sz="2800" dirty="0" smtClean="0"/>
              <a:t>)</a:t>
            </a:r>
          </a:p>
          <a:p>
            <a:pPr eaLnBrk="1" hangingPunct="1">
              <a:lnSpc>
                <a:spcPct val="80000"/>
              </a:lnSpc>
              <a:buFontTx/>
              <a:buNone/>
            </a:pPr>
            <a:r>
              <a:rPr lang="it-IT" altLang="it-IT" sz="2800" dirty="0" smtClean="0"/>
              <a:t>Capire il testo di una pagina web e decidere a chi possa interessare (</a:t>
            </a:r>
            <a:r>
              <a:rPr lang="it-IT" altLang="it-IT" sz="2800" i="1" dirty="0" err="1" smtClean="0">
                <a:effectLst>
                  <a:outerShdw blurRad="38100" dist="38100" dir="2700000" algn="tl">
                    <a:srgbClr val="000000">
                      <a:alpha val="43137"/>
                    </a:srgbClr>
                  </a:outerShdw>
                </a:effectLst>
              </a:rPr>
              <a:t>semantic</a:t>
            </a:r>
            <a:r>
              <a:rPr lang="it-IT" altLang="it-IT" sz="2800" i="1" dirty="0" smtClean="0">
                <a:effectLst>
                  <a:outerShdw blurRad="38100" dist="38100" dir="2700000" algn="tl">
                    <a:srgbClr val="000000">
                      <a:alpha val="43137"/>
                    </a:srgbClr>
                  </a:outerShdw>
                </a:effectLst>
              </a:rPr>
              <a:t> web</a:t>
            </a:r>
            <a:r>
              <a:rPr lang="it-IT" altLang="it-IT" sz="2800" dirty="0" smtClean="0"/>
              <a:t>)</a:t>
            </a:r>
          </a:p>
          <a:p>
            <a:pPr eaLnBrk="1" hangingPunct="1">
              <a:lnSpc>
                <a:spcPct val="80000"/>
              </a:lnSpc>
              <a:buFontTx/>
              <a:buNone/>
            </a:pPr>
            <a:r>
              <a:rPr lang="it-IT" altLang="it-IT" sz="2800" dirty="0" smtClean="0"/>
              <a:t>Tradurre la pagina di un quotidiano</a:t>
            </a:r>
          </a:p>
          <a:p>
            <a:pPr eaLnBrk="1" hangingPunct="1">
              <a:lnSpc>
                <a:spcPct val="80000"/>
              </a:lnSpc>
              <a:buFontTx/>
              <a:buNone/>
            </a:pPr>
            <a:r>
              <a:rPr lang="it-IT" altLang="it-IT" sz="2800" dirty="0" smtClean="0"/>
              <a:t>Capire il testo di un giornale/libro e costruire un sistema esperto a partire da questa conoscenza</a:t>
            </a:r>
          </a:p>
          <a:p>
            <a:pPr eaLnBrk="1" hangingPunct="1">
              <a:lnSpc>
                <a:spcPct val="80000"/>
              </a:lnSpc>
              <a:buFontTx/>
              <a:buNone/>
            </a:pPr>
            <a:r>
              <a:rPr lang="it-IT" altLang="it-IT" sz="2800" dirty="0" smtClean="0"/>
              <a:t>Generare risposte o testo libero per documentazione</a:t>
            </a:r>
          </a:p>
          <a:p>
            <a:pPr eaLnBrk="1" hangingPunct="1">
              <a:lnSpc>
                <a:spcPct val="80000"/>
              </a:lnSpc>
              <a:buFontTx/>
              <a:buNone/>
            </a:pPr>
            <a:r>
              <a:rPr lang="it-IT" altLang="it-IT" sz="2800" dirty="0" smtClean="0"/>
              <a:t>……</a:t>
            </a:r>
            <a:endParaRPr lang="en-GB" altLang="it-IT"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pPr eaLnBrk="1" hangingPunct="1"/>
            <a:r>
              <a:rPr lang="it-IT" altLang="it-IT" smtClean="0"/>
              <a:t>Ruolo della sintassi </a:t>
            </a:r>
            <a:endParaRPr lang="en-GB" altLang="it-IT" smtClean="0"/>
          </a:p>
        </p:txBody>
      </p:sp>
      <p:sp>
        <p:nvSpPr>
          <p:cNvPr id="34819" name="Rectangle 3"/>
          <p:cNvSpPr>
            <a:spLocks noGrp="1" noChangeArrowheads="1"/>
          </p:cNvSpPr>
          <p:nvPr>
            <p:ph type="body" idx="1"/>
          </p:nvPr>
        </p:nvSpPr>
        <p:spPr>
          <a:xfrm>
            <a:off x="685800" y="1643063"/>
            <a:ext cx="7772400" cy="4452937"/>
          </a:xfrm>
        </p:spPr>
        <p:txBody>
          <a:bodyPr/>
          <a:lstStyle/>
          <a:p>
            <a:pPr eaLnBrk="1" hangingPunct="1">
              <a:lnSpc>
                <a:spcPct val="90000"/>
              </a:lnSpc>
              <a:buFontTx/>
              <a:buNone/>
            </a:pPr>
            <a:r>
              <a:rPr lang="it-IT" altLang="it-IT" dirty="0" smtClean="0">
                <a:solidFill>
                  <a:srgbClr val="00B050"/>
                </a:solidFill>
              </a:rPr>
              <a:t>La sintassi:</a:t>
            </a:r>
          </a:p>
          <a:p>
            <a:pPr marL="0" indent="0" eaLnBrk="1" hangingPunct="1">
              <a:lnSpc>
                <a:spcPct val="90000"/>
              </a:lnSpc>
              <a:buNone/>
            </a:pPr>
            <a:endParaRPr lang="it-IT" altLang="it-IT" dirty="0" smtClean="0"/>
          </a:p>
          <a:p>
            <a:pPr eaLnBrk="1" hangingPunct="1">
              <a:lnSpc>
                <a:spcPct val="90000"/>
              </a:lnSpc>
              <a:buFont typeface="Times New Roman" charset="0"/>
              <a:buAutoNum type="arabicPeriod"/>
            </a:pPr>
            <a:r>
              <a:rPr lang="it-IT" altLang="it-IT" dirty="0" smtClean="0"/>
              <a:t>identifica il ruolo delle parole in una frase</a:t>
            </a:r>
          </a:p>
          <a:p>
            <a:pPr eaLnBrk="1" hangingPunct="1">
              <a:lnSpc>
                <a:spcPct val="90000"/>
              </a:lnSpc>
              <a:buFont typeface="Times New Roman" charset="0"/>
              <a:buAutoNum type="arabicPeriod"/>
            </a:pPr>
            <a:r>
              <a:rPr lang="it-IT" altLang="it-IT" dirty="0" smtClean="0"/>
              <a:t>descrive come le parole sono raggruppate in classi dette </a:t>
            </a:r>
            <a:r>
              <a:rPr lang="it-IT" altLang="it-IT" dirty="0" smtClean="0">
                <a:effectLst>
                  <a:outerShdw blurRad="38100" dist="38100" dir="2700000" algn="tl">
                    <a:srgbClr val="000000">
                      <a:alpha val="43137"/>
                    </a:srgbClr>
                  </a:outerShdw>
                </a:effectLst>
              </a:rPr>
              <a:t>POS (</a:t>
            </a:r>
            <a:r>
              <a:rPr lang="it-IT" altLang="it-IT" i="1" dirty="0" smtClean="0">
                <a:effectLst>
                  <a:outerShdw blurRad="38100" dist="38100" dir="2700000" algn="tl">
                    <a:srgbClr val="000000">
                      <a:alpha val="43137"/>
                    </a:srgbClr>
                  </a:outerShdw>
                </a:effectLst>
              </a:rPr>
              <a:t>part-of-</a:t>
            </a:r>
            <a:r>
              <a:rPr lang="it-IT" altLang="it-IT" i="1" dirty="0" err="1" smtClean="0">
                <a:effectLst>
                  <a:outerShdw blurRad="38100" dist="38100" dir="2700000" algn="tl">
                    <a:srgbClr val="000000">
                      <a:alpha val="43137"/>
                    </a:srgbClr>
                  </a:outerShdw>
                </a:effectLst>
              </a:rPr>
              <a:t>speech</a:t>
            </a:r>
            <a:r>
              <a:rPr lang="it-IT" altLang="it-IT" dirty="0" smtClean="0">
                <a:effectLst>
                  <a:outerShdw blurRad="38100" dist="38100" dir="2700000" algn="tl">
                    <a:srgbClr val="000000">
                      <a:alpha val="43137"/>
                    </a:srgbClr>
                  </a:outerShdw>
                </a:effectLst>
              </a:rPr>
              <a:t>)</a:t>
            </a:r>
          </a:p>
          <a:p>
            <a:pPr eaLnBrk="1" hangingPunct="1">
              <a:lnSpc>
                <a:spcPct val="90000"/>
              </a:lnSpc>
              <a:buFont typeface="Times New Roman" charset="0"/>
              <a:buAutoNum type="arabicPeriod"/>
            </a:pPr>
            <a:r>
              <a:rPr lang="it-IT" altLang="it-IT" dirty="0" smtClean="0"/>
              <a:t>mostra come le parole sono collegate tra loro all’interno di una frase</a:t>
            </a:r>
          </a:p>
          <a:p>
            <a:pPr eaLnBrk="1" hangingPunct="1">
              <a:lnSpc>
                <a:spcPct val="90000"/>
              </a:lnSpc>
              <a:buFont typeface="Times New Roman" charset="0"/>
              <a:buAutoNum type="arabicPeriod"/>
            </a:pPr>
            <a:r>
              <a:rPr lang="it-IT" altLang="it-IT" dirty="0" smtClean="0"/>
              <a:t>spiega come le parole sono collegate ad altre all’interno di più frasi.</a:t>
            </a:r>
            <a:endParaRPr lang="en-GB" altLang="it-IT"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0"/>
            <a:ext cx="7772400" cy="1143000"/>
          </a:xfrm>
        </p:spPr>
        <p:txBody>
          <a:bodyPr/>
          <a:lstStyle/>
          <a:p>
            <a:pPr eaLnBrk="1" hangingPunct="1"/>
            <a:r>
              <a:rPr lang="it-IT" altLang="it-IT" smtClean="0"/>
              <a:t>POS / tag lessicali</a:t>
            </a:r>
          </a:p>
        </p:txBody>
      </p:sp>
      <p:sp>
        <p:nvSpPr>
          <p:cNvPr id="35843" name="Rectangle 3"/>
          <p:cNvSpPr>
            <a:spLocks noGrp="1" noChangeArrowheads="1"/>
          </p:cNvSpPr>
          <p:nvPr>
            <p:ph type="body" idx="1"/>
          </p:nvPr>
        </p:nvSpPr>
        <p:spPr>
          <a:xfrm>
            <a:off x="251520" y="1700510"/>
            <a:ext cx="8640960" cy="4968850"/>
          </a:xfrm>
        </p:spPr>
        <p:txBody>
          <a:bodyPr/>
          <a:lstStyle/>
          <a:p>
            <a:pPr eaLnBrk="1" hangingPunct="1">
              <a:lnSpc>
                <a:spcPct val="80000"/>
              </a:lnSpc>
              <a:buFontTx/>
              <a:buNone/>
            </a:pPr>
            <a:r>
              <a:rPr lang="it-IT" altLang="it-IT" dirty="0" smtClean="0"/>
              <a:t>Sono riconosciute almeno 8 classi principali</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b="1" dirty="0" smtClean="0">
                <a:latin typeface="Courier New" pitchFamily="49" charset="0"/>
              </a:rPr>
              <a:t>	</a:t>
            </a:r>
            <a:r>
              <a:rPr lang="it-IT" altLang="it-IT" sz="2800" b="1" dirty="0" err="1" smtClean="0">
                <a:solidFill>
                  <a:srgbClr val="00B050"/>
                </a:solidFill>
                <a:latin typeface="Courier New" pitchFamily="49" charset="0"/>
              </a:rPr>
              <a:t>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adverb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pronoun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article</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preposition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conjunction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participle</a:t>
            </a:r>
            <a:endParaRPr lang="it-IT" altLang="it-IT" sz="2800" b="1" dirty="0" smtClean="0">
              <a:solidFill>
                <a:srgbClr val="00B050"/>
              </a:solidFill>
              <a:latin typeface="Courier New" pitchFamily="49" charset="0"/>
            </a:endParaRPr>
          </a:p>
          <a:p>
            <a:pPr eaLnBrk="1" hangingPunct="1">
              <a:lnSpc>
                <a:spcPct val="80000"/>
              </a:lnSpc>
              <a:buFontTx/>
              <a:buNone/>
            </a:pPr>
            <a:endParaRPr lang="it-IT" altLang="it-IT" sz="2800" b="1" dirty="0" smtClean="0">
              <a:latin typeface="Courier New" pitchFamily="49" charset="0"/>
            </a:endParaRPr>
          </a:p>
          <a:p>
            <a:pPr eaLnBrk="1" hangingPunct="1">
              <a:lnSpc>
                <a:spcPct val="80000"/>
              </a:lnSpc>
              <a:buFontTx/>
              <a:buNone/>
            </a:pPr>
            <a:r>
              <a:rPr lang="it-IT" altLang="it-IT" dirty="0" smtClean="0"/>
              <a:t>che permettono di associare un significato alla parola cui si riferiscono. Sapere se una parola è un pronome o un nome ci permette di riconoscere la tipologia di altre parole vicine alla prima. </a:t>
            </a:r>
          </a:p>
          <a:p>
            <a:pPr eaLnBrk="1" hangingPunct="1">
              <a:lnSpc>
                <a:spcPct val="80000"/>
              </a:lnSpc>
              <a:buFontTx/>
              <a:buNone/>
            </a:pPr>
            <a:endParaRPr lang="it-IT" altLang="it-IT" dirty="0" smtClean="0"/>
          </a:p>
          <a:p>
            <a:pPr eaLnBrk="1" hangingPunct="1">
              <a:lnSpc>
                <a:spcPct val="80000"/>
              </a:lnSpc>
              <a:buFontTx/>
              <a:buNone/>
            </a:pPr>
            <a:r>
              <a:rPr lang="it-IT" altLang="it-IT" dirty="0" smtClean="0"/>
              <a:t>Sono utili anche per le applicazioni (es. 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44450"/>
            <a:ext cx="7772400" cy="1143000"/>
          </a:xfrm>
        </p:spPr>
        <p:txBody>
          <a:bodyPr/>
          <a:lstStyle/>
          <a:p>
            <a:pPr eaLnBrk="1" hangingPunct="1"/>
            <a:r>
              <a:rPr lang="it-IT" altLang="it-IT" smtClean="0"/>
              <a:t>POS / tag lessicali</a:t>
            </a:r>
          </a:p>
        </p:txBody>
      </p:sp>
      <p:sp>
        <p:nvSpPr>
          <p:cNvPr id="36867" name="Rectangle 3"/>
          <p:cNvSpPr>
            <a:spLocks noGrp="1" noChangeArrowheads="1"/>
          </p:cNvSpPr>
          <p:nvPr>
            <p:ph type="body" idx="1"/>
          </p:nvPr>
        </p:nvSpPr>
        <p:spPr>
          <a:xfrm>
            <a:off x="395536" y="1484784"/>
            <a:ext cx="8568952" cy="5256584"/>
          </a:xfrm>
        </p:spPr>
        <p:txBody>
          <a:bodyPr/>
          <a:lstStyle/>
          <a:p>
            <a:pPr eaLnBrk="1" hangingPunct="1">
              <a:lnSpc>
                <a:spcPct val="90000"/>
              </a:lnSpc>
              <a:buFontTx/>
              <a:buNone/>
            </a:pPr>
            <a:r>
              <a:rPr lang="it-IT" altLang="it-IT" sz="2800" dirty="0" smtClean="0"/>
              <a:t>Le POS si dividono in due categorie:</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smtClean="0"/>
              <a:t>open </a:t>
            </a:r>
            <a:r>
              <a:rPr lang="it-IT" altLang="it-IT" sz="2800" b="1" i="1" dirty="0" err="1" smtClean="0"/>
              <a:t>class</a:t>
            </a:r>
            <a:r>
              <a:rPr lang="it-IT" altLang="it-IT" sz="2800" dirty="0" smtClean="0"/>
              <a:t>	(con un numero imprecisato, ed in continua evoluzione, di elementi)</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err="1" smtClean="0"/>
              <a:t>closed</a:t>
            </a:r>
            <a:r>
              <a:rPr lang="it-IT" altLang="it-IT" sz="2800" b="1" i="1" dirty="0" smtClean="0"/>
              <a:t> </a:t>
            </a:r>
            <a:r>
              <a:rPr lang="it-IT" altLang="it-IT" sz="2800" b="1" i="1" dirty="0" err="1" smtClean="0"/>
              <a:t>class</a:t>
            </a:r>
            <a:r>
              <a:rPr lang="it-IT" altLang="it-IT" sz="2800" dirty="0" smtClean="0"/>
              <a:t> (con un numero fisso di elementi) </a:t>
            </a:r>
          </a:p>
          <a:p>
            <a:pPr>
              <a:lnSpc>
                <a:spcPct val="90000"/>
              </a:lnSpc>
              <a:buNone/>
            </a:pPr>
            <a:r>
              <a:rPr lang="it-IT" altLang="it-IT" sz="2800" b="1" i="1" dirty="0" err="1" smtClean="0"/>
              <a:t>function</a:t>
            </a:r>
            <a:r>
              <a:rPr lang="it-IT" altLang="it-IT" sz="2800" b="1" i="1" dirty="0" smtClean="0"/>
              <a:t> </a:t>
            </a:r>
            <a:r>
              <a:rPr lang="it-IT" altLang="it-IT" sz="2800" b="1" i="1" dirty="0" err="1" smtClean="0"/>
              <a:t>words</a:t>
            </a:r>
            <a:r>
              <a:rPr lang="it-IT" altLang="it-IT" sz="2800" dirty="0" smtClean="0"/>
              <a:t> (parole corte e usate 	frequentemente che assumono un ruolo importante in una grammatica)</a:t>
            </a:r>
            <a:r>
              <a:rPr lang="en-US" altLang="it-IT" sz="2800" dirty="0" smtClean="0"/>
              <a:t>; </a:t>
            </a:r>
            <a:r>
              <a:rPr lang="en-US" sz="2800" dirty="0" err="1"/>
              <a:t>includono</a:t>
            </a:r>
            <a:r>
              <a:rPr lang="en-US" sz="2800" dirty="0"/>
              <a:t>: </a:t>
            </a:r>
          </a:p>
          <a:p>
            <a:pPr>
              <a:lnSpc>
                <a:spcPct val="90000"/>
              </a:lnSpc>
              <a:buNone/>
            </a:pPr>
            <a:r>
              <a:rPr lang="en-US" sz="2000" dirty="0" err="1" smtClean="0">
                <a:solidFill>
                  <a:srgbClr val="00B050"/>
                </a:solidFill>
              </a:rPr>
              <a:t>articoli</a:t>
            </a:r>
            <a:r>
              <a:rPr lang="en-US" sz="2000" dirty="0" smtClean="0">
                <a:solidFill>
                  <a:srgbClr val="00B050"/>
                </a:solidFill>
              </a:rPr>
              <a:t>,</a:t>
            </a:r>
            <a:r>
              <a:rPr lang="en-US" sz="2000" dirty="0">
                <a:solidFill>
                  <a:srgbClr val="00B050"/>
                </a:solidFill>
              </a:rPr>
              <a:t> </a:t>
            </a:r>
            <a:r>
              <a:rPr lang="en-US" sz="2000" u="sng" dirty="0" err="1" smtClean="0">
                <a:solidFill>
                  <a:srgbClr val="00B050"/>
                </a:solidFill>
              </a:rPr>
              <a:t>congiunzioni</a:t>
            </a:r>
            <a:r>
              <a:rPr lang="en-US" sz="2000" u="sng" dirty="0" smtClean="0">
                <a:solidFill>
                  <a:srgbClr val="00B050"/>
                </a:solidFill>
              </a:rPr>
              <a:t>, </a:t>
            </a:r>
            <a:r>
              <a:rPr lang="en-US" sz="2000" u="sng" dirty="0" err="1" smtClean="0">
                <a:solidFill>
                  <a:srgbClr val="00B050"/>
                </a:solidFill>
              </a:rPr>
              <a:t>preposizioni</a:t>
            </a:r>
            <a:r>
              <a:rPr lang="en-US" sz="2000" u="sng" dirty="0" smtClean="0">
                <a:solidFill>
                  <a:srgbClr val="00B050"/>
                </a:solidFill>
              </a:rPr>
              <a:t>, </a:t>
            </a:r>
            <a:r>
              <a:rPr lang="en-US" sz="2000" u="sng" dirty="0" err="1" smtClean="0">
                <a:solidFill>
                  <a:srgbClr val="00B050"/>
                </a:solidFill>
              </a:rPr>
              <a:t>pronomi</a:t>
            </a:r>
            <a:r>
              <a:rPr lang="en-US" sz="2000" u="sng" dirty="0" smtClean="0">
                <a:solidFill>
                  <a:srgbClr val="00B050"/>
                </a:solidFill>
              </a:rPr>
              <a:t>, </a:t>
            </a:r>
            <a:r>
              <a:rPr lang="en-US" sz="2000" u="sng" dirty="0" err="1" smtClean="0">
                <a:solidFill>
                  <a:srgbClr val="00B050"/>
                </a:solidFill>
              </a:rPr>
              <a:t>verbi</a:t>
            </a:r>
            <a:r>
              <a:rPr lang="en-US" sz="2000" u="sng" dirty="0" smtClean="0">
                <a:solidFill>
                  <a:srgbClr val="00B050"/>
                </a:solidFill>
              </a:rPr>
              <a:t> </a:t>
            </a:r>
            <a:r>
              <a:rPr lang="en-US" sz="2000" u="sng" dirty="0" err="1" smtClean="0">
                <a:solidFill>
                  <a:srgbClr val="00B050"/>
                </a:solidFill>
              </a:rPr>
              <a:t>ausiliari</a:t>
            </a:r>
            <a:r>
              <a:rPr lang="en-US" sz="2000" u="sng" dirty="0" smtClean="0">
                <a:solidFill>
                  <a:srgbClr val="00B050"/>
                </a:solidFill>
              </a:rPr>
              <a:t>/</a:t>
            </a:r>
            <a:r>
              <a:rPr lang="en-US" sz="2000" u="sng" dirty="0" err="1" smtClean="0">
                <a:solidFill>
                  <a:srgbClr val="00B050"/>
                </a:solidFill>
              </a:rPr>
              <a:t>modali</a:t>
            </a:r>
            <a:r>
              <a:rPr lang="en-US" sz="2000" u="sng" dirty="0" smtClean="0">
                <a:solidFill>
                  <a:srgbClr val="00B050"/>
                </a:solidFill>
              </a:rPr>
              <a:t>, </a:t>
            </a:r>
            <a:r>
              <a:rPr lang="en-US" sz="2000" u="sng" dirty="0" err="1" smtClean="0">
                <a:solidFill>
                  <a:srgbClr val="00B050"/>
                </a:solidFill>
              </a:rPr>
              <a:t>quantificatori</a:t>
            </a:r>
            <a:r>
              <a:rPr lang="en-US" sz="2000" u="sng" dirty="0" smtClean="0"/>
              <a:t>.  </a:t>
            </a:r>
            <a:endParaRPr lang="it-IT" altLang="it-IT"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200"/>
            <a:ext cx="7772400" cy="1143000"/>
          </a:xfrm>
        </p:spPr>
        <p:txBody>
          <a:bodyPr/>
          <a:lstStyle/>
          <a:p>
            <a:pPr eaLnBrk="1" hangingPunct="1"/>
            <a:r>
              <a:rPr lang="it-IT" altLang="it-IT" smtClean="0"/>
              <a:t>Come rappresentiamo la sintassi?</a:t>
            </a:r>
            <a:endParaRPr lang="en-GB" altLang="it-IT" smtClean="0"/>
          </a:p>
        </p:txBody>
      </p:sp>
      <p:sp>
        <p:nvSpPr>
          <p:cNvPr id="37891" name="Rectangle 3"/>
          <p:cNvSpPr>
            <a:spLocks noGrp="1" noChangeArrowheads="1"/>
          </p:cNvSpPr>
          <p:nvPr>
            <p:ph type="body" idx="1"/>
          </p:nvPr>
        </p:nvSpPr>
        <p:spPr>
          <a:xfrm>
            <a:off x="685800" y="1700213"/>
            <a:ext cx="7772400" cy="4572000"/>
          </a:xfrm>
        </p:spPr>
        <p:txBody>
          <a:bodyPr/>
          <a:lstStyle/>
          <a:p>
            <a:pPr eaLnBrk="1" hangingPunct="1">
              <a:buFontTx/>
              <a:buNone/>
            </a:pPr>
            <a:r>
              <a:rPr lang="it-IT" altLang="it-IT" sz="2800" b="1" i="1" dirty="0" smtClean="0"/>
              <a:t>Lista</a:t>
            </a:r>
            <a:r>
              <a:rPr lang="it-IT" altLang="it-IT" sz="2800" dirty="0" smtClean="0"/>
              <a:t> </a:t>
            </a:r>
          </a:p>
          <a:p>
            <a:pPr eaLnBrk="1" hangingPunct="1">
              <a:buFontTx/>
              <a:buNone/>
            </a:pPr>
            <a:r>
              <a:rPr lang="it-IT" altLang="it-IT" sz="2800" dirty="0" smtClean="0"/>
              <a:t>“Sue hit John”</a:t>
            </a:r>
          </a:p>
          <a:p>
            <a:pPr eaLnBrk="1" hangingPunct="1">
              <a:buFontTx/>
              <a:buNone/>
            </a:pPr>
            <a:r>
              <a:rPr lang="it-IT" altLang="it-IT" sz="2800" dirty="0" smtClean="0">
                <a:cs typeface="Times New Roman" charset="0"/>
              </a:rPr>
              <a:t>[s</a:t>
            </a:r>
            <a:r>
              <a:rPr lang="it-IT" altLang="it-IT" sz="2800" dirty="0" smtClean="0"/>
              <a:t>, </a:t>
            </a:r>
            <a:r>
              <a:rPr lang="it-IT" altLang="it-IT" sz="2800" dirty="0" smtClean="0">
                <a:cs typeface="Times New Roman" charset="0"/>
              </a:rPr>
              <a:t>[</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Sue] ],</a:t>
            </a:r>
          </a:p>
          <a:p>
            <a:pPr eaLnBrk="1" hangingPunct="1">
              <a:buFontTx/>
              <a:buNone/>
            </a:pPr>
            <a:r>
              <a:rPr lang="it-IT" altLang="it-IT" sz="2800" dirty="0" smtClean="0">
                <a:cs typeface="Times New Roman" charset="0"/>
              </a:rPr>
              <a:t>	 [</a:t>
            </a:r>
            <a:r>
              <a:rPr lang="it-IT" altLang="it-IT" sz="2800" dirty="0" err="1" smtClean="0">
                <a:cs typeface="Times New Roman" charset="0"/>
              </a:rPr>
              <a:t>vp</a:t>
            </a:r>
            <a:r>
              <a:rPr lang="it-IT" altLang="it-IT" sz="2800" dirty="0" smtClean="0">
                <a:cs typeface="Times New Roman" charset="0"/>
              </a:rPr>
              <a:t>, [</a:t>
            </a:r>
            <a:r>
              <a:rPr lang="it-IT" altLang="it-IT" sz="2800" dirty="0" err="1" smtClean="0">
                <a:cs typeface="Times New Roman" charset="0"/>
              </a:rPr>
              <a:t>v,hit</a:t>
            </a:r>
            <a:r>
              <a:rPr lang="it-IT" altLang="it-IT" sz="2800" dirty="0" smtClean="0">
                <a:cs typeface="Times New Roman" charset="0"/>
              </a:rPr>
              <a:t>] ,</a:t>
            </a:r>
          </a:p>
          <a:p>
            <a:pPr eaLnBrk="1" hangingPunct="1">
              <a:buFontTx/>
              <a:buNone/>
            </a:pPr>
            <a:r>
              <a:rPr lang="it-IT" altLang="it-IT" sz="2800" dirty="0" smtClean="0">
                <a:cs typeface="Times New Roman" charset="0"/>
              </a:rPr>
              <a:t>		  [</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John]] </a:t>
            </a:r>
          </a:p>
          <a:p>
            <a:pPr eaLnBrk="1" hangingPunct="1">
              <a:buFontTx/>
              <a:buNone/>
            </a:pPr>
            <a:endParaRPr lang="it-IT" altLang="it-IT" sz="2800" b="1" i="1" dirty="0" smtClean="0"/>
          </a:p>
          <a:p>
            <a:pPr eaLnBrk="1" hangingPunct="1">
              <a:buFontTx/>
              <a:buNone/>
            </a:pPr>
            <a:r>
              <a:rPr lang="it-IT" altLang="it-IT" sz="2800" b="1" i="1" dirty="0" smtClean="0"/>
              <a:t>Parse </a:t>
            </a:r>
            <a:r>
              <a:rPr lang="it-IT" altLang="it-IT" sz="2800" b="1" i="1" dirty="0" err="1" smtClean="0"/>
              <a:t>tree</a:t>
            </a:r>
            <a:endParaRPr lang="it-IT" altLang="it-IT" sz="2800" b="1" i="1" dirty="0" smtClean="0"/>
          </a:p>
          <a:p>
            <a:pPr eaLnBrk="1" hangingPunct="1">
              <a:buFontTx/>
              <a:buNone/>
            </a:pPr>
            <a:r>
              <a:rPr lang="it-IT" altLang="it-IT" sz="2800" dirty="0" smtClean="0"/>
              <a:t>Un modo di mostrare la struttura di un frammento di linguaggio </a:t>
            </a:r>
            <a:r>
              <a:rPr lang="it-IT" altLang="it-IT" sz="2000" dirty="0" smtClean="0"/>
              <a:t>(slide successiva)</a:t>
            </a:r>
            <a:endParaRPr lang="en-GB" altLang="it-IT"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312863" y="381000"/>
          <a:ext cx="4587875" cy="6019800"/>
        </p:xfrm>
        <a:graphic>
          <a:graphicData uri="http://schemas.openxmlformats.org/presentationml/2006/ole">
            <mc:AlternateContent xmlns:mc="http://schemas.openxmlformats.org/markup-compatibility/2006">
              <mc:Choice xmlns:v="urn:schemas-microsoft-com:vml" Requires="v">
                <p:oleObj spid="_x0000_s38950" name="Fotografia Photo Editor" r:id="rId4" imgW="2659048" imgH="3489524" progId="MSPhotoEd.3">
                  <p:embed/>
                </p:oleObj>
              </mc:Choice>
              <mc:Fallback>
                <p:oleObj name="Fotografia Photo Editor" r:id="rId4" imgW="2659048" imgH="3489524"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381000"/>
                        <a:ext cx="45878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pPr eaLnBrk="1" hangingPunct="1"/>
            <a:r>
              <a:rPr lang="it-IT" altLang="it-IT" smtClean="0"/>
              <a:t>Grammatica </a:t>
            </a:r>
            <a:endParaRPr lang="en-GB" altLang="it-IT" smtClean="0"/>
          </a:p>
        </p:txBody>
      </p:sp>
      <p:sp>
        <p:nvSpPr>
          <p:cNvPr id="39939" name="Rectangle 3"/>
          <p:cNvSpPr>
            <a:spLocks noGrp="1" noChangeArrowheads="1"/>
          </p:cNvSpPr>
          <p:nvPr>
            <p:ph type="body" idx="1"/>
          </p:nvPr>
        </p:nvSpPr>
        <p:spPr>
          <a:xfrm>
            <a:off x="457200" y="1600200"/>
            <a:ext cx="8534400" cy="5181600"/>
          </a:xfrm>
        </p:spPr>
        <p:txBody>
          <a:bodyPr/>
          <a:lstStyle/>
          <a:p>
            <a:pPr eaLnBrk="1" hangingPunct="1">
              <a:buFontTx/>
              <a:buNone/>
            </a:pPr>
            <a:r>
              <a:rPr lang="it-IT" altLang="it-IT" smtClean="0"/>
              <a:t>Una grammatica descrive quali sono le strutture ammesse in un linguaggio e divide una frase in simboli terminali</a:t>
            </a:r>
          </a:p>
          <a:p>
            <a:pPr eaLnBrk="1" hangingPunct="1">
              <a:buFontTx/>
              <a:buNone/>
            </a:pPr>
            <a:endParaRPr lang="it-IT" altLang="it-IT" smtClean="0"/>
          </a:p>
          <a:p>
            <a:pPr eaLnBrk="1" hangingPunct="1">
              <a:buFontTx/>
              <a:buNone/>
            </a:pPr>
            <a:r>
              <a:rPr lang="it-IT" altLang="it-IT" b="1" i="1" smtClean="0"/>
              <a:t>Regole di riscrittura</a:t>
            </a:r>
          </a:p>
          <a:p>
            <a:pPr eaLnBrk="1" hangingPunct="1">
              <a:buFontTx/>
              <a:buNone/>
            </a:pPr>
            <a:r>
              <a:rPr lang="it-IT" altLang="it-IT" smtClean="0"/>
              <a:t>sentence -&gt; noun phrase, verb phrase</a:t>
            </a:r>
          </a:p>
          <a:p>
            <a:pPr eaLnBrk="1" hangingPunct="1">
              <a:buFontTx/>
              <a:buNone/>
            </a:pPr>
            <a:r>
              <a:rPr lang="it-IT" altLang="it-IT" smtClean="0"/>
              <a:t>noun phrase -&gt; noun</a:t>
            </a:r>
          </a:p>
          <a:p>
            <a:pPr eaLnBrk="1" hangingPunct="1">
              <a:buFontTx/>
              <a:buNone/>
            </a:pPr>
            <a:r>
              <a:rPr lang="it-IT" altLang="it-IT" smtClean="0"/>
              <a:t>noun phrase -&gt; determiner, noun</a:t>
            </a:r>
          </a:p>
          <a:p>
            <a:pPr eaLnBrk="1" hangingPunct="1">
              <a:buFontTx/>
              <a:buNone/>
            </a:pPr>
            <a:r>
              <a:rPr lang="it-IT" altLang="it-IT" smtClean="0"/>
              <a:t>verb phrase -&gt; verb, noun phrase</a:t>
            </a:r>
            <a:endParaRPr lang="en-GB" altLang="it-IT"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0"/>
            <a:ext cx="77724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sp>
        <p:nvSpPr>
          <p:cNvPr id="41987" name="Rectangle 3"/>
          <p:cNvSpPr>
            <a:spLocks noGrp="1" noChangeArrowheads="1"/>
          </p:cNvSpPr>
          <p:nvPr>
            <p:ph type="body" idx="1"/>
          </p:nvPr>
        </p:nvSpPr>
        <p:spPr>
          <a:xfrm>
            <a:off x="304800" y="990600"/>
            <a:ext cx="8624888" cy="5867400"/>
          </a:xfrm>
        </p:spPr>
        <p:txBody>
          <a:bodyPr/>
          <a:lstStyle/>
          <a:p>
            <a:pPr eaLnBrk="1" hangingPunct="1">
              <a:buFontTx/>
              <a:buNone/>
            </a:pPr>
            <a:r>
              <a:rPr lang="it-IT" altLang="it-IT" smtClean="0"/>
              <a:t>“</a:t>
            </a:r>
            <a:endParaRPr lang="en-GB" altLang="it-IT" smtClean="0"/>
          </a:p>
        </p:txBody>
      </p:sp>
      <p:graphicFrame>
        <p:nvGraphicFramePr>
          <p:cNvPr id="41988" name="Object 4"/>
          <p:cNvGraphicFramePr>
            <a:graphicFrameLocks noChangeAspect="1"/>
          </p:cNvGraphicFramePr>
          <p:nvPr/>
        </p:nvGraphicFramePr>
        <p:xfrm>
          <a:off x="1479550" y="928688"/>
          <a:ext cx="5988050" cy="5929312"/>
        </p:xfrm>
        <a:graphic>
          <a:graphicData uri="http://schemas.openxmlformats.org/presentationml/2006/ole">
            <mc:AlternateContent xmlns:mc="http://schemas.openxmlformats.org/markup-compatibility/2006">
              <mc:Choice xmlns:v="urn:schemas-microsoft-com:vml" Requires="v">
                <p:oleObj spid="_x0000_s42024" name="Fotografia Photo Editor" r:id="rId4" imgW="3452159" imgH="3489524" progId="MSPhotoEd.3">
                  <p:embed/>
                </p:oleObj>
              </mc:Choice>
              <mc:Fallback>
                <p:oleObj name="Fotografia Photo Editor" r:id="rId4" imgW="3452159" imgH="348952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928688"/>
                        <a:ext cx="5988050"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76200"/>
            <a:ext cx="8610600" cy="1143000"/>
          </a:xfrm>
        </p:spPr>
        <p:txBody>
          <a:bodyPr/>
          <a:lstStyle/>
          <a:p>
            <a:pPr eaLnBrk="1" hangingPunct="1"/>
            <a:r>
              <a:rPr lang="it-IT" altLang="it-IT" smtClean="0"/>
              <a:t>Elaborazione del linguaggio naturale</a:t>
            </a:r>
            <a:endParaRPr lang="en-GB" altLang="it-IT" smtClean="0"/>
          </a:p>
        </p:txBody>
      </p:sp>
      <p:sp>
        <p:nvSpPr>
          <p:cNvPr id="5123" name="Rectangle 3"/>
          <p:cNvSpPr>
            <a:spLocks noGrp="1" noChangeArrowheads="1"/>
          </p:cNvSpPr>
          <p:nvPr>
            <p:ph type="body" idx="1"/>
          </p:nvPr>
        </p:nvSpPr>
        <p:spPr>
          <a:xfrm>
            <a:off x="685800" y="2590800"/>
            <a:ext cx="7772400" cy="4114800"/>
          </a:xfrm>
        </p:spPr>
        <p:txBody>
          <a:bodyPr/>
          <a:lstStyle/>
          <a:p>
            <a:pPr eaLnBrk="1" hangingPunct="1">
              <a:buFontTx/>
              <a:buNone/>
            </a:pPr>
            <a:r>
              <a:rPr lang="it-IT" altLang="it-IT" smtClean="0"/>
              <a:t>I metodi, le tecniche, i tools, e le applicazioni relativamente alla modellizzazione dell’uso del linguaggio naturale costituiscono le tecnologie del linguaggio naturale (</a:t>
            </a:r>
            <a:r>
              <a:rPr lang="it-IT" altLang="it-IT" b="1" i="1" smtClean="0"/>
              <a:t>ingegneria del linguaggio naturale</a:t>
            </a: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28600"/>
            <a:ext cx="84582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graphicFrame>
        <p:nvGraphicFramePr>
          <p:cNvPr id="43011" name="Object 3"/>
          <p:cNvGraphicFramePr>
            <a:graphicFrameLocks noGrp="1" noChangeAspect="1"/>
          </p:cNvGraphicFramePr>
          <p:nvPr>
            <p:ph type="body" idx="1"/>
          </p:nvPr>
        </p:nvGraphicFramePr>
        <p:xfrm>
          <a:off x="1746250" y="762000"/>
          <a:ext cx="5880100" cy="6096000"/>
        </p:xfrm>
        <a:graphic>
          <a:graphicData uri="http://schemas.openxmlformats.org/presentationml/2006/ole">
            <mc:AlternateContent xmlns:mc="http://schemas.openxmlformats.org/markup-compatibility/2006">
              <mc:Choice xmlns:v="urn:schemas-microsoft-com:vml" Requires="v">
                <p:oleObj spid="_x0000_s43047" name="Fotografia Photo Editor" r:id="rId4" imgW="3452159" imgH="3489524" progId="MSPhotoEd.3">
                  <p:embed/>
                </p:oleObj>
              </mc:Choice>
              <mc:Fallback>
                <p:oleObj name="Fotografia Photo Editor" r:id="rId4" imgW="3452159" imgH="3489524"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762000"/>
                        <a:ext cx="58801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1066800"/>
          </a:xfrm>
        </p:spPr>
        <p:txBody>
          <a:bodyPr/>
          <a:lstStyle/>
          <a:p>
            <a:pPr eaLnBrk="1" hangingPunct="1"/>
            <a:r>
              <a:rPr lang="it-IT" altLang="it-IT" smtClean="0"/>
              <a:t>Mario ama il calcio </a:t>
            </a:r>
            <a:r>
              <a:rPr lang="it-IT" altLang="it-IT" sz="2400" smtClean="0"/>
              <a:t>top-down strategy</a:t>
            </a:r>
            <a:endParaRPr lang="en-GB" altLang="it-IT" sz="2400" smtClean="0"/>
          </a:p>
        </p:txBody>
      </p:sp>
      <p:sp>
        <p:nvSpPr>
          <p:cNvPr id="44035" name="Rectangle 3"/>
          <p:cNvSpPr>
            <a:spLocks noGrp="1" noChangeArrowheads="1"/>
          </p:cNvSpPr>
          <p:nvPr>
            <p:ph type="body" idx="1"/>
          </p:nvPr>
        </p:nvSpPr>
        <p:spPr>
          <a:xfrm>
            <a:off x="381000" y="1143000"/>
            <a:ext cx="8763000" cy="5715000"/>
          </a:xfrm>
        </p:spPr>
        <p:txBody>
          <a:bodyPr/>
          <a:lstStyle/>
          <a:p>
            <a:pPr marL="609600" indent="-609600" eaLnBrk="1" hangingPunct="1">
              <a:buFontTx/>
              <a:buAutoNum type="arabicPeriod"/>
            </a:pPr>
            <a:r>
              <a:rPr lang="it-IT" altLang="it-IT" sz="2800" dirty="0" smtClean="0"/>
              <a:t>S</a:t>
            </a:r>
          </a:p>
          <a:p>
            <a:pPr marL="609600" indent="-609600" eaLnBrk="1" hangingPunct="1">
              <a:buFontTx/>
              <a:buAutoNum type="arabicPeriod"/>
            </a:pPr>
            <a:r>
              <a:rPr lang="it-IT" altLang="it-IT" sz="2800" dirty="0" smtClean="0"/>
              <a:t>S -&gt; </a:t>
            </a:r>
            <a:r>
              <a:rPr lang="it-IT" altLang="it-IT" sz="2800" dirty="0" err="1" smtClean="0"/>
              <a:t>np</a:t>
            </a:r>
            <a:r>
              <a:rPr lang="it-IT" altLang="it-IT" sz="2800" dirty="0" smtClean="0"/>
              <a:t>, </a:t>
            </a:r>
            <a:r>
              <a:rPr lang="it-IT" altLang="it-IT" sz="2800" dirty="0" err="1" smtClean="0"/>
              <a:t>vp</a:t>
            </a:r>
            <a:endParaRPr lang="it-IT" altLang="it-IT" sz="2800" dirty="0" smtClean="0"/>
          </a:p>
          <a:p>
            <a:pPr marL="609600" indent="-609600" eaLnBrk="1" hangingPunct="1">
              <a:buFontTx/>
              <a:buAutoNum type="arabicPeriod"/>
            </a:pPr>
            <a:r>
              <a:rPr lang="it-IT" altLang="it-IT" sz="2800" dirty="0" smtClean="0"/>
              <a:t>S -&gt;</a:t>
            </a:r>
            <a:r>
              <a:rPr lang="it-IT" altLang="it-IT" sz="2800" dirty="0" err="1" smtClean="0"/>
              <a:t>prpn</a:t>
            </a:r>
            <a:r>
              <a:rPr lang="it-IT" altLang="it-IT" sz="2800" dirty="0" smtClean="0"/>
              <a:t>, </a:t>
            </a:r>
            <a:r>
              <a:rPr lang="it-IT" altLang="it-IT" sz="2800" dirty="0" err="1" smtClean="0"/>
              <a:t>vp</a:t>
            </a:r>
            <a:endParaRPr lang="it-IT" altLang="it-IT" sz="2800" dirty="0" smtClean="0"/>
          </a:p>
          <a:p>
            <a:pPr marL="609600" indent="-609600" eaLnBrk="1" hangingPunct="1">
              <a:buFontTx/>
              <a:buAutoNum type="arabicPeriod"/>
            </a:pPr>
            <a:r>
              <a:rPr lang="it-IT" altLang="it-IT" sz="2800" dirty="0" smtClean="0"/>
              <a:t>S -&gt;Mario, v, </a:t>
            </a:r>
            <a:r>
              <a:rPr lang="it-IT" altLang="it-IT" sz="2800" dirty="0" err="1" smtClean="0"/>
              <a:t>np</a:t>
            </a:r>
            <a:endParaRPr lang="it-IT" altLang="it-IT" sz="2800" dirty="0" smtClean="0"/>
          </a:p>
          <a:p>
            <a:pPr marL="609600" indent="-609600" eaLnBrk="1" hangingPunct="1">
              <a:buFontTx/>
              <a:buAutoNum type="arabicPeriod"/>
            </a:pPr>
            <a:r>
              <a:rPr lang="it-IT" altLang="it-IT" sz="2800" dirty="0" smtClean="0"/>
              <a:t>S -&gt;Mario, ama, </a:t>
            </a:r>
            <a:r>
              <a:rPr lang="it-IT" altLang="it-IT" sz="2800" dirty="0" err="1" smtClean="0"/>
              <a:t>np</a:t>
            </a:r>
            <a:endParaRPr lang="it-IT" altLang="it-IT" sz="2800" dirty="0" smtClean="0"/>
          </a:p>
          <a:p>
            <a:pPr marL="609600" indent="-609600" eaLnBrk="1" hangingPunct="1">
              <a:buFontTx/>
              <a:buAutoNum type="arabicPeriod"/>
            </a:pPr>
            <a:r>
              <a:rPr lang="it-IT" altLang="it-IT" sz="2800" dirty="0" smtClean="0"/>
              <a:t>S -&gt;Mario, ama, </a:t>
            </a:r>
            <a:r>
              <a:rPr lang="it-IT" altLang="it-IT" sz="2800" dirty="0" err="1" smtClean="0"/>
              <a:t>det</a:t>
            </a:r>
            <a:r>
              <a:rPr lang="it-IT" altLang="it-IT" sz="2800" dirty="0" smtClean="0"/>
              <a:t>, n</a:t>
            </a:r>
          </a:p>
          <a:p>
            <a:pPr marL="609600" indent="-609600" eaLnBrk="1" hangingPunct="1">
              <a:buFontTx/>
              <a:buAutoNum type="arabicPeriod"/>
            </a:pPr>
            <a:r>
              <a:rPr lang="it-IT" altLang="it-IT" sz="2800" dirty="0" smtClean="0"/>
              <a:t>S -&gt;Mario, ama, il, n</a:t>
            </a:r>
          </a:p>
          <a:p>
            <a:pPr marL="609600" indent="-609600" eaLnBrk="1" hangingPunct="1">
              <a:buFontTx/>
              <a:buAutoNum type="arabicPeriod"/>
            </a:pPr>
            <a:r>
              <a:rPr lang="it-IT" altLang="it-IT" sz="2800" dirty="0" smtClean="0"/>
              <a:t>S -&gt;Mario, ama, il, calcio</a:t>
            </a:r>
          </a:p>
          <a:p>
            <a:r>
              <a:rPr lang="it-IT" altLang="it-IT" sz="2800" i="1" dirty="0" smtClean="0">
                <a:effectLst>
                  <a:outerShdw blurRad="38100" dist="38100" dir="2700000" algn="tl">
                    <a:srgbClr val="000000">
                      <a:alpha val="43137"/>
                    </a:srgbClr>
                  </a:outerShdw>
                </a:effectLst>
              </a:rPr>
              <a:t>Va bene se esistono simboli terminale alternativi per ciascuna parola (lessico)</a:t>
            </a:r>
          </a:p>
          <a:p>
            <a:r>
              <a:rPr lang="it-IT" altLang="it-IT" sz="2800" i="1" dirty="0" smtClean="0">
                <a:effectLst>
                  <a:outerShdw blurRad="38100" dist="38100" dir="2700000" algn="tl">
                    <a:srgbClr val="000000">
                      <a:alpha val="43137"/>
                    </a:srgbClr>
                  </a:outerShdw>
                </a:effectLst>
              </a:rPr>
              <a:t>Va male se esistono regole alternative per una frase</a:t>
            </a:r>
            <a:endParaRPr lang="en-GB" altLang="it-IT" sz="2800"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1071563"/>
          </a:xfrm>
        </p:spPr>
        <p:txBody>
          <a:bodyPr/>
          <a:lstStyle/>
          <a:p>
            <a:pPr eaLnBrk="1" hangingPunct="1"/>
            <a:r>
              <a:rPr lang="it-IT" altLang="it-IT" smtClean="0"/>
              <a:t>Mario ama il calcio </a:t>
            </a:r>
            <a:r>
              <a:rPr lang="it-IT" altLang="it-IT" sz="2400" smtClean="0"/>
              <a:t>bottom-up strategy</a:t>
            </a:r>
            <a:endParaRPr lang="en-GB" altLang="it-IT" sz="2400" smtClean="0"/>
          </a:p>
        </p:txBody>
      </p:sp>
      <p:sp>
        <p:nvSpPr>
          <p:cNvPr id="45059" name="Rectangle 3"/>
          <p:cNvSpPr>
            <a:spLocks noGrp="1" noChangeArrowheads="1"/>
          </p:cNvSpPr>
          <p:nvPr>
            <p:ph type="body" idx="1"/>
          </p:nvPr>
        </p:nvSpPr>
        <p:spPr>
          <a:xfrm>
            <a:off x="381000" y="1143000"/>
            <a:ext cx="8534400" cy="5638800"/>
          </a:xfrm>
        </p:spPr>
        <p:txBody>
          <a:bodyPr/>
          <a:lstStyle/>
          <a:p>
            <a:pPr marL="609600" indent="-609600" eaLnBrk="1" hangingPunct="1">
              <a:lnSpc>
                <a:spcPct val="90000"/>
              </a:lnSpc>
              <a:buFontTx/>
              <a:buAutoNum type="arabicPeriod"/>
            </a:pPr>
            <a:r>
              <a:rPr lang="it-IT" altLang="it-IT" sz="2800" dirty="0" smtClean="0"/>
              <a:t>Mario ama il calcio</a:t>
            </a:r>
          </a:p>
          <a:p>
            <a:pPr marL="609600" indent="-609600" eaLnBrk="1" hangingPunct="1">
              <a:lnSpc>
                <a:spcPct val="90000"/>
              </a:lnSpc>
              <a:buFontTx/>
              <a:buAutoNum type="arabicPeriod"/>
            </a:pPr>
            <a:r>
              <a:rPr lang="it-IT" altLang="it-IT" sz="2800" dirty="0" err="1" smtClean="0"/>
              <a:t>Prpn</a:t>
            </a:r>
            <a:r>
              <a:rPr lang="it-IT" altLang="it-IT" sz="2800" dirty="0" smtClean="0"/>
              <a:t>, ama , il, calcio</a:t>
            </a:r>
          </a:p>
          <a:p>
            <a:pPr marL="609600" indent="-609600" eaLnBrk="1" hangingPunct="1">
              <a:lnSpc>
                <a:spcPct val="90000"/>
              </a:lnSpc>
              <a:buFontTx/>
              <a:buAutoNum type="arabicPeriod"/>
            </a:pPr>
            <a:r>
              <a:rPr lang="it-IT" altLang="it-IT" sz="2800" dirty="0" err="1" smtClean="0"/>
              <a:t>Prpn</a:t>
            </a:r>
            <a:r>
              <a:rPr lang="it-IT" altLang="it-IT" sz="2800" dirty="0" smtClean="0"/>
              <a:t>, v, il, calcio</a:t>
            </a:r>
          </a:p>
          <a:p>
            <a:pPr marL="609600" indent="-609600" eaLnBrk="1" hangingPunct="1">
              <a:lnSpc>
                <a:spcPct val="90000"/>
              </a:lnSpc>
              <a:buFontTx/>
              <a:buAutoNum type="arabicPeriod"/>
            </a:pPr>
            <a:r>
              <a:rPr lang="it-IT" altLang="it-IT" sz="2800" dirty="0" err="1" smtClean="0"/>
              <a:t>Prpn</a:t>
            </a:r>
            <a:r>
              <a:rPr lang="it-IT" altLang="it-IT" sz="2800" dirty="0" smtClean="0"/>
              <a:t>, v, </a:t>
            </a:r>
            <a:r>
              <a:rPr lang="it-IT" altLang="it-IT" sz="2800" dirty="0" err="1" smtClean="0"/>
              <a:t>det</a:t>
            </a:r>
            <a:r>
              <a:rPr lang="it-IT" altLang="it-IT" sz="2800" dirty="0" smtClean="0"/>
              <a:t>, calcio</a:t>
            </a:r>
          </a:p>
          <a:p>
            <a:pPr marL="609600" indent="-609600" eaLnBrk="1" hangingPunct="1">
              <a:lnSpc>
                <a:spcPct val="90000"/>
              </a:lnSpc>
              <a:buFontTx/>
              <a:buAutoNum type="arabicPeriod"/>
            </a:pPr>
            <a:r>
              <a:rPr lang="it-IT" altLang="it-IT" sz="2800" dirty="0" err="1" smtClean="0"/>
              <a:t>Prpn</a:t>
            </a:r>
            <a:r>
              <a:rPr lang="it-IT" altLang="it-IT" sz="2800" dirty="0" smtClean="0"/>
              <a:t>, v, </a:t>
            </a:r>
            <a:r>
              <a:rPr lang="it-IT" altLang="it-IT" sz="2800" dirty="0" err="1" smtClean="0"/>
              <a:t>det</a:t>
            </a:r>
            <a:r>
              <a:rPr lang="it-IT" altLang="it-IT" sz="2800" dirty="0" smtClean="0"/>
              <a:t>, n,</a:t>
            </a:r>
          </a:p>
          <a:p>
            <a:pPr marL="609600" indent="-609600" eaLnBrk="1" hangingPunct="1">
              <a:lnSpc>
                <a:spcPct val="90000"/>
              </a:lnSpc>
              <a:buFontTx/>
              <a:buAutoNum type="arabicPeriod"/>
            </a:pPr>
            <a:r>
              <a:rPr lang="it-IT" altLang="it-IT" sz="2800" dirty="0" smtClean="0"/>
              <a:t>Np, v, </a:t>
            </a:r>
            <a:r>
              <a:rPr lang="it-IT" altLang="it-IT" sz="2800" dirty="0" err="1" smtClean="0"/>
              <a:t>det</a:t>
            </a:r>
            <a:r>
              <a:rPr lang="it-IT" altLang="it-IT" sz="2800" dirty="0" smtClean="0"/>
              <a:t>, n</a:t>
            </a:r>
          </a:p>
          <a:p>
            <a:pPr marL="609600" indent="-609600" eaLnBrk="1" hangingPunct="1">
              <a:lnSpc>
                <a:spcPct val="90000"/>
              </a:lnSpc>
              <a:buFontTx/>
              <a:buAutoNum type="arabicPeriod"/>
            </a:pPr>
            <a:r>
              <a:rPr lang="it-IT" altLang="it-IT" sz="2800" dirty="0" smtClean="0"/>
              <a:t>Np, v, </a:t>
            </a:r>
            <a:r>
              <a:rPr lang="it-IT" altLang="it-IT" sz="2800" dirty="0" err="1" smtClean="0"/>
              <a:t>np</a:t>
            </a:r>
            <a:endParaRPr lang="it-IT" altLang="it-IT" sz="2800" dirty="0" smtClean="0"/>
          </a:p>
          <a:p>
            <a:pPr marL="609600" indent="-609600" eaLnBrk="1" hangingPunct="1">
              <a:lnSpc>
                <a:spcPct val="90000"/>
              </a:lnSpc>
              <a:buFontTx/>
              <a:buAutoNum type="arabicPeriod"/>
            </a:pPr>
            <a:r>
              <a:rPr lang="it-IT" altLang="it-IT" sz="2800" dirty="0" smtClean="0"/>
              <a:t>Np, </a:t>
            </a:r>
            <a:r>
              <a:rPr lang="it-IT" altLang="it-IT" sz="2800" dirty="0" err="1" smtClean="0"/>
              <a:t>vp</a:t>
            </a:r>
            <a:endParaRPr lang="it-IT" altLang="it-IT" sz="2800" dirty="0" smtClean="0"/>
          </a:p>
          <a:p>
            <a:pPr marL="609600" indent="-609600" eaLnBrk="1" hangingPunct="1">
              <a:lnSpc>
                <a:spcPct val="90000"/>
              </a:lnSpc>
              <a:buFontTx/>
              <a:buAutoNum type="arabicPeriod"/>
            </a:pPr>
            <a:r>
              <a:rPr lang="it-IT" altLang="it-IT" sz="2800" dirty="0" smtClean="0"/>
              <a:t>S</a:t>
            </a:r>
          </a:p>
          <a:p>
            <a:pPr>
              <a:lnSpc>
                <a:spcPct val="90000"/>
              </a:lnSpc>
            </a:pPr>
            <a:r>
              <a:rPr lang="it-IT" altLang="it-IT" sz="2800" i="1" dirty="0" smtClean="0">
                <a:effectLst>
                  <a:outerShdw blurRad="38100" dist="38100" dir="2700000" algn="tl">
                    <a:srgbClr val="000000">
                      <a:alpha val="43137"/>
                    </a:srgbClr>
                  </a:outerShdw>
                </a:effectLst>
              </a:rPr>
              <a:t>Va bene se esistono regole alternative per una frase</a:t>
            </a:r>
          </a:p>
          <a:p>
            <a:pPr>
              <a:lnSpc>
                <a:spcPct val="90000"/>
              </a:lnSpc>
            </a:pPr>
            <a:r>
              <a:rPr lang="it-IT" altLang="it-IT" sz="2800" i="1" dirty="0" smtClean="0">
                <a:effectLst>
                  <a:outerShdw blurRad="38100" dist="38100" dir="2700000" algn="tl">
                    <a:srgbClr val="000000">
                      <a:alpha val="43137"/>
                    </a:srgbClr>
                  </a:outerShdw>
                </a:effectLst>
              </a:rPr>
              <a:t>Va male se esistono simboli terminali alternativi per ciascuna parola</a:t>
            </a:r>
            <a:endParaRPr lang="en-GB" altLang="it-IT" sz="2800"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7772400" cy="1143000"/>
          </a:xfrm>
        </p:spPr>
        <p:txBody>
          <a:bodyPr/>
          <a:lstStyle/>
          <a:p>
            <a:pPr eaLnBrk="1" hangingPunct="1"/>
            <a:r>
              <a:rPr lang="it-IT" altLang="it-IT" smtClean="0"/>
              <a:t>Strategie di ricerca</a:t>
            </a:r>
            <a:endParaRPr lang="en-GB" altLang="it-IT" smtClean="0"/>
          </a:p>
        </p:txBody>
      </p:sp>
      <p:sp>
        <p:nvSpPr>
          <p:cNvPr id="46083" name="Rectangle 3"/>
          <p:cNvSpPr>
            <a:spLocks noGrp="1" noChangeArrowheads="1"/>
          </p:cNvSpPr>
          <p:nvPr>
            <p:ph type="body" idx="1"/>
          </p:nvPr>
        </p:nvSpPr>
        <p:spPr>
          <a:xfrm>
            <a:off x="609600" y="2286000"/>
            <a:ext cx="7772400" cy="4114800"/>
          </a:xfrm>
        </p:spPr>
        <p:txBody>
          <a:bodyPr/>
          <a:lstStyle/>
          <a:p>
            <a:pPr eaLnBrk="1" hangingPunct="1">
              <a:lnSpc>
                <a:spcPct val="90000"/>
              </a:lnSpc>
            </a:pPr>
            <a:r>
              <a:rPr lang="it-IT" altLang="it-IT" sz="2800" b="1" i="1" smtClean="0"/>
              <a:t>Depth first</a:t>
            </a:r>
          </a:p>
          <a:p>
            <a:pPr eaLnBrk="1" hangingPunct="1">
              <a:lnSpc>
                <a:spcPct val="90000"/>
              </a:lnSpc>
              <a:buFontTx/>
              <a:buNone/>
            </a:pPr>
            <a:r>
              <a:rPr lang="it-IT" altLang="it-IT" sz="2800" smtClean="0"/>
              <a:t>Attiva le regole una per volta e torna indietro se fallisce (facile da programmare, richiede poca memoria, va bene se il </a:t>
            </a:r>
            <a:r>
              <a:rPr lang="it-IT" altLang="it-IT" sz="2800" i="1" smtClean="0"/>
              <a:t>parse tree</a:t>
            </a:r>
            <a:r>
              <a:rPr lang="it-IT" altLang="it-IT" sz="2800" smtClean="0"/>
              <a:t> è profondo)</a:t>
            </a:r>
          </a:p>
          <a:p>
            <a:pPr eaLnBrk="1" hangingPunct="1">
              <a:lnSpc>
                <a:spcPct val="90000"/>
              </a:lnSpc>
              <a:buFontTx/>
              <a:buNone/>
            </a:pPr>
            <a:endParaRPr lang="it-IT" altLang="it-IT" sz="2800" smtClean="0"/>
          </a:p>
          <a:p>
            <a:pPr eaLnBrk="1" hangingPunct="1">
              <a:lnSpc>
                <a:spcPct val="90000"/>
              </a:lnSpc>
            </a:pPr>
            <a:r>
              <a:rPr lang="it-IT" altLang="it-IT" sz="2800" b="1" i="1" smtClean="0"/>
              <a:t>Breadth first</a:t>
            </a:r>
          </a:p>
          <a:p>
            <a:pPr eaLnBrk="1" hangingPunct="1">
              <a:lnSpc>
                <a:spcPct val="90000"/>
              </a:lnSpc>
              <a:buFontTx/>
              <a:buNone/>
            </a:pPr>
            <a:r>
              <a:rPr lang="it-IT" altLang="it-IT" sz="2800" smtClean="0"/>
              <a:t>Attiva tutte le regole insieme (può essere più veloce, l’ordine con cui appaiono le regole non è rilevante, va bene se il </a:t>
            </a:r>
            <a:r>
              <a:rPr lang="it-IT" altLang="it-IT" sz="2800" i="1" smtClean="0"/>
              <a:t>parse tree</a:t>
            </a:r>
            <a:r>
              <a:rPr lang="it-IT" altLang="it-IT" sz="2800" smtClean="0"/>
              <a:t> è piatto) </a:t>
            </a:r>
            <a:endParaRPr lang="en-GB" altLang="it-IT"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7107" name="Rectangle 3"/>
          <p:cNvSpPr>
            <a:spLocks noGrp="1" noChangeArrowheads="1"/>
          </p:cNvSpPr>
          <p:nvPr>
            <p:ph type="body" idx="1"/>
          </p:nvPr>
        </p:nvSpPr>
        <p:spPr>
          <a:xfrm>
            <a:off x="1246188" y="914400"/>
            <a:ext cx="6781800" cy="5867400"/>
          </a:xfrm>
        </p:spPr>
        <p:txBody>
          <a:bodyPr/>
          <a:lstStyle/>
          <a:p>
            <a:pPr eaLnBrk="1" hangingPunct="1">
              <a:lnSpc>
                <a:spcPct val="90000"/>
              </a:lnSpc>
              <a:buFontTx/>
              <a:buNone/>
            </a:pPr>
            <a:r>
              <a:rPr lang="it-IT" altLang="it-IT" sz="2800" smtClean="0"/>
              <a:t>Una semplice grammatica</a:t>
            </a:r>
          </a:p>
          <a:p>
            <a:pPr eaLnBrk="1" hangingPunct="1">
              <a:lnSpc>
                <a:spcPct val="90000"/>
              </a:lnSpc>
              <a:buFontTx/>
              <a:buNone/>
            </a:pPr>
            <a:r>
              <a:rPr lang="it-IT" altLang="it-IT" sz="2800" smtClean="0">
                <a:latin typeface="Courier New" pitchFamily="49" charset="0"/>
              </a:rPr>
              <a:t>s --&gt; np vp</a:t>
            </a:r>
          </a:p>
          <a:p>
            <a:pPr eaLnBrk="1" hangingPunct="1">
              <a:lnSpc>
                <a:spcPct val="90000"/>
              </a:lnSpc>
              <a:buFontTx/>
              <a:buNone/>
            </a:pPr>
            <a:r>
              <a:rPr lang="it-IT" altLang="it-IT" sz="2800" smtClean="0">
                <a:latin typeface="Courier New" pitchFamily="49" charset="0"/>
              </a:rPr>
              <a:t>np </a:t>
            </a:r>
            <a:r>
              <a:rPr lang="it-IT" altLang="it-IT" sz="2800" smtClean="0">
                <a:latin typeface="Courier New" pitchFamily="49" charset="0"/>
                <a:sym typeface="Wingdings" pitchFamily="2" charset="2"/>
              </a:rPr>
              <a:t>--&gt; det n</a:t>
            </a:r>
          </a:p>
          <a:p>
            <a:pPr eaLnBrk="1" hangingPunct="1">
              <a:lnSpc>
                <a:spcPct val="90000"/>
              </a:lnSpc>
              <a:buFontTx/>
              <a:buNone/>
            </a:pPr>
            <a:r>
              <a:rPr lang="it-IT" altLang="it-IT" sz="2800" smtClean="0">
                <a:latin typeface="Courier New" pitchFamily="49" charset="0"/>
                <a:sym typeface="Wingdings" pitchFamily="2" charset="2"/>
              </a:rPr>
              <a:t>np --&gt; det adj n</a:t>
            </a:r>
          </a:p>
          <a:p>
            <a:pPr eaLnBrk="1" hangingPunct="1">
              <a:lnSpc>
                <a:spcPct val="90000"/>
              </a:lnSpc>
              <a:buFontTx/>
              <a:buNone/>
            </a:pPr>
            <a:r>
              <a:rPr lang="it-IT" altLang="it-IT" sz="2800" smtClean="0">
                <a:latin typeface="Courier New" pitchFamily="49" charset="0"/>
                <a:sym typeface="Wingdings" pitchFamily="2" charset="2"/>
              </a:rPr>
              <a:t>vp --&gt; v np</a:t>
            </a:r>
          </a:p>
          <a:p>
            <a:pPr eaLnBrk="1" hangingPunct="1">
              <a:lnSpc>
                <a:spcPct val="90000"/>
              </a:lnSpc>
              <a:buFontTx/>
              <a:buNone/>
            </a:pPr>
            <a:r>
              <a:rPr lang="it-IT" altLang="it-IT" sz="2800" i="1" smtClean="0">
                <a:sym typeface="Wingdings" pitchFamily="2" charset="2"/>
              </a:rPr>
              <a:t>dove</a:t>
            </a:r>
          </a:p>
          <a:p>
            <a:pPr eaLnBrk="1" hangingPunct="1">
              <a:lnSpc>
                <a:spcPct val="90000"/>
              </a:lnSpc>
              <a:buFontTx/>
              <a:buNone/>
            </a:pPr>
            <a:r>
              <a:rPr lang="it-IT" altLang="it-IT" sz="2400" smtClean="0"/>
              <a:t>s sentence “the cat ate the big fish”</a:t>
            </a:r>
          </a:p>
          <a:p>
            <a:pPr eaLnBrk="1" hangingPunct="1">
              <a:lnSpc>
                <a:spcPct val="90000"/>
              </a:lnSpc>
              <a:buFontTx/>
              <a:buNone/>
            </a:pPr>
            <a:r>
              <a:rPr lang="it-IT" altLang="it-IT" sz="2400" smtClean="0"/>
              <a:t>np noun phrase “the cat”</a:t>
            </a:r>
          </a:p>
          <a:p>
            <a:pPr eaLnBrk="1" hangingPunct="1">
              <a:lnSpc>
                <a:spcPct val="90000"/>
              </a:lnSpc>
              <a:buFontTx/>
              <a:buNone/>
            </a:pPr>
            <a:r>
              <a:rPr lang="it-IT" altLang="it-IT" sz="2400" smtClean="0"/>
              <a:t>vp verb phrase “ate the big fish”</a:t>
            </a:r>
          </a:p>
          <a:p>
            <a:pPr eaLnBrk="1" hangingPunct="1">
              <a:lnSpc>
                <a:spcPct val="90000"/>
              </a:lnSpc>
              <a:buFontTx/>
              <a:buNone/>
            </a:pPr>
            <a:r>
              <a:rPr lang="it-IT" altLang="it-IT" sz="2400" smtClean="0"/>
              <a:t>det determiner “the”</a:t>
            </a:r>
          </a:p>
          <a:p>
            <a:pPr eaLnBrk="1" hangingPunct="1">
              <a:lnSpc>
                <a:spcPct val="90000"/>
              </a:lnSpc>
              <a:buFontTx/>
              <a:buNone/>
            </a:pPr>
            <a:r>
              <a:rPr lang="it-IT" altLang="it-IT" sz="2400" smtClean="0"/>
              <a:t>n noun “cat”</a:t>
            </a:r>
          </a:p>
          <a:p>
            <a:pPr eaLnBrk="1" hangingPunct="1">
              <a:lnSpc>
                <a:spcPct val="90000"/>
              </a:lnSpc>
              <a:buFontTx/>
              <a:buNone/>
            </a:pPr>
            <a:r>
              <a:rPr lang="it-IT" altLang="it-IT" sz="2400" smtClean="0"/>
              <a:t>v verb “ate”</a:t>
            </a:r>
          </a:p>
          <a:p>
            <a:pPr eaLnBrk="1" hangingPunct="1">
              <a:lnSpc>
                <a:spcPct val="90000"/>
              </a:lnSpc>
              <a:buFontTx/>
              <a:buNone/>
            </a:pPr>
            <a:r>
              <a:rPr lang="it-IT" altLang="it-IT" sz="2400" smtClean="0"/>
              <a:t>adj adjective “big”</a:t>
            </a:r>
          </a:p>
          <a:p>
            <a:pPr eaLnBrk="1" hangingPunct="1">
              <a:lnSpc>
                <a:spcPct val="90000"/>
              </a:lnSpc>
              <a:buFontTx/>
              <a:buNone/>
            </a:pPr>
            <a:endParaRPr lang="en-GB" altLang="it-IT" sz="2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8131" name="Rectangle 3"/>
          <p:cNvSpPr>
            <a:spLocks noGrp="1" noChangeArrowheads="1"/>
          </p:cNvSpPr>
          <p:nvPr>
            <p:ph type="body" idx="1"/>
          </p:nvPr>
        </p:nvSpPr>
        <p:spPr>
          <a:xfrm>
            <a:off x="381000" y="1219200"/>
            <a:ext cx="8686800" cy="5638800"/>
          </a:xfrm>
        </p:spPr>
        <p:txBody>
          <a:bodyPr/>
          <a:lstStyle/>
          <a:p>
            <a:pPr eaLnBrk="1" hangingPunct="1">
              <a:lnSpc>
                <a:spcPct val="90000"/>
              </a:lnSpc>
              <a:buFontTx/>
              <a:buNone/>
            </a:pPr>
            <a:r>
              <a:rPr lang="it-IT" altLang="it-IT" sz="2400" smtClean="0"/>
              <a:t>Si può usare il Prolog per esprimere grammatiche facendo corrispondere una regola Prolog a ciascuna regola della grammatica; es:</a:t>
            </a:r>
          </a:p>
          <a:p>
            <a:pPr eaLnBrk="1" hangingPunct="1">
              <a:lnSpc>
                <a:spcPct val="90000"/>
              </a:lnSpc>
              <a:buFontTx/>
              <a:buNone/>
            </a:pPr>
            <a:r>
              <a:rPr lang="it-IT" altLang="it-IT" sz="2000" smtClean="0">
                <a:latin typeface="Courier New" pitchFamily="49" charset="0"/>
              </a:rPr>
              <a:t>sentence (S) :-</a:t>
            </a:r>
          </a:p>
          <a:p>
            <a:pPr eaLnBrk="1" hangingPunct="1">
              <a:lnSpc>
                <a:spcPct val="90000"/>
              </a:lnSpc>
              <a:buFontTx/>
              <a:buNone/>
            </a:pPr>
            <a:r>
              <a:rPr lang="it-IT" altLang="it-IT" sz="2000" smtClean="0">
                <a:latin typeface="Courier New" pitchFamily="49" charset="0"/>
              </a:rPr>
              <a:t>noun_phrase (NP), verb_phrase (VP), append (NP,VP,S).</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noun(N), append (D,N,NP).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adj(A), noun (N), append (D,A,AP), append (AP,N,NP).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verb_phrase (VP) :-</a:t>
            </a:r>
          </a:p>
          <a:p>
            <a:pPr eaLnBrk="1" hangingPunct="1">
              <a:lnSpc>
                <a:spcPct val="90000"/>
              </a:lnSpc>
              <a:buFontTx/>
              <a:buNone/>
            </a:pPr>
            <a:r>
              <a:rPr lang="it-IT" altLang="it-IT" sz="2000" smtClean="0">
                <a:latin typeface="Courier New" pitchFamily="49" charset="0"/>
              </a:rPr>
              <a:t>verb (V), noun_phrase (NP), append (V,NP,VP).</a:t>
            </a:r>
          </a:p>
          <a:p>
            <a:pPr eaLnBrk="1" hangingPunct="1">
              <a:lnSpc>
                <a:spcPct val="90000"/>
              </a:lnSpc>
              <a:buFontTx/>
              <a:buNone/>
            </a:pPr>
            <a:r>
              <a:rPr lang="it-IT" altLang="it-IT" sz="2000" smtClean="0">
                <a:latin typeface="Courier New" pitchFamily="49" charset="0"/>
              </a:rPr>
              <a:t>…….</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9155" name="Rectangle 3"/>
          <p:cNvSpPr>
            <a:spLocks noGrp="1" noChangeArrowheads="1"/>
          </p:cNvSpPr>
          <p:nvPr>
            <p:ph type="body" idx="1"/>
          </p:nvPr>
        </p:nvSpPr>
        <p:spPr>
          <a:xfrm>
            <a:off x="381000" y="1219200"/>
            <a:ext cx="8686800" cy="5638800"/>
          </a:xfrm>
        </p:spPr>
        <p:txBody>
          <a:bodyPr/>
          <a:lstStyle/>
          <a:p>
            <a:pPr eaLnBrk="1" hangingPunct="1">
              <a:buFontTx/>
              <a:buNone/>
            </a:pPr>
            <a:r>
              <a:rPr lang="it-IT" altLang="it-IT" sz="2400" smtClean="0"/>
              <a:t>…</a:t>
            </a:r>
          </a:p>
          <a:p>
            <a:pPr eaLnBrk="1" hangingPunct="1">
              <a:buFontTx/>
              <a:buNone/>
            </a:pPr>
            <a:r>
              <a:rPr lang="it-IT" altLang="it-IT" sz="2000" smtClean="0">
                <a:latin typeface="Courier New" pitchFamily="49" charset="0"/>
              </a:rPr>
              <a:t>determiner (</a:t>
            </a:r>
            <a:r>
              <a:rPr lang="it-IT" altLang="it-IT" sz="2000" smtClean="0">
                <a:latin typeface="Courier New" pitchFamily="49" charset="0"/>
                <a:cs typeface="Courier New" pitchFamily="49" charset="0"/>
              </a:rPr>
              <a:t>[D]</a:t>
            </a:r>
            <a:r>
              <a:rPr lang="it-IT" altLang="it-IT" sz="2000" smtClean="0">
                <a:latin typeface="Courier New" pitchFamily="49" charset="0"/>
              </a:rPr>
              <a:t>) :-</a:t>
            </a:r>
          </a:p>
          <a:p>
            <a:pPr eaLnBrk="1" hangingPunct="1">
              <a:buFontTx/>
              <a:buNone/>
            </a:pPr>
            <a:r>
              <a:rPr lang="it-IT" altLang="it-IT" sz="2000" smtClean="0">
                <a:latin typeface="Courier New" pitchFamily="49" charset="0"/>
              </a:rPr>
              <a:t>member (D,</a:t>
            </a:r>
            <a:r>
              <a:rPr lang="it-IT" altLang="it-IT" sz="2000" smtClean="0">
                <a:latin typeface="Courier New" pitchFamily="49" charset="0"/>
                <a:cs typeface="Courier New" pitchFamily="49" charset="0"/>
              </a:rPr>
              <a:t>[the,a,an]).</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noun ([N]) :-</a:t>
            </a:r>
          </a:p>
          <a:p>
            <a:pPr eaLnBrk="1" hangingPunct="1">
              <a:buFontTx/>
              <a:buNone/>
            </a:pPr>
            <a:r>
              <a:rPr lang="it-IT" altLang="it-IT" sz="2000" smtClean="0">
                <a:latin typeface="Courier New" pitchFamily="49" charset="0"/>
                <a:cs typeface="Courier New" pitchFamily="49" charset="0"/>
              </a:rPr>
              <a:t>member (N,[cat, dog, mat, meat, fish]).</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adj ([A]) :-</a:t>
            </a:r>
          </a:p>
          <a:p>
            <a:pPr eaLnBrk="1" hangingPunct="1">
              <a:buFontTx/>
              <a:buNone/>
            </a:pPr>
            <a:r>
              <a:rPr lang="it-IT" altLang="it-IT" sz="2000" smtClean="0">
                <a:latin typeface="Courier New" pitchFamily="49" charset="0"/>
                <a:cs typeface="Courier New" pitchFamily="49" charset="0"/>
              </a:rPr>
              <a:t>member (A,[big, fat, red]).</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verb ([V]) :-</a:t>
            </a:r>
          </a:p>
          <a:p>
            <a:pPr eaLnBrk="1" hangingPunct="1">
              <a:buFontTx/>
              <a:buNone/>
            </a:pPr>
            <a:r>
              <a:rPr lang="it-IT" altLang="it-IT" sz="2000" smtClean="0">
                <a:latin typeface="Courier New" pitchFamily="49" charset="0"/>
                <a:cs typeface="Courier New" pitchFamily="49" charset="0"/>
              </a:rPr>
              <a:t>member (V,[ate, saw, killed, pushed]).</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00100" y="0"/>
            <a:ext cx="7772400" cy="1000125"/>
          </a:xfrm>
        </p:spPr>
        <p:txBody>
          <a:bodyPr/>
          <a:lstStyle/>
          <a:p>
            <a:pPr eaLnBrk="1" hangingPunct="1"/>
            <a:r>
              <a:rPr lang="it-IT" altLang="it-IT" smtClean="0"/>
              <a:t>Parser </a:t>
            </a:r>
            <a:endParaRPr lang="en-GB" altLang="it-IT" smtClean="0"/>
          </a:p>
        </p:txBody>
      </p:sp>
      <p:sp>
        <p:nvSpPr>
          <p:cNvPr id="50179" name="Rectangle 3"/>
          <p:cNvSpPr>
            <a:spLocks noGrp="1" noChangeArrowheads="1"/>
          </p:cNvSpPr>
          <p:nvPr>
            <p:ph type="body" idx="1"/>
          </p:nvPr>
        </p:nvSpPr>
        <p:spPr>
          <a:xfrm>
            <a:off x="381000" y="1071563"/>
            <a:ext cx="8763000" cy="5634037"/>
          </a:xfrm>
        </p:spPr>
        <p:txBody>
          <a:bodyPr/>
          <a:lstStyle/>
          <a:p>
            <a:pPr eaLnBrk="1" hangingPunct="1">
              <a:lnSpc>
                <a:spcPct val="90000"/>
              </a:lnSpc>
              <a:buFontTx/>
              <a:buNone/>
            </a:pPr>
            <a:r>
              <a:rPr lang="it-IT" altLang="it-IT" sz="2800" dirty="0" smtClean="0">
                <a:solidFill>
                  <a:schemeClr val="accent1">
                    <a:lumMod val="75000"/>
                  </a:schemeClr>
                </a:solidFill>
              </a:rPr>
              <a:t>Il </a:t>
            </a:r>
            <a:r>
              <a:rPr lang="it-IT" altLang="it-IT" sz="2800" i="1" dirty="0" err="1" smtClean="0">
                <a:solidFill>
                  <a:schemeClr val="accent1">
                    <a:lumMod val="75000"/>
                  </a:schemeClr>
                </a:solidFill>
                <a:effectLst>
                  <a:outerShdw blurRad="38100" dist="38100" dir="2700000" algn="tl">
                    <a:srgbClr val="000000">
                      <a:alpha val="43137"/>
                    </a:srgbClr>
                  </a:outerShdw>
                </a:effectLst>
              </a:rPr>
              <a:t>parser</a:t>
            </a:r>
            <a:r>
              <a:rPr lang="it-IT" altLang="it-IT" sz="2800" dirty="0" smtClean="0">
                <a:solidFill>
                  <a:schemeClr val="accent1">
                    <a:lumMod val="75000"/>
                  </a:schemeClr>
                </a:solidFill>
                <a:effectLst>
                  <a:outerShdw blurRad="38100" dist="38100" dir="2700000" algn="tl">
                    <a:srgbClr val="000000">
                      <a:alpha val="43137"/>
                    </a:srgbClr>
                  </a:outerShdw>
                </a:effectLst>
              </a:rPr>
              <a:t> </a:t>
            </a:r>
            <a:r>
              <a:rPr lang="it-IT" altLang="it-IT" sz="2800" dirty="0" smtClean="0">
                <a:solidFill>
                  <a:schemeClr val="accent1">
                    <a:lumMod val="75000"/>
                  </a:schemeClr>
                </a:solidFill>
              </a:rPr>
              <a:t>è un algoritmo che usa una </a:t>
            </a:r>
            <a:r>
              <a:rPr lang="it-IT" altLang="it-IT" sz="2800" i="1" dirty="0">
                <a:solidFill>
                  <a:schemeClr val="accent1">
                    <a:lumMod val="75000"/>
                  </a:schemeClr>
                </a:solidFill>
                <a:effectLst>
                  <a:outerShdw blurRad="38100" dist="38100" dir="2700000" algn="tl">
                    <a:srgbClr val="000000">
                      <a:alpha val="43137"/>
                    </a:srgbClr>
                  </a:outerShdw>
                </a:effectLst>
              </a:rPr>
              <a:t>grammatica</a:t>
            </a:r>
            <a:r>
              <a:rPr lang="it-IT" altLang="it-IT" sz="2800" dirty="0" smtClean="0">
                <a:solidFill>
                  <a:schemeClr val="accent1">
                    <a:lumMod val="75000"/>
                  </a:schemeClr>
                </a:solidFill>
              </a:rPr>
              <a:t> e un </a:t>
            </a:r>
            <a:r>
              <a:rPr lang="it-IT" altLang="it-IT" sz="2800" i="1" dirty="0">
                <a:solidFill>
                  <a:schemeClr val="accent1">
                    <a:lumMod val="75000"/>
                  </a:schemeClr>
                </a:solidFill>
                <a:effectLst>
                  <a:outerShdw blurRad="38100" dist="38100" dir="2700000" algn="tl">
                    <a:srgbClr val="000000">
                      <a:alpha val="43137"/>
                    </a:srgbClr>
                  </a:outerShdw>
                </a:effectLst>
              </a:rPr>
              <a:t>lessico </a:t>
            </a:r>
            <a:r>
              <a:rPr lang="it-IT" altLang="it-IT" sz="2800" dirty="0" smtClean="0">
                <a:solidFill>
                  <a:schemeClr val="accent1">
                    <a:lumMod val="75000"/>
                  </a:schemeClr>
                </a:solidFill>
              </a:rPr>
              <a:t>per riconoscere la struttura di una frase</a:t>
            </a:r>
            <a:r>
              <a:rPr lang="it-IT" altLang="it-IT" sz="2800" dirty="0" smtClean="0"/>
              <a:t>. L’input è la frase da analizzare, l’output è una qualche rappresentazione della struttura della frase.</a:t>
            </a:r>
          </a:p>
          <a:p>
            <a:pPr eaLnBrk="1" hangingPunct="1">
              <a:lnSpc>
                <a:spcPct val="90000"/>
              </a:lnSpc>
              <a:buFontTx/>
              <a:buNone/>
            </a:pPr>
            <a:endParaRPr lang="it-IT" altLang="it-IT" sz="2800" dirty="0" smtClean="0"/>
          </a:p>
          <a:p>
            <a:pPr algn="ctr" eaLnBrk="1" hangingPunct="1">
              <a:lnSpc>
                <a:spcPct val="90000"/>
              </a:lnSpc>
              <a:buFontTx/>
              <a:buNone/>
            </a:pPr>
            <a:r>
              <a:rPr lang="it-IT" altLang="it-IT" sz="3600" dirty="0" smtClean="0">
                <a:solidFill>
                  <a:schemeClr val="tx2"/>
                </a:solidFill>
              </a:rPr>
              <a:t>Lessico</a:t>
            </a:r>
            <a:r>
              <a:rPr lang="it-IT" altLang="it-IT" sz="4000" dirty="0" smtClean="0">
                <a:solidFill>
                  <a:schemeClr val="tx2"/>
                </a:solidFill>
              </a:rPr>
              <a:t> </a:t>
            </a:r>
          </a:p>
          <a:p>
            <a:pPr eaLnBrk="1" hangingPunct="1">
              <a:lnSpc>
                <a:spcPct val="90000"/>
              </a:lnSpc>
              <a:buFontTx/>
              <a:buNone/>
            </a:pPr>
            <a:r>
              <a:rPr lang="it-IT" altLang="it-IT" sz="2800" dirty="0" smtClean="0"/>
              <a:t>Il </a:t>
            </a:r>
            <a:r>
              <a:rPr lang="it-IT" altLang="it-IT" sz="2800" i="1" dirty="0">
                <a:solidFill>
                  <a:schemeClr val="accent1">
                    <a:lumMod val="75000"/>
                  </a:schemeClr>
                </a:solidFill>
                <a:effectLst>
                  <a:outerShdw blurRad="38100" dist="38100" dir="2700000" algn="tl">
                    <a:srgbClr val="000000">
                      <a:alpha val="43137"/>
                    </a:srgbClr>
                  </a:outerShdw>
                </a:effectLst>
              </a:rPr>
              <a:t>lessico</a:t>
            </a:r>
            <a:r>
              <a:rPr lang="it-IT" altLang="it-IT" sz="2800" dirty="0" smtClean="0"/>
              <a:t> mostra a quale </a:t>
            </a:r>
            <a:r>
              <a:rPr lang="it-IT" altLang="it-IT" sz="2800" b="1" dirty="0" smtClean="0"/>
              <a:t>simbolo</a:t>
            </a:r>
            <a:r>
              <a:rPr lang="it-IT" altLang="it-IT" sz="2800" dirty="0" smtClean="0"/>
              <a:t> terminale (simbolo che non può essere ulteriormente suddiviso) appartiene una parola del linguaggio; es.:</a:t>
            </a:r>
          </a:p>
          <a:p>
            <a:pPr eaLnBrk="1" hangingPunct="1">
              <a:lnSpc>
                <a:spcPct val="90000"/>
              </a:lnSpc>
              <a:buFontTx/>
              <a:buNone/>
            </a:pPr>
            <a:r>
              <a:rPr lang="it-IT" altLang="it-IT" sz="2800" dirty="0" err="1" smtClean="0"/>
              <a:t>Eat</a:t>
            </a:r>
            <a:r>
              <a:rPr lang="it-IT" altLang="it-IT" sz="2800" dirty="0" smtClean="0"/>
              <a:t>= verbo</a:t>
            </a:r>
          </a:p>
          <a:p>
            <a:pPr eaLnBrk="1" hangingPunct="1">
              <a:lnSpc>
                <a:spcPct val="90000"/>
              </a:lnSpc>
              <a:buFontTx/>
              <a:buNone/>
            </a:pPr>
            <a:r>
              <a:rPr lang="it-IT" altLang="it-IT" sz="2800" dirty="0" err="1" smtClean="0"/>
              <a:t>Duck</a:t>
            </a:r>
            <a:r>
              <a:rPr lang="it-IT" altLang="it-IT" sz="2800" dirty="0" smtClean="0"/>
              <a:t>=</a:t>
            </a:r>
            <a:r>
              <a:rPr lang="it-IT" altLang="it-IT" sz="2800" dirty="0" err="1" smtClean="0"/>
              <a:t>noun</a:t>
            </a:r>
            <a:endParaRPr lang="it-IT" altLang="it-IT" sz="2800" dirty="0" smtClean="0"/>
          </a:p>
          <a:p>
            <a:pPr eaLnBrk="1" hangingPunct="1">
              <a:lnSpc>
                <a:spcPct val="90000"/>
              </a:lnSpc>
              <a:buFontTx/>
              <a:buNone/>
            </a:pPr>
            <a:r>
              <a:rPr lang="it-IT" altLang="it-IT" sz="2800" dirty="0" err="1" smtClean="0"/>
              <a:t>Duck</a:t>
            </a:r>
            <a:r>
              <a:rPr lang="it-IT" altLang="it-IT" sz="2800" dirty="0" smtClean="0"/>
              <a:t>=verbo</a:t>
            </a:r>
            <a:endParaRPr lang="en-GB" altLang="it-IT" sz="2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0"/>
            <a:ext cx="7772400" cy="11430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1203" name="Rectangle 3"/>
          <p:cNvSpPr>
            <a:spLocks noGrp="1" noChangeArrowheads="1"/>
          </p:cNvSpPr>
          <p:nvPr>
            <p:ph type="body" idx="1"/>
          </p:nvPr>
        </p:nvSpPr>
        <p:spPr>
          <a:xfrm>
            <a:off x="228600" y="1447800"/>
            <a:ext cx="8915400" cy="5105400"/>
          </a:xfrm>
        </p:spPr>
        <p:txBody>
          <a:bodyPr/>
          <a:lstStyle/>
          <a:p>
            <a:pPr eaLnBrk="1" hangingPunct="1">
              <a:lnSpc>
                <a:spcPct val="90000"/>
              </a:lnSpc>
              <a:buFontTx/>
              <a:buNone/>
            </a:pPr>
            <a:r>
              <a:rPr lang="it-IT" altLang="it-IT" sz="2800" smtClean="0">
                <a:latin typeface="Courier New" pitchFamily="49" charset="0"/>
              </a:rPr>
              <a:t>s( sentence(NP,VP)) --&gt; np(NP), vp(VP).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np(noun_phrase(NP))   --&gt;prpn(PN)</a:t>
            </a:r>
          </a:p>
          <a:p>
            <a:pPr eaLnBrk="1" hangingPunct="1">
              <a:lnSpc>
                <a:spcPct val="90000"/>
              </a:lnSpc>
              <a:buFontTx/>
              <a:buNone/>
            </a:pPr>
            <a:r>
              <a:rPr lang="it-IT" altLang="it-IT" sz="2800" smtClean="0">
                <a:latin typeface="Courier New" pitchFamily="49" charset="0"/>
              </a:rPr>
              <a:t>np(noun_phrase (D,N)  --&gt;det (D), n(N).</a:t>
            </a:r>
          </a:p>
          <a:p>
            <a:pPr eaLnBrk="1" hangingPunct="1">
              <a:lnSpc>
                <a:spcPct val="90000"/>
              </a:lnSpc>
              <a:buFontTx/>
              <a:buNone/>
            </a:pPr>
            <a:r>
              <a:rPr lang="it-IT" altLang="it-IT" sz="2800" smtClean="0">
                <a:latin typeface="Courier New" pitchFamily="49" charset="0"/>
              </a:rPr>
              <a:t>np(noun_phrase (D,A,N)--&gt; det(D),adjs(A),n(N).</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adjs(adjective_phrase(A)--&gt;adj(A).</a:t>
            </a:r>
          </a:p>
          <a:p>
            <a:pPr eaLnBrk="1" hangingPunct="1">
              <a:lnSpc>
                <a:spcPct val="90000"/>
              </a:lnSpc>
              <a:buFontTx/>
              <a:buNone/>
            </a:pPr>
            <a:r>
              <a:rPr lang="it-IT" altLang="it-IT" sz="2800" smtClean="0">
                <a:latin typeface="Courier New" pitchFamily="49" charset="0"/>
              </a:rPr>
              <a:t>adjs(adjective_phrase(A,AJ))--&gt; adj(A),adjs(AJ).</a:t>
            </a:r>
          </a:p>
          <a:p>
            <a:pPr eaLnBrk="1" hangingPunct="1">
              <a:lnSpc>
                <a:spcPct val="90000"/>
              </a:lnSpc>
              <a:buFontTx/>
              <a:buNone/>
            </a:pPr>
            <a:r>
              <a:rPr lang="it-IT" altLang="it-IT" sz="2800" smtClean="0">
                <a:latin typeface="Courier New" pitchFamily="49" charset="0"/>
              </a:rPr>
              <a:t>…</a:t>
            </a:r>
            <a:endParaRPr lang="en-GB"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
            <a:ext cx="7772400" cy="9906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2227" name="Rectangle 3"/>
          <p:cNvSpPr>
            <a:spLocks noGrp="1" noChangeArrowheads="1"/>
          </p:cNvSpPr>
          <p:nvPr>
            <p:ph type="body" idx="1"/>
          </p:nvPr>
        </p:nvSpPr>
        <p:spPr>
          <a:xfrm>
            <a:off x="228600" y="609600"/>
            <a:ext cx="8915400" cy="6172200"/>
          </a:xfrm>
        </p:spPr>
        <p:txBody>
          <a:bodyPr/>
          <a:lstStyle/>
          <a:p>
            <a:pPr eaLnBrk="1" hangingPunct="1">
              <a:lnSpc>
                <a:spcPct val="90000"/>
              </a:lnSpc>
              <a:buFontTx/>
              <a:buNone/>
            </a:pPr>
            <a:r>
              <a:rPr lang="it-IT" altLang="it-IT" sz="2800" smtClean="0">
                <a:latin typeface="Courier New" pitchFamily="49" charset="0"/>
              </a:rPr>
              <a:t>…</a:t>
            </a:r>
          </a:p>
          <a:p>
            <a:pPr eaLnBrk="1" hangingPunct="1">
              <a:lnSpc>
                <a:spcPct val="90000"/>
              </a:lnSpc>
              <a:buFontTx/>
              <a:buNone/>
            </a:pPr>
            <a:r>
              <a:rPr lang="it-IT" altLang="it-IT" sz="2800" smtClean="0">
                <a:latin typeface="Courier New" pitchFamily="49" charset="0"/>
              </a:rPr>
              <a:t>vp(verb_phrase (V))  --&gt; v(V).</a:t>
            </a:r>
          </a:p>
          <a:p>
            <a:pPr eaLnBrk="1" hangingPunct="1">
              <a:lnSpc>
                <a:spcPct val="90000"/>
              </a:lnSpc>
              <a:buFontTx/>
              <a:buNone/>
            </a:pPr>
            <a:r>
              <a:rPr lang="it-IT" altLang="it-IT" sz="2800" smtClean="0">
                <a:latin typeface="Courier New" pitchFamily="49" charset="0"/>
              </a:rPr>
              <a:t>vp(verb_phrase(V,NP))--&gt; v(V),np(NP).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det(determiner(X))	--&gt; </a:t>
            </a:r>
            <a:r>
              <a:rPr lang="it-IT" altLang="it-IT" sz="2800" smtClean="0">
                <a:latin typeface="Courier New" pitchFamily="49" charset="0"/>
                <a:cs typeface="Courier New" pitchFamily="49" charset="0"/>
              </a:rPr>
              <a:t>[X],{member(X,[a,an,the])}.</a:t>
            </a:r>
          </a:p>
          <a:p>
            <a:pPr eaLnBrk="1" hangingPunct="1">
              <a:lnSpc>
                <a:spcPct val="90000"/>
              </a:lnSpc>
              <a:buFontTx/>
              <a:buNone/>
            </a:pPr>
            <a:r>
              <a:rPr lang="it-IT" altLang="it-IT" sz="2800" smtClean="0">
                <a:latin typeface="Courier New" pitchFamily="49" charset="0"/>
                <a:cs typeface="Courier New" pitchFamily="49" charset="0"/>
              </a:rPr>
              <a:t>n(noun(X))			--&gt; [X],{member(X,[woman, food])}.</a:t>
            </a:r>
          </a:p>
          <a:p>
            <a:pPr eaLnBrk="1" hangingPunct="1">
              <a:lnSpc>
                <a:spcPct val="90000"/>
              </a:lnSpc>
              <a:buFontTx/>
              <a:buNone/>
            </a:pPr>
            <a:r>
              <a:rPr lang="it-IT" altLang="it-IT" sz="2800" smtClean="0">
                <a:latin typeface="Courier New" pitchFamily="49" charset="0"/>
                <a:cs typeface="Courier New" pitchFamily="49" charset="0"/>
              </a:rPr>
              <a:t>prpn(proper_noun(X))  --&gt; [X],{member(X,[john,sue,bill])}.</a:t>
            </a:r>
          </a:p>
          <a:p>
            <a:pPr eaLnBrk="1" hangingPunct="1">
              <a:lnSpc>
                <a:spcPct val="90000"/>
              </a:lnSpc>
              <a:buFontTx/>
              <a:buNone/>
            </a:pPr>
            <a:r>
              <a:rPr lang="it-IT" altLang="it-IT" sz="2800" smtClean="0">
                <a:latin typeface="Courier New" pitchFamily="49" charset="0"/>
                <a:cs typeface="Courier New" pitchFamily="49" charset="0"/>
              </a:rPr>
              <a:t>adj(adjective(X))		--&gt; [X],{member(X,[red,fat,new])}.</a:t>
            </a:r>
          </a:p>
          <a:p>
            <a:pPr eaLnBrk="1" hangingPunct="1">
              <a:lnSpc>
                <a:spcPct val="90000"/>
              </a:lnSpc>
              <a:buFontTx/>
              <a:buNone/>
            </a:pPr>
            <a:r>
              <a:rPr lang="it-IT" altLang="it-IT" sz="2800" smtClean="0">
                <a:latin typeface="Courier New" pitchFamily="49" charset="0"/>
                <a:cs typeface="Courier New" pitchFamily="49" charset="0"/>
              </a:rPr>
              <a:t>v(verb(X))			--&gt; [X],{member(X,[eats,likes,works])}.</a:t>
            </a:r>
            <a:endParaRPr lang="it-IT"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53751"/>
            <a:ext cx="8439472" cy="1143001"/>
          </a:xfrm>
        </p:spPr>
        <p:txBody>
          <a:bodyPr/>
          <a:lstStyle/>
          <a:p>
            <a:pPr>
              <a:lnSpc>
                <a:spcPct val="90000"/>
              </a:lnSpc>
            </a:pPr>
            <a:r>
              <a:rPr lang="it-IT" altLang="it-IT" dirty="0"/>
              <a:t>Sistemi per l’elaborazione del linguaggio naturale</a:t>
            </a:r>
          </a:p>
        </p:txBody>
      </p:sp>
      <p:sp>
        <p:nvSpPr>
          <p:cNvPr id="6147" name="Rectangle 3"/>
          <p:cNvSpPr>
            <a:spLocks noGrp="1" noChangeArrowheads="1"/>
          </p:cNvSpPr>
          <p:nvPr>
            <p:ph type="body" idx="1"/>
          </p:nvPr>
        </p:nvSpPr>
        <p:spPr>
          <a:xfrm>
            <a:off x="71438" y="1065213"/>
            <a:ext cx="8964612" cy="5721350"/>
          </a:xfrm>
        </p:spPr>
        <p:txBody>
          <a:bodyPr/>
          <a:lstStyle/>
          <a:p>
            <a:pPr algn="ctr" eaLnBrk="1" hangingPunct="1">
              <a:lnSpc>
                <a:spcPct val="90000"/>
              </a:lnSpc>
              <a:buFontTx/>
              <a:buNone/>
            </a:pPr>
            <a:endParaRPr lang="it-IT" altLang="it-IT" sz="2400" dirty="0" smtClean="0"/>
          </a:p>
          <a:p>
            <a:pPr eaLnBrk="1" hangingPunct="1">
              <a:lnSpc>
                <a:spcPct val="90000"/>
              </a:lnSpc>
              <a:buFontTx/>
              <a:buNone/>
            </a:pPr>
            <a:r>
              <a:rPr lang="it-IT" altLang="it-IT" sz="2800" dirty="0" smtClean="0"/>
              <a:t>Sviluppo di algoritmi per il </a:t>
            </a:r>
            <a:r>
              <a:rPr lang="it-IT" altLang="it-IT" sz="2800" dirty="0" err="1" smtClean="0"/>
              <a:t>parsing</a:t>
            </a:r>
            <a:r>
              <a:rPr lang="it-IT" altLang="it-IT" sz="2800" dirty="0" smtClean="0"/>
              <a:t>, la generazione, e la acquisizione di conoscenza linguistica</a:t>
            </a:r>
          </a:p>
          <a:p>
            <a:pPr eaLnBrk="1" hangingPunct="1">
              <a:lnSpc>
                <a:spcPct val="90000"/>
              </a:lnSpc>
              <a:buFontTx/>
              <a:buNone/>
            </a:pPr>
            <a:r>
              <a:rPr lang="it-IT" altLang="it-IT" sz="2800" dirty="0" smtClean="0"/>
              <a:t>Indagine su complessità spaziale e temporale di tali algoritmi</a:t>
            </a:r>
          </a:p>
          <a:p>
            <a:pPr eaLnBrk="1" hangingPunct="1">
              <a:lnSpc>
                <a:spcPct val="90000"/>
              </a:lnSpc>
              <a:buFontTx/>
              <a:buNone/>
            </a:pPr>
            <a:r>
              <a:rPr lang="it-IT" altLang="it-IT" sz="2800" dirty="0" smtClean="0"/>
              <a:t>Progettazione dei linguaggi formali </a:t>
            </a:r>
            <a:r>
              <a:rPr lang="it-IT" altLang="it-IT" sz="2800" dirty="0" err="1" smtClean="0"/>
              <a:t>computazionalmente</a:t>
            </a:r>
            <a:r>
              <a:rPr lang="it-IT" altLang="it-IT" sz="2800" dirty="0" smtClean="0"/>
              <a:t> utili (es. grammatiche e formalismi lessicali) per codificare conoscenza linguistica</a:t>
            </a:r>
          </a:p>
          <a:p>
            <a:pPr eaLnBrk="1" hangingPunct="1">
              <a:lnSpc>
                <a:spcPct val="90000"/>
              </a:lnSpc>
              <a:buFontTx/>
              <a:buNone/>
            </a:pPr>
            <a:r>
              <a:rPr lang="it-IT" altLang="it-IT" sz="2800" dirty="0" smtClean="0"/>
              <a:t>Indagine su architetture software appropriate</a:t>
            </a:r>
          </a:p>
          <a:p>
            <a:pPr eaLnBrk="1" hangingPunct="1">
              <a:lnSpc>
                <a:spcPct val="90000"/>
              </a:lnSpc>
              <a:buFontTx/>
              <a:buNone/>
            </a:pPr>
            <a:r>
              <a:rPr lang="it-IT" altLang="it-IT" sz="2800" dirty="0" smtClean="0"/>
              <a:t>Considerazioni sui tipi di conoscenza non  linguistica che vengono utilizzati per la comprensione del linguaggio naturale </a:t>
            </a:r>
          </a:p>
          <a:p>
            <a:pPr eaLnBrk="1" hangingPunct="1">
              <a:lnSpc>
                <a:spcPct val="90000"/>
              </a:lnSpc>
              <a:buFontTx/>
              <a:buNone/>
            </a:pPr>
            <a:r>
              <a:rPr lang="it-IT" altLang="it-IT" sz="2800" dirty="0" smtClean="0"/>
              <a:t>Problematiche di integrazione in sistemi applicativi più ampi</a:t>
            </a:r>
            <a:endParaRPr lang="en-GB" altLang="it-IT" sz="28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0"/>
            <a:ext cx="7772400" cy="1143000"/>
          </a:xfrm>
        </p:spPr>
        <p:txBody>
          <a:bodyPr/>
          <a:lstStyle/>
          <a:p>
            <a:pPr eaLnBrk="1" hangingPunct="1"/>
            <a:r>
              <a:rPr lang="it-IT" altLang="it-IT" smtClean="0"/>
              <a:t>Fornire informazioni ad un utente</a:t>
            </a:r>
            <a:endParaRPr lang="en-GB" altLang="it-IT" smtClean="0"/>
          </a:p>
        </p:txBody>
      </p:sp>
      <p:sp>
        <p:nvSpPr>
          <p:cNvPr id="53251"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mtClean="0"/>
              <a:t>Information retrieval</a:t>
            </a:r>
          </a:p>
          <a:p>
            <a:pPr eaLnBrk="1" hangingPunct="1">
              <a:buFontTx/>
              <a:buNone/>
            </a:pPr>
            <a:r>
              <a:rPr lang="it-IT" altLang="it-IT" smtClean="0"/>
              <a:t>Information extraction</a:t>
            </a:r>
          </a:p>
          <a:p>
            <a:pPr eaLnBrk="1" hangingPunct="1">
              <a:buFontTx/>
              <a:buNone/>
            </a:pPr>
            <a:r>
              <a:rPr lang="it-IT" altLang="it-IT" smtClean="0"/>
              <a:t>Question answering</a:t>
            </a:r>
          </a:p>
          <a:p>
            <a:pPr eaLnBrk="1" hangingPunct="1">
              <a:buFontTx/>
              <a:buNone/>
            </a:pPr>
            <a:r>
              <a:rPr lang="it-IT" altLang="it-IT" smtClean="0"/>
              <a:t>Summarization </a:t>
            </a:r>
          </a:p>
          <a:p>
            <a:pPr eaLnBrk="1" hangingPunct="1">
              <a:buFontTx/>
              <a:buNone/>
            </a:pPr>
            <a:r>
              <a:rPr lang="it-IT" altLang="it-IT" smtClean="0"/>
              <a:t>Textual entailment</a:t>
            </a:r>
          </a:p>
          <a:p>
            <a:pPr eaLnBrk="1" hangingPunct="1">
              <a:buFontTx/>
              <a:buNone/>
            </a:pP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52400"/>
            <a:ext cx="7772400" cy="1143000"/>
          </a:xfrm>
        </p:spPr>
        <p:txBody>
          <a:bodyPr/>
          <a:lstStyle/>
          <a:p>
            <a:pPr eaLnBrk="1" hangingPunct="1"/>
            <a:r>
              <a:rPr lang="it-IT" altLang="it-IT" smtClean="0"/>
              <a:t>Information extraction – </a:t>
            </a:r>
            <a:r>
              <a:rPr lang="it-IT" altLang="it-IT" sz="3200" i="1" smtClean="0"/>
              <a:t>J. R. Hobbs</a:t>
            </a:r>
            <a:endParaRPr lang="en-GB" altLang="it-IT" sz="3200" i="1" smtClean="0"/>
          </a:p>
        </p:txBody>
      </p:sp>
      <p:sp>
        <p:nvSpPr>
          <p:cNvPr id="54275" name="Rectangle 3"/>
          <p:cNvSpPr>
            <a:spLocks noGrp="1" noChangeArrowheads="1"/>
          </p:cNvSpPr>
          <p:nvPr>
            <p:ph type="body" idx="1"/>
          </p:nvPr>
        </p:nvSpPr>
        <p:spPr>
          <a:xfrm>
            <a:off x="685800" y="2286000"/>
            <a:ext cx="7772400" cy="4114800"/>
          </a:xfrm>
        </p:spPr>
        <p:txBody>
          <a:bodyPr/>
          <a:lstStyle/>
          <a:p>
            <a:pPr algn="just" eaLnBrk="1" hangingPunct="1">
              <a:buFontTx/>
              <a:buNone/>
            </a:pPr>
            <a:r>
              <a:rPr lang="en-GB" altLang="it-IT" smtClean="0">
                <a:cs typeface="Times New Roman" charset="0"/>
              </a:rPr>
              <a:t>“An information extraction system is a cascade of transducers or modules that, at each step, add structure and often lose information, hopefully irrelevant, by applying rules that are acquired manually and/or automatically”.</a:t>
            </a:r>
          </a:p>
          <a:p>
            <a:pPr eaLnBrk="1" hangingPunct="1">
              <a:buFontTx/>
              <a:buNone/>
            </a:pPr>
            <a:endParaRPr lang="en-GB" altLang="it-IT"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76200"/>
            <a:ext cx="8458200" cy="1143000"/>
          </a:xfrm>
        </p:spPr>
        <p:txBody>
          <a:bodyPr/>
          <a:lstStyle/>
          <a:p>
            <a:pPr eaLnBrk="1" hangingPunct="1"/>
            <a:r>
              <a:rPr lang="it-IT" altLang="it-IT" smtClean="0"/>
              <a:t>Estrazione di informazione da testi</a:t>
            </a:r>
            <a:endParaRPr lang="en-GB" altLang="it-IT" smtClean="0"/>
          </a:p>
        </p:txBody>
      </p:sp>
      <p:sp>
        <p:nvSpPr>
          <p:cNvPr id="55299" name="Rectangle 3"/>
          <p:cNvSpPr>
            <a:spLocks noGrp="1" noChangeArrowheads="1"/>
          </p:cNvSpPr>
          <p:nvPr>
            <p:ph type="body" idx="1"/>
          </p:nvPr>
        </p:nvSpPr>
        <p:spPr>
          <a:xfrm>
            <a:off x="304800" y="2057400"/>
            <a:ext cx="8610600" cy="4495800"/>
          </a:xfrm>
        </p:spPr>
        <p:txBody>
          <a:bodyPr/>
          <a:lstStyle/>
          <a:p>
            <a:pPr eaLnBrk="1" hangingPunct="1">
              <a:lnSpc>
                <a:spcPct val="90000"/>
              </a:lnSpc>
              <a:buFontTx/>
              <a:buNone/>
            </a:pPr>
            <a:r>
              <a:rPr lang="it-IT" altLang="it-IT" dirty="0" smtClean="0"/>
              <a:t>L’estrazione di informazione da testi, </a:t>
            </a:r>
            <a:r>
              <a:rPr lang="it-IT" altLang="it-IT" dirty="0" smtClean="0">
                <a:solidFill>
                  <a:schemeClr val="accent1">
                    <a:lumMod val="75000"/>
                  </a:schemeClr>
                </a:solidFill>
              </a:rPr>
              <a:t>IE (</a:t>
            </a:r>
            <a:r>
              <a:rPr lang="it-IT" altLang="it-IT" i="1" dirty="0" smtClean="0">
                <a:solidFill>
                  <a:schemeClr val="accent1">
                    <a:lumMod val="75000"/>
                  </a:schemeClr>
                </a:solidFill>
                <a:effectLst>
                  <a:outerShdw blurRad="38100" dist="38100" dir="2700000" algn="tl">
                    <a:srgbClr val="000000">
                      <a:alpha val="43137"/>
                    </a:srgbClr>
                  </a:outerShdw>
                </a:effectLst>
              </a:rPr>
              <a:t>information </a:t>
            </a:r>
            <a:r>
              <a:rPr lang="it-IT" altLang="it-IT" i="1" dirty="0" err="1" smtClean="0">
                <a:solidFill>
                  <a:schemeClr val="accent1">
                    <a:lumMod val="75000"/>
                  </a:schemeClr>
                </a:solidFill>
                <a:effectLst>
                  <a:outerShdw blurRad="38100" dist="38100" dir="2700000" algn="tl">
                    <a:srgbClr val="000000">
                      <a:alpha val="43137"/>
                    </a:srgbClr>
                  </a:outerShdw>
                </a:effectLst>
              </a:rPr>
              <a:t>extraction</a:t>
            </a:r>
            <a:r>
              <a:rPr lang="it-IT" altLang="it-IT" dirty="0" smtClean="0">
                <a:solidFill>
                  <a:schemeClr val="accent1">
                    <a:lumMod val="75000"/>
                  </a:schemeClr>
                </a:solidFill>
              </a:rPr>
              <a:t>) è un processo di elaborazione </a:t>
            </a:r>
            <a:r>
              <a:rPr lang="it-IT" altLang="it-IT" dirty="0" smtClean="0"/>
              <a:t>che riceve in input testi e produce in uscita, come risultato dell’elaborazione, dati non ambigui in un formato predefinito.</a:t>
            </a:r>
          </a:p>
          <a:p>
            <a:pPr eaLnBrk="1" hangingPunct="1">
              <a:lnSpc>
                <a:spcPct val="90000"/>
              </a:lnSpc>
              <a:buFontTx/>
              <a:buNone/>
            </a:pPr>
            <a:endParaRPr lang="it-IT" altLang="it-IT" dirty="0" smtClean="0"/>
          </a:p>
          <a:p>
            <a:pPr eaLnBrk="1" hangingPunct="1">
              <a:lnSpc>
                <a:spcPct val="90000"/>
              </a:lnSpc>
              <a:buFontTx/>
              <a:buNone/>
            </a:pPr>
            <a:r>
              <a:rPr lang="it-IT" altLang="it-IT" dirty="0" smtClean="0"/>
              <a:t>Questi dati possono essere usati immediatamente, oppure possono essere conservati in una base di dati per analisi ed applicazioni successive.</a:t>
            </a:r>
            <a:endParaRPr lang="en-GB" altLang="it-IT"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76200"/>
            <a:ext cx="7772400" cy="1143000"/>
          </a:xfrm>
        </p:spPr>
        <p:txBody>
          <a:bodyPr/>
          <a:lstStyle/>
          <a:p>
            <a:pPr eaLnBrk="1" hangingPunct="1"/>
            <a:r>
              <a:rPr lang="it-IT" altLang="it-IT" smtClean="0"/>
              <a:t>IE </a:t>
            </a:r>
            <a:r>
              <a:rPr lang="it-IT" altLang="it-IT" sz="3600" i="1" smtClean="0"/>
              <a:t>versus</a:t>
            </a:r>
            <a:r>
              <a:rPr lang="it-IT" altLang="it-IT" smtClean="0"/>
              <a:t> IR</a:t>
            </a:r>
            <a:endParaRPr lang="en-GB" altLang="it-IT" smtClean="0"/>
          </a:p>
        </p:txBody>
      </p:sp>
      <p:sp>
        <p:nvSpPr>
          <p:cNvPr id="56323" name="Rectangle 3"/>
          <p:cNvSpPr>
            <a:spLocks noGrp="1" noChangeArrowheads="1"/>
          </p:cNvSpPr>
          <p:nvPr>
            <p:ph type="body" idx="1"/>
          </p:nvPr>
        </p:nvSpPr>
        <p:spPr>
          <a:xfrm>
            <a:off x="215900" y="1631950"/>
            <a:ext cx="8748713" cy="5181600"/>
          </a:xfrm>
        </p:spPr>
        <p:txBody>
          <a:bodyPr/>
          <a:lstStyle/>
          <a:p>
            <a:pPr eaLnBrk="1" hangingPunct="1">
              <a:lnSpc>
                <a:spcPct val="90000"/>
              </a:lnSpc>
              <a:buFontTx/>
              <a:buNone/>
            </a:pPr>
            <a:endParaRPr lang="it-IT" altLang="it-IT" sz="2400" i="1"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retrieval</a:t>
            </a:r>
            <a:r>
              <a:rPr lang="it-IT" altLang="it-IT" sz="2400" b="1" dirty="0" smtClean="0">
                <a:solidFill>
                  <a:schemeClr val="accent1">
                    <a:lumMod val="75000"/>
                  </a:schemeClr>
                </a:solidFill>
              </a:rPr>
              <a:t> IR </a:t>
            </a:r>
            <a:r>
              <a:rPr lang="it-IT" altLang="it-IT" sz="2400" dirty="0" smtClean="0"/>
              <a:t>ricerca testi e li presenta all’utente </a:t>
            </a:r>
          </a:p>
          <a:p>
            <a:pPr eaLnBrk="1" hangingPunct="1">
              <a:lnSpc>
                <a:spcPct val="90000"/>
              </a:lnSpc>
              <a:buFontTx/>
              <a:buNone/>
            </a:pPr>
            <a:endParaRPr lang="it-IT" altLang="it-IT" sz="2400"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extraction</a:t>
            </a:r>
            <a:r>
              <a:rPr lang="it-IT" altLang="it-IT" sz="2400" b="1" dirty="0" smtClean="0">
                <a:solidFill>
                  <a:schemeClr val="accent1">
                    <a:lumMod val="75000"/>
                  </a:schemeClr>
                </a:solidFill>
              </a:rPr>
              <a:t>  IE </a:t>
            </a:r>
            <a:r>
              <a:rPr lang="it-IT" altLang="it-IT" sz="2400" dirty="0" smtClean="0"/>
              <a:t>analizza testi e presenta all’utente solo quelle informazioni cui egli è interessato (xxx informazioni di interesse xxx)</a:t>
            </a:r>
          </a:p>
          <a:p>
            <a:pPr eaLnBrk="1" hangingPunct="1">
              <a:lnSpc>
                <a:spcPct val="90000"/>
              </a:lnSpc>
              <a:buFontTx/>
              <a:buNone/>
            </a:pPr>
            <a:endParaRPr lang="it-IT" altLang="it-IT" sz="2400" dirty="0" smtClean="0"/>
          </a:p>
          <a:p>
            <a:pPr eaLnBrk="1" hangingPunct="1">
              <a:lnSpc>
                <a:spcPct val="90000"/>
              </a:lnSpc>
              <a:buFontTx/>
              <a:buNone/>
            </a:pPr>
            <a:r>
              <a:rPr lang="it-IT" altLang="it-IT" sz="2400" dirty="0" smtClean="0"/>
              <a:t>I sistemi di IE sono più costosi e richiedono maggiore conoscenza </a:t>
            </a:r>
            <a:r>
              <a:rPr lang="it-IT" altLang="it-IT" sz="2400" i="1" dirty="0" smtClean="0"/>
              <a:t>(</a:t>
            </a:r>
            <a:r>
              <a:rPr lang="it-IT" altLang="it-IT" sz="2400" i="1" dirty="0" err="1" smtClean="0"/>
              <a:t>knowledge</a:t>
            </a:r>
            <a:r>
              <a:rPr lang="it-IT" altLang="it-IT" sz="2400" i="1" dirty="0" smtClean="0"/>
              <a:t>-intensive)</a:t>
            </a:r>
            <a:r>
              <a:rPr lang="it-IT" altLang="it-IT" sz="2400" dirty="0" smtClean="0"/>
              <a:t>; inoltre sono specifici per un particolare dominio ed applicazione. Nell’ipotesi di avere a disposizione grandi volumi di dati (domain </a:t>
            </a:r>
            <a:r>
              <a:rPr lang="it-IT" altLang="it-IT" sz="2400" dirty="0" err="1" smtClean="0"/>
              <a:t>document</a:t>
            </a:r>
            <a:r>
              <a:rPr lang="it-IT" altLang="it-IT" sz="2400" dirty="0" smtClean="0"/>
              <a:t> </a:t>
            </a:r>
            <a:r>
              <a:rPr lang="it-IT" altLang="it-IT" sz="2400" dirty="0" err="1" smtClean="0"/>
              <a:t>collection</a:t>
            </a:r>
            <a:r>
              <a:rPr lang="it-IT" altLang="it-IT" sz="2400" dirty="0" smtClean="0"/>
              <a:t> - </a:t>
            </a:r>
            <a:r>
              <a:rPr lang="it-IT" altLang="it-IT" sz="2400" i="1" dirty="0" smtClean="0"/>
              <a:t>corpora</a:t>
            </a:r>
            <a:r>
              <a:rPr lang="it-IT" altLang="it-IT" sz="2400" dirty="0" smtClean="0"/>
              <a:t>), i sistemi di IE diventano più efficienti di quelli di IR</a:t>
            </a:r>
            <a:endParaRPr lang="en-GB" altLang="it-IT"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76200"/>
            <a:ext cx="7772400" cy="1143000"/>
          </a:xfrm>
        </p:spPr>
        <p:txBody>
          <a:bodyPr/>
          <a:lstStyle/>
          <a:p>
            <a:pPr eaLnBrk="1" hangingPunct="1"/>
            <a:r>
              <a:rPr lang="it-IT" altLang="it-IT" smtClean="0"/>
              <a:t>Problemi per l’IE</a:t>
            </a:r>
            <a:endParaRPr lang="en-GB" altLang="it-IT" smtClean="0"/>
          </a:p>
        </p:txBody>
      </p:sp>
      <p:sp>
        <p:nvSpPr>
          <p:cNvPr id="57347" name="Rectangle 3"/>
          <p:cNvSpPr>
            <a:spLocks noGrp="1" noChangeArrowheads="1"/>
          </p:cNvSpPr>
          <p:nvPr>
            <p:ph type="body" idx="1"/>
          </p:nvPr>
        </p:nvSpPr>
        <p:spPr>
          <a:xfrm>
            <a:off x="685800" y="2209800"/>
            <a:ext cx="7772400" cy="4114800"/>
          </a:xfrm>
        </p:spPr>
        <p:txBody>
          <a:bodyPr/>
          <a:lstStyle/>
          <a:p>
            <a:pPr eaLnBrk="1" hangingPunct="1">
              <a:buFontTx/>
              <a:buNone/>
            </a:pPr>
            <a:r>
              <a:rPr lang="it-IT" altLang="it-IT" dirty="0" smtClean="0"/>
              <a:t>Il linguaggio naturale è:</a:t>
            </a:r>
          </a:p>
          <a:p>
            <a:pPr eaLnBrk="1" hangingPunct="1">
              <a:buFontTx/>
              <a:buNone/>
            </a:pPr>
            <a:r>
              <a:rPr lang="it-IT" altLang="it-IT" b="1" i="1" dirty="0" smtClean="0">
                <a:solidFill>
                  <a:schemeClr val="accent1">
                    <a:lumMod val="75000"/>
                  </a:schemeClr>
                </a:solidFill>
              </a:rPr>
              <a:t>Flessibile</a:t>
            </a:r>
            <a:r>
              <a:rPr lang="it-IT" altLang="it-IT" dirty="0" smtClean="0">
                <a:solidFill>
                  <a:schemeClr val="accent1">
                    <a:lumMod val="75000"/>
                  </a:schemeClr>
                </a:solidFill>
              </a:rPr>
              <a:t> </a:t>
            </a:r>
            <a:r>
              <a:rPr lang="it-IT" altLang="it-IT" dirty="0" smtClean="0"/>
              <a:t>(modi diversi per affermare lo stesso fatto)</a:t>
            </a:r>
          </a:p>
          <a:p>
            <a:pPr eaLnBrk="1" hangingPunct="1">
              <a:buFontTx/>
              <a:buNone/>
            </a:pPr>
            <a:r>
              <a:rPr lang="it-IT" altLang="it-IT" b="1" i="1" dirty="0">
                <a:solidFill>
                  <a:schemeClr val="accent1">
                    <a:lumMod val="75000"/>
                  </a:schemeClr>
                </a:solidFill>
              </a:rPr>
              <a:t>Ambiguo</a:t>
            </a:r>
            <a:r>
              <a:rPr lang="it-IT" altLang="it-IT" dirty="0" smtClean="0"/>
              <a:t> (la stessa affermazione può avere più significati)</a:t>
            </a:r>
          </a:p>
          <a:p>
            <a:pPr eaLnBrk="1" hangingPunct="1">
              <a:buFontTx/>
              <a:buNone/>
            </a:pPr>
            <a:r>
              <a:rPr lang="it-IT" altLang="it-IT" b="1" i="1" dirty="0">
                <a:solidFill>
                  <a:schemeClr val="accent1">
                    <a:lumMod val="75000"/>
                  </a:schemeClr>
                </a:solidFill>
              </a:rPr>
              <a:t>Dinamico</a:t>
            </a:r>
            <a:r>
              <a:rPr lang="it-IT" altLang="it-IT" dirty="0" smtClean="0"/>
              <a:t> (vengono create nuove parole ed assegnati nuovi sensi a vecchie)</a:t>
            </a:r>
            <a:endParaRPr lang="en-GB" altLang="it-IT"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76200"/>
            <a:ext cx="7772400" cy="1143000"/>
          </a:xfrm>
        </p:spPr>
        <p:txBody>
          <a:bodyPr/>
          <a:lstStyle/>
          <a:p>
            <a:pPr eaLnBrk="1" hangingPunct="1"/>
            <a:r>
              <a:rPr lang="it-IT" altLang="it-IT" smtClean="0"/>
              <a:t>IE tasks </a:t>
            </a:r>
            <a:endParaRPr lang="en-GB" altLang="it-IT" smtClean="0"/>
          </a:p>
        </p:txBody>
      </p:sp>
      <p:sp>
        <p:nvSpPr>
          <p:cNvPr id="58371" name="Rectangle 3"/>
          <p:cNvSpPr>
            <a:spLocks noGrp="1" noChangeArrowheads="1"/>
          </p:cNvSpPr>
          <p:nvPr>
            <p:ph type="body" idx="1"/>
          </p:nvPr>
        </p:nvSpPr>
        <p:spPr>
          <a:xfrm>
            <a:off x="228600" y="1066800"/>
            <a:ext cx="8686800" cy="5486400"/>
          </a:xfrm>
        </p:spPr>
        <p:txBody>
          <a:bodyPr/>
          <a:lstStyle/>
          <a:p>
            <a:pPr eaLnBrk="1" hangingPunct="1">
              <a:lnSpc>
                <a:spcPct val="90000"/>
              </a:lnSpc>
              <a:buFontTx/>
              <a:buNone/>
            </a:pPr>
            <a:r>
              <a:rPr lang="it-IT" altLang="it-IT" sz="2800" b="1" i="1" dirty="0" smtClean="0"/>
              <a:t>MUC Message </a:t>
            </a:r>
            <a:r>
              <a:rPr lang="it-IT" altLang="it-IT" sz="2800" b="1" i="1" dirty="0" err="1" smtClean="0"/>
              <a:t>Understanding</a:t>
            </a:r>
            <a:r>
              <a:rPr lang="it-IT" altLang="it-IT" sz="2800" b="1" i="1" dirty="0" smtClean="0"/>
              <a:t> Conference</a:t>
            </a:r>
          </a:p>
          <a:p>
            <a:pPr eaLnBrk="1" hangingPunct="1">
              <a:lnSpc>
                <a:spcPct val="90000"/>
              </a:lnSpc>
              <a:buFontTx/>
              <a:buNone/>
            </a:pPr>
            <a:endParaRPr lang="it-IT" altLang="it-IT" sz="2800" b="1" i="1" dirty="0" smtClean="0"/>
          </a:p>
          <a:p>
            <a:pPr eaLnBrk="1" hangingPunct="1">
              <a:lnSpc>
                <a:spcPct val="90000"/>
              </a:lnSpc>
              <a:buFontTx/>
              <a:buNone/>
            </a:pPr>
            <a:r>
              <a:rPr lang="it-IT" altLang="it-IT" sz="2800" dirty="0" smtClean="0"/>
              <a:t>Tradizionalmente si riconoscono 5 diversi task di IE:</a:t>
            </a:r>
          </a:p>
          <a:p>
            <a:pPr eaLnBrk="1" hangingPunct="1">
              <a:lnSpc>
                <a:spcPct val="90000"/>
              </a:lnSpc>
              <a:buFontTx/>
              <a:buNone/>
            </a:pPr>
            <a:r>
              <a:rPr lang="it-IT" altLang="it-IT" sz="2800" b="1" dirty="0" smtClean="0">
                <a:solidFill>
                  <a:schemeClr val="accent1">
                    <a:lumMod val="75000"/>
                  </a:schemeClr>
                </a:solidFill>
              </a:rPr>
              <a:t>NE </a:t>
            </a:r>
            <a:r>
              <a:rPr lang="it-IT" altLang="it-IT" sz="2800" b="1" dirty="0" err="1" smtClean="0">
                <a:solidFill>
                  <a:schemeClr val="accent1">
                    <a:lumMod val="75000"/>
                  </a:schemeClr>
                </a:solidFill>
              </a:rPr>
              <a:t>Named</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Entity</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recognition</a:t>
            </a:r>
            <a:r>
              <a:rPr lang="it-IT" altLang="it-IT" sz="2800" dirty="0" smtClean="0">
                <a:solidFill>
                  <a:schemeClr val="accent1">
                    <a:lumMod val="75000"/>
                  </a:schemeClr>
                </a:solidFill>
              </a:rPr>
              <a:t> </a:t>
            </a:r>
            <a:r>
              <a:rPr lang="it-IT" altLang="it-IT" sz="2800" dirty="0" smtClean="0"/>
              <a:t>(ricerca e classificazione di nomi, luoghi, </a:t>
            </a:r>
            <a:r>
              <a:rPr lang="it-IT" altLang="it-IT" sz="2800" dirty="0" err="1" smtClean="0"/>
              <a:t>etc</a:t>
            </a:r>
            <a:r>
              <a:rPr lang="it-IT" altLang="it-IT" sz="2800" dirty="0" smtClean="0"/>
              <a:t>)</a:t>
            </a:r>
          </a:p>
          <a:p>
            <a:pPr eaLnBrk="1" hangingPunct="1">
              <a:lnSpc>
                <a:spcPct val="90000"/>
              </a:lnSpc>
              <a:buFontTx/>
              <a:buNone/>
            </a:pPr>
            <a:r>
              <a:rPr lang="it-IT" altLang="it-IT" sz="2800" b="1" dirty="0" smtClean="0">
                <a:solidFill>
                  <a:schemeClr val="accent1">
                    <a:lumMod val="75000"/>
                  </a:schemeClr>
                </a:solidFill>
              </a:rPr>
              <a:t>CO </a:t>
            </a:r>
            <a:r>
              <a:rPr lang="it-IT" altLang="it-IT" sz="2800" b="1" dirty="0" err="1" smtClean="0">
                <a:solidFill>
                  <a:schemeClr val="accent1">
                    <a:lumMod val="75000"/>
                  </a:schemeClr>
                </a:solidFill>
              </a:rPr>
              <a:t>Coreference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Resolution</a:t>
            </a:r>
            <a:r>
              <a:rPr lang="it-IT" altLang="it-IT" sz="2800" dirty="0" smtClean="0">
                <a:solidFill>
                  <a:schemeClr val="accent1">
                    <a:lumMod val="75000"/>
                  </a:schemeClr>
                </a:solidFill>
              </a:rPr>
              <a:t> </a:t>
            </a:r>
            <a:r>
              <a:rPr lang="it-IT" altLang="it-IT" sz="2800" dirty="0" smtClean="0"/>
              <a:t>(identifica relazioni di </a:t>
            </a:r>
            <a:r>
              <a:rPr lang="it-IT" altLang="it-IT" sz="2800" dirty="0"/>
              <a:t>identità tra entità nei testi)</a:t>
            </a:r>
          </a:p>
          <a:p>
            <a:pPr eaLnBrk="1" hangingPunct="1">
              <a:lnSpc>
                <a:spcPct val="90000"/>
              </a:lnSpc>
              <a:buFontTx/>
              <a:buNone/>
            </a:pPr>
            <a:r>
              <a:rPr lang="it-IT" altLang="it-IT" sz="2800" b="1" dirty="0" smtClean="0">
                <a:solidFill>
                  <a:schemeClr val="accent1">
                    <a:lumMod val="75000"/>
                  </a:schemeClr>
                </a:solidFill>
              </a:rPr>
              <a:t>TE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Element</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(aggiunge informazioni descrittive ai risultai del NE usando le CO)</a:t>
            </a:r>
          </a:p>
          <a:p>
            <a:pPr eaLnBrk="1" hangingPunct="1">
              <a:lnSpc>
                <a:spcPct val="90000"/>
              </a:lnSpc>
              <a:buFontTx/>
              <a:buNone/>
            </a:pPr>
            <a:r>
              <a:rPr lang="it-IT" altLang="it-IT" sz="2800" b="1" dirty="0" smtClean="0">
                <a:solidFill>
                  <a:schemeClr val="accent1">
                    <a:lumMod val="75000"/>
                  </a:schemeClr>
                </a:solidFill>
              </a:rPr>
              <a:t>TR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Relation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(ricerca relazioni tra entità TE)</a:t>
            </a:r>
          </a:p>
          <a:p>
            <a:pPr eaLnBrk="1" hangingPunct="1">
              <a:lnSpc>
                <a:spcPct val="90000"/>
              </a:lnSpc>
              <a:buFontTx/>
              <a:buNone/>
            </a:pPr>
            <a:r>
              <a:rPr lang="it-IT" altLang="it-IT" sz="2800" b="1" dirty="0" smtClean="0">
                <a:solidFill>
                  <a:schemeClr val="accent1">
                    <a:lumMod val="75000"/>
                  </a:schemeClr>
                </a:solidFill>
              </a:rPr>
              <a:t>ST Scenario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production</a:t>
            </a:r>
            <a:r>
              <a:rPr lang="it-IT" altLang="it-IT" sz="2800" dirty="0" smtClean="0">
                <a:solidFill>
                  <a:schemeClr val="accent1">
                    <a:lumMod val="75000"/>
                  </a:schemeClr>
                </a:solidFill>
              </a:rPr>
              <a:t> </a:t>
            </a:r>
            <a:r>
              <a:rPr lang="it-IT" altLang="it-IT" sz="2800" dirty="0" smtClean="0"/>
              <a:t>(fa corrispondere i risultati del TE e TR negli specifici eventi di scenario</a:t>
            </a:r>
            <a:endParaRPr lang="en-GB" altLang="it-IT" sz="2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76200"/>
            <a:ext cx="7772400" cy="1143000"/>
          </a:xfrm>
        </p:spPr>
        <p:txBody>
          <a:bodyPr/>
          <a:lstStyle/>
          <a:p>
            <a:pPr eaLnBrk="1" hangingPunct="1"/>
            <a:r>
              <a:rPr lang="it-IT" altLang="it-IT" smtClean="0"/>
              <a:t>Performance dei task IE </a:t>
            </a:r>
            <a:endParaRPr lang="en-GB" altLang="it-IT" smtClean="0"/>
          </a:p>
        </p:txBody>
      </p:sp>
      <p:sp>
        <p:nvSpPr>
          <p:cNvPr id="59395" name="Rectangle 3"/>
          <p:cNvSpPr>
            <a:spLocks noGrp="1" noChangeArrowheads="1"/>
          </p:cNvSpPr>
          <p:nvPr>
            <p:ph type="body" idx="1"/>
          </p:nvPr>
        </p:nvSpPr>
        <p:spPr>
          <a:xfrm>
            <a:off x="381000" y="1219200"/>
            <a:ext cx="8610600" cy="5334000"/>
          </a:xfrm>
        </p:spPr>
        <p:txBody>
          <a:bodyPr/>
          <a:lstStyle/>
          <a:p>
            <a:pPr eaLnBrk="1" hangingPunct="1">
              <a:lnSpc>
                <a:spcPct val="90000"/>
              </a:lnSpc>
              <a:buFontTx/>
              <a:buNone/>
            </a:pPr>
            <a:r>
              <a:rPr lang="it-IT" altLang="it-IT" sz="2800" dirty="0" smtClean="0"/>
              <a:t>La </a:t>
            </a:r>
            <a:r>
              <a:rPr lang="it-IT" altLang="it-IT" sz="2800" b="1" i="1" dirty="0" smtClean="0">
                <a:solidFill>
                  <a:schemeClr val="accent1">
                    <a:lumMod val="75000"/>
                  </a:schemeClr>
                </a:solidFill>
              </a:rPr>
              <a:t>performance</a:t>
            </a:r>
            <a:r>
              <a:rPr lang="it-IT" altLang="it-IT" sz="2800" dirty="0" smtClean="0"/>
              <a:t> dei task di IE dipende in maniera diversa da:</a:t>
            </a:r>
          </a:p>
          <a:p>
            <a:pPr eaLnBrk="1" hangingPunct="1">
              <a:lnSpc>
                <a:spcPct val="90000"/>
              </a:lnSpc>
              <a:buFontTx/>
              <a:buNone/>
            </a:pPr>
            <a:r>
              <a:rPr lang="it-IT" altLang="it-IT" sz="2800" b="1" i="1" dirty="0" smtClean="0"/>
              <a:t>Testo</a:t>
            </a:r>
            <a:r>
              <a:rPr lang="it-IT" altLang="it-IT" sz="2800" dirty="0" smtClean="0"/>
              <a:t> (tipo di testo in analisi: articoli di giornale, email, documenti web, …)</a:t>
            </a:r>
          </a:p>
          <a:p>
            <a:pPr eaLnBrk="1" hangingPunct="1">
              <a:lnSpc>
                <a:spcPct val="90000"/>
              </a:lnSpc>
              <a:buFontTx/>
              <a:buNone/>
            </a:pPr>
            <a:r>
              <a:rPr lang="it-IT" altLang="it-IT" sz="2800" b="1" i="1" dirty="0" smtClean="0"/>
              <a:t>Dominio</a:t>
            </a:r>
            <a:r>
              <a:rPr lang="it-IT" altLang="it-IT" sz="2800" dirty="0" smtClean="0"/>
              <a:t> (argomento generale dei corpora, es: notizie finanziarie, domande di lavoro, offerte commerciali, …)</a:t>
            </a:r>
          </a:p>
          <a:p>
            <a:pPr eaLnBrk="1" hangingPunct="1">
              <a:lnSpc>
                <a:spcPct val="90000"/>
              </a:lnSpc>
              <a:buFontTx/>
              <a:buNone/>
            </a:pPr>
            <a:r>
              <a:rPr lang="it-IT" altLang="it-IT" sz="2800" b="1" i="1" dirty="0" smtClean="0"/>
              <a:t>Scenario</a:t>
            </a:r>
            <a:r>
              <a:rPr lang="it-IT" altLang="it-IT" sz="2800" dirty="0" smtClean="0"/>
              <a:t> (il particolare tipo di evento a cui è interessato l’utente del sistema di IE, es: fusione di compagnie, curricula, descrizione di un prodotto, …)</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Se si cambia la domanda di informazione ed il corpus di partenza, le performance del sistema possono cambiare.</a:t>
            </a:r>
            <a:endParaRPr lang="en-GB" altLang="it-IT" sz="28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0419"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i="1" dirty="0" smtClean="0">
                <a:solidFill>
                  <a:schemeClr val="accent1">
                    <a:lumMod val="75000"/>
                  </a:schemeClr>
                </a:solidFill>
              </a:rPr>
              <a:t>Vengono riconosciuti tutti i nomi di persone, luoghi, organizzazioni, date, quantità di denaro.</a:t>
            </a:r>
          </a:p>
          <a:p>
            <a:pPr eaLnBrk="1" hangingPunct="1">
              <a:buFontTx/>
              <a:buNone/>
            </a:pPr>
            <a:endParaRPr lang="it-IT" altLang="it-IT" dirty="0" smtClean="0"/>
          </a:p>
          <a:p>
            <a:pPr eaLnBrk="1" hangingPunct="1">
              <a:buFontTx/>
              <a:buNone/>
            </a:pPr>
            <a:r>
              <a:rPr lang="it-IT" altLang="it-IT" dirty="0" smtClean="0"/>
              <a:t>“Il 18 maggio 2006 il presidente Ciampi ha votato nel Senato come senatore a vita.”</a:t>
            </a:r>
          </a:p>
          <a:p>
            <a:pPr eaLnBrk="1" hangingPunct="1">
              <a:buFontTx/>
              <a:buNone/>
            </a:pPr>
            <a:r>
              <a:rPr lang="it-IT" altLang="it-IT" dirty="0" smtClean="0"/>
              <a:t>“Le azioni della FIAT ieri hanno subito un ulteriore calo alla Borsa di Milano : le perdite dell’azienda sono dell’ordine di qualche milione di euro.”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1443"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smtClean="0"/>
              <a:t>Vengono riconosciuti tutti i nomi di persone,luoghi, organizzazioni, date, quantità di denaro.</a:t>
            </a:r>
          </a:p>
          <a:p>
            <a:pPr eaLnBrk="1" hangingPunct="1">
              <a:buFontTx/>
              <a:buNone/>
            </a:pPr>
            <a:endParaRPr lang="it-IT" altLang="it-IT" smtClean="0"/>
          </a:p>
          <a:p>
            <a:pPr eaLnBrk="1" hangingPunct="1">
              <a:buFontTx/>
              <a:buNone/>
            </a:pPr>
            <a:r>
              <a:rPr lang="it-IT" altLang="it-IT" smtClean="0"/>
              <a:t>“Il </a:t>
            </a:r>
            <a:r>
              <a:rPr lang="it-IT" altLang="it-IT" smtClean="0">
                <a:solidFill>
                  <a:srgbClr val="00FF00"/>
                </a:solidFill>
              </a:rPr>
              <a:t>18 maggio 2006</a:t>
            </a:r>
            <a:r>
              <a:rPr lang="it-IT" altLang="it-IT" smtClean="0"/>
              <a:t> il </a:t>
            </a:r>
            <a:r>
              <a:rPr lang="it-IT" altLang="it-IT" smtClean="0">
                <a:solidFill>
                  <a:srgbClr val="FF0000"/>
                </a:solidFill>
              </a:rPr>
              <a:t>presidente Ciampi</a:t>
            </a:r>
            <a:r>
              <a:rPr lang="it-IT" altLang="it-IT" smtClean="0"/>
              <a:t> ha votato nel Senato come senatore a vita.”</a:t>
            </a:r>
          </a:p>
          <a:p>
            <a:pPr eaLnBrk="1" hangingPunct="1">
              <a:buFontTx/>
              <a:buNone/>
            </a:pPr>
            <a:r>
              <a:rPr lang="it-IT" altLang="it-IT" smtClean="0"/>
              <a:t>“Le azioni della </a:t>
            </a:r>
            <a:r>
              <a:rPr lang="it-IT" altLang="it-IT" smtClean="0">
                <a:solidFill>
                  <a:srgbClr val="0000CC"/>
                </a:solidFill>
              </a:rPr>
              <a:t>FIAT</a:t>
            </a:r>
            <a:r>
              <a:rPr lang="it-IT" altLang="it-IT" smtClean="0"/>
              <a:t> ieri hanno subito un ulteriore calo alla Borsa di </a:t>
            </a:r>
            <a:r>
              <a:rPr lang="it-IT" altLang="it-IT" smtClean="0">
                <a:solidFill>
                  <a:srgbClr val="FF9900"/>
                </a:solidFill>
              </a:rPr>
              <a:t>Milano</a:t>
            </a:r>
            <a:r>
              <a:rPr lang="it-IT" altLang="it-IT" smtClean="0"/>
              <a:t>: le perdite dell’azienda sono dell’ordine di qualche </a:t>
            </a:r>
            <a:r>
              <a:rPr lang="it-IT" altLang="it-IT" smtClean="0">
                <a:solidFill>
                  <a:srgbClr val="FF00FF"/>
                </a:solidFill>
              </a:rPr>
              <a:t>milione di euro</a:t>
            </a:r>
            <a:r>
              <a:rPr lang="it-IT" altLang="it-IT" smtClean="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0" y="0"/>
            <a:ext cx="7772400" cy="1143000"/>
          </a:xfrm>
        </p:spPr>
        <p:txBody>
          <a:bodyPr/>
          <a:lstStyle/>
          <a:p>
            <a:pPr eaLnBrk="1" hangingPunct="1"/>
            <a:r>
              <a:rPr lang="it-IT" altLang="it-IT" smtClean="0"/>
              <a:t>Named Entity recognition - NE</a:t>
            </a:r>
            <a:endParaRPr lang="en-GB" altLang="it-IT" smtClean="0"/>
          </a:p>
        </p:txBody>
      </p:sp>
      <p:sp>
        <p:nvSpPr>
          <p:cNvPr id="62467" name="Rectangle 3"/>
          <p:cNvSpPr>
            <a:spLocks noGrp="1" noChangeArrowheads="1"/>
          </p:cNvSpPr>
          <p:nvPr>
            <p:ph type="body" idx="1"/>
          </p:nvPr>
        </p:nvSpPr>
        <p:spPr/>
        <p:txBody>
          <a:bodyPr/>
          <a:lstStyle/>
          <a:p>
            <a:pPr eaLnBrk="1" hangingPunct="1">
              <a:buFontTx/>
              <a:buNone/>
            </a:pPr>
            <a:r>
              <a:rPr lang="it-IT" altLang="it-IT" dirty="0" smtClean="0"/>
              <a:t>Le </a:t>
            </a:r>
            <a:r>
              <a:rPr lang="it-IT" altLang="it-IT" dirty="0" smtClean="0">
                <a:solidFill>
                  <a:schemeClr val="accent1">
                    <a:lumMod val="75000"/>
                  </a:schemeClr>
                </a:solidFill>
              </a:rPr>
              <a:t>performance</a:t>
            </a:r>
            <a:r>
              <a:rPr lang="it-IT" altLang="it-IT" dirty="0" smtClean="0"/>
              <a:t> del task di NE sono molto alte </a:t>
            </a:r>
            <a:r>
              <a:rPr lang="it-IT" altLang="it-IT" dirty="0" smtClean="0">
                <a:solidFill>
                  <a:schemeClr val="accent1">
                    <a:lumMod val="75000"/>
                  </a:schemeClr>
                </a:solidFill>
              </a:rPr>
              <a:t>(più del 90%) </a:t>
            </a:r>
            <a:r>
              <a:rPr lang="it-IT" altLang="it-IT" dirty="0" smtClean="0"/>
              <a:t>e paragonabili a quelle umane (difficoltà nel mantenere costanza di decisione nel tempo e su collezioni di documenti di grandi dimensioni )</a:t>
            </a:r>
            <a:endParaRPr lang="en-GB" altLang="it-IT"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7171" name="Rectangle 3"/>
          <p:cNvSpPr>
            <a:spLocks noGrp="1" noChangeArrowheads="1"/>
          </p:cNvSpPr>
          <p:nvPr>
            <p:ph type="body" idx="1"/>
          </p:nvPr>
        </p:nvSpPr>
        <p:spPr>
          <a:xfrm>
            <a:off x="519113" y="2338388"/>
            <a:ext cx="8410575" cy="4114800"/>
          </a:xfrm>
        </p:spPr>
        <p:txBody>
          <a:bodyPr/>
          <a:lstStyle/>
          <a:p>
            <a:pPr eaLnBrk="1" hangingPunct="1">
              <a:buFontTx/>
              <a:buNone/>
              <a:defRPr/>
            </a:pPr>
            <a:r>
              <a:rPr lang="it-IT" altLang="it-IT" sz="2800" dirty="0" smtClean="0"/>
              <a:t>Un programma conta il numero di bits,  </a:t>
            </a:r>
            <a:r>
              <a:rPr lang="it-IT" altLang="it-IT" sz="2800" dirty="0" err="1" smtClean="0"/>
              <a:t>bytes</a:t>
            </a:r>
            <a:r>
              <a:rPr lang="it-IT" altLang="it-IT" sz="2800" dirty="0" smtClean="0"/>
              <a:t> e linee in un file testo: quando deve contare le “parole” dello stesso file di testo, allora è necessario che abbia </a:t>
            </a:r>
            <a:r>
              <a:rPr lang="it-IT" altLang="it-IT" sz="2800" i="1" dirty="0" smtClean="0">
                <a:solidFill>
                  <a:schemeClr val="accent1">
                    <a:lumMod val="75000"/>
                  </a:schemeClr>
                </a:solidFill>
              </a:rPr>
              <a:t>conoscenza di ciò che significa essere una “parola”</a:t>
            </a:r>
            <a:r>
              <a:rPr lang="it-IT" altLang="it-IT" sz="2800" dirty="0" smtClean="0">
                <a:solidFill>
                  <a:schemeClr val="accent1">
                    <a:lumMod val="75000"/>
                  </a:schemeClr>
                </a:solidFill>
              </a:rPr>
              <a:t>.</a:t>
            </a:r>
          </a:p>
          <a:p>
            <a:pPr eaLnBrk="1" hangingPunct="1">
              <a:buFontTx/>
              <a:buNone/>
              <a:defRPr/>
            </a:pPr>
            <a:endParaRPr lang="it-IT" altLang="it-IT" sz="2800" dirty="0" smtClean="0"/>
          </a:p>
          <a:p>
            <a:pPr eaLnBrk="1" hangingPunct="1">
              <a:buFontTx/>
              <a:buNone/>
              <a:defRPr/>
            </a:pPr>
            <a:r>
              <a:rPr lang="it-IT" altLang="it-IT" sz="2800" dirty="0" smtClean="0"/>
              <a:t>Sono necessarie varie tipologie di conoscenza linguistica per elaborare un testo nella sua completezza oltre a conoscenza eventuale sul contesto (applicativo)</a:t>
            </a:r>
            <a:endParaRPr lang="en-GB" altLang="it-IT"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3491" name="Rectangle 3"/>
          <p:cNvSpPr>
            <a:spLocks noGrp="1" noChangeArrowheads="1"/>
          </p:cNvSpPr>
          <p:nvPr>
            <p:ph type="body" idx="1"/>
          </p:nvPr>
        </p:nvSpPr>
        <p:spPr>
          <a:xfrm>
            <a:off x="685800" y="1981200"/>
            <a:ext cx="7772400" cy="4572000"/>
          </a:xfrm>
        </p:spPr>
        <p:txBody>
          <a:bodyPr/>
          <a:lstStyle/>
          <a:p>
            <a:pPr eaLnBrk="1" hangingPunct="1">
              <a:buFontTx/>
              <a:buNone/>
            </a:pPr>
            <a:r>
              <a:rPr lang="it-IT" altLang="it-IT" sz="2800" dirty="0" smtClean="0"/>
              <a:t>Vengono identificate nei testi relazioni di identità tra entità (sia identificate dal NE, che referenze anaforiche ad esse).</a:t>
            </a:r>
          </a:p>
          <a:p>
            <a:pPr eaLnBrk="1" hangingPunct="1">
              <a:buFontTx/>
              <a:buNone/>
            </a:pPr>
            <a:r>
              <a:rPr lang="it-IT" altLang="it-IT" sz="2800" dirty="0" smtClean="0"/>
              <a:t>Task meno utile a sé stante ma importante per applicazioni; identificare, e collegare in un ipertesto, tutte le occorrenze di una specifica istanza in un documento e in più documenti.</a:t>
            </a:r>
          </a:p>
          <a:p>
            <a:pPr eaLnBrk="1" hangingPunct="1">
              <a:buFontTx/>
              <a:buNone/>
            </a:pPr>
            <a:r>
              <a:rPr lang="it-IT" altLang="it-IT" sz="2800" dirty="0" smtClean="0">
                <a:solidFill>
                  <a:schemeClr val="accent1">
                    <a:lumMod val="75000"/>
                  </a:schemeClr>
                </a:solidFill>
              </a:rPr>
              <a:t>Performance della CO basse (circa 60%) </a:t>
            </a:r>
            <a:r>
              <a:rPr lang="it-IT" altLang="it-IT" sz="2800" dirty="0" smtClean="0"/>
              <a:t>e dipendenti dal dominio.</a:t>
            </a:r>
            <a:endParaRPr lang="en-GB" altLang="it-IT" sz="2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4515"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t>“Oggi il nuovo </a:t>
            </a:r>
            <a:r>
              <a:rPr lang="it-IT" altLang="it-IT" sz="2800" dirty="0" smtClean="0">
                <a:solidFill>
                  <a:srgbClr val="00FF00"/>
                </a:solidFill>
              </a:rPr>
              <a:t>Presidente della Repubblica Italiana</a:t>
            </a:r>
            <a:r>
              <a:rPr lang="it-IT" altLang="it-IT" sz="2800" dirty="0" smtClean="0"/>
              <a:t> è entrato nel pieno delle </a:t>
            </a:r>
            <a:r>
              <a:rPr lang="it-IT" altLang="it-IT" sz="2800" dirty="0" smtClean="0">
                <a:solidFill>
                  <a:srgbClr val="00FF00"/>
                </a:solidFill>
              </a:rPr>
              <a:t>sue</a:t>
            </a:r>
            <a:r>
              <a:rPr lang="it-IT" altLang="it-IT" sz="2800" dirty="0" smtClean="0"/>
              <a:t> funzioni”</a:t>
            </a:r>
          </a:p>
          <a:p>
            <a:pPr eaLnBrk="1" hangingPunct="1">
              <a:buFontTx/>
              <a:buNone/>
            </a:pPr>
            <a:r>
              <a:rPr lang="it-IT" altLang="it-IT" sz="2800" dirty="0" smtClean="0"/>
              <a:t>“ </a:t>
            </a:r>
            <a:r>
              <a:rPr lang="it-IT" altLang="it-IT" sz="2800" dirty="0" smtClean="0">
                <a:solidFill>
                  <a:srgbClr val="00CC00"/>
                </a:solidFill>
              </a:rPr>
              <a:t>Giorgio Napolitano</a:t>
            </a:r>
            <a:r>
              <a:rPr lang="it-IT" altLang="it-IT" sz="2800" dirty="0" smtClean="0"/>
              <a:t> ha ricevuto una </a:t>
            </a:r>
            <a:r>
              <a:rPr lang="it-IT" altLang="it-IT" sz="2800" dirty="0" smtClean="0">
                <a:solidFill>
                  <a:srgbClr val="FF0000"/>
                </a:solidFill>
              </a:rPr>
              <a:t>scolaresca</a:t>
            </a:r>
            <a:r>
              <a:rPr lang="it-IT" altLang="it-IT" sz="2800" dirty="0" smtClean="0"/>
              <a:t> come primo atto da </a:t>
            </a:r>
            <a:r>
              <a:rPr lang="it-IT" altLang="it-IT" sz="2800" dirty="0" smtClean="0">
                <a:solidFill>
                  <a:srgbClr val="00CC00"/>
                </a:solidFill>
              </a:rPr>
              <a:t>presidente della Repubblica</a:t>
            </a:r>
            <a:r>
              <a:rPr lang="it-IT" altLang="it-IT" sz="2800" dirty="0" smtClean="0"/>
              <a:t>; come ha avuto modo di dire </a:t>
            </a:r>
            <a:r>
              <a:rPr lang="it-IT" altLang="it-IT" sz="2800" dirty="0" smtClean="0">
                <a:solidFill>
                  <a:srgbClr val="FF0000"/>
                </a:solidFill>
              </a:rPr>
              <a:t>loro</a:t>
            </a:r>
            <a:r>
              <a:rPr lang="it-IT" altLang="it-IT" sz="2800" dirty="0" smtClean="0"/>
              <a:t>, la qualificazione culturale dei giovani deve costituire un impegno per i responsabili della nazione. </a:t>
            </a:r>
            <a:r>
              <a:rPr lang="it-IT" altLang="it-IT" sz="2800" dirty="0" smtClean="0">
                <a:solidFill>
                  <a:srgbClr val="00FF00"/>
                </a:solidFill>
              </a:rPr>
              <a:t>Lui</a:t>
            </a:r>
            <a:r>
              <a:rPr lang="it-IT" altLang="it-IT" sz="2800" dirty="0" smtClean="0"/>
              <a:t> si impegnerà in questa direzione.”</a:t>
            </a:r>
            <a:endParaRPr lang="en-GB" altLang="it-IT" sz="28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
            <a:ext cx="8077200" cy="1143000"/>
          </a:xfrm>
        </p:spPr>
        <p:txBody>
          <a:bodyPr/>
          <a:lstStyle/>
          <a:p>
            <a:pPr eaLnBrk="1" hangingPunct="1"/>
            <a:r>
              <a:rPr lang="it-IT" altLang="it-IT" smtClean="0"/>
              <a:t>Template Element production - TE</a:t>
            </a:r>
            <a:endParaRPr lang="en-GB" altLang="it-IT" smtClean="0"/>
          </a:p>
        </p:txBody>
      </p:sp>
      <p:sp>
        <p:nvSpPr>
          <p:cNvPr id="65539" name="Rectangle 3"/>
          <p:cNvSpPr>
            <a:spLocks noGrp="1" noChangeArrowheads="1"/>
          </p:cNvSpPr>
          <p:nvPr>
            <p:ph type="body" idx="1"/>
          </p:nvPr>
        </p:nvSpPr>
        <p:spPr>
          <a:xfrm>
            <a:off x="685800" y="1981200"/>
            <a:ext cx="7772400" cy="4876800"/>
          </a:xfrm>
        </p:spPr>
        <p:txBody>
          <a:bodyPr/>
          <a:lstStyle/>
          <a:p>
            <a:pPr eaLnBrk="1" hangingPunct="1">
              <a:lnSpc>
                <a:spcPct val="90000"/>
              </a:lnSpc>
              <a:buFontTx/>
              <a:buNone/>
            </a:pPr>
            <a:r>
              <a:rPr lang="it-IT" altLang="it-IT" sz="2800" dirty="0" smtClean="0">
                <a:ea typeface="MS Mincho" pitchFamily="49" charset="-128"/>
              </a:rPr>
              <a:t>Come risultato delle attività di NE e CO, il sistema di IE diventa consapevole delle NE e delle loro descrizioni.  Ciò rappresenta un primo livello di </a:t>
            </a:r>
            <a:r>
              <a:rPr lang="it-IT" altLang="it-IT" sz="2800" dirty="0" err="1" smtClean="0">
                <a:ea typeface="MS Mincho" pitchFamily="49" charset="-128"/>
              </a:rPr>
              <a:t>template</a:t>
            </a:r>
            <a:r>
              <a:rPr lang="it-IT" altLang="it-IT" sz="2800" dirty="0" smtClean="0">
                <a:ea typeface="MS Mincho" pitchFamily="49" charset="-128"/>
              </a:rPr>
              <a:t> (il cosiddetto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a:t>
            </a:r>
            <a:r>
              <a:rPr lang="it-IT" altLang="it-IT" sz="2800" b="1" i="1" dirty="0" err="1" smtClean="0">
                <a:solidFill>
                  <a:schemeClr val="accent1">
                    <a:lumMod val="75000"/>
                  </a:schemeClr>
                </a:solidFill>
                <a:ea typeface="MS Mincho" pitchFamily="49" charset="-128"/>
              </a:rPr>
              <a:t>element</a:t>
            </a:r>
            <a:r>
              <a:rPr lang="it-IT" altLang="it-IT" sz="2800" dirty="0" smtClean="0">
                <a:ea typeface="MS Mincho" pitchFamily="49" charset="-128"/>
              </a:rPr>
              <a:t>). </a:t>
            </a:r>
          </a:p>
          <a:p>
            <a:pPr eaLnBrk="1" hangingPunct="1">
              <a:lnSpc>
                <a:spcPct val="90000"/>
              </a:lnSpc>
              <a:buFontTx/>
              <a:buNone/>
            </a:pPr>
            <a:r>
              <a:rPr lang="it-IT" altLang="it-IT" sz="2800" dirty="0" smtClean="0">
                <a:ea typeface="MS Mincho" pitchFamily="49" charset="-128"/>
              </a:rPr>
              <a:t>L’insieme dei </a:t>
            </a:r>
            <a:r>
              <a:rPr lang="it-IT" altLang="it-IT" sz="2800" dirty="0" err="1" smtClean="0">
                <a:ea typeface="MS Mincho" pitchFamily="49" charset="-128"/>
              </a:rPr>
              <a:t>template</a:t>
            </a:r>
            <a:r>
              <a:rPr lang="it-IT" altLang="it-IT" sz="2800" dirty="0" smtClean="0">
                <a:ea typeface="MS Mincho" pitchFamily="49" charset="-128"/>
              </a:rPr>
              <a:t> </a:t>
            </a:r>
            <a:r>
              <a:rPr lang="it-IT" altLang="it-IT" sz="2800" dirty="0" err="1" smtClean="0">
                <a:ea typeface="MS Mincho" pitchFamily="49" charset="-128"/>
              </a:rPr>
              <a:t>elements</a:t>
            </a:r>
            <a:r>
              <a:rPr lang="it-IT" altLang="it-IT" sz="2800" dirty="0" smtClean="0">
                <a:ea typeface="MS Mincho" pitchFamily="49" charset="-128"/>
              </a:rPr>
              <a:t> può essere considerato come una prima base di conoscenza a cui il sistema accede per ottenere informazioni sui principali </a:t>
            </a:r>
            <a:r>
              <a:rPr lang="it-IT" altLang="it-IT" sz="2800" i="1" dirty="0" smtClean="0">
                <a:solidFill>
                  <a:schemeClr val="accent1">
                    <a:lumMod val="75000"/>
                  </a:schemeClr>
                </a:solidFill>
                <a:ea typeface="MS Mincho" pitchFamily="49" charset="-128"/>
              </a:rPr>
              <a:t>concetti di dominio</a:t>
            </a:r>
            <a:r>
              <a:rPr lang="it-IT" altLang="it-IT" sz="2800" dirty="0" smtClean="0">
                <a:ea typeface="MS Mincho" pitchFamily="49" charset="-128"/>
              </a:rPr>
              <a:t>, così come essi sono stati riconosciuti nel testo.  </a:t>
            </a:r>
            <a:r>
              <a:rPr lang="en-GB" altLang="it-IT" sz="2800" dirty="0" smtClean="0">
                <a:ea typeface="MS Mincho" pitchFamily="49" charset="-128"/>
              </a:rPr>
              <a:t> </a:t>
            </a:r>
            <a:endParaRPr lang="it-IT" altLang="it-IT" sz="2800" dirty="0" smtClean="0">
              <a:ea typeface="MS Mincho" pitchFamily="49" charset="-128"/>
            </a:endParaRPr>
          </a:p>
          <a:p>
            <a:pPr eaLnBrk="1" hangingPunct="1">
              <a:lnSpc>
                <a:spcPct val="90000"/>
              </a:lnSpc>
              <a:buFontTx/>
              <a:buNone/>
            </a:pPr>
            <a:r>
              <a:rPr lang="it-IT" altLang="it-IT" sz="2800" dirty="0" smtClean="0"/>
              <a:t>La </a:t>
            </a:r>
            <a:r>
              <a:rPr lang="it-IT" altLang="it-IT" sz="2800" dirty="0" smtClean="0">
                <a:solidFill>
                  <a:schemeClr val="accent1">
                    <a:lumMod val="75000"/>
                  </a:schemeClr>
                </a:solidFill>
              </a:rPr>
              <a:t>performance del task è circa 80%</a:t>
            </a:r>
            <a:r>
              <a:rPr lang="it-IT" altLang="it-IT" sz="2800" dirty="0" smtClean="0"/>
              <a:t>, l’umano circa 90%.</a:t>
            </a:r>
            <a:endParaRPr lang="en-GB" altLang="it-IT" sz="28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76200"/>
            <a:ext cx="8435280" cy="1143000"/>
          </a:xfrm>
        </p:spPr>
        <p:txBody>
          <a:bodyPr/>
          <a:lstStyle/>
          <a:p>
            <a:pPr eaLnBrk="1" hangingPunct="1"/>
            <a:r>
              <a:rPr lang="it-IT" altLang="it-IT" dirty="0" err="1" smtClean="0"/>
              <a:t>Template</a:t>
            </a:r>
            <a:r>
              <a:rPr lang="it-IT" altLang="it-IT" dirty="0" smtClean="0"/>
              <a:t> </a:t>
            </a:r>
            <a:r>
              <a:rPr lang="it-IT" altLang="it-IT" dirty="0" err="1" smtClean="0"/>
              <a:t>Element</a:t>
            </a:r>
            <a:r>
              <a:rPr lang="it-IT" altLang="it-IT" dirty="0" smtClean="0"/>
              <a:t> production – TE</a:t>
            </a:r>
            <a:br>
              <a:rPr lang="it-IT" altLang="it-IT" dirty="0" smtClean="0"/>
            </a:br>
            <a:r>
              <a:rPr lang="it-IT" altLang="it-IT" sz="1800" i="1" dirty="0" smtClean="0">
                <a:solidFill>
                  <a:schemeClr val="accent1">
                    <a:lumMod val="75000"/>
                  </a:schemeClr>
                </a:solidFill>
              </a:rPr>
              <a:t>(</a:t>
            </a:r>
            <a:r>
              <a:rPr lang="it-IT" altLang="it-IT" sz="1800" i="1" dirty="0" err="1" smtClean="0">
                <a:solidFill>
                  <a:schemeClr val="accent1">
                    <a:lumMod val="75000"/>
                  </a:schemeClr>
                </a:solidFill>
              </a:rPr>
              <a:t>old</a:t>
            </a:r>
            <a:r>
              <a:rPr lang="it-IT" altLang="it-IT" sz="1800" i="1" dirty="0" smtClean="0">
                <a:solidFill>
                  <a:schemeClr val="accent1">
                    <a:lumMod val="75000"/>
                  </a:schemeClr>
                </a:solidFill>
              </a:rPr>
              <a:t> slide…)</a:t>
            </a:r>
            <a:endParaRPr lang="en-GB" altLang="it-IT" sz="1800" i="1" dirty="0" smtClean="0">
              <a:solidFill>
                <a:schemeClr val="accent1">
                  <a:lumMod val="75000"/>
                </a:schemeClr>
              </a:solidFill>
            </a:endParaRPr>
          </a:p>
        </p:txBody>
      </p:sp>
      <p:sp>
        <p:nvSpPr>
          <p:cNvPr id="66563" name="Rectangle 3"/>
          <p:cNvSpPr>
            <a:spLocks noGrp="1" noChangeArrowheads="1"/>
          </p:cNvSpPr>
          <p:nvPr>
            <p:ph type="body" idx="1"/>
          </p:nvPr>
        </p:nvSpPr>
        <p:spPr/>
        <p:txBody>
          <a:bodyPr/>
          <a:lstStyle/>
          <a:p>
            <a:pPr eaLnBrk="1" hangingPunct="1">
              <a:buFontTx/>
              <a:buNone/>
            </a:pPr>
            <a:r>
              <a:rPr lang="it-IT" altLang="it-IT" smtClean="0"/>
              <a:t>ORGANIZZAZIONE 123456789-1</a:t>
            </a:r>
          </a:p>
          <a:p>
            <a:pPr eaLnBrk="1" hangingPunct="1">
              <a:buFontTx/>
              <a:buNone/>
            </a:pPr>
            <a:endParaRPr lang="it-IT" altLang="it-IT" smtClean="0"/>
          </a:p>
          <a:p>
            <a:pPr eaLnBrk="1" hangingPunct="1">
              <a:buFontTx/>
              <a:buNone/>
            </a:pPr>
            <a:r>
              <a:rPr lang="it-IT" altLang="it-IT" smtClean="0"/>
              <a:t>ORG_NAME		FIAT</a:t>
            </a:r>
          </a:p>
          <a:p>
            <a:pPr eaLnBrk="1" hangingPunct="1">
              <a:buFontTx/>
              <a:buNone/>
            </a:pPr>
            <a:r>
              <a:rPr lang="it-IT" altLang="it-IT" smtClean="0"/>
              <a:t>ORG_ALIAS		Fiat</a:t>
            </a:r>
          </a:p>
          <a:p>
            <a:pPr eaLnBrk="1" hangingPunct="1">
              <a:buFontTx/>
              <a:buNone/>
            </a:pPr>
            <a:r>
              <a:rPr lang="it-IT" altLang="it-IT" smtClean="0"/>
              <a:t>ORG_TYPE		Gruppo</a:t>
            </a:r>
          </a:p>
          <a:p>
            <a:pPr eaLnBrk="1" hangingPunct="1">
              <a:buFontTx/>
              <a:buNone/>
            </a:pPr>
            <a:r>
              <a:rPr lang="it-IT" altLang="it-IT" smtClean="0"/>
              <a:t>ORG_PLACE		Torino</a:t>
            </a:r>
          </a:p>
          <a:p>
            <a:pPr eaLnBrk="1" hangingPunct="1">
              <a:buFontTx/>
              <a:buNone/>
            </a:pPr>
            <a:r>
              <a:rPr lang="it-IT" altLang="it-IT" smtClean="0"/>
              <a:t>ORG_COUNTRY	Italia</a:t>
            </a:r>
            <a:endParaRPr lang="en-GB" altLang="it-IT"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0"/>
            <a:ext cx="7772400" cy="1143000"/>
          </a:xfrm>
        </p:spPr>
        <p:txBody>
          <a:bodyPr/>
          <a:lstStyle/>
          <a:p>
            <a:pPr eaLnBrk="1" hangingPunct="1"/>
            <a:r>
              <a:rPr lang="it-IT" altLang="it-IT" smtClean="0"/>
              <a:t>Scenario template extraction - ST </a:t>
            </a:r>
            <a:endParaRPr lang="en-GB" altLang="it-IT" smtClean="0"/>
          </a:p>
        </p:txBody>
      </p:sp>
      <p:sp>
        <p:nvSpPr>
          <p:cNvPr id="67587"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ea typeface="MS Mincho" pitchFamily="49" charset="-128"/>
              </a:rPr>
              <a:t>L’estrazione del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di scenario </a:t>
            </a:r>
            <a:r>
              <a:rPr lang="it-IT" altLang="it-IT" sz="2800" dirty="0" smtClean="0">
                <a:ea typeface="MS Mincho" pitchFamily="49" charset="-128"/>
              </a:rPr>
              <a:t>rappresenta la sintesi delle attività di task diversi, soprattutto l’identificazione di alcuni </a:t>
            </a:r>
            <a:r>
              <a:rPr lang="it-IT" altLang="it-IT" sz="2800" i="1" dirty="0" err="1" smtClean="0">
                <a:ea typeface="MS Mincho" pitchFamily="49" charset="-128"/>
              </a:rPr>
              <a:t>template</a:t>
            </a:r>
            <a:r>
              <a:rPr lang="it-IT" altLang="it-IT" sz="2800" i="1" dirty="0" smtClean="0">
                <a:ea typeface="MS Mincho" pitchFamily="49" charset="-128"/>
              </a:rPr>
              <a:t> </a:t>
            </a:r>
            <a:r>
              <a:rPr lang="it-IT" altLang="it-IT" sz="2800" i="1" dirty="0" err="1" smtClean="0">
                <a:ea typeface="MS Mincho" pitchFamily="49" charset="-128"/>
              </a:rPr>
              <a:t>elements</a:t>
            </a:r>
            <a:r>
              <a:rPr lang="it-IT" altLang="it-IT" sz="2800" i="1" dirty="0" smtClean="0">
                <a:ea typeface="MS Mincho" pitchFamily="49" charset="-128"/>
              </a:rPr>
              <a:t> </a:t>
            </a:r>
            <a:r>
              <a:rPr lang="it-IT" altLang="it-IT" sz="2800" dirty="0" smtClean="0">
                <a:ea typeface="MS Mincho" pitchFamily="49" charset="-128"/>
              </a:rPr>
              <a:t>che sono in relazione tra loro. </a:t>
            </a:r>
          </a:p>
          <a:p>
            <a:pPr eaLnBrk="1" hangingPunct="1">
              <a:buFontTx/>
              <a:buNone/>
            </a:pPr>
            <a:r>
              <a:rPr lang="it-IT" altLang="it-IT" sz="2800" dirty="0" smtClean="0">
                <a:ea typeface="MS Mincho" pitchFamily="49" charset="-128"/>
              </a:rPr>
              <a:t>Ciò rappresenta un </a:t>
            </a:r>
            <a:r>
              <a:rPr lang="it-IT" altLang="it-IT" sz="2800" i="1" dirty="0" smtClean="0">
                <a:ea typeface="MS Mincho" pitchFamily="49" charset="-128"/>
              </a:rPr>
              <a:t>evento</a:t>
            </a:r>
            <a:r>
              <a:rPr lang="it-IT" altLang="it-IT" sz="2800" dirty="0" smtClean="0">
                <a:ea typeface="MS Mincho" pitchFamily="49" charset="-128"/>
              </a:rPr>
              <a:t> (</a:t>
            </a:r>
            <a:r>
              <a:rPr lang="it-IT" altLang="it-IT" sz="2800" i="1" dirty="0" smtClean="0">
                <a:solidFill>
                  <a:srgbClr val="00B050"/>
                </a:solidFill>
                <a:effectLst>
                  <a:outerShdw blurRad="38100" dist="38100" dir="2700000" algn="tl">
                    <a:srgbClr val="000000">
                      <a:alpha val="43137"/>
                    </a:srgbClr>
                  </a:outerShdw>
                </a:effectLst>
                <a:ea typeface="MS Mincho" pitchFamily="49" charset="-128"/>
              </a:rPr>
              <a:t>scenario</a:t>
            </a:r>
            <a:r>
              <a:rPr lang="it-IT" altLang="it-IT" sz="2800" dirty="0" smtClean="0">
                <a:ea typeface="MS Mincho" pitchFamily="49" charset="-128"/>
              </a:rPr>
              <a:t>) collegato al dominio in esame. I valori riconosciuti vengono usati per riempire il </a:t>
            </a:r>
            <a:r>
              <a:rPr lang="it-IT" altLang="it-IT" sz="2800" dirty="0" err="1" smtClean="0">
                <a:ea typeface="MS Mincho" pitchFamily="49" charset="-128"/>
              </a:rPr>
              <a:t>template</a:t>
            </a:r>
            <a:r>
              <a:rPr lang="it-IT" altLang="it-IT" sz="2800" dirty="0" smtClean="0">
                <a:ea typeface="MS Mincho" pitchFamily="49" charset="-128"/>
              </a:rPr>
              <a:t> di scenario. </a:t>
            </a:r>
            <a:r>
              <a:rPr lang="en-GB" altLang="it-IT" sz="2800" dirty="0" smtClean="0">
                <a:ea typeface="MS Mincho" pitchFamily="49" charset="-128"/>
              </a:rPr>
              <a:t> </a:t>
            </a:r>
            <a:endParaRPr lang="en-GB" altLang="it-IT" sz="28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68611" name="Rectangle 3"/>
          <p:cNvSpPr>
            <a:spLocks noGrp="1" noChangeArrowheads="1"/>
          </p:cNvSpPr>
          <p:nvPr>
            <p:ph type="body" idx="1"/>
          </p:nvPr>
        </p:nvSpPr>
        <p:spPr>
          <a:xfrm>
            <a:off x="381000" y="1981200"/>
            <a:ext cx="8534400" cy="4114800"/>
          </a:xfrm>
        </p:spPr>
        <p:txBody>
          <a:bodyPr/>
          <a:lstStyle/>
          <a:p>
            <a:pPr algn="just" eaLnBrk="1" hangingPunct="1">
              <a:lnSpc>
                <a:spcPct val="90000"/>
              </a:lnSpc>
              <a:buFontTx/>
              <a:buNone/>
            </a:pPr>
            <a:r>
              <a:rPr lang="en-GB" altLang="it-IT" sz="2400" b="1" smtClean="0">
                <a:latin typeface="Arial Narrow" pitchFamily="34" charset="0"/>
                <a:cs typeface="Times New Roman" charset="0"/>
              </a:rPr>
              <a:t>TEMPLATES </a:t>
            </a:r>
            <a:r>
              <a:rPr lang="en-GB" altLang="it-IT" sz="2400" b="1" dirty="0" smtClean="0">
                <a:latin typeface="Arial Narrow" pitchFamily="34" charset="0"/>
                <a:cs typeface="Times New Roman" charset="0"/>
              </a:rPr>
              <a:t>ST:</a:t>
            </a:r>
            <a:endParaRPr lang="en-GB" altLang="it-IT" sz="2400" dirty="0" smtClean="0">
              <a:latin typeface="Arial Narrow" pitchFamily="34" charset="0"/>
              <a:cs typeface="Times New Roman" charset="0"/>
            </a:endParaRPr>
          </a:p>
          <a:p>
            <a:pPr algn="just" eaLnBrk="1" hangingPunct="1">
              <a:lnSpc>
                <a:spcPct val="90000"/>
              </a:lnSpc>
              <a:buFontTx/>
              <a:buNone/>
            </a:pPr>
            <a:r>
              <a:rPr lang="en-GB" altLang="it-IT" sz="2400" dirty="0" smtClean="0">
                <a:latin typeface="Arial Narrow" pitchFamily="34" charset="0"/>
                <a:cs typeface="Times New Roman" charset="0"/>
              </a:rPr>
              <a:t>&lt;TEMPLATE&gt; := 		</a:t>
            </a:r>
            <a:r>
              <a:rPr lang="en-GB" altLang="it-IT" sz="2400" i="1" dirty="0" smtClean="0">
                <a:latin typeface="Arial Narrow" pitchFamily="34" charset="0"/>
                <a:cs typeface="Times New Roman" charset="0"/>
              </a:rPr>
              <a:t>DOC_NR:</a:t>
            </a:r>
            <a:r>
              <a:rPr lang="en-GB" altLang="it-IT" sz="2400" dirty="0" smtClean="0">
                <a:latin typeface="Arial Narrow" pitchFamily="34" charset="0"/>
                <a:cs typeface="Times New Roman" charset="0"/>
              </a:rPr>
              <a:t> “ 56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CONTENT:</a:t>
            </a:r>
            <a:r>
              <a:rPr lang="en-GB" altLang="it-IT" sz="2400" dirty="0" smtClean="0">
                <a:latin typeface="Arial Narrow" pitchFamily="34" charset="0"/>
                <a:cs typeface="Times New Roman" charset="0"/>
              </a:rPr>
              <a:t> &lt;SUCCESSION EVENT 56-1&gt;</a:t>
            </a:r>
          </a:p>
          <a:p>
            <a:pPr algn="just" eaLnBrk="1" hangingPunct="1">
              <a:lnSpc>
                <a:spcPct val="90000"/>
              </a:lnSpc>
              <a:buFontTx/>
              <a:buNone/>
            </a:pPr>
            <a:r>
              <a:rPr lang="en-GB" altLang="it-IT" sz="2400" dirty="0" smtClean="0">
                <a:latin typeface="Arial Narrow" pitchFamily="34" charset="0"/>
                <a:cs typeface="Times New Roman" charset="0"/>
              </a:rPr>
              <a:t> </a:t>
            </a:r>
          </a:p>
          <a:p>
            <a:pPr algn="just" eaLnBrk="1" hangingPunct="1">
              <a:lnSpc>
                <a:spcPct val="90000"/>
              </a:lnSpc>
              <a:buFontTx/>
              <a:buNone/>
            </a:pPr>
            <a:r>
              <a:rPr lang="en-GB" altLang="it-IT" sz="2400" dirty="0" smtClean="0">
                <a:latin typeface="Arial Narrow" pitchFamily="34" charset="0"/>
                <a:cs typeface="Times New Roman" charset="0"/>
              </a:rPr>
              <a:t>&lt;SUCCESSION EVENT 56-1&gt;:=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SUCCESSION_ORG:</a:t>
            </a:r>
            <a:r>
              <a:rPr lang="en-GB" altLang="it-IT" sz="2400" dirty="0" smtClean="0">
                <a:latin typeface="Arial Narrow" pitchFamily="34" charset="0"/>
                <a:cs typeface="Times New Roman" charset="0"/>
              </a:rPr>
              <a:t>	&lt;ORGANIZATION 56-1&gt;</a:t>
            </a:r>
          </a:p>
          <a:p>
            <a:pPr algn="just" eaLnBrk="1" hangingPunct="1">
              <a:lnSpc>
                <a:spcPct val="90000"/>
              </a:lnSpc>
              <a:buFontTx/>
              <a:buNone/>
            </a:pPr>
            <a:r>
              <a:rPr lang="en-GB" altLang="it-IT" sz="2400" i="1" dirty="0" smtClean="0">
                <a:latin typeface="Arial Narrow" pitchFamily="34" charset="0"/>
                <a:cs typeface="Times New Roman" charset="0"/>
              </a:rPr>
              <a:t>		POST:			</a:t>
            </a:r>
            <a:r>
              <a:rPr lang="en-GB" altLang="it-IT" sz="2400" dirty="0" smtClean="0">
                <a:latin typeface="Arial Narrow" pitchFamily="34" charset="0"/>
                <a:cs typeface="Times New Roman" charset="0"/>
              </a:rPr>
              <a:t>“executive vice president ”</a:t>
            </a:r>
          </a:p>
          <a:p>
            <a:pPr algn="just" eaLnBrk="1" hangingPunct="1">
              <a:lnSpc>
                <a:spcPct val="90000"/>
              </a:lnSpc>
              <a:buFontTx/>
              <a:buNone/>
            </a:pPr>
            <a:r>
              <a:rPr lang="en-GB" altLang="it-IT" sz="2400" i="1" dirty="0" smtClean="0">
                <a:latin typeface="Arial Narrow" pitchFamily="34" charset="0"/>
                <a:cs typeface="Times New Roman" charset="0"/>
              </a:rPr>
              <a:t>		IN_AND_OUT: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VACANCY REASON:</a:t>
            </a:r>
            <a:r>
              <a:rPr lang="en-GB" altLang="it-IT" sz="2400" dirty="0" smtClean="0">
                <a:latin typeface="Arial Narrow" pitchFamily="34" charset="0"/>
                <a:cs typeface="Times New Roman" charset="0"/>
              </a:rPr>
              <a:t>	OTH_UNK</a:t>
            </a:r>
          </a:p>
          <a:p>
            <a:pPr eaLnBrk="1" hangingPunct="1">
              <a:lnSpc>
                <a:spcPct val="90000"/>
              </a:lnSpc>
              <a:buFontTx/>
              <a:buNone/>
            </a:pPr>
            <a:endParaRPr lang="en-GB" altLang="it-IT"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69635" name="Rectangle 3"/>
          <p:cNvSpPr>
            <a:spLocks noGrp="1" noChangeArrowheads="1"/>
          </p:cNvSpPr>
          <p:nvPr>
            <p:ph type="body" idx="1"/>
          </p:nvPr>
        </p:nvSpPr>
        <p:spPr>
          <a:xfrm>
            <a:off x="685800" y="1981200"/>
            <a:ext cx="7772400" cy="4648200"/>
          </a:xfrm>
        </p:spPr>
        <p:txBody>
          <a:bodyPr/>
          <a:lstStyle/>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56-2&gt;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OUT</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56-1&gt;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IN	</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OTHER ORG:</a:t>
            </a:r>
            <a:r>
              <a:rPr lang="en-GB" altLang="it-IT" sz="2400" smtClean="0">
                <a:latin typeface="Arial Narrow" pitchFamily="34" charset="0"/>
                <a:cs typeface="Times New Roman" charset="0"/>
              </a:rPr>
              <a:t>		&lt;ORGANIZATION 56-2&gt;</a:t>
            </a:r>
          </a:p>
          <a:p>
            <a:pPr eaLnBrk="1" hangingPunct="1">
              <a:lnSpc>
                <a:spcPct val="90000"/>
              </a:lnSpc>
              <a:buFontTx/>
              <a:buNone/>
            </a:pPr>
            <a:r>
              <a:rPr lang="en-GB" altLang="it-IT" sz="2400" i="1" smtClean="0">
                <a:cs typeface="Times New Roman" charset="0"/>
              </a:rPr>
              <a:t>		REL_OTHER_ORG:</a:t>
            </a:r>
            <a:r>
              <a:rPr lang="en-GB" altLang="it-IT" sz="2400" smtClean="0">
                <a:cs typeface="Times New Roman" charset="0"/>
              </a:rPr>
              <a:t>	OUTSIDE_ORG</a:t>
            </a:r>
            <a:r>
              <a:rPr lang="en-GB" altLang="it-IT" sz="2400"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70659" name="Rectangle 3"/>
          <p:cNvSpPr>
            <a:spLocks noGrp="1" noChangeArrowheads="1"/>
          </p:cNvSpPr>
          <p:nvPr>
            <p:ph type="body" idx="1"/>
          </p:nvPr>
        </p:nvSpPr>
        <p:spPr>
          <a:xfrm>
            <a:off x="457200" y="1447800"/>
            <a:ext cx="8001000" cy="5029200"/>
          </a:xfrm>
        </p:spPr>
        <p:txBody>
          <a:bodyPr/>
          <a:lstStyle/>
          <a:p>
            <a:pPr algn="just" eaLnBrk="1" hangingPunct="1">
              <a:lnSpc>
                <a:spcPct val="90000"/>
              </a:lnSpc>
              <a:buFontTx/>
              <a:buNone/>
            </a:pPr>
            <a:r>
              <a:rPr lang="en-GB" altLang="it-IT" sz="2000" b="1" smtClean="0">
                <a:latin typeface="Arial Narrow" pitchFamily="34" charset="0"/>
                <a:cs typeface="Times New Roman" charset="0"/>
              </a:rPr>
              <a:t>TEMPLATES TE:</a:t>
            </a:r>
            <a:endParaRPr lang="en-GB" altLang="it-IT" sz="2000" smtClean="0">
              <a:latin typeface="Arial Narrow" pitchFamily="34" charset="0"/>
              <a:cs typeface="Times New Roman" charset="0"/>
            </a:endParaRPr>
          </a:p>
          <a:p>
            <a:pPr algn="just" eaLnBrk="1" hangingPunct="1">
              <a:lnSpc>
                <a:spcPct val="90000"/>
              </a:lnSpc>
              <a:buFontTx/>
              <a:buNone/>
            </a:pPr>
            <a:r>
              <a:rPr lang="en-GB" altLang="it-IT" sz="2000" smtClean="0">
                <a:latin typeface="Arial Narrow" pitchFamily="34" charset="0"/>
                <a:cs typeface="Times New Roman" charset="0"/>
              </a:rPr>
              <a:t>&lt;ORGANIZATION 56-1&gt;:=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“Burns Fry Ltd.”		</a:t>
            </a:r>
          </a:p>
          <a:p>
            <a:pPr algn="just" eaLnBrk="1" hangingPunct="1">
              <a:lnSpc>
                <a:spcPct val="90000"/>
              </a:lnSpc>
              <a:buFontTx/>
              <a:buNone/>
            </a:pPr>
            <a:r>
              <a:rPr lang="en-GB" altLang="it-IT" sz="2000" i="1" smtClean="0">
                <a:latin typeface="Arial Narrow" pitchFamily="34" charset="0"/>
                <a:cs typeface="Times New Roman" charset="0"/>
              </a:rPr>
              <a:t>		ORG_ALIAS:		</a:t>
            </a:r>
            <a:r>
              <a:rPr lang="en-GB" altLang="it-IT" sz="2000" smtClean="0">
                <a:latin typeface="Arial Narrow" pitchFamily="34" charset="0"/>
                <a:cs typeface="Times New Roman" charset="0"/>
              </a:rPr>
              <a:t>“Burns Fry”</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“this brokerage firm”</a:t>
            </a:r>
          </a:p>
          <a:p>
            <a:pPr algn="just" eaLnBrk="1" hangingPunct="1">
              <a:lnSpc>
                <a:spcPct val="90000"/>
              </a:lnSpc>
              <a:buFontTx/>
              <a:buNone/>
            </a:pPr>
            <a:r>
              <a:rPr lang="en-GB" altLang="it-IT" sz="2000" i="1" smtClean="0">
                <a:latin typeface="Arial Narrow" pitchFamily="34" charset="0"/>
                <a:cs typeface="Times New Roman" charset="0"/>
              </a:rPr>
              <a:t>		ORG_TYPE:</a:t>
            </a:r>
            <a:r>
              <a:rPr lang="en-GB" altLang="it-IT" sz="2000" smtClean="0">
                <a:latin typeface="Arial Narrow" pitchFamily="34" charset="0"/>
                <a:cs typeface="Times New Roman" charset="0"/>
              </a:rPr>
              <a:t>		COMPANY</a:t>
            </a:r>
          </a:p>
          <a:p>
            <a:pPr algn="just" eaLnBrk="1" hangingPunct="1">
              <a:lnSpc>
                <a:spcPct val="90000"/>
              </a:lnSpc>
              <a:buFontTx/>
              <a:buNone/>
            </a:pPr>
            <a:r>
              <a:rPr lang="en-GB" altLang="it-IT" sz="2000" i="1" smtClean="0">
                <a:latin typeface="Arial Narrow" pitchFamily="34" charset="0"/>
                <a:cs typeface="Times New Roman" charset="0"/>
              </a:rPr>
              <a:t>		ORG_LOCALE:</a:t>
            </a:r>
            <a:r>
              <a:rPr lang="en-GB" altLang="it-IT" sz="2000" smtClean="0">
                <a:latin typeface="Arial Narrow" pitchFamily="34" charset="0"/>
                <a:cs typeface="Times New Roman" charset="0"/>
              </a:rPr>
              <a:t>		Toronto CITY</a:t>
            </a:r>
          </a:p>
          <a:p>
            <a:pPr algn="just" eaLnBrk="1" hangingPunct="1">
              <a:lnSpc>
                <a:spcPct val="90000"/>
              </a:lnSpc>
              <a:buFontTx/>
              <a:buNone/>
            </a:pPr>
            <a:r>
              <a:rPr lang="en-GB" altLang="it-IT" sz="2000" i="1" smtClean="0">
                <a:latin typeface="Arial Narrow" pitchFamily="34" charset="0"/>
                <a:cs typeface="Times New Roman" charset="0"/>
              </a:rPr>
              <a:t>	</a:t>
            </a:r>
            <a:r>
              <a:rPr lang="it-IT" altLang="it-IT" sz="2000" i="1" smtClean="0">
                <a:latin typeface="Arial Narrow" pitchFamily="34" charset="0"/>
                <a:cs typeface="Times New Roman" charset="0"/>
              </a:rPr>
              <a:t>	</a:t>
            </a:r>
            <a:r>
              <a:rPr lang="en-GB" altLang="it-IT" sz="2000" i="1" smtClean="0">
                <a:latin typeface="Arial Narrow" pitchFamily="34" charset="0"/>
                <a:cs typeface="Times New Roman" charset="0"/>
              </a:rPr>
              <a:t>ORG_COUNTRY:</a:t>
            </a:r>
            <a:r>
              <a:rPr lang="en-GB" altLang="it-IT" sz="2000" smtClean="0">
                <a:latin typeface="Arial Narrow" pitchFamily="34" charset="0"/>
                <a:cs typeface="Times New Roman" charset="0"/>
              </a:rPr>
              <a:t>	</a:t>
            </a:r>
            <a:r>
              <a:rPr lang="it-IT" altLang="it-IT" sz="2000" smtClean="0">
                <a:latin typeface="Arial Narrow" pitchFamily="34" charset="0"/>
                <a:cs typeface="Times New Roman" charset="0"/>
              </a:rPr>
              <a:t>	</a:t>
            </a:r>
            <a:r>
              <a:rPr lang="en-GB" altLang="it-IT" sz="2000" smtClean="0">
                <a:latin typeface="Arial Narrow" pitchFamily="34" charset="0"/>
                <a:cs typeface="Times New Roman" charset="0"/>
              </a:rPr>
              <a:t>Canada</a:t>
            </a:r>
          </a:p>
          <a:p>
            <a:pPr algn="just" eaLnBrk="1" hangingPunct="1">
              <a:lnSpc>
                <a:spcPct val="90000"/>
              </a:lnSpc>
              <a:buFontTx/>
              <a:buNone/>
            </a:pPr>
            <a:r>
              <a:rPr lang="en-GB" altLang="it-IT" sz="2000" smtClean="0">
                <a:latin typeface="Arial Narrow" pitchFamily="34" charset="0"/>
                <a:cs typeface="Times New Roman" charset="0"/>
              </a:rPr>
              <a:t> </a:t>
            </a:r>
          </a:p>
          <a:p>
            <a:pPr algn="just" eaLnBrk="1" hangingPunct="1">
              <a:lnSpc>
                <a:spcPct val="90000"/>
              </a:lnSpc>
              <a:buFontTx/>
              <a:buNone/>
            </a:pPr>
            <a:r>
              <a:rPr lang="en-GB" altLang="it-IT" sz="2000" smtClean="0">
                <a:latin typeface="Arial Narrow" pitchFamily="34" charset="0"/>
                <a:cs typeface="Times New Roman" charset="0"/>
              </a:rPr>
              <a:t>&lt;ORGANIZATION 56-2&gt;:=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“Merrill Lynch Canada Inc.”</a:t>
            </a:r>
          </a:p>
          <a:p>
            <a:pPr algn="just" eaLnBrk="1" hangingPunct="1">
              <a:lnSpc>
                <a:spcPct val="90000"/>
              </a:lnSpc>
              <a:buFontTx/>
              <a:buNone/>
            </a:pPr>
            <a:r>
              <a:rPr lang="en-GB" altLang="it-IT" sz="2000" i="1" smtClean="0">
                <a:latin typeface="Arial Narrow" pitchFamily="34" charset="0"/>
                <a:cs typeface="Times New Roman" charset="0"/>
              </a:rPr>
              <a:t>		ORG_ALIAS:</a:t>
            </a:r>
            <a:r>
              <a:rPr lang="en-GB" altLang="it-IT" sz="2000" smtClean="0">
                <a:latin typeface="Arial Narrow" pitchFamily="34" charset="0"/>
                <a:cs typeface="Times New Roman" charset="0"/>
              </a:rPr>
              <a:t>		“Merrill Lynch”</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“a unit of Merrill Lync &amp; Co.”</a:t>
            </a:r>
          </a:p>
          <a:p>
            <a:pPr eaLnBrk="1" hangingPunct="1">
              <a:lnSpc>
                <a:spcPct val="90000"/>
              </a:lnSpc>
              <a:buFontTx/>
              <a:buNone/>
            </a:pPr>
            <a:r>
              <a:rPr lang="en-GB" altLang="it-IT" sz="2000" i="1" smtClean="0">
                <a:cs typeface="Times New Roman" charset="0"/>
              </a:rPr>
              <a:t>		ORG_TYPE:</a:t>
            </a:r>
            <a:r>
              <a:rPr lang="en-GB" altLang="it-IT" sz="2000" smtClean="0">
                <a:cs typeface="Times New Roman" charset="0"/>
              </a:rPr>
              <a:t>		</a:t>
            </a:r>
            <a:r>
              <a:rPr lang="en-GB" altLang="it-IT" sz="2000" smtClean="0">
                <a:latin typeface="Arial Narrow" pitchFamily="34" charset="0"/>
                <a:cs typeface="Times New Roman" charset="0"/>
              </a:rPr>
              <a:t>COMPANY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71683" name="Rectangle 3"/>
          <p:cNvSpPr>
            <a:spLocks noGrp="1" noChangeArrowheads="1"/>
          </p:cNvSpPr>
          <p:nvPr>
            <p:ph type="body" idx="1"/>
          </p:nvPr>
        </p:nvSpPr>
        <p:spPr>
          <a:xfrm>
            <a:off x="685800" y="1371600"/>
            <a:ext cx="7772400" cy="4724400"/>
          </a:xfrm>
        </p:spPr>
        <p:txBody>
          <a:bodyPr/>
          <a:lstStyle/>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en-GB" altLang="it-IT" sz="2400" i="1" smtClean="0">
                <a:latin typeface="Arial Narrow" pitchFamily="34" charset="0"/>
                <a:cs typeface="Times New Roman" charset="0"/>
              </a:rPr>
              <a:t>&lt;</a:t>
            </a:r>
            <a:r>
              <a:rPr lang="en-GB" altLang="it-IT" sz="2400" smtClean="0">
                <a:latin typeface="Arial Narrow" pitchFamily="34" charset="0"/>
                <a:cs typeface="Times New Roman" charset="0"/>
              </a:rPr>
              <a:t>PERSON 56-1&gt;:=</a:t>
            </a:r>
          </a:p>
          <a:p>
            <a:pPr algn="just" eaLnBrk="1" hangingPunct="1">
              <a:buFontTx/>
              <a:buNone/>
            </a:pPr>
            <a:r>
              <a:rPr lang="en-GB" altLang="it-IT" sz="2400" i="1" smtClean="0">
                <a:latin typeface="Arial Narrow" pitchFamily="34" charset="0"/>
                <a:cs typeface="Times New Roman" charset="0"/>
              </a:rPr>
              <a:t>		PER_NAME:</a:t>
            </a:r>
            <a:r>
              <a:rPr lang="en-GB" altLang="it-IT" sz="2400" smtClean="0">
                <a:latin typeface="Arial Narrow" pitchFamily="34" charset="0"/>
                <a:cs typeface="Times New Roman" charset="0"/>
              </a:rPr>
              <a:t>		“Donald Wright”</a:t>
            </a:r>
          </a:p>
          <a:p>
            <a:pPr algn="just" eaLnBrk="1" hangingPunct="1">
              <a:buFontTx/>
              <a:buNone/>
            </a:pPr>
            <a:r>
              <a:rPr lang="en-GB" altLang="it-IT" sz="2400" i="1" smtClean="0">
                <a:latin typeface="Arial Narrow" pitchFamily="34" charset="0"/>
                <a:cs typeface="Times New Roman" charset="0"/>
              </a:rPr>
              <a:t>		PER_ALIAS:</a:t>
            </a:r>
            <a:r>
              <a:rPr lang="en-GB" altLang="it-IT" sz="2400" smtClean="0">
                <a:latin typeface="Arial Narrow" pitchFamily="34" charset="0"/>
                <a:cs typeface="Times New Roman" charset="0"/>
              </a:rPr>
              <a:t>		“Wright”</a:t>
            </a:r>
          </a:p>
          <a:p>
            <a:pPr algn="just" eaLnBrk="1" hangingPunct="1">
              <a:buFontTx/>
              <a:buNone/>
            </a:pPr>
            <a:r>
              <a:rPr lang="en-GB" altLang="it-IT" sz="2400" i="1" smtClean="0">
                <a:latin typeface="Arial Narrow" pitchFamily="34" charset="0"/>
                <a:cs typeface="Times New Roman" charset="0"/>
              </a:rPr>
              <a:t>		PER_TITLE:</a:t>
            </a:r>
            <a:r>
              <a:rPr lang="en-GB" altLang="it-IT" sz="2400" smtClean="0">
                <a:latin typeface="Arial Narrow" pitchFamily="34" charset="0"/>
                <a:cs typeface="Times New Roman" charset="0"/>
              </a:rPr>
              <a:t>		“Mr.”</a:t>
            </a:r>
          </a:p>
          <a:p>
            <a:pPr algn="just" eaLnBrk="1" hangingPunct="1">
              <a:buFontTx/>
              <a:buNone/>
            </a:pPr>
            <a:r>
              <a:rPr lang="en-GB" altLang="it-IT" sz="2400" smtClean="0">
                <a:latin typeface="Arial Narrow" pitchFamily="34" charset="0"/>
                <a:cs typeface="Times New Roman" charset="0"/>
              </a:rPr>
              <a:t> </a:t>
            </a:r>
          </a:p>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&lt;</a:t>
            </a:r>
            <a:r>
              <a:rPr lang="de-DE" altLang="it-IT" sz="2400" smtClean="0">
                <a:latin typeface="Arial Narrow" pitchFamily="34" charset="0"/>
                <a:cs typeface="Times New Roman" charset="0"/>
              </a:rPr>
              <a:t>PERSON 56-2&gt;:=</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		PER_NAME:</a:t>
            </a:r>
            <a:r>
              <a:rPr lang="de-DE" altLang="it-IT" sz="2400" smtClean="0">
                <a:latin typeface="Arial Narrow" pitchFamily="34" charset="0"/>
                <a:cs typeface="Times New Roman" charset="0"/>
              </a:rPr>
              <a:t>		“Mark Kassirer”</a:t>
            </a:r>
            <a:endParaRPr lang="en-GB" altLang="it-IT" sz="2400" smtClean="0">
              <a:latin typeface="Arial Narrow" pitchFamily="34" charset="0"/>
              <a:cs typeface="Times New Roman"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2707" name="Rectangle 3"/>
          <p:cNvSpPr>
            <a:spLocks noGrp="1" noChangeArrowheads="1"/>
          </p:cNvSpPr>
          <p:nvPr>
            <p:ph type="body" idx="1"/>
          </p:nvPr>
        </p:nvSpPr>
        <p:spPr>
          <a:xfrm>
            <a:off x="685800" y="1196752"/>
            <a:ext cx="7772400" cy="5204048"/>
          </a:xfrm>
        </p:spPr>
        <p:txBody>
          <a:bodyPr/>
          <a:lstStyle/>
          <a:p>
            <a:pPr eaLnBrk="1" hangingPunct="1">
              <a:buFontTx/>
              <a:buNone/>
            </a:pPr>
            <a:r>
              <a:rPr lang="it-IT" altLang="it-IT" sz="2400" dirty="0" smtClean="0">
                <a:cs typeface="Times New Roman" charset="0"/>
              </a:rPr>
              <a:t>Un sistema di IE può essere costituito  dai seguenti moduli fondamentali: </a:t>
            </a:r>
          </a:p>
          <a:p>
            <a:pPr eaLnBrk="1" hangingPunct="1">
              <a:buFontTx/>
              <a:buNone/>
            </a:pPr>
            <a:endParaRPr lang="it-IT" altLang="it-IT" sz="2400" dirty="0" smtClean="0">
              <a:cs typeface="Times New Roman" charset="0"/>
            </a:endParaRPr>
          </a:p>
          <a:p>
            <a:pPr eaLnBrk="1" hangingPunct="1">
              <a:buFontTx/>
              <a:buNone/>
            </a:pPr>
            <a:r>
              <a:rPr lang="en-GB" altLang="it-IT" sz="2000" dirty="0" smtClean="0">
                <a:solidFill>
                  <a:schemeClr val="accent1">
                    <a:lumMod val="75000"/>
                  </a:schemeClr>
                </a:solidFill>
                <a:cs typeface="Times New Roman" charset="0"/>
              </a:rPr>
              <a:t>Text </a:t>
            </a:r>
            <a:r>
              <a:rPr lang="en-GB" altLang="it-IT" sz="2000" dirty="0" err="1" smtClean="0">
                <a:solidFill>
                  <a:schemeClr val="accent1">
                    <a:lumMod val="75000"/>
                  </a:schemeClr>
                </a:solidFill>
                <a:cs typeface="Times New Roman" charset="0"/>
              </a:rPr>
              <a:t>Zoner</a:t>
            </a:r>
            <a:r>
              <a:rPr lang="en-GB" altLang="it-IT" sz="2000" dirty="0" smtClean="0">
                <a:solidFill>
                  <a:schemeClr val="accent1">
                    <a:lumMod val="75000"/>
                  </a:schemeClr>
                </a:solidFill>
                <a:cs typeface="Times New Roman" charset="0"/>
              </a:rPr>
              <a:t>, </a:t>
            </a:r>
          </a:p>
          <a:p>
            <a:pPr eaLnBrk="1" hangingPunct="1">
              <a:buFontTx/>
              <a:buNone/>
            </a:pPr>
            <a:r>
              <a:rPr lang="en-GB" altLang="it-IT" sz="2000" dirty="0" smtClean="0">
                <a:solidFill>
                  <a:schemeClr val="accent1">
                    <a:lumMod val="75000"/>
                  </a:schemeClr>
                </a:solidFill>
                <a:cs typeface="Times New Roman" charset="0"/>
              </a:rPr>
              <a:t>Pre-processor, </a:t>
            </a:r>
          </a:p>
          <a:p>
            <a:pPr eaLnBrk="1" hangingPunct="1">
              <a:buFontTx/>
              <a:buNone/>
            </a:pPr>
            <a:r>
              <a:rPr lang="en-GB" altLang="it-IT" sz="2000" dirty="0" smtClean="0">
                <a:solidFill>
                  <a:schemeClr val="accent1">
                    <a:lumMod val="75000"/>
                  </a:schemeClr>
                </a:solidFill>
                <a:cs typeface="Times New Roman" charset="0"/>
              </a:rPr>
              <a:t>Filter, </a:t>
            </a:r>
          </a:p>
          <a:p>
            <a:pPr eaLnBrk="1" hangingPunct="1">
              <a:buFontTx/>
              <a:buNone/>
            </a:pPr>
            <a:r>
              <a:rPr lang="en-GB" altLang="it-IT" sz="2000" dirty="0" smtClean="0">
                <a:solidFill>
                  <a:schemeClr val="accent1">
                    <a:lumMod val="75000"/>
                  </a:schemeClr>
                </a:solidFill>
                <a:cs typeface="Times New Roman" charset="0"/>
              </a:rPr>
              <a:t>Pre-parser, </a:t>
            </a:r>
          </a:p>
          <a:p>
            <a:pPr eaLnBrk="1" hangingPunct="1">
              <a:buFontTx/>
              <a:buNone/>
            </a:pPr>
            <a:r>
              <a:rPr lang="en-GB" altLang="it-IT" sz="2000" dirty="0" smtClean="0">
                <a:solidFill>
                  <a:schemeClr val="accent1">
                    <a:lumMod val="75000"/>
                  </a:schemeClr>
                </a:solidFill>
                <a:cs typeface="Times New Roman" charset="0"/>
              </a:rPr>
              <a:t>Parser, </a:t>
            </a:r>
          </a:p>
          <a:p>
            <a:pPr eaLnBrk="1" hangingPunct="1">
              <a:buFontTx/>
              <a:buNone/>
            </a:pPr>
            <a:r>
              <a:rPr lang="en-GB" altLang="it-IT" sz="2000" dirty="0" smtClean="0">
                <a:solidFill>
                  <a:schemeClr val="accent1">
                    <a:lumMod val="75000"/>
                  </a:schemeClr>
                </a:solidFill>
                <a:cs typeface="Times New Roman" charset="0"/>
              </a:rPr>
              <a:t>Fragment Combiner, </a:t>
            </a:r>
          </a:p>
          <a:p>
            <a:pPr eaLnBrk="1" hangingPunct="1">
              <a:buFontTx/>
              <a:buNone/>
            </a:pPr>
            <a:r>
              <a:rPr lang="en-GB" altLang="it-IT" sz="2000" dirty="0" smtClean="0">
                <a:solidFill>
                  <a:schemeClr val="accent1">
                    <a:lumMod val="75000"/>
                  </a:schemeClr>
                </a:solidFill>
                <a:cs typeface="Times New Roman" charset="0"/>
              </a:rPr>
              <a:t>Semantic Interpreter, </a:t>
            </a:r>
          </a:p>
          <a:p>
            <a:pPr eaLnBrk="1" hangingPunct="1">
              <a:buFontTx/>
              <a:buNone/>
            </a:pPr>
            <a:r>
              <a:rPr lang="en-GB" altLang="it-IT" sz="2000" dirty="0" smtClean="0">
                <a:solidFill>
                  <a:schemeClr val="accent1">
                    <a:lumMod val="75000"/>
                  </a:schemeClr>
                </a:solidFill>
                <a:cs typeface="Times New Roman" charset="0"/>
              </a:rPr>
              <a:t>Lexical Disambiguation, </a:t>
            </a:r>
          </a:p>
          <a:p>
            <a:pPr eaLnBrk="1" hangingPunct="1">
              <a:buFontTx/>
              <a:buNone/>
            </a:pPr>
            <a:r>
              <a:rPr lang="en-GB" altLang="it-IT" sz="2000" dirty="0" err="1" smtClean="0">
                <a:solidFill>
                  <a:schemeClr val="accent1">
                    <a:lumMod val="75000"/>
                  </a:schemeClr>
                </a:solidFill>
                <a:cs typeface="Times New Roman" charset="0"/>
              </a:rPr>
              <a:t>Coreference</a:t>
            </a:r>
            <a:r>
              <a:rPr lang="en-GB" altLang="it-IT" sz="2000" dirty="0" smtClean="0">
                <a:solidFill>
                  <a:schemeClr val="accent1">
                    <a:lumMod val="75000"/>
                  </a:schemeClr>
                </a:solidFill>
                <a:cs typeface="Times New Roman" charset="0"/>
              </a:rPr>
              <a:t> Resolution o Discourse Processing, </a:t>
            </a:r>
          </a:p>
          <a:p>
            <a:pPr eaLnBrk="1" hangingPunct="1">
              <a:buFontTx/>
              <a:buNone/>
            </a:pPr>
            <a:r>
              <a:rPr lang="en-GB" altLang="it-IT" sz="2000" dirty="0" smtClean="0">
                <a:solidFill>
                  <a:schemeClr val="accent1">
                    <a:lumMod val="75000"/>
                  </a:schemeClr>
                </a:solidFill>
                <a:cs typeface="Times New Roman" charset="0"/>
              </a:rPr>
              <a:t>Template Generator.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7620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morfologia</a:t>
            </a:r>
            <a:endParaRPr lang="en-GB" altLang="it-IT" sz="4000" b="1" i="1" smtClean="0"/>
          </a:p>
        </p:txBody>
      </p:sp>
      <p:sp>
        <p:nvSpPr>
          <p:cNvPr id="8195" name="Rectangle 3"/>
          <p:cNvSpPr>
            <a:spLocks noGrp="1" noChangeArrowheads="1"/>
          </p:cNvSpPr>
          <p:nvPr>
            <p:ph type="body" idx="1"/>
          </p:nvPr>
        </p:nvSpPr>
        <p:spPr>
          <a:xfrm>
            <a:off x="762000" y="1905000"/>
            <a:ext cx="7772400" cy="4800600"/>
          </a:xfrm>
        </p:spPr>
        <p:txBody>
          <a:bodyPr/>
          <a:lstStyle/>
          <a:p>
            <a:pPr eaLnBrk="1" hangingPunct="1">
              <a:lnSpc>
                <a:spcPct val="90000"/>
              </a:lnSpc>
              <a:buFontTx/>
              <a:buNone/>
            </a:pPr>
            <a:r>
              <a:rPr lang="it-IT" altLang="it-IT" sz="2800" dirty="0" smtClean="0"/>
              <a:t>La </a:t>
            </a:r>
            <a:r>
              <a:rPr lang="it-IT" altLang="it-IT" sz="2800" b="1" i="1" dirty="0" smtClean="0"/>
              <a:t>morfologia</a:t>
            </a:r>
            <a:r>
              <a:rPr lang="it-IT" altLang="it-IT" sz="2800" dirty="0" smtClean="0"/>
              <a:t> fornisce informazioni su le forme possibili per ogni parola del linguaggio ed il loro comportamento. Inoltre riconosce le variazioni delle parole singole.</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di, del, della, delle,…</a:t>
            </a:r>
          </a:p>
          <a:p>
            <a:pPr eaLnBrk="1" hangingPunct="1">
              <a:lnSpc>
                <a:spcPct val="90000"/>
              </a:lnSpc>
              <a:buFontTx/>
              <a:buNone/>
            </a:pPr>
            <a:r>
              <a:rPr lang="it-IT" altLang="it-IT" sz="2800" dirty="0" smtClean="0"/>
              <a:t>casa, case, casetta, …</a:t>
            </a:r>
          </a:p>
          <a:p>
            <a:pPr eaLnBrk="1" hangingPunct="1">
              <a:lnSpc>
                <a:spcPct val="90000"/>
              </a:lnSpc>
              <a:buFontTx/>
              <a:buNone/>
            </a:pPr>
            <a:r>
              <a:rPr lang="it-IT" altLang="it-IT" sz="2800" dirty="0" smtClean="0"/>
              <a:t>capostazione, capistazione, …</a:t>
            </a:r>
          </a:p>
          <a:p>
            <a:pPr eaLnBrk="1" hangingPunct="1">
              <a:lnSpc>
                <a:spcPct val="90000"/>
              </a:lnSpc>
              <a:buFontTx/>
              <a:buNone/>
            </a:pPr>
            <a:r>
              <a:rPr lang="it-IT" altLang="it-IT" sz="2800" dirty="0" smtClean="0"/>
              <a:t>la, le, lo, gli, …</a:t>
            </a:r>
          </a:p>
          <a:p>
            <a:pPr eaLnBrk="1" hangingPunct="1">
              <a:lnSpc>
                <a:spcPct val="90000"/>
              </a:lnSpc>
              <a:buFontTx/>
              <a:buNone/>
            </a:pPr>
            <a:r>
              <a:rPr lang="it-IT" altLang="it-IT" sz="2800" dirty="0" smtClean="0"/>
              <a:t>la, lo, li, …</a:t>
            </a:r>
            <a:endParaRPr lang="en-GB" altLang="it-IT" sz="2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3731"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dirty="0" smtClean="0">
                <a:cs typeface="Times New Roman" charset="0"/>
              </a:rPr>
              <a:t>Text Zoning</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Questo modulo prende un testo e lo divide in frammenti. </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Pre-processor</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Vengono localizzati gli estremi delle frasi ed identificata, per ciascuna di esse, una sequenza di item lessicali (parole e POS)</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Filter</a:t>
            </a:r>
            <a:endParaRPr lang="en-GB" altLang="it-IT" sz="2800" dirty="0" smtClean="0">
              <a:cs typeface="Times New Roman" charset="0"/>
            </a:endParaRPr>
          </a:p>
          <a:p>
            <a:pPr algn="just" eaLnBrk="1" hangingPunct="1">
              <a:lnSpc>
                <a:spcPct val="90000"/>
              </a:lnSpc>
              <a:buFontTx/>
              <a:buNone/>
            </a:pPr>
            <a:r>
              <a:rPr lang="en-GB" altLang="it-IT" sz="2800" dirty="0" smtClean="0">
                <a:cs typeface="Times New Roman" charset="0"/>
              </a:rPr>
              <a:t> </a:t>
            </a:r>
            <a:r>
              <a:rPr lang="it-IT" altLang="it-IT" sz="2800" dirty="0" smtClean="0">
                <a:cs typeface="Times New Roman" charset="0"/>
              </a:rPr>
              <a:t>Vengono eliminate le frasi irrilevanti (frasi prive di item rilevanti per l’applicazione) per ottenere testi brevi da elaborare</a:t>
            </a:r>
            <a:endParaRPr lang="en-GB" altLang="it-IT" sz="2800" dirty="0" smtClean="0">
              <a:cs typeface="Times New Roman"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4755"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smtClean="0">
                <a:cs typeface="Times New Roman" charset="0"/>
              </a:rPr>
              <a:t>Pre-parser </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Vengono riconosciute strutture frasili minime (frasi nominali, verbi con ausiliari, termini composti,…) per semplificare il compito del parser successivo.</a:t>
            </a:r>
          </a:p>
          <a:p>
            <a:pPr algn="just" eaLnBrk="1" hangingPunct="1">
              <a:lnSpc>
                <a:spcPct val="90000"/>
              </a:lnSpc>
              <a:buFontTx/>
              <a:buNone/>
            </a:pPr>
            <a:endParaRPr lang="it-IT" altLang="it-IT" sz="2800" smtClean="0">
              <a:cs typeface="Times New Roman" charset="0"/>
            </a:endParaRPr>
          </a:p>
          <a:p>
            <a:pPr algn="just" eaLnBrk="1" hangingPunct="1">
              <a:lnSpc>
                <a:spcPct val="90000"/>
              </a:lnSpc>
              <a:buFontTx/>
              <a:buNone/>
            </a:pPr>
            <a:r>
              <a:rPr lang="en-GB" altLang="it-IT" sz="2800" b="1" smtClean="0">
                <a:cs typeface="Times New Roman" charset="0"/>
              </a:rPr>
              <a:t>Parse</a:t>
            </a:r>
            <a:r>
              <a:rPr lang="it-IT" altLang="it-IT" sz="2800" b="1" smtClean="0">
                <a:cs typeface="Times New Roman" charset="0"/>
              </a:rPr>
              <a:t>r</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Partendo da sequenze di item lessicali (frammenti) si produce un albero sintattico dell’intera frase.  </a:t>
            </a:r>
          </a:p>
          <a:p>
            <a:pPr algn="just" eaLnBrk="1" hangingPunct="1">
              <a:lnSpc>
                <a:spcPct val="90000"/>
              </a:lnSpc>
              <a:buFontTx/>
              <a:buNone/>
            </a:pP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Fragment Combination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ricombinano gli alberi sintattici dei frammenti</a:t>
            </a:r>
            <a:endParaRPr lang="en-GB" altLang="it-IT" sz="2800" smtClean="0">
              <a:cs typeface="Times New Roman"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5779" name="Rectangle 3"/>
          <p:cNvSpPr>
            <a:spLocks noGrp="1" noChangeArrowheads="1"/>
          </p:cNvSpPr>
          <p:nvPr>
            <p:ph type="body" idx="1"/>
          </p:nvPr>
        </p:nvSpPr>
        <p:spPr>
          <a:xfrm>
            <a:off x="642938" y="1604963"/>
            <a:ext cx="8077200" cy="5181600"/>
          </a:xfrm>
        </p:spPr>
        <p:txBody>
          <a:bodyPr/>
          <a:lstStyle/>
          <a:p>
            <a:pPr algn="just" eaLnBrk="1" hangingPunct="1">
              <a:lnSpc>
                <a:spcPct val="90000"/>
              </a:lnSpc>
              <a:buFontTx/>
              <a:buNone/>
            </a:pPr>
            <a:r>
              <a:rPr lang="en-GB" altLang="it-IT" sz="2800" b="1" smtClean="0">
                <a:cs typeface="Times New Roman" charset="0"/>
              </a:rPr>
              <a:t>Semantic Interpretation</a:t>
            </a:r>
          </a:p>
          <a:p>
            <a:pPr algn="just" eaLnBrk="1" hangingPunct="1">
              <a:lnSpc>
                <a:spcPct val="90000"/>
              </a:lnSpc>
              <a:buFontTx/>
              <a:buNone/>
            </a:pPr>
            <a:r>
              <a:rPr lang="it-IT" altLang="it-IT" sz="2800" smtClean="0">
                <a:cs typeface="Times New Roman" charset="0"/>
              </a:rPr>
              <a:t>Dall’albero sintattico si produce una struttura semantica, una forma logica o un frame evento. Si produce anche una prima disambiguazione lessicale. </a:t>
            </a: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Lexical Disambiguation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passa da una struttura semantica con predicati ambigui o generali ad una con predicati specifici e non ambigui. </a:t>
            </a:r>
          </a:p>
          <a:p>
            <a:pPr algn="just" eaLnBrk="1" hangingPunct="1">
              <a:lnSpc>
                <a:spcPct val="90000"/>
              </a:lnSpc>
              <a:buFontTx/>
              <a:buNone/>
            </a:pPr>
            <a:r>
              <a:rPr lang="en-GB" altLang="it-IT" sz="2800" b="1" smtClean="0">
                <a:cs typeface="Times New Roman" charset="0"/>
              </a:rPr>
              <a:t>Co-reference resolution</a:t>
            </a:r>
            <a:r>
              <a:rPr lang="en-GB" altLang="it-IT" sz="2800" smtClean="0">
                <a:cs typeface="Times New Roman" charset="0"/>
              </a:rPr>
              <a:t> </a:t>
            </a:r>
            <a:endParaRPr lang="it-IT" altLang="it-IT" sz="2800" smtClean="0">
              <a:cs typeface="Times New Roman" charset="0"/>
            </a:endParaRPr>
          </a:p>
          <a:p>
            <a:pPr algn="just" eaLnBrk="1" hangingPunct="1">
              <a:lnSpc>
                <a:spcPct val="90000"/>
              </a:lnSpc>
              <a:buFontTx/>
              <a:buNone/>
            </a:pPr>
            <a:r>
              <a:rPr lang="it-IT" altLang="it-IT" sz="2800" smtClean="0">
                <a:cs typeface="Times New Roman" charset="0"/>
              </a:rPr>
              <a:t>Questo modulo risolve le coreferenze per entità elementari (pronomi, frasi nominali, anafora).  </a:t>
            </a:r>
            <a:endParaRPr lang="en-GB" altLang="it-IT" sz="2800" smtClean="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6803" name="Rectangle 3"/>
          <p:cNvSpPr>
            <a:spLocks noGrp="1" noChangeArrowheads="1"/>
          </p:cNvSpPr>
          <p:nvPr>
            <p:ph type="body" idx="1"/>
          </p:nvPr>
        </p:nvSpPr>
        <p:spPr>
          <a:xfrm>
            <a:off x="381000" y="1981200"/>
            <a:ext cx="8382000" cy="4648200"/>
          </a:xfrm>
        </p:spPr>
        <p:txBody>
          <a:bodyPr/>
          <a:lstStyle/>
          <a:p>
            <a:pPr algn="just" eaLnBrk="1" hangingPunct="1">
              <a:buFontTx/>
              <a:buNone/>
            </a:pPr>
            <a:r>
              <a:rPr lang="it-IT" altLang="it-IT" b="1" smtClean="0">
                <a:cs typeface="Times New Roman" charset="0"/>
              </a:rPr>
              <a:t>Te</a:t>
            </a:r>
            <a:r>
              <a:rPr lang="en-GB" altLang="it-IT" b="1" smtClean="0">
                <a:cs typeface="Times New Roman" charset="0"/>
              </a:rPr>
              <a:t>mplate Generation</a:t>
            </a:r>
          </a:p>
          <a:p>
            <a:pPr algn="just" eaLnBrk="1" hangingPunct="1">
              <a:buFontTx/>
              <a:buNone/>
            </a:pPr>
            <a:endParaRPr lang="it-IT" altLang="it-IT" b="1" smtClean="0">
              <a:cs typeface="Times New Roman" charset="0"/>
            </a:endParaRPr>
          </a:p>
          <a:p>
            <a:pPr algn="just" eaLnBrk="1" hangingPunct="1">
              <a:buFontTx/>
              <a:buNone/>
            </a:pPr>
            <a:r>
              <a:rPr lang="it-IT" altLang="it-IT" smtClean="0">
                <a:cs typeface="Times New Roman" charset="0"/>
              </a:rPr>
              <a:t>Tutte le strutture semantiche generate dalle precedenti elaborazioni del linguaggio naturale sono usate per produrre il template finale per l’utente solo nel caso in cui gli eventi riconosciuti abbiano una rilevanza per l’utente maggiore della soglia prefissata. </a:t>
            </a:r>
          </a:p>
          <a:p>
            <a:pPr algn="just" eaLnBrk="1" hangingPunct="1">
              <a:buFontTx/>
              <a:buNone/>
            </a:pPr>
            <a:endParaRPr lang="en-GB" altLang="it-IT" smtClean="0">
              <a:cs typeface="Times New Roman"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77827" name="Rectangle 3"/>
          <p:cNvSpPr>
            <a:spLocks noGrp="1" noChangeArrowheads="1"/>
          </p:cNvSpPr>
          <p:nvPr>
            <p:ph type="body" idx="1"/>
          </p:nvPr>
        </p:nvSpPr>
        <p:spPr>
          <a:xfrm>
            <a:off x="685800" y="1981200"/>
            <a:ext cx="7772400" cy="4572000"/>
          </a:xfrm>
        </p:spPr>
        <p:txBody>
          <a:bodyPr/>
          <a:lstStyle/>
          <a:p>
            <a:pPr eaLnBrk="1" hangingPunct="1">
              <a:lnSpc>
                <a:spcPct val="90000"/>
              </a:lnSpc>
              <a:buFontTx/>
              <a:buNone/>
            </a:pPr>
            <a:r>
              <a:rPr lang="it-IT" altLang="it-IT" sz="2800" dirty="0" smtClean="0"/>
              <a:t>I sistemi di Q/A forniscono l’indicazione del brano che contiene la risposta ad una richiesta dell’utente (non rispondono direttamente). </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5 W (</a:t>
            </a:r>
            <a:r>
              <a:rPr lang="it-IT" altLang="it-IT" sz="2800" i="1" dirty="0" err="1" smtClean="0">
                <a:solidFill>
                  <a:srgbClr val="00B050"/>
                </a:solidFill>
                <a:effectLst>
                  <a:outerShdw blurRad="38100" dist="38100" dir="2700000" algn="tl">
                    <a:srgbClr val="000000">
                      <a:alpha val="43137"/>
                    </a:srgbClr>
                  </a:outerShdw>
                </a:effectLst>
              </a:rPr>
              <a:t>who</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which</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where</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when</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why</a:t>
            </a:r>
            <a:r>
              <a:rPr lang="it-IT" altLang="it-IT" sz="2800" i="1" dirty="0" smtClean="0">
                <a:solidFill>
                  <a:srgbClr val="00B050"/>
                </a:solidFill>
                <a:effectLst>
                  <a:outerShdw blurRad="38100" dist="38100" dir="2700000" algn="tl">
                    <a:srgbClr val="000000">
                      <a:alpha val="43137"/>
                    </a:srgbClr>
                  </a:outerShdw>
                </a:effectLst>
              </a:rPr>
              <a:t>)</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Necessità di identificare preliminarmente le aree di interesse per l’utente (classi di domande) per finalizzare ad esse la  struttura della conoscenza del sistema</a:t>
            </a:r>
            <a:endParaRPr lang="en-GB" altLang="it-IT" sz="28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304800"/>
            <a:ext cx="7772400" cy="1143000"/>
          </a:xfrm>
        </p:spPr>
        <p:txBody>
          <a:bodyPr/>
          <a:lstStyle/>
          <a:p>
            <a:pPr eaLnBrk="1" hangingPunct="1"/>
            <a:r>
              <a:rPr lang="it-IT" altLang="it-IT" smtClean="0"/>
              <a:t>Architettura sistemi di Q/A</a:t>
            </a:r>
            <a:endParaRPr lang="en-GB" altLang="it-IT" smtClean="0"/>
          </a:p>
        </p:txBody>
      </p:sp>
      <p:sp>
        <p:nvSpPr>
          <p:cNvPr id="78851" name="Rectangle 3"/>
          <p:cNvSpPr>
            <a:spLocks noGrp="1" noChangeArrowheads="1"/>
          </p:cNvSpPr>
          <p:nvPr>
            <p:ph type="body" idx="1"/>
          </p:nvPr>
        </p:nvSpPr>
        <p:spPr/>
        <p:txBody>
          <a:bodyPr/>
          <a:lstStyle/>
          <a:p>
            <a:pPr eaLnBrk="1" hangingPunct="1"/>
            <a:endParaRPr lang="en-GB" altLang="it-IT" smtClean="0"/>
          </a:p>
          <a:p>
            <a:pPr eaLnBrk="1" hangingPunct="1"/>
            <a:endParaRPr lang="en-GB" altLang="it-IT" smtClean="0"/>
          </a:p>
        </p:txBody>
      </p:sp>
      <p:grpSp>
        <p:nvGrpSpPr>
          <p:cNvPr id="78852" name="Group 5"/>
          <p:cNvGrpSpPr>
            <a:grpSpLocks/>
          </p:cNvGrpSpPr>
          <p:nvPr/>
        </p:nvGrpSpPr>
        <p:grpSpPr bwMode="auto">
          <a:xfrm>
            <a:off x="228600" y="3048000"/>
            <a:ext cx="7704138" cy="2808288"/>
            <a:chOff x="158" y="1933"/>
            <a:chExt cx="4853" cy="1756"/>
          </a:xfrm>
        </p:grpSpPr>
        <p:sp>
          <p:nvSpPr>
            <p:cNvPr id="78859" name="Oval 6"/>
            <p:cNvSpPr>
              <a:spLocks noChangeArrowheads="1"/>
            </p:cNvSpPr>
            <p:nvPr/>
          </p:nvSpPr>
          <p:spPr bwMode="auto">
            <a:xfrm>
              <a:off x="158" y="1933"/>
              <a:ext cx="771" cy="57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p:txBody>
        </p:sp>
        <p:sp>
          <p:nvSpPr>
            <p:cNvPr id="78860" name="Rectangle 7"/>
            <p:cNvSpPr>
              <a:spLocks noChangeArrowheads="1"/>
            </p:cNvSpPr>
            <p:nvPr/>
          </p:nvSpPr>
          <p:spPr bwMode="auto">
            <a:xfrm>
              <a:off x="1156" y="1933"/>
              <a:ext cx="99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a:p>
              <a:pPr algn="ctr" eaLnBrk="1" hangingPunct="1">
                <a:spcBef>
                  <a:spcPct val="0"/>
                </a:spcBef>
                <a:buFontTx/>
                <a:buNone/>
              </a:pPr>
              <a:r>
                <a:rPr lang="it-IT" altLang="it-IT" sz="1800">
                  <a:latin typeface="Arial" charset="0"/>
                </a:rPr>
                <a:t>Analysis</a:t>
              </a:r>
            </a:p>
          </p:txBody>
        </p:sp>
        <p:sp>
          <p:nvSpPr>
            <p:cNvPr id="78861" name="Rectangle 8"/>
            <p:cNvSpPr>
              <a:spLocks noChangeArrowheads="1"/>
            </p:cNvSpPr>
            <p:nvPr/>
          </p:nvSpPr>
          <p:spPr bwMode="auto">
            <a:xfrm>
              <a:off x="2472" y="1933"/>
              <a:ext cx="1089"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Information</a:t>
              </a:r>
            </a:p>
            <a:p>
              <a:pPr algn="ctr" eaLnBrk="1" hangingPunct="1">
                <a:spcBef>
                  <a:spcPct val="0"/>
                </a:spcBef>
                <a:buFontTx/>
                <a:buNone/>
              </a:pPr>
              <a:r>
                <a:rPr lang="it-IT" altLang="it-IT" sz="1800">
                  <a:latin typeface="Arial" charset="0"/>
                </a:rPr>
                <a:t>Retrieval</a:t>
              </a:r>
            </a:p>
          </p:txBody>
        </p:sp>
        <p:sp>
          <p:nvSpPr>
            <p:cNvPr id="78862" name="Rectangle 9"/>
            <p:cNvSpPr>
              <a:spLocks noChangeArrowheads="1"/>
            </p:cNvSpPr>
            <p:nvPr/>
          </p:nvSpPr>
          <p:spPr bwMode="auto">
            <a:xfrm>
              <a:off x="3878" y="193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Extraction</a:t>
              </a:r>
            </a:p>
          </p:txBody>
        </p:sp>
        <p:sp>
          <p:nvSpPr>
            <p:cNvPr id="78863" name="Rectangle 10"/>
            <p:cNvSpPr>
              <a:spLocks noChangeArrowheads="1"/>
            </p:cNvSpPr>
            <p:nvPr/>
          </p:nvSpPr>
          <p:spPr bwMode="auto">
            <a:xfrm>
              <a:off x="4105" y="2251"/>
              <a:ext cx="73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GB" altLang="it-IT" sz="1800">
                <a:latin typeface="Arial" charset="0"/>
              </a:endParaRPr>
            </a:p>
          </p:txBody>
        </p:sp>
        <p:sp>
          <p:nvSpPr>
            <p:cNvPr id="78864" name="Rectangle 11"/>
            <p:cNvSpPr>
              <a:spLocks noChangeArrowheads="1"/>
            </p:cNvSpPr>
            <p:nvPr/>
          </p:nvSpPr>
          <p:spPr bwMode="auto">
            <a:xfrm>
              <a:off x="3923" y="311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Merging</a:t>
              </a:r>
            </a:p>
          </p:txBody>
        </p:sp>
      </p:grpSp>
      <p:sp>
        <p:nvSpPr>
          <p:cNvPr id="78853" name="Line 12"/>
          <p:cNvSpPr>
            <a:spLocks noChangeShapeType="1"/>
          </p:cNvSpPr>
          <p:nvPr/>
        </p:nvSpPr>
        <p:spPr bwMode="auto">
          <a:xfrm>
            <a:off x="14478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4" name="Line 13"/>
          <p:cNvSpPr>
            <a:spLocks noChangeShapeType="1"/>
          </p:cNvSpPr>
          <p:nvPr/>
        </p:nvSpPr>
        <p:spPr bwMode="auto">
          <a:xfrm>
            <a:off x="34290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5" name="Line 14"/>
          <p:cNvSpPr>
            <a:spLocks noChangeShapeType="1"/>
          </p:cNvSpPr>
          <p:nvPr/>
        </p:nvSpPr>
        <p:spPr bwMode="auto">
          <a:xfrm>
            <a:off x="56388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6" name="Line 15"/>
          <p:cNvSpPr>
            <a:spLocks noChangeShapeType="1"/>
          </p:cNvSpPr>
          <p:nvPr/>
        </p:nvSpPr>
        <p:spPr bwMode="auto">
          <a:xfrm flipH="1">
            <a:off x="7010400" y="3962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7" name="Oval 16"/>
          <p:cNvSpPr>
            <a:spLocks noChangeArrowheads="1"/>
          </p:cNvSpPr>
          <p:nvPr/>
        </p:nvSpPr>
        <p:spPr bwMode="auto">
          <a:xfrm>
            <a:off x="3200400" y="4953000"/>
            <a:ext cx="14478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endParaRPr lang="en-GB" altLang="it-IT" sz="1800">
              <a:latin typeface="Arial" charset="0"/>
            </a:endParaRPr>
          </a:p>
        </p:txBody>
      </p:sp>
      <p:sp>
        <p:nvSpPr>
          <p:cNvPr id="78858" name="Line 17"/>
          <p:cNvSpPr>
            <a:spLocks noChangeShapeType="1"/>
          </p:cNvSpPr>
          <p:nvPr/>
        </p:nvSpPr>
        <p:spPr bwMode="auto">
          <a:xfrm flipH="1">
            <a:off x="4572000" y="54102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304800"/>
            <a:ext cx="7772400" cy="1143000"/>
          </a:xfrm>
        </p:spPr>
        <p:txBody>
          <a:bodyPr/>
          <a:lstStyle/>
          <a:p>
            <a:pPr eaLnBrk="1" hangingPunct="1"/>
            <a:r>
              <a:rPr lang="it-IT" altLang="it-IT" smtClean="0"/>
              <a:t>Architettura sistemi di Q/A</a:t>
            </a:r>
            <a:endParaRPr lang="en-GB" altLang="it-IT" smtClean="0"/>
          </a:p>
        </p:txBody>
      </p:sp>
      <p:sp>
        <p:nvSpPr>
          <p:cNvPr id="79875" name="Rectangle 3"/>
          <p:cNvSpPr>
            <a:spLocks noGrp="1" noChangeArrowheads="1"/>
          </p:cNvSpPr>
          <p:nvPr>
            <p:ph type="body" idx="1"/>
          </p:nvPr>
        </p:nvSpPr>
        <p:spPr>
          <a:xfrm>
            <a:off x="838200" y="2438400"/>
            <a:ext cx="7772400" cy="4114800"/>
          </a:xfrm>
        </p:spPr>
        <p:txBody>
          <a:bodyPr/>
          <a:lstStyle/>
          <a:p>
            <a:pPr eaLnBrk="1" hangingPunct="1">
              <a:buFontTx/>
              <a:buNone/>
            </a:pPr>
            <a:r>
              <a:rPr lang="it-IT" altLang="it-IT" smtClean="0"/>
              <a:t>Possono esserci loops</a:t>
            </a:r>
          </a:p>
          <a:p>
            <a:pPr eaLnBrk="1" hangingPunct="1">
              <a:buFontTx/>
              <a:buNone/>
            </a:pPr>
            <a:r>
              <a:rPr lang="it-IT" altLang="it-IT" smtClean="0"/>
              <a:t>Non tutti i sistemi di Q/A aderiscono a questa architettura</a:t>
            </a:r>
          </a:p>
          <a:p>
            <a:pPr eaLnBrk="1" hangingPunct="1">
              <a:buFontTx/>
              <a:buNone/>
            </a:pPr>
            <a:r>
              <a:rPr lang="it-IT" altLang="it-IT" smtClean="0"/>
              <a:t>Domande complesse (</a:t>
            </a:r>
            <a:r>
              <a:rPr lang="it-IT" altLang="it-IT" i="1" smtClean="0"/>
              <a:t>Quale delle sorelle Carlucci è entrata in politica?)</a:t>
            </a:r>
          </a:p>
          <a:p>
            <a:pPr eaLnBrk="1" hangingPunct="1">
              <a:buFontTx/>
              <a:buNone/>
            </a:pPr>
            <a:r>
              <a:rPr lang="it-IT" altLang="it-IT" smtClean="0"/>
              <a:t>Q/A in domini aperti o in domini chiusi</a:t>
            </a:r>
            <a:endParaRPr lang="en-GB" altLang="it-IT"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0899" name="Rectangle 3"/>
          <p:cNvSpPr>
            <a:spLocks noGrp="1" noChangeArrowheads="1"/>
          </p:cNvSpPr>
          <p:nvPr>
            <p:ph type="body" idx="1"/>
          </p:nvPr>
        </p:nvSpPr>
        <p:spPr>
          <a:xfrm>
            <a:off x="304800" y="1524000"/>
            <a:ext cx="8534400" cy="5181600"/>
          </a:xfrm>
        </p:spPr>
        <p:txBody>
          <a:bodyPr/>
          <a:lstStyle/>
          <a:p>
            <a:pPr eaLnBrk="1" hangingPunct="1">
              <a:lnSpc>
                <a:spcPct val="90000"/>
              </a:lnSpc>
              <a:buFontTx/>
              <a:buNone/>
            </a:pPr>
            <a:r>
              <a:rPr lang="it-IT" altLang="it-IT" sz="2800" b="1" i="1" smtClean="0"/>
              <a:t>Answer type</a:t>
            </a:r>
            <a:r>
              <a:rPr lang="it-IT" altLang="it-IT" sz="2800" smtClean="0"/>
              <a:t>: la classe di oggetti coinvolti dalla domanda; in genere sono strettamente collegati alle classi di NE riconosciute.</a:t>
            </a:r>
          </a:p>
          <a:p>
            <a:pPr eaLnBrk="1" hangingPunct="1">
              <a:lnSpc>
                <a:spcPct val="90000"/>
              </a:lnSpc>
              <a:buFontTx/>
              <a:buNone/>
            </a:pPr>
            <a:r>
              <a:rPr lang="it-IT" altLang="it-IT" sz="2800" b="1" i="1" smtClean="0"/>
              <a:t>Question focus</a:t>
            </a:r>
            <a:r>
              <a:rPr lang="it-IT" altLang="it-IT" sz="2800" smtClean="0"/>
              <a:t>: proprietà od entità sottesa dalla domanda (In quale città c’è il Colosseo?)</a:t>
            </a:r>
          </a:p>
          <a:p>
            <a:pPr eaLnBrk="1" hangingPunct="1">
              <a:lnSpc>
                <a:spcPct val="90000"/>
              </a:lnSpc>
              <a:buFontTx/>
              <a:buNone/>
            </a:pPr>
            <a:r>
              <a:rPr lang="it-IT" altLang="it-IT" sz="2800" b="1" i="1" smtClean="0"/>
              <a:t>Question topic</a:t>
            </a:r>
            <a:r>
              <a:rPr lang="it-IT" altLang="it-IT" sz="2800" smtClean="0"/>
              <a:t>: l’oggetto o l’evento cui attiene la domanda (es: “Qual è l’altezza del monte Everest?”, il focus è l’altezza, il topic è il monte Everest)</a:t>
            </a:r>
          </a:p>
          <a:p>
            <a:pPr eaLnBrk="1" hangingPunct="1">
              <a:lnSpc>
                <a:spcPct val="90000"/>
              </a:lnSpc>
              <a:buFontTx/>
              <a:buNone/>
            </a:pPr>
            <a:r>
              <a:rPr lang="it-IT" altLang="it-IT" sz="2800" b="1" i="1" smtClean="0"/>
              <a:t>Candidate passage</a:t>
            </a:r>
            <a:r>
              <a:rPr lang="it-IT" altLang="it-IT" sz="2800" smtClean="0"/>
              <a:t>: un qualunque brano testuale (dalla frase all’intero documento) ritrovato in fase di ricerca</a:t>
            </a:r>
          </a:p>
          <a:p>
            <a:pPr eaLnBrk="1" hangingPunct="1">
              <a:lnSpc>
                <a:spcPct val="90000"/>
              </a:lnSpc>
              <a:buFontTx/>
              <a:buNone/>
            </a:pPr>
            <a:r>
              <a:rPr lang="it-IT" altLang="it-IT" sz="2800" b="1" i="1" smtClean="0"/>
              <a:t>Candidate answer</a:t>
            </a:r>
            <a:r>
              <a:rPr lang="it-IT" altLang="it-IT" sz="2800" smtClean="0"/>
              <a:t>: nel contesto della domanda, una piccola quantità di testo dello stesso tipo dell’answer </a:t>
            </a:r>
            <a:endParaRPr lang="en-GB" altLang="it-IT" sz="28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52400"/>
            <a:ext cx="7772400" cy="1143000"/>
          </a:xfrm>
        </p:spPr>
        <p:txBody>
          <a:bodyPr/>
          <a:lstStyle/>
          <a:p>
            <a:pPr eaLnBrk="1" hangingPunct="1"/>
            <a:r>
              <a:rPr lang="it-IT" altLang="it-IT" smtClean="0"/>
              <a:t>Question/Answering - Q/A</a:t>
            </a:r>
            <a:endParaRPr lang="en-GB" altLang="it-IT" smtClean="0"/>
          </a:p>
        </p:txBody>
      </p:sp>
      <p:sp>
        <p:nvSpPr>
          <p:cNvPr id="81923" name="Rectangle 3"/>
          <p:cNvSpPr>
            <a:spLocks noGrp="1" noChangeArrowheads="1"/>
          </p:cNvSpPr>
          <p:nvPr>
            <p:ph type="body" idx="1"/>
          </p:nvPr>
        </p:nvSpPr>
        <p:spPr>
          <a:xfrm>
            <a:off x="838200" y="1676400"/>
            <a:ext cx="7848600" cy="5181600"/>
          </a:xfrm>
        </p:spPr>
        <p:txBody>
          <a:bodyPr/>
          <a:lstStyle/>
          <a:p>
            <a:pPr eaLnBrk="1" hangingPunct="1">
              <a:lnSpc>
                <a:spcPct val="90000"/>
              </a:lnSpc>
              <a:buFontTx/>
              <a:buNone/>
            </a:pPr>
            <a:r>
              <a:rPr lang="it-IT" altLang="it-IT" sz="2800" smtClean="0"/>
              <a:t>Risorse comunemente usate:</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Algoritmi di apprendimento automatico</a:t>
            </a:r>
          </a:p>
          <a:p>
            <a:pPr eaLnBrk="1" hangingPunct="1">
              <a:lnSpc>
                <a:spcPct val="90000"/>
              </a:lnSpc>
              <a:buFontTx/>
              <a:buNone/>
            </a:pPr>
            <a:r>
              <a:rPr lang="it-IT" altLang="it-IT" sz="2800" smtClean="0"/>
              <a:t>Gazeteers</a:t>
            </a:r>
          </a:p>
          <a:p>
            <a:pPr eaLnBrk="1" hangingPunct="1">
              <a:lnSpc>
                <a:spcPct val="90000"/>
              </a:lnSpc>
              <a:buFontTx/>
              <a:buNone/>
            </a:pPr>
            <a:r>
              <a:rPr lang="it-IT" altLang="it-IT" sz="2800" smtClean="0"/>
              <a:t>NE taggers</a:t>
            </a:r>
          </a:p>
          <a:p>
            <a:pPr eaLnBrk="1" hangingPunct="1">
              <a:lnSpc>
                <a:spcPct val="90000"/>
              </a:lnSpc>
              <a:buFontTx/>
              <a:buNone/>
            </a:pPr>
            <a:r>
              <a:rPr lang="it-IT" altLang="it-IT" sz="2800" smtClean="0"/>
              <a:t>Part of Speech taggers</a:t>
            </a:r>
          </a:p>
          <a:p>
            <a:pPr eaLnBrk="1" hangingPunct="1">
              <a:lnSpc>
                <a:spcPct val="90000"/>
              </a:lnSpc>
              <a:buFontTx/>
              <a:buNone/>
            </a:pPr>
            <a:r>
              <a:rPr lang="it-IT" altLang="it-IT" sz="2800" smtClean="0"/>
              <a:t>Parsers</a:t>
            </a:r>
          </a:p>
          <a:p>
            <a:pPr eaLnBrk="1" hangingPunct="1">
              <a:lnSpc>
                <a:spcPct val="90000"/>
              </a:lnSpc>
              <a:buFontTx/>
              <a:buNone/>
            </a:pPr>
            <a:r>
              <a:rPr lang="it-IT" altLang="it-IT" sz="2800" smtClean="0"/>
              <a:t>Wordnet</a:t>
            </a:r>
          </a:p>
          <a:p>
            <a:pPr eaLnBrk="1" hangingPunct="1">
              <a:lnSpc>
                <a:spcPct val="90000"/>
              </a:lnSpc>
              <a:buFontTx/>
              <a:buNone/>
            </a:pPr>
            <a:r>
              <a:rPr lang="it-IT" altLang="it-IT" sz="2800" smtClean="0"/>
              <a:t>Stopword list</a:t>
            </a:r>
          </a:p>
          <a:p>
            <a:pPr eaLnBrk="1" hangingPunct="1">
              <a:lnSpc>
                <a:spcPct val="90000"/>
              </a:lnSpc>
              <a:buFontTx/>
              <a:buNone/>
            </a:pPr>
            <a:r>
              <a:rPr lang="it-IT" altLang="it-IT" sz="2800" smtClean="0"/>
              <a:t>Terminologie di dominio</a:t>
            </a:r>
          </a:p>
          <a:p>
            <a:pPr eaLnBrk="1" hangingPunct="1">
              <a:lnSpc>
                <a:spcPct val="90000"/>
              </a:lnSpc>
              <a:buFontTx/>
              <a:buNone/>
            </a:pPr>
            <a:r>
              <a:rPr lang="it-IT" altLang="it-IT" sz="2800" smtClean="0"/>
              <a:t>….</a:t>
            </a:r>
            <a:endParaRPr lang="en-GB" altLang="it-IT" sz="28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2947" name="Rectangle 3"/>
          <p:cNvSpPr>
            <a:spLocks noGrp="1" noChangeArrowheads="1"/>
          </p:cNvSpPr>
          <p:nvPr>
            <p:ph type="body" idx="1"/>
          </p:nvPr>
        </p:nvSpPr>
        <p:spPr/>
        <p:txBody>
          <a:bodyPr/>
          <a:lstStyle/>
          <a:p>
            <a:pPr eaLnBrk="1" hangingPunct="1">
              <a:buFontTx/>
              <a:buNone/>
            </a:pPr>
            <a:r>
              <a:rPr lang="it-IT" altLang="it-IT" smtClean="0"/>
              <a:t>Domande capziose</a:t>
            </a:r>
          </a:p>
          <a:p>
            <a:pPr eaLnBrk="1" hangingPunct="1">
              <a:buFontTx/>
              <a:buNone/>
            </a:pPr>
            <a:r>
              <a:rPr lang="it-IT" altLang="it-IT" smtClean="0"/>
              <a:t>“Chi sono i 5 uomini più ricchi del mondo?”</a:t>
            </a:r>
          </a:p>
          <a:p>
            <a:pPr eaLnBrk="1" hangingPunct="1">
              <a:buFontTx/>
              <a:buNone/>
            </a:pPr>
            <a:r>
              <a:rPr lang="it-IT" altLang="it-IT" smtClean="0"/>
              <a:t>“Qual è l’attrice più famosa?</a:t>
            </a:r>
          </a:p>
          <a:p>
            <a:pPr eaLnBrk="1" hangingPunct="1">
              <a:buFontTx/>
              <a:buNone/>
            </a:pPr>
            <a:r>
              <a:rPr lang="it-IT" altLang="it-IT" smtClean="0"/>
              <a:t>“Chi disse la celebre frase: Il dado è tratto?”</a:t>
            </a:r>
            <a:endParaRPr lang="en-GB" altLang="it-IT"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sintassi</a:t>
            </a:r>
            <a:endParaRPr lang="en-GB" altLang="it-IT" sz="4000" b="1" i="1" smtClean="0"/>
          </a:p>
        </p:txBody>
      </p:sp>
      <p:sp>
        <p:nvSpPr>
          <p:cNvPr id="9219" name="Rectangle 3"/>
          <p:cNvSpPr>
            <a:spLocks noGrp="1" noChangeArrowheads="1"/>
          </p:cNvSpPr>
          <p:nvPr>
            <p:ph type="body" idx="1"/>
          </p:nvPr>
        </p:nvSpPr>
        <p:spPr>
          <a:xfrm>
            <a:off x="685800" y="2438400"/>
            <a:ext cx="7772400" cy="4114800"/>
          </a:xfrm>
        </p:spPr>
        <p:txBody>
          <a:bodyPr/>
          <a:lstStyle/>
          <a:p>
            <a:pPr eaLnBrk="1" hangingPunct="1">
              <a:buFontTx/>
              <a:buNone/>
            </a:pPr>
            <a:r>
              <a:rPr lang="it-IT" altLang="it-IT" sz="2800" dirty="0" smtClean="0"/>
              <a:t>La </a:t>
            </a:r>
            <a:r>
              <a:rPr lang="it-IT" altLang="it-IT" sz="2800" b="1" i="1" dirty="0" smtClean="0"/>
              <a:t>sintassi</a:t>
            </a:r>
            <a:r>
              <a:rPr lang="it-IT" altLang="it-IT" sz="2800" dirty="0" smtClean="0"/>
              <a:t> contiene la conoscenza necessaria per spiegare come </a:t>
            </a:r>
            <a:r>
              <a:rPr lang="it-IT" altLang="it-IT" sz="2800" i="1" dirty="0" smtClean="0">
                <a:solidFill>
                  <a:srgbClr val="00B050"/>
                </a:solidFill>
              </a:rPr>
              <a:t>sequenze di parole </a:t>
            </a:r>
            <a:r>
              <a:rPr lang="it-IT" altLang="it-IT" sz="2800" dirty="0" smtClean="0"/>
              <a:t>possano non aver alcune senso a dispetto  di altre sequenze che contengono invece  esattamente, e nell’ordine corretto, le stesse  parole.</a:t>
            </a:r>
          </a:p>
          <a:p>
            <a:pPr eaLnBrk="1" hangingPunct="1">
              <a:buFontTx/>
              <a:buNone/>
            </a:pPr>
            <a:endParaRPr lang="it-IT" altLang="it-IT" sz="2800" dirty="0" smtClean="0"/>
          </a:p>
          <a:p>
            <a:pPr eaLnBrk="1" hangingPunct="1">
              <a:buFontTx/>
              <a:buNone/>
            </a:pPr>
            <a:r>
              <a:rPr lang="it-IT" altLang="it-IT" sz="2800" dirty="0" smtClean="0"/>
              <a:t>La FCA produce autovetture</a:t>
            </a:r>
          </a:p>
          <a:p>
            <a:pPr eaLnBrk="1" hangingPunct="1">
              <a:buFontTx/>
              <a:buNone/>
            </a:pPr>
            <a:r>
              <a:rPr lang="it-IT" altLang="it-IT" sz="2800" dirty="0" smtClean="0"/>
              <a:t>La autovetture produce FCA</a:t>
            </a:r>
            <a:endParaRPr lang="en-GB" altLang="it-IT" sz="28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a:t>
            </a:r>
            <a:endParaRPr lang="en-GB" altLang="it-IT" smtClean="0"/>
          </a:p>
        </p:txBody>
      </p:sp>
      <p:sp>
        <p:nvSpPr>
          <p:cNvPr id="83971" name="Rectangle 3"/>
          <p:cNvSpPr>
            <a:spLocks noGrp="1" noChangeArrowheads="1"/>
          </p:cNvSpPr>
          <p:nvPr>
            <p:ph type="body" idx="1"/>
          </p:nvPr>
        </p:nvSpPr>
        <p:spPr>
          <a:xfrm>
            <a:off x="228600" y="1981200"/>
            <a:ext cx="8839200" cy="4495800"/>
          </a:xfrm>
        </p:spPr>
        <p:txBody>
          <a:bodyPr/>
          <a:lstStyle/>
          <a:p>
            <a:pPr eaLnBrk="1" hangingPunct="1">
              <a:lnSpc>
                <a:spcPct val="90000"/>
              </a:lnSpc>
              <a:buFontTx/>
              <a:buNone/>
            </a:pPr>
            <a:r>
              <a:rPr lang="it-IT" altLang="it-IT" sz="2800" b="1" i="1" smtClean="0"/>
              <a:t>Text summarization</a:t>
            </a:r>
          </a:p>
          <a:p>
            <a:pPr eaLnBrk="1" hangingPunct="1">
              <a:lnSpc>
                <a:spcPct val="90000"/>
              </a:lnSpc>
              <a:buFontTx/>
              <a:buNone/>
            </a:pPr>
            <a:r>
              <a:rPr lang="it-IT" altLang="it-IT" sz="2800" smtClean="0"/>
              <a:t>Il processo di selezione delle informazioni più importanti da una o più sorgenti di informazione per produrre una versione trasversale per un particolare utente o task.</a:t>
            </a:r>
          </a:p>
          <a:p>
            <a:pPr eaLnBrk="1" hangingPunct="1">
              <a:lnSpc>
                <a:spcPct val="90000"/>
              </a:lnSpc>
              <a:buFontTx/>
              <a:buNone/>
            </a:pPr>
            <a:r>
              <a:rPr lang="it-IT" altLang="it-IT" sz="2800" b="1" i="1" smtClean="0"/>
              <a:t>Estratto</a:t>
            </a:r>
          </a:p>
          <a:p>
            <a:pPr eaLnBrk="1" hangingPunct="1">
              <a:lnSpc>
                <a:spcPct val="90000"/>
              </a:lnSpc>
              <a:buFontTx/>
              <a:buNone/>
            </a:pPr>
            <a:r>
              <a:rPr lang="it-IT" altLang="it-IT" sz="2800" smtClean="0"/>
              <a:t>Sommario consistente interamente di materiale copiato dall’input</a:t>
            </a:r>
          </a:p>
          <a:p>
            <a:pPr eaLnBrk="1" hangingPunct="1">
              <a:lnSpc>
                <a:spcPct val="90000"/>
              </a:lnSpc>
              <a:buFontTx/>
              <a:buNone/>
            </a:pPr>
            <a:r>
              <a:rPr lang="it-IT" altLang="it-IT" sz="2800" b="1" i="1" smtClean="0"/>
              <a:t>Abstract</a:t>
            </a:r>
          </a:p>
          <a:p>
            <a:pPr eaLnBrk="1" hangingPunct="1">
              <a:lnSpc>
                <a:spcPct val="90000"/>
              </a:lnSpc>
              <a:buFontTx/>
              <a:buNone/>
            </a:pPr>
            <a:r>
              <a:rPr lang="it-IT" altLang="it-IT" sz="2800" smtClean="0"/>
              <a:t>Sommario di cui parte del contenuto non è presente nell’input (categorie, parafrasi del contenuto, etc.)</a:t>
            </a:r>
            <a:endParaRPr lang="en-GB" altLang="it-IT" sz="28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 funzionalità </a:t>
            </a:r>
            <a:endParaRPr lang="en-GB" altLang="it-IT" smtClean="0"/>
          </a:p>
        </p:txBody>
      </p:sp>
      <p:sp>
        <p:nvSpPr>
          <p:cNvPr id="84995" name="Rectangle 3"/>
          <p:cNvSpPr>
            <a:spLocks noGrp="1" noChangeArrowheads="1"/>
          </p:cNvSpPr>
          <p:nvPr>
            <p:ph type="body" idx="1"/>
          </p:nvPr>
        </p:nvSpPr>
        <p:spPr>
          <a:xfrm>
            <a:off x="533400" y="1752600"/>
            <a:ext cx="8153400" cy="4572000"/>
          </a:xfrm>
        </p:spPr>
        <p:txBody>
          <a:bodyPr/>
          <a:lstStyle/>
          <a:p>
            <a:pPr eaLnBrk="1" hangingPunct="1">
              <a:lnSpc>
                <a:spcPct val="90000"/>
              </a:lnSpc>
              <a:buFontTx/>
              <a:buNone/>
            </a:pPr>
            <a:r>
              <a:rPr lang="it-IT" altLang="it-IT" sz="2800" b="1" i="1" smtClean="0"/>
              <a:t>Sommari indicativi</a:t>
            </a:r>
          </a:p>
          <a:p>
            <a:pPr eaLnBrk="1" hangingPunct="1">
              <a:lnSpc>
                <a:spcPct val="90000"/>
              </a:lnSpc>
              <a:buFontTx/>
              <a:buNone/>
            </a:pPr>
            <a:r>
              <a:rPr lang="it-IT" altLang="it-IT" sz="2800" smtClean="0"/>
              <a:t>Forniscono una funzione di riferimento per selezionare documenti per una lettura più approfondita</a:t>
            </a:r>
          </a:p>
          <a:p>
            <a:pPr eaLnBrk="1" hangingPunct="1">
              <a:lnSpc>
                <a:spcPct val="90000"/>
              </a:lnSpc>
              <a:buFontTx/>
              <a:buNone/>
            </a:pPr>
            <a:r>
              <a:rPr lang="it-IT" altLang="it-IT" sz="2800" b="1" i="1" smtClean="0"/>
              <a:t>Sommari informativi</a:t>
            </a:r>
          </a:p>
          <a:p>
            <a:pPr eaLnBrk="1" hangingPunct="1">
              <a:lnSpc>
                <a:spcPct val="90000"/>
              </a:lnSpc>
              <a:buFontTx/>
              <a:buNone/>
            </a:pPr>
            <a:r>
              <a:rPr lang="it-IT" altLang="it-IT" sz="2800" smtClean="0"/>
              <a:t>Coprono tutte le informazioni salienti del documento sorgente con un certo dettaglio</a:t>
            </a:r>
          </a:p>
          <a:p>
            <a:pPr eaLnBrk="1" hangingPunct="1">
              <a:lnSpc>
                <a:spcPct val="90000"/>
              </a:lnSpc>
              <a:buFontTx/>
              <a:buNone/>
            </a:pPr>
            <a:r>
              <a:rPr lang="it-IT" altLang="it-IT" sz="2800" smtClean="0"/>
              <a:t> </a:t>
            </a:r>
            <a:r>
              <a:rPr lang="it-IT" altLang="it-IT" sz="2800" b="1" i="1" smtClean="0"/>
              <a:t>Sommari valutativi</a:t>
            </a:r>
          </a:p>
          <a:p>
            <a:pPr eaLnBrk="1" hangingPunct="1">
              <a:lnSpc>
                <a:spcPct val="90000"/>
              </a:lnSpc>
              <a:buFontTx/>
              <a:buNone/>
            </a:pPr>
            <a:r>
              <a:rPr lang="it-IT" altLang="it-IT" sz="2800" smtClean="0"/>
              <a:t>Valutano l’argomento della sorgente esprimendo il punto di vista del sistema sulla qualità del lavoro dell’autore </a:t>
            </a:r>
            <a:endParaRPr lang="en-GB" altLang="it-IT" sz="28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6019" name="Rectangle 3"/>
          <p:cNvSpPr>
            <a:spLocks noGrp="1" noChangeArrowheads="1"/>
          </p:cNvSpPr>
          <p:nvPr>
            <p:ph type="body" idx="1"/>
          </p:nvPr>
        </p:nvSpPr>
        <p:spPr>
          <a:xfrm>
            <a:off x="285750" y="1895475"/>
            <a:ext cx="8786813" cy="4891088"/>
          </a:xfrm>
        </p:spPr>
        <p:txBody>
          <a:bodyPr/>
          <a:lstStyle/>
          <a:p>
            <a:pPr eaLnBrk="1" hangingPunct="1">
              <a:lnSpc>
                <a:spcPct val="90000"/>
              </a:lnSpc>
              <a:buFontTx/>
              <a:buNone/>
            </a:pPr>
            <a:r>
              <a:rPr lang="it-IT" altLang="it-IT" sz="2800" smtClean="0"/>
              <a:t>Il textual entailment esprime una </a:t>
            </a:r>
            <a:r>
              <a:rPr lang="it-IT" altLang="it-IT" sz="2800" i="1" smtClean="0"/>
              <a:t>relazione</a:t>
            </a:r>
            <a:r>
              <a:rPr lang="it-IT" altLang="it-IT" sz="2800" smtClean="0"/>
              <a:t> tra </a:t>
            </a:r>
          </a:p>
          <a:p>
            <a:pPr eaLnBrk="1" hangingPunct="1">
              <a:lnSpc>
                <a:spcPct val="90000"/>
              </a:lnSpc>
            </a:pPr>
            <a:r>
              <a:rPr lang="it-IT" altLang="it-IT" sz="2800" smtClean="0"/>
              <a:t>un testo coerente </a:t>
            </a:r>
            <a:r>
              <a:rPr lang="it-IT" altLang="it-IT" sz="2800" b="1" smtClean="0"/>
              <a:t>T</a:t>
            </a:r>
            <a:r>
              <a:rPr lang="it-IT" altLang="it-IT" sz="2800" smtClean="0"/>
              <a:t> e</a:t>
            </a:r>
          </a:p>
          <a:p>
            <a:pPr eaLnBrk="1" hangingPunct="1">
              <a:lnSpc>
                <a:spcPct val="90000"/>
              </a:lnSpc>
            </a:pPr>
            <a:r>
              <a:rPr lang="it-IT" altLang="it-IT" sz="2800" smtClean="0"/>
              <a:t>una espressione linguistica detta ipotesi </a:t>
            </a:r>
            <a:r>
              <a:rPr lang="it-IT" altLang="it-IT" sz="2800" b="1" smtClean="0"/>
              <a:t>H</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Si dice che  </a:t>
            </a:r>
            <a:r>
              <a:rPr lang="it-IT" altLang="it-IT" sz="2800" b="1" smtClean="0"/>
              <a:t>T entails H   (T-&gt;H)</a:t>
            </a:r>
          </a:p>
          <a:p>
            <a:pPr eaLnBrk="1" hangingPunct="1">
              <a:lnSpc>
                <a:spcPct val="90000"/>
              </a:lnSpc>
              <a:buFontTx/>
              <a:buNone/>
            </a:pPr>
            <a:r>
              <a:rPr lang="it-IT" altLang="it-IT" sz="2800" smtClean="0"/>
              <a:t>se il significato di H può essere inferito dal significato di T</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“Yahoo </a:t>
            </a:r>
            <a:r>
              <a:rPr lang="it-IT" altLang="it-IT" sz="2800" i="1" smtClean="0"/>
              <a:t>acquired</a:t>
            </a:r>
            <a:r>
              <a:rPr lang="it-IT" altLang="it-IT" sz="2800" smtClean="0"/>
              <a:t> Overture”</a:t>
            </a:r>
          </a:p>
          <a:p>
            <a:pPr eaLnBrk="1" hangingPunct="1">
              <a:lnSpc>
                <a:spcPct val="90000"/>
              </a:lnSpc>
              <a:buFontTx/>
              <a:buNone/>
            </a:pPr>
            <a:r>
              <a:rPr lang="it-IT" altLang="it-IT" sz="2800" i="1" smtClean="0"/>
              <a:t>entails</a:t>
            </a:r>
          </a:p>
          <a:p>
            <a:pPr eaLnBrk="1" hangingPunct="1">
              <a:lnSpc>
                <a:spcPct val="90000"/>
              </a:lnSpc>
              <a:buFontTx/>
              <a:buNone/>
            </a:pPr>
            <a:r>
              <a:rPr lang="it-IT" altLang="it-IT" sz="2800" smtClean="0"/>
              <a:t>“Yahoo </a:t>
            </a:r>
            <a:r>
              <a:rPr lang="it-IT" altLang="it-IT" sz="2800" i="1" smtClean="0"/>
              <a:t>owns</a:t>
            </a:r>
            <a:r>
              <a:rPr lang="it-IT" altLang="it-IT" sz="2800" smtClean="0"/>
              <a:t> Overture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7043" name="Rectangle 3"/>
          <p:cNvSpPr>
            <a:spLocks noGrp="1" noChangeArrowheads="1"/>
          </p:cNvSpPr>
          <p:nvPr>
            <p:ph type="body" idx="1"/>
          </p:nvPr>
        </p:nvSpPr>
        <p:spPr>
          <a:xfrm>
            <a:off x="228600" y="1371600"/>
            <a:ext cx="8686800" cy="5486400"/>
          </a:xfrm>
        </p:spPr>
        <p:txBody>
          <a:bodyPr/>
          <a:lstStyle/>
          <a:p>
            <a:pPr eaLnBrk="1" hangingPunct="1">
              <a:lnSpc>
                <a:spcPct val="90000"/>
              </a:lnSpc>
              <a:buFontTx/>
              <a:buNone/>
            </a:pPr>
            <a:r>
              <a:rPr lang="it-IT" altLang="it-IT" sz="2800" b="1" i="1" smtClean="0"/>
              <a:t>Funzione di entailment</a:t>
            </a:r>
            <a:r>
              <a:rPr lang="it-IT" altLang="it-IT" sz="2800" smtClean="0"/>
              <a:t> </a:t>
            </a:r>
            <a:r>
              <a:rPr lang="it-IT" altLang="it-IT" sz="2800" b="1" smtClean="0"/>
              <a:t>e(T,H)</a:t>
            </a:r>
          </a:p>
          <a:p>
            <a:pPr eaLnBrk="1" hangingPunct="1">
              <a:lnSpc>
                <a:spcPct val="90000"/>
              </a:lnSpc>
              <a:buFontTx/>
              <a:buNone/>
            </a:pPr>
            <a:r>
              <a:rPr lang="it-IT" altLang="it-IT" sz="2800" smtClean="0"/>
              <a:t>È una funzione probabilistica che mappa la coppia T-H con un valore tra 0 ed 1 ed esprime la confidenza con cui un giudice umano o un sistema automatico può valutare la relazione esistente tra T ed H.</a:t>
            </a:r>
          </a:p>
          <a:p>
            <a:pPr eaLnBrk="1" hangingPunct="1">
              <a:lnSpc>
                <a:spcPct val="90000"/>
              </a:lnSpc>
              <a:buFontTx/>
              <a:buNone/>
            </a:pPr>
            <a:r>
              <a:rPr lang="it-IT" altLang="it-IT" sz="2800" b="1" i="1" smtClean="0"/>
              <a:t>Paraphrase</a:t>
            </a:r>
          </a:p>
          <a:p>
            <a:pPr eaLnBrk="1" hangingPunct="1">
              <a:lnSpc>
                <a:spcPct val="90000"/>
              </a:lnSpc>
              <a:buFontTx/>
              <a:buNone/>
            </a:pPr>
            <a:r>
              <a:rPr lang="it-IT" altLang="it-IT" sz="2800" smtClean="0"/>
              <a:t>L’ipotesi esprime un fatto uguale a quello espresso dal testo (</a:t>
            </a:r>
            <a:r>
              <a:rPr lang="it-IT" altLang="it-IT" sz="2800" i="1" smtClean="0"/>
              <a:t>Yahoo acquired Overture</a:t>
            </a:r>
            <a:r>
              <a:rPr lang="it-IT" altLang="it-IT" sz="2800" smtClean="0"/>
              <a:t>, </a:t>
            </a:r>
            <a:r>
              <a:rPr lang="it-IT" altLang="it-IT" sz="2800" i="1" smtClean="0"/>
              <a:t>Yahoo bought Overture</a:t>
            </a:r>
            <a:r>
              <a:rPr lang="it-IT" altLang="it-IT" sz="2800" smtClean="0"/>
              <a:t>)</a:t>
            </a:r>
          </a:p>
          <a:p>
            <a:pPr eaLnBrk="1" hangingPunct="1">
              <a:lnSpc>
                <a:spcPct val="90000"/>
              </a:lnSpc>
              <a:buFontTx/>
              <a:buNone/>
            </a:pPr>
            <a:r>
              <a:rPr lang="it-IT" altLang="it-IT" sz="2800" b="1" i="1" smtClean="0"/>
              <a:t>Strict entailment</a:t>
            </a:r>
          </a:p>
          <a:p>
            <a:pPr eaLnBrk="1" hangingPunct="1">
              <a:lnSpc>
                <a:spcPct val="90000"/>
              </a:lnSpc>
              <a:buFontTx/>
              <a:buNone/>
            </a:pPr>
            <a:r>
              <a:rPr lang="it-IT" altLang="it-IT" sz="2800" smtClean="0"/>
              <a:t>La frase contiene più fatti tra cui uno può essere inferito dall’altro (</a:t>
            </a:r>
            <a:r>
              <a:rPr lang="it-IT" altLang="it-IT" sz="2800" i="1" smtClean="0"/>
              <a:t>Yahoo acquired Overture, now Yahoo owns Overture</a:t>
            </a:r>
            <a:r>
              <a:rPr lang="it-IT" altLang="it-IT" sz="2800" smtClean="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684213" y="188913"/>
            <a:ext cx="7772400" cy="1143000"/>
          </a:xfrm>
        </p:spPr>
        <p:txBody>
          <a:bodyPr/>
          <a:lstStyle/>
          <a:p>
            <a:r>
              <a:rPr lang="fr-FR" altLang="it-IT" smtClean="0"/>
              <a:t>Argomenti trattati  </a:t>
            </a:r>
          </a:p>
        </p:txBody>
      </p:sp>
      <p:sp>
        <p:nvSpPr>
          <p:cNvPr id="88067" name="Rectangle 3"/>
          <p:cNvSpPr>
            <a:spLocks noGrp="1" noChangeArrowheads="1"/>
          </p:cNvSpPr>
          <p:nvPr>
            <p:ph type="body" idx="4294967295"/>
          </p:nvPr>
        </p:nvSpPr>
        <p:spPr>
          <a:xfrm>
            <a:off x="323850" y="1981200"/>
            <a:ext cx="8569325" cy="4687888"/>
          </a:xfrm>
        </p:spPr>
        <p:txBody>
          <a:bodyPr/>
          <a:lstStyle/>
          <a:p>
            <a:r>
              <a:rPr lang="it-IT" altLang="it-IT" sz="2800" smtClean="0"/>
              <a:t>Sistemi per l’elaborazione del linguaggio naturale</a:t>
            </a:r>
          </a:p>
          <a:p>
            <a:r>
              <a:rPr lang="it-IT" altLang="it-IT" sz="2800" smtClean="0"/>
              <a:t>Morfologia, sintassi, semantica, prgmatica, analisi del discorso</a:t>
            </a:r>
          </a:p>
          <a:p>
            <a:r>
              <a:rPr lang="it-IT" altLang="it-IT" sz="2800" smtClean="0"/>
              <a:t>Ambiguità del linguaggio naturale (diverse forme di ambiguità con diverse modalità di soluzione)</a:t>
            </a:r>
          </a:p>
          <a:p>
            <a:r>
              <a:rPr lang="it-IT" altLang="it-IT" sz="2800" smtClean="0"/>
              <a:t>Applicazioni del TAL/NLP (information extraction – IE, Question/Answering – Q/A, summarization, textual entailment)</a:t>
            </a:r>
            <a:endParaRPr lang="fr-FR" altLang="it-IT"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semantica</a:t>
            </a:r>
            <a:endParaRPr lang="en-GB" altLang="it-IT" sz="4000" b="1" i="1" smtClean="0"/>
          </a:p>
        </p:txBody>
      </p:sp>
      <p:sp>
        <p:nvSpPr>
          <p:cNvPr id="10243" name="Rectangle 3"/>
          <p:cNvSpPr>
            <a:spLocks noGrp="1" noChangeArrowheads="1"/>
          </p:cNvSpPr>
          <p:nvPr>
            <p:ph type="body" idx="1"/>
          </p:nvPr>
        </p:nvSpPr>
        <p:spPr>
          <a:xfrm>
            <a:off x="381000" y="1981200"/>
            <a:ext cx="8439150" cy="4724400"/>
          </a:xfrm>
        </p:spPr>
        <p:txBody>
          <a:bodyPr/>
          <a:lstStyle/>
          <a:p>
            <a:pPr eaLnBrk="1" hangingPunct="1">
              <a:buFontTx/>
              <a:buNone/>
            </a:pPr>
            <a:r>
              <a:rPr lang="it-IT" altLang="it-IT" sz="2800" smtClean="0"/>
              <a:t>Per capire il significato di una frase, oltre alla conoscenza delle parole e della struttura sintattica, è necessario avere </a:t>
            </a:r>
          </a:p>
          <a:p>
            <a:pPr eaLnBrk="1" hangingPunct="1">
              <a:buFontTx/>
              <a:buNone/>
            </a:pPr>
            <a:endParaRPr lang="it-IT" altLang="it-IT" sz="2800" smtClean="0"/>
          </a:p>
          <a:p>
            <a:pPr eaLnBrk="1" hangingPunct="1"/>
            <a:r>
              <a:rPr lang="it-IT" altLang="it-IT" sz="2800" smtClean="0">
                <a:solidFill>
                  <a:srgbClr val="00B050"/>
                </a:solidFill>
              </a:rPr>
              <a:t>conoscenza del significato di ogni parola </a:t>
            </a:r>
            <a:r>
              <a:rPr lang="it-IT" altLang="it-IT" sz="2800" smtClean="0"/>
              <a:t>componente la frase (</a:t>
            </a:r>
            <a:r>
              <a:rPr lang="it-IT" altLang="it-IT" sz="2800" b="1" i="1" smtClean="0"/>
              <a:t>semantica lessicale</a:t>
            </a:r>
            <a:r>
              <a:rPr lang="it-IT" altLang="it-IT" sz="2800" smtClean="0"/>
              <a:t>) e</a:t>
            </a:r>
          </a:p>
          <a:p>
            <a:pPr eaLnBrk="1" hangingPunct="1"/>
            <a:endParaRPr lang="it-IT" altLang="it-IT" sz="2800" smtClean="0"/>
          </a:p>
          <a:p>
            <a:pPr eaLnBrk="1" hangingPunct="1"/>
            <a:r>
              <a:rPr lang="it-IT" altLang="it-IT" sz="2800" smtClean="0">
                <a:solidFill>
                  <a:srgbClr val="00B050"/>
                </a:solidFill>
              </a:rPr>
              <a:t>conoscenza di come queste componenti si combinino </a:t>
            </a:r>
            <a:r>
              <a:rPr lang="it-IT" altLang="it-IT" sz="2800" smtClean="0"/>
              <a:t>per formare significati più larghi (</a:t>
            </a:r>
            <a:r>
              <a:rPr lang="it-IT" altLang="it-IT" sz="2800" b="1" i="1" smtClean="0"/>
              <a:t>semantica composizionale</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IntroElabLingNaturale">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2IntroElabLingNaturale</Template>
  <TotalTime>653</TotalTime>
  <Words>4118</Words>
  <Application>Microsoft Office PowerPoint</Application>
  <PresentationFormat>Presentazione su schermo (4:3)</PresentationFormat>
  <Paragraphs>732</Paragraphs>
  <Slides>84</Slides>
  <Notes>84</Notes>
  <HiddenSlides>0</HiddenSlides>
  <MMClips>0</MMClips>
  <ScaleCrop>false</ScaleCrop>
  <HeadingPairs>
    <vt:vector size="6" baseType="variant">
      <vt:variant>
        <vt:lpstr>Tema</vt:lpstr>
      </vt:variant>
      <vt:variant>
        <vt:i4>1</vt:i4>
      </vt:variant>
      <vt:variant>
        <vt:lpstr>Server OLE incorporati</vt:lpstr>
      </vt:variant>
      <vt:variant>
        <vt:i4>1</vt:i4>
      </vt:variant>
      <vt:variant>
        <vt:lpstr>Titoli diapositive</vt:lpstr>
      </vt:variant>
      <vt:variant>
        <vt:i4>84</vt:i4>
      </vt:variant>
    </vt:vector>
  </HeadingPairs>
  <TitlesOfParts>
    <vt:vector size="86" baseType="lpstr">
      <vt:lpstr>2IntroElabLingNaturale</vt:lpstr>
      <vt:lpstr>Fotografia Photo Editor</vt:lpstr>
      <vt:lpstr>Elaborazione del linguaggio naturale</vt:lpstr>
      <vt:lpstr>Intelligenza Artificiale e NLP</vt:lpstr>
      <vt:lpstr>Analisi del linguaggio naturale</vt:lpstr>
      <vt:lpstr>Elaborazione del linguaggio naturale</vt:lpstr>
      <vt:lpstr>Sistemi per l’elaborazione del linguaggio naturale</vt:lpstr>
      <vt:lpstr>Elaborazione del linguaggio naturale</vt:lpstr>
      <vt:lpstr>Elaborazione del linguaggio naturale morfologia</vt:lpstr>
      <vt:lpstr>Elaborazione del linguaggio naturale sintassi</vt:lpstr>
      <vt:lpstr>Elaborazione del linguaggio naturale semantica</vt:lpstr>
      <vt:lpstr>Elaborazione del linguaggio naturale pragmatica</vt:lpstr>
      <vt:lpstr>Elaborazione del linguaggio naturale</vt:lpstr>
      <vt:lpstr>Elaborazione del linguaggio naturale</vt:lpstr>
      <vt:lpstr>Elaborazione del linguaggio naturale</vt:lpstr>
      <vt:lpstr>Ambiguità </vt:lpstr>
      <vt:lpstr>Ambiguità</vt:lpstr>
      <vt:lpstr>Ambiguità</vt:lpstr>
      <vt:lpstr>Ambiguità</vt:lpstr>
      <vt:lpstr>Ambiguità</vt:lpstr>
      <vt:lpstr>Ambiguità</vt:lpstr>
      <vt:lpstr>Ambiguità</vt:lpstr>
      <vt:lpstr>Perché l’ambiguità è un problema?</vt:lpstr>
      <vt:lpstr>Perché l’ambiguità è un problema?</vt:lpstr>
      <vt:lpstr>Perché l’ambiguità è un problema?</vt:lpstr>
      <vt:lpstr>Perché l’ambiguità è un problema?</vt:lpstr>
      <vt:lpstr>Tipi di ambiguità </vt:lpstr>
      <vt:lpstr>Tipi di ambiguità </vt:lpstr>
      <vt:lpstr>Tipi di ambiguità </vt:lpstr>
      <vt:lpstr>Tipi di ambiguità </vt:lpstr>
      <vt:lpstr>Tipi di ambiguità </vt:lpstr>
      <vt:lpstr>Elaborazione del linguaggio naturale</vt:lpstr>
      <vt:lpstr> E’ sempre necessario capire tutto?</vt:lpstr>
      <vt:lpstr>Applicazioni possibili </vt:lpstr>
      <vt:lpstr>Ruolo della sintassi </vt:lpstr>
      <vt:lpstr>POS / tag lessicali</vt:lpstr>
      <vt:lpstr>POS / tag lessicali</vt:lpstr>
      <vt:lpstr>Come rappresentiamo la sintassi?</vt:lpstr>
      <vt:lpstr>Presentazione standard di PowerPoint</vt:lpstr>
      <vt:lpstr>Grammatica </vt:lpstr>
      <vt:lpstr>They are cooking apples parse tree</vt:lpstr>
      <vt:lpstr>They are cooking apples parse tree</vt:lpstr>
      <vt:lpstr>Mario ama il calcio top-down strategy</vt:lpstr>
      <vt:lpstr>Mario ama il calcio bottom-up strategy</vt:lpstr>
      <vt:lpstr>Strategie di ricerca</vt:lpstr>
      <vt:lpstr>Prolog per scrivere grammatiche</vt:lpstr>
      <vt:lpstr>Prolog per scrivere grammatiche</vt:lpstr>
      <vt:lpstr>Prolog per scrivere grammatiche</vt:lpstr>
      <vt:lpstr>Parser </vt:lpstr>
      <vt:lpstr>Prolog per analizzare frasi parser</vt:lpstr>
      <vt:lpstr>Prolog per analizzare frasi parser</vt:lpstr>
      <vt:lpstr>Fornire informazioni ad un utente</vt:lpstr>
      <vt:lpstr>Information extraction – J. R. Hobbs</vt:lpstr>
      <vt:lpstr>Estrazione di informazione da testi</vt:lpstr>
      <vt:lpstr>IE versus IR</vt:lpstr>
      <vt:lpstr>Problemi per l’IE</vt:lpstr>
      <vt:lpstr>IE tasks </vt:lpstr>
      <vt:lpstr>Performance dei task IE </vt:lpstr>
      <vt:lpstr>Named Entity recognition - NE</vt:lpstr>
      <vt:lpstr>Named Entity recognition - NE</vt:lpstr>
      <vt:lpstr>Named Entity recognition - NE</vt:lpstr>
      <vt:lpstr>Coreference resolution - CO</vt:lpstr>
      <vt:lpstr>Coreference resolution - CO</vt:lpstr>
      <vt:lpstr>Template Element production - TE</vt:lpstr>
      <vt:lpstr>Template Element production – TE (old slide…)</vt:lpstr>
      <vt:lpstr>Scenario template extraction - ST </vt:lpstr>
      <vt:lpstr>Scenario template extraction - ST</vt:lpstr>
      <vt:lpstr>Scenario template extraction - ST</vt:lpstr>
      <vt:lpstr>Scenario template extraction - ST</vt:lpstr>
      <vt:lpstr>Scenario template extraction - ST</vt:lpstr>
      <vt:lpstr>Architettura di un sistema di IE</vt:lpstr>
      <vt:lpstr>Architettura di un sistema di IE</vt:lpstr>
      <vt:lpstr>Architettura di un sistema di IE</vt:lpstr>
      <vt:lpstr>Architettura di un sistema di IE</vt:lpstr>
      <vt:lpstr>Architettura di un sistema di IE</vt:lpstr>
      <vt:lpstr>Question/Answering - Q/A</vt:lpstr>
      <vt:lpstr>Architettura sistemi di Q/A</vt:lpstr>
      <vt:lpstr>Architettura sistemi di Q/A</vt:lpstr>
      <vt:lpstr>Question/Answering - Q/A</vt:lpstr>
      <vt:lpstr>Question/Answering - Q/A</vt:lpstr>
      <vt:lpstr>Question/Answering - Q/A</vt:lpstr>
      <vt:lpstr>Summarization </vt:lpstr>
      <vt:lpstr>Summarization – funzionalità </vt:lpstr>
      <vt:lpstr>Textual entailment</vt:lpstr>
      <vt:lpstr>Textual entailment</vt:lpstr>
      <vt:lpstr>Argomenti trattati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Elaborazione del linguaggio naturale</dc:title>
  <dc:creator>Pazienza</dc:creator>
  <cp:lastModifiedBy>Pazienza</cp:lastModifiedBy>
  <cp:revision>32</cp:revision>
  <dcterms:created xsi:type="dcterms:W3CDTF">2014-11-07T12:06:18Z</dcterms:created>
  <dcterms:modified xsi:type="dcterms:W3CDTF">2018-10-11T11:23:08Z</dcterms:modified>
</cp:coreProperties>
</file>