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35F4C-FF37-434D-ADFB-F2DE6D5D02F4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497C9-DFD8-46F1-B93D-A4B145C00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71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1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12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7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79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61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1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25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21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35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95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E32BE-B376-4725-8DF7-9C82007066D7}" type="datetimeFigureOut">
              <a:rPr lang="it-IT" smtClean="0"/>
              <a:t>29/10/2018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090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586607"/>
          </a:xfrm>
        </p:spPr>
        <p:txBody>
          <a:bodyPr>
            <a:normAutofit/>
          </a:bodyPr>
          <a:lstStyle/>
          <a:p>
            <a:r>
              <a:rPr lang="it-IT" dirty="0"/>
              <a:t>Big Data </a:t>
            </a:r>
            <a:r>
              <a:rPr lang="it-IT" dirty="0" err="1" smtClean="0"/>
              <a:t>Quality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i="1" u="sng" dirty="0" smtClean="0"/>
              <a:t>Identity</a:t>
            </a:r>
            <a:r>
              <a:rPr lang="it-IT" dirty="0" smtClean="0"/>
              <a:t>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  <a:endParaRPr lang="it-IT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208912" cy="2736304"/>
          </a:xfrm>
        </p:spPr>
        <p:txBody>
          <a:bodyPr>
            <a:normAutofit fontScale="70000" lnSpcReduction="20000"/>
          </a:bodyPr>
          <a:lstStyle/>
          <a:p>
            <a:endParaRPr lang="it-IT" altLang="it-IT" dirty="0" smtClean="0">
              <a:solidFill>
                <a:schemeClr val="tx1"/>
              </a:solidFill>
            </a:endParaRPr>
          </a:p>
          <a:p>
            <a:endParaRPr lang="it-IT" altLang="it-IT" dirty="0">
              <a:solidFill>
                <a:schemeClr val="tx1"/>
              </a:solidFill>
            </a:endParaRPr>
          </a:p>
          <a:p>
            <a:r>
              <a:rPr lang="it-IT" altLang="it-IT" dirty="0" smtClean="0">
                <a:solidFill>
                  <a:schemeClr val="tx1"/>
                </a:solidFill>
              </a:rPr>
              <a:t>Maria </a:t>
            </a:r>
            <a:r>
              <a:rPr lang="it-IT" altLang="it-IT" dirty="0">
                <a:solidFill>
                  <a:schemeClr val="tx1"/>
                </a:solidFill>
              </a:rPr>
              <a:t>Teresa PAZIENZA</a:t>
            </a:r>
          </a:p>
          <a:p>
            <a:r>
              <a:rPr lang="it-IT" altLang="it-IT" dirty="0" err="1">
                <a:solidFill>
                  <a:schemeClr val="tx1"/>
                </a:solidFill>
              </a:rPr>
              <a:t>a.a</a:t>
            </a:r>
            <a:r>
              <a:rPr lang="it-IT" altLang="it-IT" dirty="0">
                <a:solidFill>
                  <a:schemeClr val="tx1"/>
                </a:solidFill>
              </a:rPr>
              <a:t>. </a:t>
            </a:r>
            <a:r>
              <a:rPr lang="it-IT" altLang="it-IT" dirty="0" smtClean="0">
                <a:solidFill>
                  <a:schemeClr val="tx1"/>
                </a:solidFill>
              </a:rPr>
              <a:t>2018-19</a:t>
            </a:r>
          </a:p>
          <a:p>
            <a:endParaRPr lang="it-IT" altLang="it-IT" dirty="0" smtClean="0">
              <a:solidFill>
                <a:schemeClr val="tx1"/>
              </a:solidFill>
            </a:endParaRPr>
          </a:p>
          <a:p>
            <a:r>
              <a:rPr lang="it-IT" altLang="it-IT" dirty="0">
                <a:solidFill>
                  <a:schemeClr val="tx1"/>
                </a:solidFill>
              </a:rPr>
              <a:t>«</a:t>
            </a:r>
            <a:r>
              <a:rPr lang="it-IT" altLang="it-IT" dirty="0" err="1">
                <a:solidFill>
                  <a:schemeClr val="tx1"/>
                </a:solidFill>
              </a:rPr>
              <a:t>when</a:t>
            </a:r>
            <a:r>
              <a:rPr lang="it-IT" altLang="it-IT" dirty="0">
                <a:solidFill>
                  <a:schemeClr val="tx1"/>
                </a:solidFill>
              </a:rPr>
              <a:t> </a:t>
            </a:r>
            <a:r>
              <a:rPr lang="it-IT" altLang="it-IT" dirty="0" err="1">
                <a:solidFill>
                  <a:schemeClr val="tx1"/>
                </a:solidFill>
              </a:rPr>
              <a:t>owl:sameAs</a:t>
            </a:r>
            <a:r>
              <a:rPr lang="it-IT" altLang="it-IT" dirty="0">
                <a:solidFill>
                  <a:schemeClr val="tx1"/>
                </a:solidFill>
              </a:rPr>
              <a:t> </a:t>
            </a:r>
            <a:r>
              <a:rPr lang="it-IT" altLang="it-IT" dirty="0" err="1">
                <a:solidFill>
                  <a:schemeClr val="tx1"/>
                </a:solidFill>
              </a:rPr>
              <a:t>isn’t</a:t>
            </a:r>
            <a:r>
              <a:rPr lang="it-IT" altLang="it-IT" dirty="0">
                <a:solidFill>
                  <a:schemeClr val="tx1"/>
                </a:solidFill>
              </a:rPr>
              <a:t> the </a:t>
            </a:r>
            <a:r>
              <a:rPr lang="it-IT" altLang="it-IT" dirty="0" err="1">
                <a:solidFill>
                  <a:schemeClr val="tx1"/>
                </a:solidFill>
              </a:rPr>
              <a:t>Same</a:t>
            </a:r>
            <a:r>
              <a:rPr lang="it-IT" altLang="it-IT" dirty="0">
                <a:solidFill>
                  <a:schemeClr val="tx1"/>
                </a:solidFill>
              </a:rPr>
              <a:t>…»</a:t>
            </a:r>
          </a:p>
          <a:p>
            <a:r>
              <a:rPr lang="it-IT" altLang="it-IT" dirty="0" err="1">
                <a:solidFill>
                  <a:schemeClr val="tx1"/>
                </a:solidFill>
              </a:rPr>
              <a:t>H.Halpin</a:t>
            </a:r>
            <a:r>
              <a:rPr lang="it-IT" altLang="it-IT" dirty="0">
                <a:solidFill>
                  <a:schemeClr val="tx1"/>
                </a:solidFill>
              </a:rPr>
              <a:t>, P.J. </a:t>
            </a:r>
            <a:r>
              <a:rPr lang="it-IT" altLang="it-IT" dirty="0" err="1">
                <a:solidFill>
                  <a:schemeClr val="tx1"/>
                </a:solidFill>
              </a:rPr>
              <a:t>Hayes</a:t>
            </a:r>
            <a:r>
              <a:rPr lang="it-IT" altLang="it-IT" dirty="0">
                <a:solidFill>
                  <a:schemeClr val="tx1"/>
                </a:solidFill>
              </a:rPr>
              <a:t>, </a:t>
            </a:r>
            <a:r>
              <a:rPr lang="it-IT" altLang="it-IT" dirty="0" err="1">
                <a:solidFill>
                  <a:schemeClr val="tx1"/>
                </a:solidFill>
              </a:rPr>
              <a:t>J.P.McCusker</a:t>
            </a:r>
            <a:r>
              <a:rPr lang="it-IT" altLang="it-IT" dirty="0">
                <a:solidFill>
                  <a:schemeClr val="tx1"/>
                </a:solidFill>
              </a:rPr>
              <a:t>, D.L. </a:t>
            </a:r>
            <a:r>
              <a:rPr lang="it-IT" altLang="it-IT" dirty="0" err="1">
                <a:solidFill>
                  <a:schemeClr val="tx1"/>
                </a:solidFill>
              </a:rPr>
              <a:t>McGuinnes</a:t>
            </a:r>
            <a:r>
              <a:rPr lang="it-IT" altLang="it-IT" dirty="0">
                <a:solidFill>
                  <a:schemeClr val="tx1"/>
                </a:solidFill>
              </a:rPr>
              <a:t>, H.S. Thompson</a:t>
            </a:r>
            <a:endParaRPr lang="en-GB" altLang="it-IT" dirty="0">
              <a:solidFill>
                <a:schemeClr val="tx1"/>
              </a:solidFill>
            </a:endParaRPr>
          </a:p>
          <a:p>
            <a:endParaRPr lang="it-IT" altLang="it-IT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5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Varieties</a:t>
            </a:r>
            <a:r>
              <a:rPr lang="it-IT" dirty="0" smtClean="0"/>
              <a:t> of </a:t>
            </a:r>
            <a:r>
              <a:rPr lang="it-IT" dirty="0" err="1" smtClean="0"/>
              <a:t>identity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A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: </a:t>
            </a:r>
            <a:r>
              <a:rPr lang="it-IT" dirty="0" err="1" smtClean="0">
                <a:solidFill>
                  <a:srgbClr val="00B050"/>
                </a:solidFill>
              </a:rPr>
              <a:t>weaker</a:t>
            </a:r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 err="1" smtClean="0">
                <a:solidFill>
                  <a:srgbClr val="00B050"/>
                </a:solidFill>
              </a:rPr>
              <a:t>notion</a:t>
            </a:r>
            <a:r>
              <a:rPr lang="it-IT" dirty="0" smtClean="0">
                <a:solidFill>
                  <a:srgbClr val="00B050"/>
                </a:solidFill>
              </a:rPr>
              <a:t> of </a:t>
            </a:r>
            <a:r>
              <a:rPr lang="it-IT" dirty="0" err="1" smtClean="0">
                <a:solidFill>
                  <a:srgbClr val="00B050"/>
                </a:solidFill>
              </a:rPr>
              <a:t>being</a:t>
            </a:r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 err="1" smtClean="0">
                <a:solidFill>
                  <a:srgbClr val="00B050"/>
                </a:solidFill>
              </a:rPr>
              <a:t>similar</a:t>
            </a:r>
            <a:r>
              <a:rPr lang="it-IT" dirty="0" smtClean="0"/>
              <a:t>, i.e.</a:t>
            </a:r>
          </a:p>
          <a:p>
            <a:pPr marL="0" indent="0" algn="ctr">
              <a:buNone/>
            </a:pPr>
            <a:r>
              <a:rPr lang="it-IT" b="1" i="1" dirty="0" err="1" smtClean="0">
                <a:solidFill>
                  <a:schemeClr val="accent1"/>
                </a:solidFill>
              </a:rPr>
              <a:t>Two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different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things</a:t>
            </a:r>
            <a:r>
              <a:rPr lang="it-IT" b="1" i="1" dirty="0" smtClean="0">
                <a:solidFill>
                  <a:schemeClr val="accent1"/>
                </a:solidFill>
              </a:rPr>
              <a:t> share </a:t>
            </a:r>
            <a:r>
              <a:rPr lang="it-IT" b="1" i="1" u="sng" dirty="0" smtClean="0">
                <a:solidFill>
                  <a:schemeClr val="accent1"/>
                </a:solidFill>
              </a:rPr>
              <a:t>some -</a:t>
            </a:r>
            <a:r>
              <a:rPr lang="it-IT" b="1" i="1" u="sng" dirty="0" err="1" smtClean="0">
                <a:solidFill>
                  <a:schemeClr val="accent1"/>
                </a:solidFill>
              </a:rPr>
              <a:t>but</a:t>
            </a:r>
            <a:r>
              <a:rPr lang="it-IT" b="1" i="1" u="sng" dirty="0" smtClean="0">
                <a:solidFill>
                  <a:schemeClr val="accent1"/>
                </a:solidFill>
              </a:rPr>
              <a:t> </a:t>
            </a:r>
            <a:r>
              <a:rPr lang="it-IT" b="1" i="1" u="sng" dirty="0" err="1" smtClean="0">
                <a:solidFill>
                  <a:schemeClr val="accent1"/>
                </a:solidFill>
              </a:rPr>
              <a:t>not</a:t>
            </a:r>
            <a:r>
              <a:rPr lang="it-IT" b="1" i="1" u="sng" dirty="0" smtClean="0">
                <a:solidFill>
                  <a:schemeClr val="accent1"/>
                </a:solidFill>
              </a:rPr>
              <a:t> </a:t>
            </a:r>
            <a:r>
              <a:rPr lang="it-IT" b="1" i="1" u="sng" dirty="0" err="1" smtClean="0">
                <a:solidFill>
                  <a:schemeClr val="accent1"/>
                </a:solidFill>
              </a:rPr>
              <a:t>all</a:t>
            </a:r>
            <a:r>
              <a:rPr lang="it-IT" b="1" i="1" u="sng" dirty="0" smtClean="0">
                <a:solidFill>
                  <a:schemeClr val="accent1"/>
                </a:solidFill>
              </a:rPr>
              <a:t> -</a:t>
            </a:r>
            <a:r>
              <a:rPr lang="it-IT" b="1" i="1" dirty="0" err="1" smtClean="0">
                <a:solidFill>
                  <a:schemeClr val="accent1"/>
                </a:solidFill>
              </a:rPr>
              <a:t>properties</a:t>
            </a:r>
            <a:r>
              <a:rPr lang="it-IT" b="1" i="1" dirty="0" smtClean="0">
                <a:solidFill>
                  <a:schemeClr val="accent1"/>
                </a:solidFill>
              </a:rPr>
              <a:t> in </a:t>
            </a:r>
            <a:r>
              <a:rPr lang="it-IT" b="1" i="1" dirty="0" err="1" smtClean="0">
                <a:solidFill>
                  <a:schemeClr val="accent1"/>
                </a:solidFill>
              </a:rPr>
              <a:t>their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given</a:t>
            </a:r>
            <a:r>
              <a:rPr lang="it-IT" b="1" i="1" dirty="0" smtClean="0">
                <a:solidFill>
                  <a:schemeClr val="accent1"/>
                </a:solidFill>
              </a:rPr>
              <a:t> incomplete </a:t>
            </a:r>
            <a:r>
              <a:rPr lang="it-IT" b="1" i="1" dirty="0" err="1" smtClean="0">
                <a:solidFill>
                  <a:schemeClr val="accent1"/>
                </a:solidFill>
              </a:rPr>
              <a:t>descriprion</a:t>
            </a:r>
            <a:endParaRPr lang="it-IT" b="1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 </a:t>
            </a:r>
            <a:r>
              <a:rPr lang="it-IT" b="1" i="1" dirty="0" err="1" smtClean="0">
                <a:solidFill>
                  <a:schemeClr val="accent1"/>
                </a:solidFill>
              </a:rPr>
              <a:t>wine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glass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and a </a:t>
            </a:r>
            <a:r>
              <a:rPr lang="it-IT" b="1" i="1" dirty="0">
                <a:solidFill>
                  <a:schemeClr val="accent1"/>
                </a:solidFill>
              </a:rPr>
              <a:t>coffee-</a:t>
            </a:r>
            <a:r>
              <a:rPr lang="it-IT" b="1" i="1" dirty="0" err="1">
                <a:solidFill>
                  <a:schemeClr val="accent1"/>
                </a:solidFill>
              </a:rPr>
              <a:t>cup</a:t>
            </a:r>
            <a:r>
              <a:rPr lang="it-IT" dirty="0" smtClean="0"/>
              <a:t> are </a:t>
            </a:r>
            <a:r>
              <a:rPr lang="it-IT" dirty="0" err="1" smtClean="0"/>
              <a:t>similar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regards</a:t>
            </a:r>
            <a:r>
              <a:rPr lang="it-IT" dirty="0" smtClean="0"/>
              <a:t> </a:t>
            </a:r>
            <a:r>
              <a:rPr lang="it-IT" i="1" u="sng" dirty="0" smtClean="0"/>
              <a:t>holding </a:t>
            </a:r>
            <a:r>
              <a:rPr lang="it-IT" i="1" u="sng" dirty="0" err="1" smtClean="0"/>
              <a:t>liquids</a:t>
            </a:r>
            <a:r>
              <a:rPr lang="it-IT" dirty="0" smtClean="0"/>
              <a:t>,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hold</a:t>
            </a:r>
            <a:r>
              <a:rPr lang="it-IT" dirty="0" smtClean="0"/>
              <a:t> </a:t>
            </a:r>
            <a:r>
              <a:rPr lang="it-IT" dirty="0" err="1" smtClean="0"/>
              <a:t>entirely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liquid</a:t>
            </a:r>
            <a:r>
              <a:rPr lang="it-IT" dirty="0" smtClean="0"/>
              <a:t> </a:t>
            </a:r>
            <a:r>
              <a:rPr lang="it-IT" dirty="0" err="1" smtClean="0"/>
              <a:t>usually</a:t>
            </a:r>
            <a:r>
              <a:rPr lang="it-IT" dirty="0" smtClean="0"/>
              <a:t> and are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shapes</a:t>
            </a:r>
            <a:r>
              <a:rPr lang="it-IT" dirty="0"/>
              <a:t>;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r>
              <a:rPr lang="it-IT" dirty="0" smtClean="0"/>
              <a:t>so </a:t>
            </a:r>
            <a:r>
              <a:rPr lang="it-IT" dirty="0" err="1" smtClean="0"/>
              <a:t>Leibnitz’s</a:t>
            </a:r>
            <a:r>
              <a:rPr lang="it-IT" dirty="0" smtClean="0"/>
              <a:t> Law </a:t>
            </a:r>
            <a:r>
              <a:rPr lang="it-IT" dirty="0" err="1" smtClean="0"/>
              <a:t>would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hold</a:t>
            </a:r>
            <a:r>
              <a:rPr lang="it-IT" dirty="0" smtClean="0"/>
              <a:t> </a:t>
            </a:r>
            <a:r>
              <a:rPr lang="it-IT" dirty="0" err="1" smtClean="0"/>
              <a:t>obviously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are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things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sz="22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accent1"/>
                </a:solidFill>
              </a:rPr>
              <a:t>Condivisione di proprietà di livelli più alti dell’ontologia </a:t>
            </a:r>
          </a:p>
        </p:txBody>
      </p:sp>
    </p:spTree>
    <p:extLst>
      <p:ext uri="{BB962C8B-B14F-4D97-AF65-F5344CB8AC3E}">
        <p14:creationId xmlns:p14="http://schemas.microsoft.com/office/powerpoint/2010/main" val="264490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Varieties</a:t>
            </a:r>
            <a:r>
              <a:rPr lang="it-IT" dirty="0" smtClean="0"/>
              <a:t> of </a:t>
            </a:r>
            <a:r>
              <a:rPr lang="it-IT" dirty="0" err="1" smtClean="0"/>
              <a:t>identity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816224"/>
            <a:ext cx="8496944" cy="4997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smtClean="0"/>
              <a:t>A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: </a:t>
            </a:r>
            <a:r>
              <a:rPr lang="it-IT" b="1" i="1" dirty="0" err="1" smtClean="0">
                <a:solidFill>
                  <a:srgbClr val="00B050"/>
                </a:solidFill>
              </a:rPr>
              <a:t>related</a:t>
            </a:r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 err="1" smtClean="0">
                <a:solidFill>
                  <a:srgbClr val="00B050"/>
                </a:solidFill>
              </a:rPr>
              <a:t>relationship</a:t>
            </a:r>
            <a:r>
              <a:rPr lang="it-IT" dirty="0" smtClean="0"/>
              <a:t>, i.e.</a:t>
            </a:r>
          </a:p>
          <a:p>
            <a:pPr marL="0" indent="0" algn="ctr">
              <a:buNone/>
            </a:pPr>
            <a:endParaRPr lang="it-IT" b="1" i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it-IT" b="1" i="1" dirty="0" err="1" smtClean="0">
                <a:solidFill>
                  <a:schemeClr val="accent1"/>
                </a:solidFill>
              </a:rPr>
              <a:t>When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two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different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things</a:t>
            </a:r>
            <a:r>
              <a:rPr lang="it-IT" b="1" i="1" dirty="0" smtClean="0">
                <a:solidFill>
                  <a:schemeClr val="accent1"/>
                </a:solidFill>
              </a:rPr>
              <a:t> share no </a:t>
            </a:r>
            <a:r>
              <a:rPr lang="it-IT" b="1" i="1" dirty="0" err="1" smtClean="0">
                <a:solidFill>
                  <a:schemeClr val="accent1"/>
                </a:solidFill>
              </a:rPr>
              <a:t>properties</a:t>
            </a:r>
            <a:r>
              <a:rPr lang="it-IT" b="1" i="1" dirty="0" smtClean="0">
                <a:solidFill>
                  <a:schemeClr val="accent1"/>
                </a:solidFill>
              </a:rPr>
              <a:t> in common in a </a:t>
            </a:r>
            <a:r>
              <a:rPr lang="it-IT" b="1" i="1" dirty="0" err="1" smtClean="0">
                <a:solidFill>
                  <a:schemeClr val="accent1"/>
                </a:solidFill>
              </a:rPr>
              <a:t>given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description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but</a:t>
            </a:r>
            <a:r>
              <a:rPr lang="it-IT" b="1" i="1" dirty="0" smtClean="0">
                <a:solidFill>
                  <a:schemeClr val="accent1"/>
                </a:solidFill>
              </a:rPr>
              <a:t> are </a:t>
            </a:r>
            <a:r>
              <a:rPr lang="it-IT" b="1" i="1" dirty="0" err="1" smtClean="0">
                <a:solidFill>
                  <a:schemeClr val="accent1"/>
                </a:solidFill>
              </a:rPr>
              <a:t>nonetheless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closely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aligned</a:t>
            </a:r>
            <a:r>
              <a:rPr lang="it-IT" b="1" i="1" dirty="0" smtClean="0">
                <a:solidFill>
                  <a:schemeClr val="accent1"/>
                </a:solidFill>
              </a:rPr>
              <a:t> in some fashion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Complex</a:t>
            </a:r>
            <a:r>
              <a:rPr lang="it-IT" dirty="0" smtClean="0"/>
              <a:t>, </a:t>
            </a:r>
            <a:r>
              <a:rPr lang="it-IT" dirty="0" err="1" smtClean="0"/>
              <a:t>structured</a:t>
            </a:r>
            <a:r>
              <a:rPr lang="it-IT" dirty="0" smtClean="0"/>
              <a:t>, </a:t>
            </a:r>
            <a:r>
              <a:rPr lang="it-IT" dirty="0" err="1" smtClean="0"/>
              <a:t>yet</a:t>
            </a:r>
            <a:r>
              <a:rPr lang="it-IT" dirty="0" smtClean="0"/>
              <a:t> hard to-</a:t>
            </a:r>
            <a:r>
              <a:rPr lang="it-IT" dirty="0" err="1" smtClean="0"/>
              <a:t>specify</a:t>
            </a:r>
            <a:r>
              <a:rPr lang="it-IT" dirty="0" smtClean="0"/>
              <a:t> </a:t>
            </a:r>
            <a:r>
              <a:rPr lang="it-IT" dirty="0" err="1" smtClean="0"/>
              <a:t>relationships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things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are </a:t>
            </a:r>
            <a:r>
              <a:rPr lang="it-IT" i="1" dirty="0" smtClean="0"/>
              <a:t>«</a:t>
            </a:r>
            <a:r>
              <a:rPr lang="it-IT" i="1" dirty="0" err="1" smtClean="0"/>
              <a:t>kind</a:t>
            </a:r>
            <a:r>
              <a:rPr lang="it-IT" i="1" dirty="0" smtClean="0"/>
              <a:t> of </a:t>
            </a:r>
            <a:r>
              <a:rPr lang="it-IT" i="1" dirty="0" err="1" smtClean="0"/>
              <a:t>close</a:t>
            </a:r>
            <a:r>
              <a:rPr lang="it-IT" i="1" dirty="0" smtClean="0"/>
              <a:t> to </a:t>
            </a:r>
            <a:r>
              <a:rPr lang="it-IT" i="1" dirty="0" err="1" smtClean="0"/>
              <a:t>identity</a:t>
            </a:r>
            <a:r>
              <a:rPr lang="it-IT" i="1" dirty="0" smtClean="0"/>
              <a:t>»,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the relation </a:t>
            </a:r>
            <a:r>
              <a:rPr lang="it-IT" dirty="0" err="1" smtClean="0"/>
              <a:t>between</a:t>
            </a:r>
            <a:r>
              <a:rPr lang="it-IT" dirty="0" smtClean="0"/>
              <a:t> a </a:t>
            </a:r>
            <a:r>
              <a:rPr lang="it-IT" dirty="0" err="1" smtClean="0"/>
              <a:t>quantity</a:t>
            </a:r>
            <a:r>
              <a:rPr lang="it-IT" dirty="0" smtClean="0"/>
              <a:t> and a </a:t>
            </a:r>
            <a:r>
              <a:rPr lang="it-IT" dirty="0" err="1" smtClean="0"/>
              <a:t>measurent</a:t>
            </a:r>
            <a:r>
              <a:rPr lang="it-IT" dirty="0" smtClean="0"/>
              <a:t> of a </a:t>
            </a:r>
            <a:r>
              <a:rPr lang="it-IT" dirty="0" err="1" smtClean="0"/>
              <a:t>quantity</a:t>
            </a:r>
            <a:r>
              <a:rPr lang="it-IT" dirty="0" smtClean="0"/>
              <a:t>, or the use of a </a:t>
            </a:r>
            <a:r>
              <a:rPr lang="it-IT" dirty="0" err="1" smtClean="0"/>
              <a:t>drug</a:t>
            </a:r>
            <a:r>
              <a:rPr lang="it-IT" dirty="0" smtClean="0"/>
              <a:t> in a </a:t>
            </a:r>
            <a:r>
              <a:rPr lang="it-IT" dirty="0" err="1" smtClean="0"/>
              <a:t>clinical</a:t>
            </a:r>
            <a:r>
              <a:rPr lang="it-IT" dirty="0" smtClean="0"/>
              <a:t> trial and the </a:t>
            </a:r>
            <a:r>
              <a:rPr lang="it-IT" dirty="0" err="1" smtClean="0"/>
              <a:t>drug</a:t>
            </a:r>
            <a:r>
              <a:rPr lang="it-IT" dirty="0" smtClean="0"/>
              <a:t> </a:t>
            </a:r>
            <a:r>
              <a:rPr lang="it-IT" dirty="0" err="1" smtClean="0"/>
              <a:t>itself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As</a:t>
            </a:r>
            <a:r>
              <a:rPr lang="it-IT" dirty="0" smtClean="0"/>
              <a:t> on some </a:t>
            </a:r>
            <a:r>
              <a:rPr lang="it-IT" dirty="0" err="1" smtClean="0"/>
              <a:t>trivial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 «</a:t>
            </a:r>
            <a:r>
              <a:rPr lang="it-IT" dirty="0" err="1" smtClean="0"/>
              <a:t>everything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related</a:t>
            </a:r>
            <a:r>
              <a:rPr lang="it-IT" dirty="0" smtClean="0"/>
              <a:t>», </a:t>
            </a:r>
            <a:r>
              <a:rPr lang="it-IT" dirty="0" err="1" smtClean="0"/>
              <a:t>there</a:t>
            </a:r>
            <a:r>
              <a:rPr lang="it-IT" dirty="0" smtClean="0"/>
              <a:t> are </a:t>
            </a:r>
            <a:r>
              <a:rPr lang="it-IT" b="1" i="1" dirty="0" err="1" smtClean="0">
                <a:solidFill>
                  <a:schemeClr val="accent1"/>
                </a:solidFill>
              </a:rPr>
              <a:t>degrees</a:t>
            </a:r>
            <a:r>
              <a:rPr lang="it-IT" b="1" i="1" dirty="0" smtClean="0">
                <a:solidFill>
                  <a:schemeClr val="accent1"/>
                </a:solidFill>
              </a:rPr>
              <a:t> of </a:t>
            </a:r>
            <a:r>
              <a:rPr lang="it-IT" b="1" i="1" dirty="0" err="1" smtClean="0">
                <a:solidFill>
                  <a:schemeClr val="accent1"/>
                </a:solidFill>
              </a:rPr>
              <a:t>relatedness</a:t>
            </a:r>
            <a:r>
              <a:rPr lang="it-IT" b="1" i="1" dirty="0" smtClean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family of </a:t>
            </a:r>
            <a:r>
              <a:rPr lang="it-IT" dirty="0" err="1" smtClean="0"/>
              <a:t>heterogeneous</a:t>
            </a:r>
            <a:r>
              <a:rPr lang="it-IT" dirty="0" smtClean="0"/>
              <a:t> and semi-</a:t>
            </a:r>
            <a:r>
              <a:rPr lang="it-IT" dirty="0" err="1" smtClean="0"/>
              <a:t>structured</a:t>
            </a:r>
            <a:r>
              <a:rPr lang="it-IT" dirty="0" smtClean="0"/>
              <a:t> </a:t>
            </a:r>
            <a:r>
              <a:rPr lang="it-IT" dirty="0" err="1" smtClean="0"/>
              <a:t>relationships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be </a:t>
            </a:r>
            <a:r>
              <a:rPr lang="it-IT" dirty="0" err="1" smtClean="0"/>
              <a:t>studied</a:t>
            </a:r>
            <a:r>
              <a:rPr lang="it-IT" dirty="0" smtClean="0"/>
              <a:t> more </a:t>
            </a:r>
            <a:r>
              <a:rPr lang="it-IT" dirty="0" err="1" smtClean="0"/>
              <a:t>carefully</a:t>
            </a:r>
            <a:r>
              <a:rPr lang="it-IT" dirty="0" smtClean="0"/>
              <a:t> and </a:t>
            </a:r>
            <a:r>
              <a:rPr lang="it-IT" dirty="0" err="1" smtClean="0"/>
              <a:t>empirically</a:t>
            </a:r>
            <a:r>
              <a:rPr lang="it-IT" dirty="0" smtClean="0"/>
              <a:t> </a:t>
            </a:r>
            <a:r>
              <a:rPr lang="it-IT" dirty="0" err="1" smtClean="0"/>
              <a:t>observed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hasty</a:t>
            </a:r>
            <a:r>
              <a:rPr lang="it-IT" dirty="0" smtClean="0"/>
              <a:t> </a:t>
            </a:r>
            <a:r>
              <a:rPr lang="it-IT" dirty="0" err="1" smtClean="0"/>
              <a:t>judgements</a:t>
            </a:r>
            <a:r>
              <a:rPr lang="it-IT" dirty="0" smtClean="0"/>
              <a:t> are made 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490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similarity</a:t>
            </a:r>
            <a:r>
              <a:rPr lang="it-IT" dirty="0" smtClean="0"/>
              <a:t> </a:t>
            </a:r>
            <a:r>
              <a:rPr lang="it-IT" dirty="0" err="1" smtClean="0"/>
              <a:t>ontology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proposed</a:t>
            </a:r>
            <a:r>
              <a:rPr lang="it-IT" dirty="0" smtClean="0"/>
              <a:t> a </a:t>
            </a:r>
            <a:r>
              <a:rPr lang="it-IT" dirty="0" err="1" smtClean="0"/>
              <a:t>number</a:t>
            </a:r>
            <a:r>
              <a:rPr lang="it-IT" dirty="0" smtClean="0"/>
              <a:t> of new </a:t>
            </a:r>
            <a:r>
              <a:rPr lang="it-IT" dirty="0" err="1" smtClean="0"/>
              <a:t>relationships</a:t>
            </a:r>
            <a:r>
              <a:rPr lang="it-IT" dirty="0" smtClean="0"/>
              <a:t> of </a:t>
            </a:r>
            <a:r>
              <a:rPr lang="it-IT" dirty="0" err="1" smtClean="0"/>
              <a:t>identity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permutation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of the </a:t>
            </a:r>
            <a:r>
              <a:rPr lang="it-IT" dirty="0" err="1" smtClean="0"/>
              <a:t>properties</a:t>
            </a:r>
            <a:r>
              <a:rPr lang="it-IT" dirty="0" smtClean="0"/>
              <a:t> of </a:t>
            </a:r>
            <a:r>
              <a:rPr lang="it-IT" dirty="0" err="1" smtClean="0"/>
              <a:t>transitivity</a:t>
            </a:r>
            <a:r>
              <a:rPr lang="it-IT" dirty="0" smtClean="0"/>
              <a:t>, </a:t>
            </a:r>
            <a:r>
              <a:rPr lang="it-IT" dirty="0" err="1" smtClean="0"/>
              <a:t>symmetry</a:t>
            </a:r>
            <a:r>
              <a:rPr lang="it-IT" dirty="0" smtClean="0"/>
              <a:t> and </a:t>
            </a:r>
            <a:r>
              <a:rPr lang="it-IT" dirty="0" err="1" smtClean="0"/>
              <a:t>reflexivety</a:t>
            </a:r>
            <a:r>
              <a:rPr lang="it-IT" dirty="0" smtClean="0"/>
              <a:t>: the </a:t>
            </a:r>
            <a:r>
              <a:rPr lang="it-IT" b="1" dirty="0" err="1" smtClean="0">
                <a:solidFill>
                  <a:schemeClr val="accent1"/>
                </a:solidFill>
              </a:rPr>
              <a:t>Similarity</a:t>
            </a:r>
            <a:r>
              <a:rPr lang="it-IT" b="1" dirty="0" smtClean="0">
                <a:solidFill>
                  <a:schemeClr val="accent1"/>
                </a:solidFill>
              </a:rPr>
              <a:t> </a:t>
            </a:r>
            <a:r>
              <a:rPr lang="it-IT" b="1" dirty="0" err="1" smtClean="0">
                <a:solidFill>
                  <a:schemeClr val="accent1"/>
                </a:solidFill>
              </a:rPr>
              <a:t>Ontology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We</a:t>
            </a:r>
            <a:r>
              <a:rPr lang="it-IT" dirty="0" smtClean="0"/>
              <a:t> can use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r>
              <a:rPr lang="it-IT" dirty="0" smtClean="0"/>
              <a:t> to </a:t>
            </a:r>
            <a:r>
              <a:rPr lang="it-IT" dirty="0" err="1" smtClean="0"/>
              <a:t>make</a:t>
            </a:r>
            <a:r>
              <a:rPr lang="it-IT" dirty="0" smtClean="0"/>
              <a:t> </a:t>
            </a:r>
            <a:r>
              <a:rPr lang="it-IT" dirty="0" err="1" smtClean="0"/>
              <a:t>inferences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relationship</a:t>
            </a:r>
            <a:r>
              <a:rPr lang="it-IT" dirty="0" smtClean="0"/>
              <a:t> </a:t>
            </a:r>
            <a:r>
              <a:rPr lang="it-IT" b="1" i="1" dirty="0" smtClean="0">
                <a:solidFill>
                  <a:srgbClr val="FF0000"/>
                </a:solidFill>
              </a:rPr>
              <a:t>in a </a:t>
            </a:r>
            <a:r>
              <a:rPr lang="it-IT" b="1" i="1" dirty="0" err="1" smtClean="0">
                <a:solidFill>
                  <a:srgbClr val="FF0000"/>
                </a:solidFill>
              </a:rPr>
              <a:t>certain</a:t>
            </a:r>
            <a:r>
              <a:rPr lang="it-IT" b="1" i="1" dirty="0" smtClean="0">
                <a:solidFill>
                  <a:srgbClr val="FF0000"/>
                </a:solidFill>
              </a:rPr>
              <a:t> domain-</a:t>
            </a:r>
            <a:r>
              <a:rPr lang="it-IT" b="1" i="1" dirty="0" err="1" smtClean="0">
                <a:solidFill>
                  <a:srgbClr val="FF0000"/>
                </a:solidFill>
              </a:rPr>
              <a:t>specific</a:t>
            </a:r>
            <a:r>
              <a:rPr lang="it-IT" b="1" i="1" dirty="0" smtClean="0">
                <a:solidFill>
                  <a:srgbClr val="FF0000"/>
                </a:solidFill>
              </a:rPr>
              <a:t> </a:t>
            </a:r>
            <a:r>
              <a:rPr lang="it-IT" b="1" i="1" dirty="0" err="1" smtClean="0">
                <a:solidFill>
                  <a:srgbClr val="FF0000"/>
                </a:solidFill>
              </a:rPr>
              <a:t>cases</a:t>
            </a:r>
            <a:r>
              <a:rPr lang="it-IT" dirty="0" smtClean="0"/>
              <a:t>,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would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thereby</a:t>
            </a:r>
            <a:r>
              <a:rPr lang="it-IT" dirty="0" smtClean="0"/>
              <a:t> </a:t>
            </a:r>
            <a:r>
              <a:rPr lang="it-IT" dirty="0" err="1" smtClean="0"/>
              <a:t>necessarily</a:t>
            </a:r>
            <a:r>
              <a:rPr lang="it-IT" dirty="0" smtClean="0"/>
              <a:t> be </a:t>
            </a:r>
            <a:r>
              <a:rPr lang="it-IT" dirty="0" err="1" smtClean="0"/>
              <a:t>claiming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r>
              <a:rPr lang="it-IT" dirty="0" smtClean="0"/>
              <a:t> </a:t>
            </a:r>
            <a:r>
              <a:rPr lang="it-IT" dirty="0" err="1" smtClean="0"/>
              <a:t>having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new </a:t>
            </a:r>
            <a:r>
              <a:rPr lang="it-IT" dirty="0" err="1" smtClean="0"/>
              <a:t>kind</a:t>
            </a:r>
            <a:r>
              <a:rPr lang="it-IT" dirty="0" smtClean="0"/>
              <a:t> of </a:t>
            </a:r>
            <a:r>
              <a:rPr lang="it-IT" dirty="0" err="1" smtClean="0"/>
              <a:t>relationship</a:t>
            </a:r>
            <a:r>
              <a:rPr lang="it-IT" dirty="0" smtClean="0"/>
              <a:t> </a:t>
            </a:r>
            <a:r>
              <a:rPr lang="it-IT" dirty="0" err="1" smtClean="0"/>
              <a:t>would</a:t>
            </a:r>
            <a:r>
              <a:rPr lang="it-IT" dirty="0" smtClean="0"/>
              <a:t> share </a:t>
            </a:r>
            <a:r>
              <a:rPr lang="it-IT" dirty="0" err="1" smtClean="0"/>
              <a:t>properties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56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en-US" sz="2200" dirty="0"/>
              <a:t>Sub-property relationships between the properties of the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Similarity </a:t>
            </a:r>
            <a:r>
              <a:rPr lang="en-US" sz="2200" dirty="0"/>
              <a:t>Ontology</a:t>
            </a:r>
            <a:br>
              <a:rPr lang="en-US" sz="2200" dirty="0"/>
            </a:br>
            <a:r>
              <a:rPr lang="en-US" sz="2200" dirty="0"/>
              <a:t>and existing properties from OWL, RDFS, and SKOS</a:t>
            </a:r>
            <a:endParaRPr lang="it-IT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6928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5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it-IT" dirty="0" err="1" smtClean="0"/>
              <a:t>Inference</a:t>
            </a:r>
            <a:r>
              <a:rPr lang="it-IT" dirty="0" smtClean="0"/>
              <a:t> </a:t>
            </a:r>
            <a:r>
              <a:rPr lang="it-IT" sz="2800" i="1" dirty="0" smtClean="0"/>
              <a:t>(with </a:t>
            </a:r>
            <a:r>
              <a:rPr lang="it-IT" sz="2800" i="1" dirty="0" err="1" smtClean="0"/>
              <a:t>Similarity</a:t>
            </a:r>
            <a:r>
              <a:rPr lang="it-IT" sz="2800" i="1" dirty="0" smtClean="0"/>
              <a:t> </a:t>
            </a:r>
            <a:r>
              <a:rPr lang="it-IT" sz="2800" i="1" dirty="0" err="1" smtClean="0"/>
              <a:t>Onotology</a:t>
            </a:r>
            <a:r>
              <a:rPr lang="it-IT" sz="2800" i="1" dirty="0" smtClean="0"/>
              <a:t>) </a:t>
            </a:r>
            <a:endParaRPr lang="it-IT" sz="2800" i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85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smtClean="0"/>
              <a:t>A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property</a:t>
            </a:r>
            <a:r>
              <a:rPr lang="it-IT" dirty="0" smtClean="0"/>
              <a:t> or set of </a:t>
            </a:r>
            <a:r>
              <a:rPr lang="it-IT" dirty="0" err="1" smtClean="0"/>
              <a:t>properties</a:t>
            </a:r>
            <a:r>
              <a:rPr lang="it-IT" dirty="0" smtClean="0"/>
              <a:t> are </a:t>
            </a:r>
            <a:r>
              <a:rPr lang="it-IT" dirty="0" err="1" smtClean="0"/>
              <a:t>isomorphic</a:t>
            </a:r>
            <a:r>
              <a:rPr lang="it-IT" dirty="0" smtClean="0"/>
              <a:t> </a:t>
            </a:r>
            <a:r>
              <a:rPr lang="it-IT" dirty="0" err="1" smtClean="0"/>
              <a:t>across</a:t>
            </a:r>
            <a:r>
              <a:rPr lang="it-IT" dirty="0" smtClean="0"/>
              <a:t> a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kind</a:t>
            </a:r>
            <a:r>
              <a:rPr lang="it-IT" dirty="0" smtClean="0"/>
              <a:t> of </a:t>
            </a:r>
            <a:r>
              <a:rPr lang="it-IT" dirty="0" err="1" smtClean="0"/>
              <a:t>similarity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kind</a:t>
            </a:r>
            <a:r>
              <a:rPr lang="it-IT" dirty="0" smtClean="0"/>
              <a:t> of </a:t>
            </a:r>
            <a:r>
              <a:rPr lang="it-IT" dirty="0" err="1" smtClean="0"/>
              <a:t>entailment</a:t>
            </a:r>
            <a:r>
              <a:rPr lang="it-IT" dirty="0" smtClean="0"/>
              <a:t> can be </a:t>
            </a:r>
            <a:r>
              <a:rPr lang="it-IT" dirty="0" err="1" smtClean="0"/>
              <a:t>performed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introduction</a:t>
            </a:r>
            <a:r>
              <a:rPr lang="it-IT" dirty="0" smtClean="0"/>
              <a:t> of a 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/>
              <a:t>introduced</a:t>
            </a:r>
            <a:r>
              <a:rPr lang="it-IT" dirty="0" smtClean="0"/>
              <a:t> in OWL2, to express </a:t>
            </a:r>
          </a:p>
          <a:p>
            <a:pPr marL="0" indent="0" algn="ctr">
              <a:buNone/>
            </a:pPr>
            <a:endParaRPr lang="it-IT" i="1" dirty="0"/>
          </a:p>
          <a:p>
            <a:pPr marL="0" indent="0" algn="ctr">
              <a:buNone/>
            </a:pPr>
            <a:r>
              <a:rPr lang="it-IT" i="1" dirty="0" smtClean="0"/>
              <a:t>«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relevant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</a:t>
            </a:r>
            <a:r>
              <a:rPr lang="it-IT" i="1" dirty="0" smtClean="0"/>
              <a:t>»</a:t>
            </a:r>
          </a:p>
          <a:p>
            <a:pPr marL="0" indent="0" algn="ctr">
              <a:buNone/>
            </a:pPr>
            <a:endParaRPr lang="it-IT" i="1" dirty="0" smtClean="0"/>
          </a:p>
          <a:p>
            <a:pPr marL="0" indent="0">
              <a:buNone/>
            </a:pP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much</a:t>
            </a:r>
            <a:r>
              <a:rPr lang="it-IT" dirty="0" smtClean="0"/>
              <a:t> more </a:t>
            </a:r>
            <a:r>
              <a:rPr lang="it-IT" dirty="0" err="1" smtClean="0"/>
              <a:t>structured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a </a:t>
            </a:r>
            <a:r>
              <a:rPr lang="it-IT" dirty="0" err="1" smtClean="0"/>
              <a:t>vague</a:t>
            </a:r>
            <a:r>
              <a:rPr lang="it-IT" dirty="0" smtClean="0"/>
              <a:t> </a:t>
            </a:r>
            <a:r>
              <a:rPr lang="it-IT" dirty="0" err="1" smtClean="0"/>
              <a:t>notion</a:t>
            </a:r>
            <a:r>
              <a:rPr lang="it-IT" dirty="0" smtClean="0"/>
              <a:t> of </a:t>
            </a:r>
            <a:r>
              <a:rPr lang="it-IT" dirty="0" err="1" smtClean="0"/>
              <a:t>matching</a:t>
            </a:r>
            <a:r>
              <a:rPr lang="it-IT" dirty="0" smtClean="0"/>
              <a:t> and </a:t>
            </a:r>
            <a:r>
              <a:rPr lang="it-IT" dirty="0" err="1" smtClean="0"/>
              <a:t>similarity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it-IT" dirty="0" err="1"/>
              <a:t>Linked</a:t>
            </a:r>
            <a:r>
              <a:rPr lang="it-IT" dirty="0"/>
              <a:t> Data </a:t>
            </a:r>
            <a:r>
              <a:rPr lang="it-IT" dirty="0" err="1"/>
              <a:t>quality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816224"/>
            <a:ext cx="8712968" cy="48531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Linked </a:t>
            </a:r>
            <a:r>
              <a:rPr lang="en-US" dirty="0"/>
              <a:t>Data quality can be measured along several dimensions, including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accessibility</a:t>
            </a:r>
            <a:r>
              <a:rPr lang="en-US" dirty="0">
                <a:solidFill>
                  <a:schemeClr val="accent1"/>
                </a:solidFill>
              </a:rPr>
              <a:t>, interlinking, performance, syntactic validity or completeness 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each </a:t>
            </a:r>
            <a:r>
              <a:rPr lang="en-US" dirty="0"/>
              <a:t>of these dimensions, we can define a number of concrete metrics, which can be used to precisely and objectively measure a certain indicator for linked data quality.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Additionally</a:t>
            </a:r>
            <a:r>
              <a:rPr lang="en-US" dirty="0"/>
              <a:t>, domain specific quality metrics can be </a:t>
            </a:r>
            <a:r>
              <a:rPr lang="en-US" dirty="0" smtClean="0"/>
              <a:t>defined</a:t>
            </a:r>
            <a:endParaRPr lang="it-IT" dirty="0"/>
          </a:p>
          <a:p>
            <a:pPr marL="0" indent="0">
              <a:buNone/>
            </a:pP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048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it-IT" dirty="0" err="1"/>
              <a:t>Linked</a:t>
            </a:r>
            <a:r>
              <a:rPr lang="it-IT" dirty="0"/>
              <a:t> Data </a:t>
            </a:r>
            <a:r>
              <a:rPr lang="it-IT" dirty="0" err="1"/>
              <a:t>quality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Ensuring data quality in Linked Open Data is a complex process as it consists of structured information supported by models, ontologies and vocabularies and contains </a:t>
            </a:r>
            <a:r>
              <a:rPr lang="en-US" dirty="0" err="1"/>
              <a:t>queryable</a:t>
            </a:r>
            <a:r>
              <a:rPr lang="en-US" dirty="0"/>
              <a:t> endpoints and links.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1962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 linked data quality classification  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3285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basic idea behind Linked Data is that its </a:t>
            </a:r>
            <a:r>
              <a:rPr lang="en-US" dirty="0">
                <a:solidFill>
                  <a:schemeClr val="accent1"/>
                </a:solidFill>
              </a:rPr>
              <a:t>usefulness increases when it is </a:t>
            </a:r>
            <a:r>
              <a:rPr lang="en-US" b="1" i="1" dirty="0">
                <a:solidFill>
                  <a:schemeClr val="accent1"/>
                </a:solidFill>
              </a:rPr>
              <a:t>more interlinked </a:t>
            </a:r>
            <a:r>
              <a:rPr lang="en-US" dirty="0">
                <a:solidFill>
                  <a:schemeClr val="accent1"/>
                </a:solidFill>
              </a:rPr>
              <a:t>with other datasets</a:t>
            </a:r>
            <a:r>
              <a:rPr lang="en-US" dirty="0"/>
              <a:t>. Tim Berners-Lee defined four main principles for publishing data that can ensure a certain level of uniformity reflecting directly data’s usability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00B050"/>
                </a:solidFill>
              </a:rPr>
              <a:t>Make </a:t>
            </a:r>
            <a:r>
              <a:rPr lang="en-US" i="1" dirty="0">
                <a:solidFill>
                  <a:srgbClr val="00B050"/>
                </a:solidFill>
              </a:rPr>
              <a:t>the data available on the Web</a:t>
            </a:r>
            <a:r>
              <a:rPr lang="en-US" dirty="0"/>
              <a:t>: assign URIs to identify things.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50"/>
                </a:solidFill>
              </a:rPr>
              <a:t>Make </a:t>
            </a:r>
            <a:r>
              <a:rPr lang="en-US" i="1" dirty="0">
                <a:solidFill>
                  <a:srgbClr val="00B050"/>
                </a:solidFill>
              </a:rPr>
              <a:t>the data machine readable</a:t>
            </a:r>
            <a:r>
              <a:rPr lang="en-US" dirty="0"/>
              <a:t>: use HTTP URIs so that looking up these names is easy.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50"/>
                </a:solidFill>
              </a:rPr>
              <a:t>Use </a:t>
            </a:r>
            <a:r>
              <a:rPr lang="en-US" i="1" dirty="0">
                <a:solidFill>
                  <a:srgbClr val="00B050"/>
                </a:solidFill>
              </a:rPr>
              <a:t>publishing standards: </a:t>
            </a:r>
            <a:r>
              <a:rPr lang="en-US" dirty="0"/>
              <a:t>when the lookup is done provide useful information using standards like RDF.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B050"/>
                </a:solidFill>
              </a:rPr>
              <a:t>Link </a:t>
            </a:r>
            <a:r>
              <a:rPr lang="en-US" i="1" dirty="0">
                <a:solidFill>
                  <a:srgbClr val="00B050"/>
                </a:solidFill>
              </a:rPr>
              <a:t>your data</a:t>
            </a:r>
            <a:r>
              <a:rPr lang="en-US" dirty="0"/>
              <a:t>: include links to other resources to enable users to discover more things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686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 linked data quality classification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Building on </a:t>
            </a:r>
            <a:r>
              <a:rPr lang="en-US" dirty="0" smtClean="0"/>
              <a:t>previous principles</a:t>
            </a:r>
            <a:r>
              <a:rPr lang="en-US" dirty="0"/>
              <a:t>, we group the quality attributes into four main categories: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</a:rPr>
              <a:t>Quality </a:t>
            </a:r>
            <a:r>
              <a:rPr lang="en-US" b="1" dirty="0">
                <a:solidFill>
                  <a:schemeClr val="accent1"/>
                </a:solidFill>
              </a:rPr>
              <a:t>of the entities: </a:t>
            </a:r>
            <a:r>
              <a:rPr lang="en-US" dirty="0"/>
              <a:t>quality indicators that focus on the data at the instance level.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</a:rPr>
              <a:t>Quality </a:t>
            </a:r>
            <a:r>
              <a:rPr lang="en-US" b="1" dirty="0">
                <a:solidFill>
                  <a:schemeClr val="accent1"/>
                </a:solidFill>
              </a:rPr>
              <a:t>of the dataset: </a:t>
            </a:r>
            <a:r>
              <a:rPr lang="en-US" dirty="0"/>
              <a:t>quality indicators at the dataset level.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</a:rPr>
              <a:t>Quality </a:t>
            </a:r>
            <a:r>
              <a:rPr lang="en-US" b="1" dirty="0">
                <a:solidFill>
                  <a:schemeClr val="accent1"/>
                </a:solidFill>
              </a:rPr>
              <a:t>of the semantic model: </a:t>
            </a:r>
            <a:r>
              <a:rPr lang="en-US" dirty="0"/>
              <a:t>quality indicators that focus on the semantic models, vocabularies and ontologies.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</a:rPr>
              <a:t>Quality </a:t>
            </a:r>
            <a:r>
              <a:rPr lang="en-US" b="1" dirty="0">
                <a:solidFill>
                  <a:schemeClr val="accent1"/>
                </a:solidFill>
              </a:rPr>
              <a:t>of the linking process: </a:t>
            </a:r>
            <a:r>
              <a:rPr lang="en-US" dirty="0"/>
              <a:t>quality indicators that focus on the inbound and outbound links between datasets.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64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Modeling</a:t>
            </a:r>
            <a:r>
              <a:rPr lang="it-IT" dirty="0"/>
              <a:t> </a:t>
            </a:r>
            <a:r>
              <a:rPr lang="it-IT" dirty="0" err="1"/>
              <a:t>Quality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16224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Reusing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existing ontologies </a:t>
            </a:r>
            <a:r>
              <a:rPr lang="en-US" dirty="0"/>
              <a:t>is a common practice that Linked Data publishers are always trying to adopt.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ontologies and vocabularies development is often a long error-prone process especially when many contributors are working consecutively or </a:t>
            </a:r>
            <a:r>
              <a:rPr lang="en-US" dirty="0" smtClean="0"/>
              <a:t>collaboratively. This </a:t>
            </a:r>
            <a:r>
              <a:rPr lang="en-US" dirty="0"/>
              <a:t>can introduce deficiencies such as redundant concepts or conflicting </a:t>
            </a:r>
            <a:r>
              <a:rPr lang="en-US" dirty="0" smtClean="0"/>
              <a:t>relationships.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Getting </a:t>
            </a:r>
            <a:r>
              <a:rPr lang="en-US" dirty="0"/>
              <a:t>to choose the right ontology or vocabulary is vital to ensure modeling correctness and consistency.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964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it-IT" dirty="0" err="1" smtClean="0"/>
              <a:t>Introduction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it-IT" dirty="0" smtClean="0">
                <a:solidFill>
                  <a:schemeClr val="accent1"/>
                </a:solidFill>
              </a:rPr>
              <a:t>The </a:t>
            </a:r>
            <a:r>
              <a:rPr lang="it-IT" dirty="0" err="1" smtClean="0">
                <a:solidFill>
                  <a:schemeClr val="accent1"/>
                </a:solidFill>
              </a:rPr>
              <a:t>problem</a:t>
            </a:r>
            <a:r>
              <a:rPr lang="it-IT" dirty="0" smtClean="0">
                <a:solidFill>
                  <a:schemeClr val="accent1"/>
                </a:solidFill>
              </a:rPr>
              <a:t> of «</a:t>
            </a:r>
            <a:r>
              <a:rPr lang="it-IT" b="1" i="1" dirty="0" err="1" smtClean="0">
                <a:solidFill>
                  <a:schemeClr val="accent1"/>
                </a:solidFill>
              </a:rPr>
              <a:t>identity</a:t>
            </a:r>
            <a:r>
              <a:rPr lang="it-IT" dirty="0" smtClean="0">
                <a:solidFill>
                  <a:schemeClr val="accent1"/>
                </a:solidFill>
              </a:rPr>
              <a:t>» </a:t>
            </a:r>
            <a:r>
              <a:rPr lang="it-IT" dirty="0" err="1" smtClean="0">
                <a:solidFill>
                  <a:schemeClr val="accent1"/>
                </a:solidFill>
              </a:rPr>
              <a:t>is</a:t>
            </a:r>
            <a:r>
              <a:rPr lang="it-IT" dirty="0" smtClean="0">
                <a:solidFill>
                  <a:schemeClr val="accent1"/>
                </a:solidFill>
              </a:rPr>
              <a:t> an </a:t>
            </a:r>
            <a:r>
              <a:rPr lang="it-IT" dirty="0" err="1" smtClean="0">
                <a:solidFill>
                  <a:schemeClr val="accent1"/>
                </a:solidFill>
              </a:rPr>
              <a:t>outstanding</a:t>
            </a:r>
            <a:r>
              <a:rPr lang="it-IT" dirty="0" smtClean="0">
                <a:solidFill>
                  <a:schemeClr val="accent1"/>
                </a:solidFill>
              </a:rPr>
              <a:t> and </a:t>
            </a:r>
            <a:r>
              <a:rPr lang="it-IT" dirty="0" err="1" smtClean="0">
                <a:solidFill>
                  <a:schemeClr val="accent1"/>
                </a:solidFill>
              </a:rPr>
              <a:t>well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known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issue</a:t>
            </a:r>
            <a:r>
              <a:rPr lang="it-IT" dirty="0" smtClean="0">
                <a:solidFill>
                  <a:schemeClr val="accent1"/>
                </a:solidFill>
              </a:rPr>
              <a:t> in </a:t>
            </a:r>
            <a:r>
              <a:rPr lang="it-IT" dirty="0" err="1" smtClean="0">
                <a:solidFill>
                  <a:schemeClr val="accent1"/>
                </a:solidFill>
              </a:rPr>
              <a:t>artificial</a:t>
            </a:r>
            <a:r>
              <a:rPr lang="it-IT" dirty="0" smtClean="0">
                <a:solidFill>
                  <a:schemeClr val="accent1"/>
                </a:solidFill>
              </a:rPr>
              <a:t> intelligence.</a:t>
            </a:r>
          </a:p>
          <a:p>
            <a:pPr marL="0" indent="0" algn="ctr">
              <a:buNone/>
            </a:pPr>
            <a:endParaRPr lang="it-IT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dirty="0" smtClean="0"/>
              <a:t>In the web of </a:t>
            </a:r>
            <a:r>
              <a:rPr lang="it-IT" dirty="0" err="1" smtClean="0"/>
              <a:t>linked</a:t>
            </a:r>
            <a:r>
              <a:rPr lang="it-IT" dirty="0" smtClean="0"/>
              <a:t> data </a:t>
            </a:r>
            <a:r>
              <a:rPr lang="it-IT" dirty="0" err="1" smtClean="0"/>
              <a:t>is</a:t>
            </a:r>
            <a:r>
              <a:rPr lang="it-IT" dirty="0" smtClean="0"/>
              <a:t> the first time the </a:t>
            </a:r>
            <a:r>
              <a:rPr lang="it-IT" dirty="0" err="1" smtClean="0"/>
              <a:t>problem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encountered</a:t>
            </a:r>
            <a:r>
              <a:rPr lang="it-IT" dirty="0" smtClean="0"/>
              <a:t> by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individuals</a:t>
            </a:r>
            <a:r>
              <a:rPr lang="it-IT" dirty="0" smtClean="0"/>
              <a:t> </a:t>
            </a:r>
            <a:r>
              <a:rPr lang="it-IT" dirty="0" err="1" smtClean="0"/>
              <a:t>attempting</a:t>
            </a:r>
            <a:r>
              <a:rPr lang="it-IT" dirty="0" smtClean="0"/>
              <a:t> to </a:t>
            </a:r>
            <a:r>
              <a:rPr lang="it-IT" i="1" dirty="0" err="1" smtClean="0"/>
              <a:t>independently</a:t>
            </a:r>
            <a:r>
              <a:rPr lang="it-IT" dirty="0" smtClean="0"/>
              <a:t> </a:t>
            </a:r>
            <a:r>
              <a:rPr lang="it-IT" dirty="0" err="1" smtClean="0"/>
              <a:t>knit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knowledge</a:t>
            </a:r>
            <a:r>
              <a:rPr lang="it-IT" dirty="0" smtClean="0"/>
              <a:t> </a:t>
            </a:r>
            <a:r>
              <a:rPr lang="it-IT" dirty="0" err="1" smtClean="0"/>
              <a:t>representation</a:t>
            </a:r>
            <a:r>
              <a:rPr lang="it-IT" dirty="0" smtClean="0"/>
              <a:t> </a:t>
            </a:r>
            <a:r>
              <a:rPr lang="it-IT" dirty="0" err="1" smtClean="0"/>
              <a:t>together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standardized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i="1" dirty="0" err="1" smtClean="0"/>
              <a:t>owl:sameAs</a:t>
            </a:r>
            <a:r>
              <a:rPr lang="it-IT" i="1" dirty="0" smtClean="0"/>
              <a:t> </a:t>
            </a:r>
            <a:r>
              <a:rPr lang="it-IT" dirty="0" smtClean="0"/>
              <a:t>in </a:t>
            </a:r>
            <a:r>
              <a:rPr lang="it-IT" dirty="0" err="1" smtClean="0"/>
              <a:t>linked</a:t>
            </a:r>
            <a:r>
              <a:rPr lang="it-IT" dirty="0" smtClean="0"/>
              <a:t> data </a:t>
            </a:r>
            <a:r>
              <a:rPr lang="it-IT" dirty="0" err="1" smtClean="0"/>
              <a:t>tend</a:t>
            </a:r>
            <a:r>
              <a:rPr lang="it-IT" dirty="0" smtClean="0"/>
              <a:t> to be </a:t>
            </a:r>
            <a:r>
              <a:rPr lang="it-IT" dirty="0" err="1" smtClean="0"/>
              <a:t>mutually</a:t>
            </a:r>
            <a:r>
              <a:rPr lang="it-IT" dirty="0" smtClean="0"/>
              <a:t> </a:t>
            </a:r>
            <a:r>
              <a:rPr lang="it-IT" dirty="0" err="1" smtClean="0"/>
              <a:t>incompatible</a:t>
            </a:r>
            <a:r>
              <a:rPr lang="it-IT" dirty="0" smtClean="0"/>
              <a:t> and </a:t>
            </a:r>
            <a:r>
              <a:rPr lang="it-IT" dirty="0" err="1" smtClean="0"/>
              <a:t>almost</a:t>
            </a:r>
            <a:r>
              <a:rPr lang="it-IT" dirty="0" smtClean="0"/>
              <a:t> </a:t>
            </a:r>
            <a:r>
              <a:rPr lang="it-IT" dirty="0" err="1" smtClean="0"/>
              <a:t>always</a:t>
            </a:r>
            <a:r>
              <a:rPr lang="it-IT" dirty="0" smtClean="0"/>
              <a:t> violate the </a:t>
            </a:r>
            <a:r>
              <a:rPr lang="it-IT" dirty="0" err="1" smtClean="0"/>
              <a:t>strict</a:t>
            </a:r>
            <a:r>
              <a:rPr lang="it-IT" dirty="0" smtClean="0"/>
              <a:t> </a:t>
            </a:r>
            <a:r>
              <a:rPr lang="it-IT" dirty="0" err="1" smtClean="0"/>
              <a:t>logical</a:t>
            </a:r>
            <a:r>
              <a:rPr lang="it-IT" dirty="0" smtClean="0"/>
              <a:t> </a:t>
            </a:r>
            <a:r>
              <a:rPr lang="it-IT" dirty="0" err="1" smtClean="0"/>
              <a:t>semantics</a:t>
            </a:r>
            <a:r>
              <a:rPr lang="it-IT" dirty="0" smtClean="0"/>
              <a:t> of </a:t>
            </a:r>
            <a:r>
              <a:rPr lang="it-IT" dirty="0" err="1" smtClean="0"/>
              <a:t>identity</a:t>
            </a:r>
            <a:r>
              <a:rPr lang="it-IT" dirty="0" smtClean="0"/>
              <a:t> </a:t>
            </a:r>
            <a:r>
              <a:rPr lang="it-IT" dirty="0" err="1" smtClean="0"/>
              <a:t>demanded</a:t>
            </a:r>
            <a:r>
              <a:rPr lang="it-IT" dirty="0" smtClean="0"/>
              <a:t> by </a:t>
            </a:r>
            <a:r>
              <a:rPr lang="it-IT" i="1" dirty="0" err="1"/>
              <a:t>owl:sameAs</a:t>
            </a:r>
            <a:r>
              <a:rPr lang="it-IT" i="1" dirty="0"/>
              <a:t> 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665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Quality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Considering the large amount of available datasets in the Linked Open Data, users have a hard time trying to identify appropriate datasets that suit certain tasks.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most adopted approaches are based on link assessment.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Provenance-based </a:t>
            </a:r>
            <a:r>
              <a:rPr lang="en-US" dirty="0">
                <a:solidFill>
                  <a:schemeClr val="accent1"/>
                </a:solidFill>
              </a:rPr>
              <a:t>approaches and entity-based approaches </a:t>
            </a:r>
            <a:r>
              <a:rPr lang="en-US" dirty="0"/>
              <a:t>are also used to compute not only dataset rankings, but also rankings on the entity level.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994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Identity?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79591" y="1700808"/>
            <a:ext cx="8856984" cy="511256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problem</a:t>
            </a:r>
            <a:r>
              <a:rPr lang="it-IT" dirty="0" smtClean="0"/>
              <a:t> of </a:t>
            </a:r>
            <a:r>
              <a:rPr lang="it-IT" dirty="0" err="1" smtClean="0"/>
              <a:t>identity</a:t>
            </a:r>
            <a:r>
              <a:rPr lang="it-IT" dirty="0" smtClean="0"/>
              <a:t> </a:t>
            </a:r>
            <a:r>
              <a:rPr lang="it-IT" dirty="0" err="1" smtClean="0"/>
              <a:t>lies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within</a:t>
            </a:r>
            <a:r>
              <a:rPr lang="it-IT" dirty="0" smtClean="0"/>
              <a:t> </a:t>
            </a:r>
          </a:p>
          <a:p>
            <a:pPr marL="0" indent="0" algn="ctr">
              <a:buNone/>
            </a:pPr>
            <a:r>
              <a:rPr lang="it-IT" dirty="0" err="1" smtClean="0"/>
              <a:t>Linked</a:t>
            </a:r>
            <a:r>
              <a:rPr lang="it-IT" dirty="0" smtClean="0"/>
              <a:t> Data </a:t>
            </a:r>
            <a:r>
              <a:rPr lang="it-IT" i="1" dirty="0" smtClean="0"/>
              <a:t>per se</a:t>
            </a:r>
            <a:r>
              <a:rPr lang="it-IT" dirty="0" smtClean="0"/>
              <a:t>; </a:t>
            </a:r>
          </a:p>
          <a:p>
            <a:pPr marL="0" indent="0" algn="ctr">
              <a:buNone/>
            </a:pP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long-standing and </a:t>
            </a:r>
            <a:r>
              <a:rPr lang="it-IT" dirty="0" err="1" smtClean="0"/>
              <a:t>well-known</a:t>
            </a:r>
            <a:r>
              <a:rPr lang="it-IT" dirty="0" smtClean="0"/>
              <a:t> </a:t>
            </a:r>
            <a:r>
              <a:rPr lang="it-IT" dirty="0" err="1" smtClean="0"/>
              <a:t>issue</a:t>
            </a:r>
            <a:r>
              <a:rPr lang="it-IT" dirty="0" smtClean="0"/>
              <a:t> in </a:t>
            </a:r>
            <a:r>
              <a:rPr lang="it-IT" dirty="0" err="1" smtClean="0"/>
              <a:t>philosophy</a:t>
            </a:r>
            <a:r>
              <a:rPr lang="it-IT" dirty="0" smtClean="0"/>
              <a:t>: </a:t>
            </a:r>
          </a:p>
          <a:p>
            <a:pPr marL="0" indent="0" algn="ctr">
              <a:buNone/>
            </a:pPr>
            <a:r>
              <a:rPr lang="it-IT" dirty="0" smtClean="0">
                <a:solidFill>
                  <a:srgbClr val="FF0000"/>
                </a:solidFill>
              </a:rPr>
              <a:t>the </a:t>
            </a:r>
            <a:r>
              <a:rPr lang="it-IT" dirty="0" err="1" smtClean="0">
                <a:solidFill>
                  <a:srgbClr val="FF0000"/>
                </a:solidFill>
              </a:rPr>
              <a:t>problem</a:t>
            </a:r>
            <a:r>
              <a:rPr lang="it-IT" dirty="0" smtClean="0">
                <a:solidFill>
                  <a:srgbClr val="FF0000"/>
                </a:solidFill>
              </a:rPr>
              <a:t> of </a:t>
            </a:r>
            <a:r>
              <a:rPr lang="it-IT" dirty="0" err="1" smtClean="0">
                <a:solidFill>
                  <a:srgbClr val="FF0000"/>
                </a:solidFill>
              </a:rPr>
              <a:t>identity</a:t>
            </a:r>
            <a:r>
              <a:rPr lang="it-IT" dirty="0" smtClean="0">
                <a:solidFill>
                  <a:srgbClr val="FF0000"/>
                </a:solidFill>
              </a:rPr>
              <a:t> and </a:t>
            </a:r>
            <a:r>
              <a:rPr lang="it-IT" dirty="0" err="1" smtClean="0">
                <a:solidFill>
                  <a:srgbClr val="FF0000"/>
                </a:solidFill>
              </a:rPr>
              <a:t>reference</a:t>
            </a:r>
            <a:r>
              <a:rPr lang="it-IT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it-IT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it-IT" i="1" dirty="0" err="1" smtClean="0">
                <a:solidFill>
                  <a:schemeClr val="accent1"/>
                </a:solidFill>
              </a:rPr>
              <a:t>Owl:sameAs</a:t>
            </a:r>
            <a:r>
              <a:rPr lang="it-IT" dirty="0" smtClean="0"/>
              <a:t> </a:t>
            </a:r>
            <a:r>
              <a:rPr lang="it-IT" dirty="0" err="1" smtClean="0"/>
              <a:t>construct</a:t>
            </a:r>
            <a:r>
              <a:rPr lang="it-IT" dirty="0" smtClean="0"/>
              <a:t> </a:t>
            </a:r>
            <a:r>
              <a:rPr lang="it-IT" dirty="0" err="1" smtClean="0"/>
              <a:t>semantics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stating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</a:p>
          <a:p>
            <a:pPr marL="0" indent="0" algn="ctr">
              <a:buNone/>
            </a:pPr>
            <a:r>
              <a:rPr lang="it-IT" sz="3600" b="1" i="1" dirty="0" smtClean="0">
                <a:solidFill>
                  <a:schemeClr val="accent1"/>
                </a:solidFill>
              </a:rPr>
              <a:t>«</a:t>
            </a:r>
            <a:r>
              <a:rPr lang="it-IT" sz="3600" b="1" i="1" dirty="0" err="1" smtClean="0">
                <a:solidFill>
                  <a:schemeClr val="accent1"/>
                </a:solidFill>
              </a:rPr>
              <a:t>two</a:t>
            </a:r>
            <a:r>
              <a:rPr lang="it-IT" sz="3600" b="1" i="1" dirty="0" smtClean="0">
                <a:solidFill>
                  <a:schemeClr val="accent1"/>
                </a:solidFill>
              </a:rPr>
              <a:t> URI </a:t>
            </a:r>
            <a:r>
              <a:rPr lang="it-IT" sz="3600" b="1" i="1" dirty="0" err="1" smtClean="0">
                <a:solidFill>
                  <a:schemeClr val="accent1"/>
                </a:solidFill>
              </a:rPr>
              <a:t>references</a:t>
            </a:r>
            <a:r>
              <a:rPr lang="it-IT" sz="3600" b="1" i="1" dirty="0" smtClean="0">
                <a:solidFill>
                  <a:schemeClr val="accent1"/>
                </a:solidFill>
              </a:rPr>
              <a:t> </a:t>
            </a:r>
            <a:r>
              <a:rPr lang="it-IT" sz="3600" b="1" i="1" dirty="0" err="1" smtClean="0">
                <a:solidFill>
                  <a:schemeClr val="accent1"/>
                </a:solidFill>
              </a:rPr>
              <a:t>actually</a:t>
            </a:r>
            <a:r>
              <a:rPr lang="it-IT" sz="3600" b="1" i="1" dirty="0" smtClean="0">
                <a:solidFill>
                  <a:schemeClr val="accent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it-IT" sz="3600" b="1" i="1" dirty="0" err="1" smtClean="0">
                <a:solidFill>
                  <a:schemeClr val="accent1"/>
                </a:solidFill>
              </a:rPr>
              <a:t>refer</a:t>
            </a:r>
            <a:r>
              <a:rPr lang="it-IT" sz="3600" b="1" i="1" dirty="0" smtClean="0">
                <a:solidFill>
                  <a:schemeClr val="accent1"/>
                </a:solidFill>
              </a:rPr>
              <a:t> to the </a:t>
            </a:r>
            <a:r>
              <a:rPr lang="it-IT" sz="3600" b="1" i="1" dirty="0" err="1" smtClean="0">
                <a:solidFill>
                  <a:schemeClr val="accent1"/>
                </a:solidFill>
              </a:rPr>
              <a:t>same</a:t>
            </a:r>
            <a:r>
              <a:rPr lang="it-IT" sz="3600" b="1" i="1" dirty="0" smtClean="0">
                <a:solidFill>
                  <a:schemeClr val="accent1"/>
                </a:solidFill>
              </a:rPr>
              <a:t> </a:t>
            </a:r>
            <a:r>
              <a:rPr lang="it-IT" sz="3600" b="1" i="1" dirty="0" err="1" smtClean="0">
                <a:solidFill>
                  <a:schemeClr val="accent1"/>
                </a:solidFill>
              </a:rPr>
              <a:t>thing</a:t>
            </a:r>
            <a:r>
              <a:rPr lang="it-IT" sz="3600" b="1" i="1" dirty="0" smtClean="0">
                <a:solidFill>
                  <a:schemeClr val="accent1"/>
                </a:solidFill>
              </a:rPr>
              <a:t> and </a:t>
            </a:r>
          </a:p>
          <a:p>
            <a:pPr marL="0" indent="0" algn="ctr">
              <a:buNone/>
            </a:pPr>
            <a:r>
              <a:rPr lang="it-IT" sz="3600" b="1" i="1" dirty="0">
                <a:solidFill>
                  <a:schemeClr val="accent1"/>
                </a:solidFill>
              </a:rPr>
              <a:t>s</a:t>
            </a:r>
            <a:r>
              <a:rPr lang="it-IT" sz="3600" b="1" i="1" dirty="0" smtClean="0">
                <a:solidFill>
                  <a:schemeClr val="accent1"/>
                </a:solidFill>
              </a:rPr>
              <a:t>hare </a:t>
            </a:r>
            <a:r>
              <a:rPr lang="it-IT" sz="3600" b="1" i="1" dirty="0" err="1" smtClean="0">
                <a:solidFill>
                  <a:schemeClr val="accent1"/>
                </a:solidFill>
              </a:rPr>
              <a:t>all</a:t>
            </a:r>
            <a:r>
              <a:rPr lang="it-IT" sz="3600" b="1" i="1" dirty="0" smtClean="0">
                <a:solidFill>
                  <a:schemeClr val="accent1"/>
                </a:solidFill>
              </a:rPr>
              <a:t> the </a:t>
            </a:r>
            <a:r>
              <a:rPr lang="it-IT" sz="3600" b="1" i="1" dirty="0" err="1" smtClean="0">
                <a:solidFill>
                  <a:schemeClr val="accent1"/>
                </a:solidFill>
              </a:rPr>
              <a:t>same</a:t>
            </a:r>
            <a:r>
              <a:rPr lang="it-IT" sz="3600" b="1" i="1" dirty="0" smtClean="0">
                <a:solidFill>
                  <a:schemeClr val="accent1"/>
                </a:solidFill>
              </a:rPr>
              <a:t> </a:t>
            </a:r>
            <a:r>
              <a:rPr lang="it-IT" sz="3600" b="1" i="1" dirty="0" err="1" smtClean="0">
                <a:solidFill>
                  <a:schemeClr val="accent1"/>
                </a:solidFill>
              </a:rPr>
              <a:t>properties</a:t>
            </a:r>
            <a:r>
              <a:rPr lang="it-IT" sz="3600" b="1" i="1" dirty="0" smtClean="0">
                <a:solidFill>
                  <a:schemeClr val="accent1"/>
                </a:solidFill>
              </a:rPr>
              <a:t> »</a:t>
            </a:r>
            <a:endParaRPr lang="it-IT" sz="36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6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smtClean="0"/>
              <a:t>Identity </a:t>
            </a:r>
            <a:r>
              <a:rPr lang="it-IT" sz="3200" i="1" dirty="0" smtClean="0"/>
              <a:t>on the web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783357"/>
            <a:ext cx="8496944" cy="50746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it-IT" i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it-IT" i="1" dirty="0" err="1" smtClean="0">
                <a:solidFill>
                  <a:schemeClr val="accent1"/>
                </a:solidFill>
              </a:rPr>
              <a:t>Owl:sameAs</a:t>
            </a:r>
            <a:r>
              <a:rPr lang="it-IT" dirty="0" smtClean="0"/>
              <a:t> can be </a:t>
            </a:r>
            <a:r>
              <a:rPr lang="it-IT" dirty="0" err="1" smtClean="0"/>
              <a:t>considered</a:t>
            </a:r>
            <a:r>
              <a:rPr lang="it-IT" dirty="0" smtClean="0"/>
              <a:t> just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type</a:t>
            </a:r>
            <a:r>
              <a:rPr lang="it-IT" dirty="0" smtClean="0"/>
              <a:t> of </a:t>
            </a:r>
          </a:p>
          <a:p>
            <a:pPr marL="0" indent="0" algn="ctr">
              <a:buNone/>
            </a:pPr>
            <a:r>
              <a:rPr lang="it-IT" dirty="0" smtClean="0"/>
              <a:t>«</a:t>
            </a:r>
            <a:r>
              <a:rPr lang="it-IT" i="1" dirty="0" err="1" smtClean="0">
                <a:solidFill>
                  <a:srgbClr val="00B050"/>
                </a:solidFill>
              </a:rPr>
              <a:t>identity</a:t>
            </a:r>
            <a:r>
              <a:rPr lang="it-IT" i="1" dirty="0" smtClean="0">
                <a:solidFill>
                  <a:srgbClr val="00B050"/>
                </a:solidFill>
              </a:rPr>
              <a:t> link</a:t>
            </a:r>
            <a:r>
              <a:rPr lang="it-IT" dirty="0" smtClean="0"/>
              <a:t>»</a:t>
            </a:r>
          </a:p>
          <a:p>
            <a:pPr marL="0" indent="0">
              <a:buNone/>
            </a:pPr>
            <a:r>
              <a:rPr lang="it-IT" dirty="0" smtClean="0"/>
              <a:t>a </a:t>
            </a:r>
            <a:r>
              <a:rPr lang="it-IT" dirty="0"/>
              <a:t>link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declares</a:t>
            </a:r>
            <a:r>
              <a:rPr lang="it-IT" dirty="0" smtClean="0"/>
              <a:t> </a:t>
            </a:r>
            <a:r>
              <a:rPr lang="it-IT" i="1" dirty="0" err="1" smtClean="0"/>
              <a:t>two</a:t>
            </a:r>
            <a:r>
              <a:rPr lang="it-IT" i="1" dirty="0" smtClean="0"/>
              <a:t> </a:t>
            </a:r>
            <a:r>
              <a:rPr lang="it-IT" i="1" dirty="0" err="1" smtClean="0"/>
              <a:t>items</a:t>
            </a:r>
            <a:r>
              <a:rPr lang="it-IT" i="1" dirty="0" smtClean="0"/>
              <a:t>/</a:t>
            </a:r>
            <a:r>
              <a:rPr lang="it-IT" i="1" dirty="0" err="1" smtClean="0"/>
              <a:t>individuals</a:t>
            </a:r>
            <a:r>
              <a:rPr lang="it-IT" i="1" dirty="0" smtClean="0"/>
              <a:t> </a:t>
            </a:r>
            <a:r>
              <a:rPr lang="it-IT" dirty="0" smtClean="0"/>
              <a:t>to be </a:t>
            </a:r>
            <a:r>
              <a:rPr lang="it-IT" dirty="0" err="1" smtClean="0"/>
              <a:t>identical</a:t>
            </a:r>
            <a:r>
              <a:rPr lang="it-IT" dirty="0" smtClean="0"/>
              <a:t> </a:t>
            </a:r>
            <a:r>
              <a:rPr lang="it-IT" u="sng" dirty="0" smtClean="0"/>
              <a:t>in some fashion</a:t>
            </a:r>
            <a:r>
              <a:rPr lang="it-IT" dirty="0" smtClean="0"/>
              <a:t> or </a:t>
            </a:r>
            <a:r>
              <a:rPr lang="it-IT" dirty="0" err="1" smtClean="0"/>
              <a:t>otherwise</a:t>
            </a:r>
            <a:r>
              <a:rPr lang="it-IT" dirty="0" smtClean="0"/>
              <a:t> </a:t>
            </a:r>
            <a:r>
              <a:rPr lang="it-IT" u="sng" dirty="0" err="1"/>
              <a:t>closely</a:t>
            </a:r>
            <a:r>
              <a:rPr lang="it-IT" u="sng" dirty="0"/>
              <a:t> </a:t>
            </a:r>
            <a:r>
              <a:rPr lang="it-IT" u="sng" dirty="0" err="1" smtClean="0"/>
              <a:t>related</a:t>
            </a:r>
            <a:r>
              <a:rPr lang="it-IT" u="sng" dirty="0" smtClean="0"/>
              <a:t> </a:t>
            </a:r>
          </a:p>
          <a:p>
            <a:pPr marL="0" indent="0">
              <a:buNone/>
            </a:pPr>
            <a:endParaRPr lang="it-IT" sz="2600" dirty="0" smtClean="0"/>
          </a:p>
          <a:p>
            <a:pPr marL="0" indent="0">
              <a:buNone/>
            </a:pPr>
            <a:r>
              <a:rPr lang="it-IT" sz="2600" i="1" dirty="0" err="1" smtClean="0"/>
              <a:t>identity</a:t>
            </a:r>
            <a:r>
              <a:rPr lang="it-IT" sz="2600" i="1" dirty="0" smtClean="0"/>
              <a:t> </a:t>
            </a:r>
            <a:r>
              <a:rPr lang="it-IT" sz="2600" i="1" dirty="0" err="1" smtClean="0"/>
              <a:t>links</a:t>
            </a:r>
            <a:r>
              <a:rPr lang="it-IT" sz="2600" i="1" dirty="0" smtClean="0"/>
              <a:t> </a:t>
            </a:r>
            <a:r>
              <a:rPr lang="it-IT" sz="2600" dirty="0" err="1" smtClean="0"/>
              <a:t>define</a:t>
            </a:r>
            <a:r>
              <a:rPr lang="it-IT" sz="2600" dirty="0" smtClean="0"/>
              <a:t> </a:t>
            </a:r>
            <a:r>
              <a:rPr lang="it-IT" sz="2600" dirty="0" err="1" smtClean="0"/>
              <a:t>two</a:t>
            </a:r>
            <a:r>
              <a:rPr lang="it-IT" sz="2600" dirty="0" smtClean="0"/>
              <a:t> </a:t>
            </a:r>
            <a:r>
              <a:rPr lang="it-IT" sz="2600" dirty="0" err="1" smtClean="0"/>
              <a:t>individuals</a:t>
            </a:r>
            <a:r>
              <a:rPr lang="it-IT" sz="2600" dirty="0" smtClean="0"/>
              <a:t> to be </a:t>
            </a:r>
            <a:r>
              <a:rPr lang="it-IT" sz="2600" dirty="0" err="1" smtClean="0"/>
              <a:t>identical</a:t>
            </a:r>
            <a:r>
              <a:rPr lang="it-IT" sz="2600" dirty="0" smtClean="0"/>
              <a:t> or </a:t>
            </a:r>
            <a:r>
              <a:rPr lang="it-IT" sz="2600" dirty="0" err="1" smtClean="0"/>
              <a:t>otherwise</a:t>
            </a:r>
            <a:r>
              <a:rPr lang="it-IT" sz="2600" dirty="0" smtClean="0"/>
              <a:t> </a:t>
            </a:r>
            <a:r>
              <a:rPr lang="it-IT" sz="2600" dirty="0" err="1" smtClean="0"/>
              <a:t>closely</a:t>
            </a:r>
            <a:r>
              <a:rPr lang="it-IT" sz="2600" dirty="0" smtClean="0"/>
              <a:t> </a:t>
            </a:r>
            <a:r>
              <a:rPr lang="it-IT" sz="2600" dirty="0" err="1" smtClean="0"/>
              <a:t>related</a:t>
            </a:r>
            <a:r>
              <a:rPr lang="it-IT" sz="2600" dirty="0" smtClean="0"/>
              <a:t> </a:t>
            </a:r>
            <a:r>
              <a:rPr lang="it-IT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</a:t>
            </a:r>
            <a:r>
              <a:rPr lang="it-IT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diverse and </a:t>
            </a:r>
            <a:r>
              <a:rPr lang="it-IT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heterogeneous</a:t>
            </a:r>
            <a:r>
              <a:rPr lang="it-IT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data-sets. </a:t>
            </a:r>
          </a:p>
          <a:p>
            <a:pPr marL="0" indent="0">
              <a:buNone/>
            </a:pPr>
            <a:r>
              <a:rPr lang="it-IT" sz="2600" dirty="0" err="1" smtClean="0"/>
              <a:t>It</a:t>
            </a:r>
            <a:r>
              <a:rPr lang="it-IT" sz="2600" dirty="0" smtClean="0"/>
              <a:t>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 smtClean="0"/>
              <a:t>unrealistic</a:t>
            </a:r>
            <a:r>
              <a:rPr lang="it-IT" sz="2600" dirty="0" smtClean="0"/>
              <a:t> to assume </a:t>
            </a:r>
            <a:r>
              <a:rPr lang="it-IT" sz="2600" dirty="0" err="1" smtClean="0"/>
              <a:t>everybody</a:t>
            </a:r>
            <a:r>
              <a:rPr lang="it-IT" sz="2600" dirty="0" smtClean="0"/>
              <a:t> </a:t>
            </a:r>
            <a:r>
              <a:rPr lang="it-IT" sz="2600" dirty="0" err="1" smtClean="0"/>
              <a:t>will</a:t>
            </a:r>
            <a:r>
              <a:rPr lang="it-IT" sz="2600" dirty="0" smtClean="0"/>
              <a:t> use the </a:t>
            </a:r>
            <a:r>
              <a:rPr lang="it-IT" sz="2600" dirty="0" err="1" smtClean="0"/>
              <a:t>same</a:t>
            </a:r>
            <a:r>
              <a:rPr lang="it-IT" sz="2600" dirty="0" smtClean="0"/>
              <a:t> </a:t>
            </a:r>
            <a:r>
              <a:rPr lang="it-IT" sz="2600" dirty="0" err="1" smtClean="0"/>
              <a:t>name</a:t>
            </a:r>
            <a:r>
              <a:rPr lang="it-IT" sz="2600" dirty="0" smtClean="0"/>
              <a:t> to </a:t>
            </a:r>
            <a:r>
              <a:rPr lang="it-IT" sz="2600" dirty="0" err="1" smtClean="0"/>
              <a:t>refer</a:t>
            </a:r>
            <a:r>
              <a:rPr lang="it-IT" sz="2600" dirty="0" smtClean="0"/>
              <a:t> to </a:t>
            </a:r>
            <a:r>
              <a:rPr lang="it-IT" sz="2600" dirty="0" err="1" smtClean="0"/>
              <a:t>individuals</a:t>
            </a:r>
            <a:r>
              <a:rPr lang="it-IT" sz="2600" dirty="0" smtClean="0"/>
              <a:t>. In </a:t>
            </a:r>
            <a:r>
              <a:rPr lang="it-IT" sz="2600" dirty="0" err="1" smtClean="0"/>
              <a:t>fact</a:t>
            </a:r>
            <a:r>
              <a:rPr lang="it-IT" sz="2600" dirty="0" smtClean="0"/>
              <a:t> </a:t>
            </a:r>
            <a:r>
              <a:rPr lang="it-IT" sz="2600" dirty="0" err="1" smtClean="0"/>
              <a:t>it</a:t>
            </a:r>
            <a:r>
              <a:rPr lang="it-IT" sz="2600" dirty="0" smtClean="0"/>
              <a:t> </a:t>
            </a:r>
            <a:r>
              <a:rPr lang="it-IT" sz="2600" dirty="0" err="1" smtClean="0"/>
              <a:t>would</a:t>
            </a:r>
            <a:r>
              <a:rPr lang="it-IT" sz="2600" dirty="0" smtClean="0"/>
              <a:t> </a:t>
            </a:r>
            <a:r>
              <a:rPr lang="it-IT" sz="2600" dirty="0" err="1" smtClean="0"/>
              <a:t>require</a:t>
            </a:r>
            <a:r>
              <a:rPr lang="it-IT" sz="2600" dirty="0" smtClean="0"/>
              <a:t> some </a:t>
            </a:r>
            <a:r>
              <a:rPr lang="it-IT" sz="2600" dirty="0" err="1" smtClean="0"/>
              <a:t>grand</a:t>
            </a:r>
            <a:r>
              <a:rPr lang="it-IT" sz="2600" dirty="0" smtClean="0"/>
              <a:t> design </a:t>
            </a:r>
            <a:r>
              <a:rPr lang="it-IT" sz="2600" dirty="0" err="1" smtClean="0"/>
              <a:t>which</a:t>
            </a:r>
            <a:r>
              <a:rPr lang="it-IT" sz="2600" dirty="0" smtClean="0"/>
              <a:t> </a:t>
            </a:r>
            <a:r>
              <a:rPr lang="it-IT" sz="2600" dirty="0" err="1" smtClean="0"/>
              <a:t>is</a:t>
            </a:r>
            <a:r>
              <a:rPr lang="it-IT" sz="2600" dirty="0" smtClean="0"/>
              <a:t> </a:t>
            </a:r>
            <a:r>
              <a:rPr lang="it-IT" sz="2600" dirty="0" err="1" smtClean="0"/>
              <a:t>contrary</a:t>
            </a:r>
            <a:r>
              <a:rPr lang="it-IT" sz="2600" dirty="0" smtClean="0"/>
              <a:t> to the </a:t>
            </a:r>
            <a:r>
              <a:rPr lang="it-IT" sz="2600" dirty="0" err="1" smtClean="0"/>
              <a:t>spirit</a:t>
            </a:r>
            <a:r>
              <a:rPr lang="it-IT" sz="2600" dirty="0" smtClean="0"/>
              <a:t> of the web. (Ex: prof. Pazienza, </a:t>
            </a:r>
            <a:r>
              <a:rPr lang="it-IT" sz="2600" dirty="0" err="1" smtClean="0"/>
              <a:t>mother</a:t>
            </a:r>
            <a:r>
              <a:rPr lang="it-IT" sz="2600" dirty="0" smtClean="0"/>
              <a:t> of the bride, … )</a:t>
            </a:r>
            <a:endParaRPr lang="it-IT" sz="26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084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Leibnitz law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smtClean="0">
                <a:solidFill>
                  <a:schemeClr val="accent1"/>
                </a:solidFill>
              </a:rPr>
              <a:t>a)</a:t>
            </a:r>
            <a:endParaRPr lang="it-IT" dirty="0">
              <a:solidFill>
                <a:schemeClr val="accent1"/>
              </a:solidFill>
            </a:endParaRPr>
          </a:p>
          <a:p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i="1" dirty="0" smtClean="0">
                <a:solidFill>
                  <a:schemeClr val="accent1"/>
                </a:solidFill>
              </a:rPr>
              <a:t>x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identical</a:t>
            </a:r>
            <a:r>
              <a:rPr lang="it-IT" dirty="0" smtClean="0"/>
              <a:t> to </a:t>
            </a:r>
            <a:r>
              <a:rPr lang="it-IT" i="1" dirty="0">
                <a:solidFill>
                  <a:schemeClr val="accent1"/>
                </a:solidFill>
              </a:rPr>
              <a:t>y</a:t>
            </a:r>
            <a:r>
              <a:rPr lang="it-IT" dirty="0" smtClean="0"/>
              <a:t>, </a:t>
            </a:r>
            <a:endParaRPr lang="it-IT" dirty="0"/>
          </a:p>
          <a:p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must be some </a:t>
            </a:r>
            <a:r>
              <a:rPr lang="it-IT" b="1" i="1" dirty="0" err="1" smtClean="0">
                <a:solidFill>
                  <a:schemeClr val="accent1"/>
                </a:solidFill>
              </a:rPr>
              <a:t>property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do </a:t>
            </a:r>
            <a:r>
              <a:rPr lang="it-IT" dirty="0" err="1" smtClean="0"/>
              <a:t>not</a:t>
            </a:r>
            <a:r>
              <a:rPr lang="it-IT" dirty="0" smtClean="0"/>
              <a:t> share.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solidFill>
                  <a:schemeClr val="accent1"/>
                </a:solidFill>
              </a:rPr>
              <a:t>b)</a:t>
            </a:r>
          </a:p>
          <a:p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i="1" dirty="0">
                <a:solidFill>
                  <a:schemeClr val="accent1"/>
                </a:solidFill>
              </a:rPr>
              <a:t>x</a:t>
            </a:r>
            <a:r>
              <a:rPr lang="it-IT" i="1" dirty="0"/>
              <a:t> </a:t>
            </a:r>
            <a:r>
              <a:rPr lang="it-IT" dirty="0" smtClean="0"/>
              <a:t>and </a:t>
            </a:r>
            <a:r>
              <a:rPr lang="it-IT" i="1" dirty="0">
                <a:solidFill>
                  <a:schemeClr val="accent1"/>
                </a:solidFill>
              </a:rPr>
              <a:t>y</a:t>
            </a:r>
            <a:r>
              <a:rPr lang="it-IT" i="1" dirty="0"/>
              <a:t> </a:t>
            </a:r>
            <a:r>
              <a:rPr lang="it-IT" dirty="0" smtClean="0"/>
              <a:t>share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b="1" i="1" dirty="0" err="1">
                <a:solidFill>
                  <a:schemeClr val="accent1"/>
                </a:solidFill>
              </a:rPr>
              <a:t>properties</a:t>
            </a:r>
            <a:r>
              <a:rPr lang="it-IT" dirty="0" smtClean="0"/>
              <a:t> (i.e. </a:t>
            </a:r>
            <a:r>
              <a:rPr lang="it-IT" dirty="0" err="1" smtClean="0"/>
              <a:t>they</a:t>
            </a:r>
            <a:r>
              <a:rPr lang="it-IT" dirty="0" smtClean="0"/>
              <a:t> are </a:t>
            </a:r>
            <a:r>
              <a:rPr lang="it-IT" dirty="0" err="1" smtClean="0"/>
              <a:t>indiscernible</a:t>
            </a:r>
            <a:r>
              <a:rPr lang="it-IT" dirty="0" smtClean="0"/>
              <a:t>) </a:t>
            </a:r>
          </a:p>
          <a:p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are </a:t>
            </a:r>
            <a:r>
              <a:rPr lang="it-IT" dirty="0" err="1" smtClean="0"/>
              <a:t>identical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30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temporal</a:t>
            </a:r>
            <a:r>
              <a:rPr lang="it-IT" dirty="0" smtClean="0"/>
              <a:t> </a:t>
            </a:r>
            <a:r>
              <a:rPr lang="it-IT" dirty="0" err="1" smtClean="0"/>
              <a:t>spatial</a:t>
            </a:r>
            <a:r>
              <a:rPr lang="it-IT" dirty="0" smtClean="0"/>
              <a:t> </a:t>
            </a:r>
            <a:r>
              <a:rPr lang="it-IT" dirty="0" err="1" smtClean="0"/>
              <a:t>coordinates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8032" y="1627584"/>
            <a:ext cx="8748464" cy="52578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it-IT" b="1" i="1" dirty="0" err="1" smtClean="0">
                <a:solidFill>
                  <a:schemeClr val="accent1"/>
                </a:solidFill>
              </a:rPr>
              <a:t>Is</a:t>
            </a:r>
            <a:r>
              <a:rPr lang="it-IT" b="1" i="1" dirty="0" smtClean="0">
                <a:solidFill>
                  <a:schemeClr val="accent1"/>
                </a:solidFill>
              </a:rPr>
              <a:t> Tim </a:t>
            </a:r>
            <a:r>
              <a:rPr lang="it-IT" b="1" i="1" dirty="0" err="1" smtClean="0">
                <a:solidFill>
                  <a:schemeClr val="accent1"/>
                </a:solidFill>
              </a:rPr>
              <a:t>Berners</a:t>
            </a:r>
            <a:r>
              <a:rPr lang="it-IT" b="1" i="1" dirty="0" smtClean="0">
                <a:solidFill>
                  <a:schemeClr val="accent1"/>
                </a:solidFill>
              </a:rPr>
              <a:t>-Lee </a:t>
            </a:r>
            <a:r>
              <a:rPr lang="it-IT" b="1" i="1" dirty="0" err="1" smtClean="0">
                <a:solidFill>
                  <a:schemeClr val="accent1"/>
                </a:solidFill>
              </a:rPr>
              <a:t>as</a:t>
            </a:r>
            <a:r>
              <a:rPr lang="it-IT" b="1" i="1" dirty="0" smtClean="0">
                <a:solidFill>
                  <a:schemeClr val="accent1"/>
                </a:solidFill>
              </a:rPr>
              <a:t> an </a:t>
            </a:r>
            <a:r>
              <a:rPr lang="it-IT" b="1" i="1" dirty="0" err="1" smtClean="0">
                <a:solidFill>
                  <a:schemeClr val="accent1"/>
                </a:solidFill>
              </a:rPr>
              <a:t>adult</a:t>
            </a:r>
            <a:r>
              <a:rPr lang="it-IT" b="1" i="1" dirty="0" smtClean="0">
                <a:solidFill>
                  <a:schemeClr val="accent1"/>
                </a:solidFill>
              </a:rPr>
              <a:t> the </a:t>
            </a:r>
            <a:r>
              <a:rPr lang="it-IT" b="1" i="1" dirty="0" err="1" smtClean="0">
                <a:solidFill>
                  <a:schemeClr val="accent1"/>
                </a:solidFill>
              </a:rPr>
              <a:t>same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as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it-IT" b="1" i="1" dirty="0" smtClean="0">
                <a:solidFill>
                  <a:schemeClr val="accent1"/>
                </a:solidFill>
              </a:rPr>
              <a:t>Tim </a:t>
            </a:r>
            <a:r>
              <a:rPr lang="it-IT" b="1" i="1" dirty="0" err="1">
                <a:solidFill>
                  <a:schemeClr val="accent1"/>
                </a:solidFill>
              </a:rPr>
              <a:t>Berners</a:t>
            </a:r>
            <a:r>
              <a:rPr lang="it-IT" b="1" i="1" dirty="0">
                <a:solidFill>
                  <a:schemeClr val="accent1"/>
                </a:solidFill>
              </a:rPr>
              <a:t>-Lee </a:t>
            </a:r>
            <a:r>
              <a:rPr lang="it-IT" b="1" i="1" dirty="0" smtClean="0">
                <a:solidFill>
                  <a:schemeClr val="accent1"/>
                </a:solidFill>
              </a:rPr>
              <a:t>of </a:t>
            </a:r>
            <a:r>
              <a:rPr lang="it-IT" b="1" i="1" dirty="0" err="1" smtClean="0">
                <a:solidFill>
                  <a:schemeClr val="accent1"/>
                </a:solidFill>
              </a:rPr>
              <a:t>five</a:t>
            </a:r>
            <a:r>
              <a:rPr lang="it-IT" b="1" i="1" dirty="0" smtClean="0">
                <a:solidFill>
                  <a:schemeClr val="accent1"/>
                </a:solidFill>
              </a:rPr>
              <a:t> minutes ago? </a:t>
            </a:r>
          </a:p>
          <a:p>
            <a:pPr marL="0" indent="0" algn="ctr">
              <a:buNone/>
            </a:pPr>
            <a:r>
              <a:rPr lang="it-IT" i="1" dirty="0" smtClean="0">
                <a:solidFill>
                  <a:schemeClr val="accent1"/>
                </a:solidFill>
              </a:rPr>
              <a:t>Or </a:t>
            </a:r>
            <a:r>
              <a:rPr lang="it-IT" i="1" dirty="0" err="1" smtClean="0">
                <a:solidFill>
                  <a:schemeClr val="accent1"/>
                </a:solidFill>
              </a:rPr>
              <a:t>as</a:t>
            </a:r>
            <a:r>
              <a:rPr lang="it-IT" i="1" dirty="0" smtClean="0">
                <a:solidFill>
                  <a:schemeClr val="accent1"/>
                </a:solidFill>
              </a:rPr>
              <a:t> a </a:t>
            </a:r>
            <a:r>
              <a:rPr lang="it-IT" i="1" dirty="0" err="1" smtClean="0">
                <a:solidFill>
                  <a:schemeClr val="accent1"/>
                </a:solidFill>
              </a:rPr>
              <a:t>child</a:t>
            </a:r>
            <a:r>
              <a:rPr lang="it-IT" i="1" dirty="0" smtClean="0">
                <a:solidFill>
                  <a:schemeClr val="accent1"/>
                </a:solidFill>
              </a:rPr>
              <a:t>? </a:t>
            </a:r>
          </a:p>
          <a:p>
            <a:pPr marL="0" indent="0" algn="ctr">
              <a:buNone/>
            </a:pPr>
            <a:r>
              <a:rPr lang="it-IT" i="1" dirty="0" smtClean="0">
                <a:solidFill>
                  <a:schemeClr val="accent1"/>
                </a:solidFill>
              </a:rPr>
              <a:t>Or </a:t>
            </a:r>
            <a:r>
              <a:rPr lang="it-IT" i="1" dirty="0" err="1" smtClean="0">
                <a:solidFill>
                  <a:schemeClr val="accent1"/>
                </a:solidFill>
              </a:rPr>
              <a:t>if</a:t>
            </a:r>
            <a:r>
              <a:rPr lang="it-IT" i="1" dirty="0" smtClean="0">
                <a:solidFill>
                  <a:schemeClr val="accent1"/>
                </a:solidFill>
              </a:rPr>
              <a:t> he </a:t>
            </a:r>
            <a:r>
              <a:rPr lang="it-IT" i="1" dirty="0" err="1" smtClean="0">
                <a:solidFill>
                  <a:schemeClr val="accent1"/>
                </a:solidFill>
              </a:rPr>
              <a:t>lost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i="1" dirty="0" err="1" smtClean="0">
                <a:solidFill>
                  <a:schemeClr val="accent1"/>
                </a:solidFill>
              </a:rPr>
              <a:t>his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i="1" dirty="0" err="1" smtClean="0">
                <a:solidFill>
                  <a:schemeClr val="accent1"/>
                </a:solidFill>
              </a:rPr>
              <a:t>arm</a:t>
            </a:r>
            <a:r>
              <a:rPr lang="it-IT" i="1" dirty="0" smtClean="0">
                <a:solidFill>
                  <a:schemeClr val="accent1"/>
                </a:solidFill>
              </a:rPr>
              <a:t>?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In the </a:t>
            </a:r>
            <a:r>
              <a:rPr lang="it-IT" dirty="0" err="1" smtClean="0"/>
              <a:t>engineering</a:t>
            </a:r>
            <a:r>
              <a:rPr lang="it-IT" dirty="0" smtClean="0"/>
              <a:t> discipline of </a:t>
            </a:r>
            <a:r>
              <a:rPr lang="it-IT" dirty="0" err="1" smtClean="0"/>
              <a:t>knowledge</a:t>
            </a:r>
            <a:r>
              <a:rPr lang="it-IT" dirty="0" smtClean="0"/>
              <a:t> </a:t>
            </a:r>
            <a:r>
              <a:rPr lang="it-IT" dirty="0" err="1" smtClean="0"/>
              <a:t>representation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never</a:t>
            </a:r>
            <a:r>
              <a:rPr lang="it-IT" dirty="0" smtClean="0"/>
              <a:t> enumerate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err="1" smtClean="0"/>
              <a:t>As</a:t>
            </a:r>
            <a:r>
              <a:rPr lang="it-IT" dirty="0" smtClean="0"/>
              <a:t> a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have</a:t>
            </a:r>
            <a:r>
              <a:rPr lang="it-IT" dirty="0" smtClean="0"/>
              <a:t> some </a:t>
            </a:r>
            <a:r>
              <a:rPr lang="it-IT" dirty="0" err="1" smtClean="0"/>
              <a:t>properties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those</a:t>
            </a:r>
            <a:r>
              <a:rPr lang="it-IT" dirty="0" smtClean="0"/>
              <a:t> </a:t>
            </a:r>
            <a:r>
              <a:rPr lang="it-IT" dirty="0" err="1" smtClean="0"/>
              <a:t>necessary</a:t>
            </a:r>
            <a:r>
              <a:rPr lang="it-IT" dirty="0" smtClean="0"/>
              <a:t> for </a:t>
            </a:r>
            <a:r>
              <a:rPr lang="it-IT" dirty="0" err="1" smtClean="0"/>
              <a:t>identity</a:t>
            </a:r>
            <a:r>
              <a:rPr lang="it-IT" dirty="0" smtClean="0"/>
              <a:t>, </a:t>
            </a:r>
            <a:r>
              <a:rPr lang="it-IT" i="1" dirty="0" smtClean="0">
                <a:solidFill>
                  <a:schemeClr val="accent1"/>
                </a:solidFill>
              </a:rPr>
              <a:t>an </a:t>
            </a:r>
            <a:r>
              <a:rPr lang="it-IT" i="1" dirty="0" err="1" smtClean="0">
                <a:solidFill>
                  <a:schemeClr val="accent1"/>
                </a:solidFill>
              </a:rPr>
              <a:t>explicit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theory</a:t>
            </a:r>
            <a:r>
              <a:rPr lang="it-IT" b="1" i="1" dirty="0" smtClean="0">
                <a:solidFill>
                  <a:schemeClr val="accent1"/>
                </a:solidFill>
              </a:rPr>
              <a:t> of </a:t>
            </a:r>
            <a:r>
              <a:rPr lang="it-IT" b="1" i="1" dirty="0" err="1" smtClean="0">
                <a:solidFill>
                  <a:schemeClr val="accent1"/>
                </a:solidFill>
              </a:rPr>
              <a:t>identity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i="1" dirty="0" err="1" smtClean="0">
                <a:solidFill>
                  <a:schemeClr val="accent1"/>
                </a:solidFill>
              </a:rPr>
              <a:t>criteria</a:t>
            </a:r>
            <a:r>
              <a:rPr lang="it-IT" i="1" dirty="0" smtClean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properties</a:t>
            </a:r>
            <a:r>
              <a:rPr lang="it-IT" dirty="0" smtClean="0"/>
              <a:t>: </a:t>
            </a:r>
          </a:p>
          <a:p>
            <a:r>
              <a:rPr lang="it-IT" b="1" i="1" dirty="0" err="1" smtClean="0">
                <a:solidFill>
                  <a:schemeClr val="tx2"/>
                </a:solidFill>
              </a:rPr>
              <a:t>intrinsic</a:t>
            </a:r>
            <a:r>
              <a:rPr lang="it-IT" i="1" dirty="0" smtClean="0">
                <a:solidFill>
                  <a:schemeClr val="tx2"/>
                </a:solidFill>
              </a:rPr>
              <a:t> </a:t>
            </a:r>
            <a:r>
              <a:rPr lang="it-IT" i="1" dirty="0">
                <a:solidFill>
                  <a:schemeClr val="accent1"/>
                </a:solidFill>
              </a:rPr>
              <a:t>to the </a:t>
            </a:r>
            <a:r>
              <a:rPr lang="it-IT" i="1" dirty="0" err="1" smtClean="0">
                <a:solidFill>
                  <a:schemeClr val="accent1"/>
                </a:solidFill>
              </a:rPr>
              <a:t>identity</a:t>
            </a:r>
            <a:endParaRPr lang="it-IT" dirty="0" smtClean="0"/>
          </a:p>
          <a:p>
            <a:r>
              <a:rPr lang="it-IT" b="1" i="1" dirty="0" err="1">
                <a:solidFill>
                  <a:schemeClr val="tx2"/>
                </a:solidFill>
              </a:rPr>
              <a:t>e</a:t>
            </a:r>
            <a:r>
              <a:rPr lang="it-IT" b="1" i="1" dirty="0" err="1" smtClean="0">
                <a:solidFill>
                  <a:schemeClr val="tx2"/>
                </a:solidFill>
              </a:rPr>
              <a:t>xtrinsic</a:t>
            </a:r>
            <a:r>
              <a:rPr lang="it-IT" b="1" i="1" dirty="0" smtClean="0">
                <a:solidFill>
                  <a:schemeClr val="tx2"/>
                </a:solidFill>
              </a:rPr>
              <a:t> </a:t>
            </a:r>
            <a:r>
              <a:rPr lang="it-IT" i="1" dirty="0" smtClean="0">
                <a:solidFill>
                  <a:schemeClr val="accent1"/>
                </a:solidFill>
              </a:rPr>
              <a:t>/</a:t>
            </a:r>
            <a:r>
              <a:rPr lang="it-IT" i="1" dirty="0" err="1">
                <a:solidFill>
                  <a:schemeClr val="accent1"/>
                </a:solidFill>
              </a:rPr>
              <a:t>purely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i="1" dirty="0">
                <a:solidFill>
                  <a:schemeClr val="accent1"/>
                </a:solidFill>
              </a:rPr>
              <a:t>relative to </a:t>
            </a:r>
            <a:r>
              <a:rPr lang="it-IT" i="1" dirty="0" err="1">
                <a:solidFill>
                  <a:schemeClr val="accent1"/>
                </a:solidFill>
              </a:rPr>
              <a:t>other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i="1" dirty="0" err="1">
                <a:solidFill>
                  <a:schemeClr val="accent1"/>
                </a:solidFill>
              </a:rPr>
              <a:t>things</a:t>
            </a:r>
            <a:endParaRPr lang="it-IT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5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it-IT" dirty="0" err="1" smtClean="0"/>
              <a:t>Theory</a:t>
            </a:r>
            <a:r>
              <a:rPr lang="it-IT" dirty="0" smtClean="0"/>
              <a:t> of </a:t>
            </a:r>
            <a:r>
              <a:rPr lang="it-IT" dirty="0" err="1" smtClean="0"/>
              <a:t>identity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i="1" dirty="0" err="1" smtClean="0"/>
              <a:t>Theories</a:t>
            </a:r>
            <a:r>
              <a:rPr lang="it-IT" i="1" dirty="0" smtClean="0"/>
              <a:t> of </a:t>
            </a:r>
            <a:r>
              <a:rPr lang="it-IT" i="1" dirty="0" err="1" smtClean="0"/>
              <a:t>identity</a:t>
            </a:r>
            <a:r>
              <a:rPr lang="it-IT" i="1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be </a:t>
            </a:r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criteria</a:t>
            </a:r>
            <a:r>
              <a:rPr lang="it-IT" dirty="0" smtClean="0"/>
              <a:t>: some </a:t>
            </a:r>
            <a:r>
              <a:rPr lang="it-IT" dirty="0" err="1" smtClean="0"/>
              <a:t>theories</a:t>
            </a:r>
            <a:r>
              <a:rPr lang="it-IT" dirty="0" smtClean="0"/>
              <a:t> </a:t>
            </a:r>
            <a:r>
              <a:rPr lang="it-IT" dirty="0" err="1" smtClean="0"/>
              <a:t>subsume</a:t>
            </a:r>
            <a:r>
              <a:rPr lang="it-IT" dirty="0" smtClean="0"/>
              <a:t> </a:t>
            </a:r>
            <a:r>
              <a:rPr lang="it-IT" dirty="0" err="1" smtClean="0"/>
              <a:t>weaker</a:t>
            </a:r>
            <a:r>
              <a:rPr lang="it-IT" dirty="0" smtClean="0"/>
              <a:t> or </a:t>
            </a:r>
            <a:r>
              <a:rPr lang="it-IT" dirty="0" err="1" smtClean="0"/>
              <a:t>stronger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r>
              <a:rPr lang="it-IT" dirty="0" smtClean="0"/>
              <a:t>,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others</a:t>
            </a:r>
            <a:r>
              <a:rPr lang="it-IT" dirty="0" smtClean="0"/>
              <a:t> are </a:t>
            </a:r>
            <a:r>
              <a:rPr lang="it-IT" dirty="0" err="1" smtClean="0"/>
              <a:t>simply</a:t>
            </a:r>
            <a:r>
              <a:rPr lang="it-IT" dirty="0" smtClean="0"/>
              <a:t> </a:t>
            </a:r>
            <a:r>
              <a:rPr lang="it-IT" dirty="0" err="1" smtClean="0"/>
              <a:t>incommensurable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Problems</a:t>
            </a:r>
            <a:r>
              <a:rPr lang="it-IT" dirty="0" smtClean="0"/>
              <a:t> </a:t>
            </a:r>
            <a:r>
              <a:rPr lang="it-IT" dirty="0" err="1" smtClean="0"/>
              <a:t>arise</a:t>
            </a:r>
            <a:r>
              <a:rPr lang="it-IT" dirty="0" smtClean="0"/>
              <a:t> with </a:t>
            </a:r>
            <a:r>
              <a:rPr lang="it-IT" dirty="0" err="1" smtClean="0"/>
              <a:t>respect</a:t>
            </a:r>
            <a:r>
              <a:rPr lang="it-IT" dirty="0" smtClean="0"/>
              <a:t> to </a:t>
            </a:r>
            <a:r>
              <a:rPr lang="it-IT" dirty="0" err="1" smtClean="0"/>
              <a:t>comparing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 or </a:t>
            </a:r>
            <a:r>
              <a:rPr lang="it-IT" dirty="0" err="1" smtClean="0"/>
              <a:t>asserted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r>
              <a:rPr lang="it-IT" dirty="0" smtClean="0"/>
              <a:t>; ex. </a:t>
            </a:r>
          </a:p>
          <a:p>
            <a:pPr marL="0" indent="0">
              <a:buNone/>
            </a:pPr>
            <a:endParaRPr lang="it-IT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 err="1" smtClean="0">
                <a:solidFill>
                  <a:srgbClr val="FF0000"/>
                </a:solidFill>
              </a:rPr>
              <a:t>Vague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values</a:t>
            </a:r>
            <a:r>
              <a:rPr lang="it-IT" dirty="0" smtClean="0"/>
              <a:t>: 2 </a:t>
            </a:r>
            <a:r>
              <a:rPr lang="it-IT" dirty="0" err="1" smtClean="0"/>
              <a:t>inches</a:t>
            </a:r>
            <a:r>
              <a:rPr lang="it-IT" dirty="0" smtClean="0"/>
              <a:t> are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5 cm?</a:t>
            </a:r>
          </a:p>
          <a:p>
            <a:pPr marL="0" indent="0">
              <a:buNone/>
            </a:pPr>
            <a:endParaRPr lang="it-IT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 err="1" smtClean="0">
                <a:solidFill>
                  <a:srgbClr val="FF0000"/>
                </a:solidFill>
              </a:rPr>
              <a:t>Contradictory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properties</a:t>
            </a:r>
            <a:r>
              <a:rPr lang="it-IT" dirty="0" smtClean="0"/>
              <a:t>: </a:t>
            </a:r>
          </a:p>
          <a:p>
            <a:pPr marL="0" indent="0">
              <a:buNone/>
            </a:pPr>
            <a:r>
              <a:rPr lang="it-IT" i="1" u="sng" dirty="0" err="1" smtClean="0"/>
              <a:t>Morning</a:t>
            </a:r>
            <a:r>
              <a:rPr lang="it-IT" i="1" dirty="0" smtClean="0"/>
              <a:t> Star </a:t>
            </a:r>
            <a:r>
              <a:rPr lang="it-IT" dirty="0" err="1" smtClean="0"/>
              <a:t>refers</a:t>
            </a:r>
            <a:r>
              <a:rPr lang="it-IT" dirty="0" smtClean="0"/>
              <a:t> to </a:t>
            </a:r>
            <a:r>
              <a:rPr lang="it-IT" i="1" dirty="0"/>
              <a:t>Venus-</a:t>
            </a:r>
            <a:r>
              <a:rPr lang="it-IT" dirty="0" smtClean="0"/>
              <a:t>  </a:t>
            </a:r>
          </a:p>
          <a:p>
            <a:pPr marL="0" indent="0">
              <a:buNone/>
            </a:pPr>
            <a:r>
              <a:rPr lang="it-IT" i="1" u="sng" dirty="0" err="1"/>
              <a:t>Evening</a:t>
            </a:r>
            <a:r>
              <a:rPr lang="it-IT" i="1" dirty="0" smtClean="0"/>
              <a:t> </a:t>
            </a:r>
            <a:r>
              <a:rPr lang="it-IT" i="1" dirty="0"/>
              <a:t>Star </a:t>
            </a:r>
            <a:r>
              <a:rPr lang="it-IT" dirty="0" err="1" smtClean="0"/>
              <a:t>refers</a:t>
            </a:r>
            <a:r>
              <a:rPr lang="it-IT" dirty="0" smtClean="0"/>
              <a:t> to </a:t>
            </a:r>
            <a:r>
              <a:rPr lang="it-IT" i="1" dirty="0"/>
              <a:t>Venus</a:t>
            </a:r>
            <a:r>
              <a:rPr lang="it-IT" dirty="0" smtClean="0"/>
              <a:t>; </a:t>
            </a:r>
          </a:p>
          <a:p>
            <a:pPr marL="0" indent="0">
              <a:buNone/>
            </a:pP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consider</a:t>
            </a:r>
            <a:r>
              <a:rPr lang="it-IT" dirty="0" smtClean="0"/>
              <a:t> </a:t>
            </a:r>
            <a:r>
              <a:rPr lang="it-IT" dirty="0" err="1" smtClean="0"/>
              <a:t>true</a:t>
            </a:r>
            <a:r>
              <a:rPr lang="it-IT" dirty="0" smtClean="0"/>
              <a:t> the </a:t>
            </a:r>
            <a:r>
              <a:rPr lang="it-IT" dirty="0" err="1" smtClean="0"/>
              <a:t>equality</a:t>
            </a:r>
            <a:r>
              <a:rPr lang="it-IT" dirty="0" smtClean="0"/>
              <a:t> </a:t>
            </a:r>
            <a:r>
              <a:rPr lang="it-IT" dirty="0" err="1" smtClean="0"/>
              <a:t>among</a:t>
            </a:r>
            <a:r>
              <a:rPr lang="it-IT" dirty="0" smtClean="0"/>
              <a:t> the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stars</a:t>
            </a:r>
            <a:r>
              <a:rPr lang="it-IT" dirty="0" smtClean="0"/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93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t-IT" dirty="0" err="1" smtClean="0"/>
              <a:t>Logical</a:t>
            </a:r>
            <a:r>
              <a:rPr lang="it-IT" dirty="0" smtClean="0"/>
              <a:t> </a:t>
            </a:r>
            <a:r>
              <a:rPr lang="it-IT" dirty="0" err="1" smtClean="0"/>
              <a:t>analisys</a:t>
            </a:r>
            <a:r>
              <a:rPr lang="it-IT" dirty="0" smtClean="0"/>
              <a:t> of </a:t>
            </a:r>
            <a:r>
              <a:rPr lang="it-IT" dirty="0" err="1" smtClean="0"/>
              <a:t>identity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340768"/>
            <a:ext cx="8712968" cy="54726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i="1" dirty="0" err="1" smtClean="0">
                <a:solidFill>
                  <a:srgbClr val="FF0000"/>
                </a:solidFill>
              </a:rPr>
              <a:t>Inference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someone</a:t>
            </a:r>
            <a:r>
              <a:rPr lang="it-IT" dirty="0" smtClean="0"/>
              <a:t> </a:t>
            </a:r>
            <a:r>
              <a:rPr lang="it-IT" dirty="0" err="1" smtClean="0"/>
              <a:t>says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things</a:t>
            </a:r>
            <a:r>
              <a:rPr lang="it-IT" dirty="0" smtClean="0"/>
              <a:t> are the </a:t>
            </a:r>
            <a:r>
              <a:rPr lang="it-IT" dirty="0" err="1" smtClean="0"/>
              <a:t>same</a:t>
            </a:r>
            <a:r>
              <a:rPr lang="it-IT" dirty="0" smtClean="0"/>
              <a:t>, the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things</a:t>
            </a:r>
            <a:r>
              <a:rPr lang="it-IT" dirty="0" smtClean="0"/>
              <a:t> share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r>
              <a:rPr lang="it-IT" dirty="0" smtClean="0"/>
              <a:t> ;</a:t>
            </a:r>
          </a:p>
          <a:p>
            <a:pPr marL="0" indent="0">
              <a:buNone/>
            </a:pPr>
            <a:r>
              <a:rPr lang="it-IT" dirty="0" smtClean="0"/>
              <a:t>so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property</a:t>
            </a:r>
            <a:r>
              <a:rPr lang="it-IT" dirty="0" smtClean="0"/>
              <a:t> of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thing</a:t>
            </a:r>
            <a:r>
              <a:rPr lang="it-IT" dirty="0" smtClean="0"/>
              <a:t> can be </a:t>
            </a:r>
            <a:r>
              <a:rPr lang="it-IT" dirty="0" err="1" smtClean="0"/>
              <a:t>inferred</a:t>
            </a:r>
            <a:r>
              <a:rPr lang="it-IT" dirty="0" smtClean="0"/>
              <a:t> to be a </a:t>
            </a:r>
            <a:r>
              <a:rPr lang="it-IT" dirty="0" err="1" smtClean="0"/>
              <a:t>property</a:t>
            </a:r>
            <a:r>
              <a:rPr lang="it-IT" dirty="0" smtClean="0"/>
              <a:t> of the </a:t>
            </a:r>
            <a:r>
              <a:rPr lang="it-IT" dirty="0" err="1" smtClean="0"/>
              <a:t>other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question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: </a:t>
            </a:r>
          </a:p>
          <a:p>
            <a:pPr marL="0" indent="0" algn="ctr">
              <a:buNone/>
            </a:pPr>
            <a:r>
              <a:rPr lang="it-IT" b="1" i="1" dirty="0" err="1" smtClean="0">
                <a:solidFill>
                  <a:schemeClr val="accent1"/>
                </a:solidFill>
              </a:rPr>
              <a:t>does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such</a:t>
            </a:r>
            <a:r>
              <a:rPr lang="it-IT" b="1" i="1" dirty="0" smtClean="0">
                <a:solidFill>
                  <a:schemeClr val="accent1"/>
                </a:solidFill>
              </a:rPr>
              <a:t> a </a:t>
            </a:r>
            <a:r>
              <a:rPr lang="it-IT" b="1" i="1" dirty="0" err="1" smtClean="0">
                <a:solidFill>
                  <a:schemeClr val="accent1"/>
                </a:solidFill>
              </a:rPr>
              <a:t>definition</a:t>
            </a:r>
            <a:r>
              <a:rPr lang="it-IT" b="1" i="1" dirty="0" smtClean="0">
                <a:solidFill>
                  <a:schemeClr val="accent1"/>
                </a:solidFill>
              </a:rPr>
              <a:t> of </a:t>
            </a:r>
            <a:r>
              <a:rPr lang="it-IT" b="1" i="1" dirty="0" err="1" smtClean="0">
                <a:solidFill>
                  <a:schemeClr val="accent1"/>
                </a:solidFill>
              </a:rPr>
              <a:t>identity</a:t>
            </a:r>
            <a:r>
              <a:rPr lang="it-IT" b="1" i="1" dirty="0" smtClean="0">
                <a:solidFill>
                  <a:schemeClr val="accent1"/>
                </a:solidFill>
              </a:rPr>
              <a:t> work in </a:t>
            </a:r>
          </a:p>
          <a:p>
            <a:pPr marL="0" indent="0" algn="ctr">
              <a:buNone/>
            </a:pPr>
            <a:r>
              <a:rPr lang="it-IT" b="1" i="1" dirty="0" smtClean="0">
                <a:solidFill>
                  <a:schemeClr val="accent1"/>
                </a:solidFill>
              </a:rPr>
              <a:t>a </a:t>
            </a:r>
            <a:r>
              <a:rPr lang="it-IT" b="1" i="1" dirty="0" err="1" smtClean="0">
                <a:solidFill>
                  <a:schemeClr val="accent1"/>
                </a:solidFill>
              </a:rPr>
              <a:t>decentralized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environment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it-IT" b="1" i="1" dirty="0" err="1" smtClean="0">
                <a:solidFill>
                  <a:schemeClr val="accent1"/>
                </a:solidFill>
              </a:rPr>
              <a:t>such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as</a:t>
            </a:r>
            <a:r>
              <a:rPr lang="it-IT" b="1" i="1" dirty="0" smtClean="0">
                <a:solidFill>
                  <a:schemeClr val="accent1"/>
                </a:solidFill>
              </a:rPr>
              <a:t> the Web of </a:t>
            </a:r>
            <a:r>
              <a:rPr lang="it-IT" b="1" i="1" dirty="0" err="1" smtClean="0">
                <a:solidFill>
                  <a:schemeClr val="accent1"/>
                </a:solidFill>
              </a:rPr>
              <a:t>Linked</a:t>
            </a:r>
            <a:r>
              <a:rPr lang="it-IT" b="1" i="1" dirty="0" smtClean="0">
                <a:solidFill>
                  <a:schemeClr val="accent1"/>
                </a:solidFill>
              </a:rPr>
              <a:t> Data?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real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r>
              <a:rPr lang="it-IT" dirty="0" smtClean="0"/>
              <a:t> with the use of URI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identifiers</a:t>
            </a:r>
            <a:r>
              <a:rPr lang="it-IT" dirty="0" smtClean="0"/>
              <a:t> and </a:t>
            </a:r>
            <a:r>
              <a:rPr lang="it-IT" i="1" dirty="0" err="1" smtClean="0">
                <a:solidFill>
                  <a:schemeClr val="accent1"/>
                </a:solidFill>
              </a:rPr>
              <a:t>Owl:sameAs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u="sng" dirty="0" err="1"/>
              <a:t>is</a:t>
            </a:r>
            <a:r>
              <a:rPr lang="it-IT" u="sng" dirty="0"/>
              <a:t> a </a:t>
            </a:r>
            <a:r>
              <a:rPr lang="it-IT" u="sng" dirty="0" err="1"/>
              <a:t>problem</a:t>
            </a:r>
            <a:r>
              <a:rPr lang="it-IT" u="sng" dirty="0"/>
              <a:t> </a:t>
            </a:r>
            <a:r>
              <a:rPr lang="it-IT" u="sng" dirty="0" smtClean="0"/>
              <a:t>of </a:t>
            </a:r>
            <a:r>
              <a:rPr lang="it-IT" b="1" i="1" u="sng" dirty="0" err="1" smtClean="0"/>
              <a:t>context</a:t>
            </a:r>
            <a:r>
              <a:rPr lang="it-IT" u="sng" dirty="0" smtClean="0"/>
              <a:t> and the </a:t>
            </a:r>
            <a:r>
              <a:rPr lang="it-IT" u="sng" dirty="0" err="1" smtClean="0"/>
              <a:t>implicit</a:t>
            </a:r>
            <a:r>
              <a:rPr lang="it-IT" u="sng" dirty="0" smtClean="0"/>
              <a:t> import of </a:t>
            </a:r>
            <a:r>
              <a:rPr lang="it-IT" u="sng" dirty="0" err="1" smtClean="0"/>
              <a:t>properties</a:t>
            </a:r>
            <a:r>
              <a:rPr lang="it-IT" u="sng" dirty="0" smtClean="0"/>
              <a:t>.</a:t>
            </a:r>
            <a:endParaRPr lang="it-IT" u="sng" dirty="0"/>
          </a:p>
          <a:p>
            <a:pPr marL="0" indent="0">
              <a:buNone/>
            </a:pPr>
            <a:endParaRPr lang="it-IT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Varieties</a:t>
            </a:r>
            <a:r>
              <a:rPr lang="it-IT" dirty="0" smtClean="0"/>
              <a:t> of </a:t>
            </a:r>
            <a:r>
              <a:rPr lang="it-IT" dirty="0" err="1" smtClean="0"/>
              <a:t>identity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A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: </a:t>
            </a:r>
            <a:r>
              <a:rPr lang="it-IT" dirty="0" smtClean="0">
                <a:solidFill>
                  <a:srgbClr val="00B050"/>
                </a:solidFill>
              </a:rPr>
              <a:t>the </a:t>
            </a:r>
            <a:r>
              <a:rPr lang="it-IT" dirty="0" err="1" smtClean="0">
                <a:solidFill>
                  <a:srgbClr val="00B050"/>
                </a:solidFill>
              </a:rPr>
              <a:t>agent’s</a:t>
            </a:r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 err="1" smtClean="0">
                <a:solidFill>
                  <a:srgbClr val="00B050"/>
                </a:solidFill>
              </a:rPr>
              <a:t>claim</a:t>
            </a:r>
            <a:r>
              <a:rPr lang="it-IT" dirty="0" smtClean="0"/>
              <a:t>, i.e.</a:t>
            </a:r>
          </a:p>
          <a:p>
            <a:pPr marL="0" indent="0">
              <a:buNone/>
            </a:pPr>
            <a:r>
              <a:rPr lang="it-IT" b="1" i="1" dirty="0" smtClean="0">
                <a:solidFill>
                  <a:schemeClr val="accent1"/>
                </a:solidFill>
              </a:rPr>
              <a:t>The statement of </a:t>
            </a:r>
            <a:r>
              <a:rPr lang="it-IT" b="1" i="1" dirty="0" err="1" smtClean="0">
                <a:solidFill>
                  <a:schemeClr val="accent1"/>
                </a:solidFill>
              </a:rPr>
              <a:t>identity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is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not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necessarily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true</a:t>
            </a:r>
            <a:r>
              <a:rPr lang="it-IT" b="1" i="1" dirty="0" smtClean="0">
                <a:solidFill>
                  <a:schemeClr val="accent1"/>
                </a:solidFill>
              </a:rPr>
              <a:t>, </a:t>
            </a:r>
            <a:r>
              <a:rPr lang="it-IT" b="1" i="1" dirty="0" err="1" smtClean="0">
                <a:solidFill>
                  <a:schemeClr val="accent1"/>
                </a:solidFill>
              </a:rPr>
              <a:t>but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u="sng" dirty="0" err="1" smtClean="0">
                <a:solidFill>
                  <a:schemeClr val="accent1"/>
                </a:solidFill>
              </a:rPr>
              <a:t>only</a:t>
            </a:r>
            <a:r>
              <a:rPr lang="it-IT" b="1" i="1" u="sng" dirty="0" smtClean="0">
                <a:solidFill>
                  <a:schemeClr val="accent1"/>
                </a:solidFill>
              </a:rPr>
              <a:t> </a:t>
            </a:r>
            <a:r>
              <a:rPr lang="it-IT" b="1" i="1" u="sng" dirty="0" err="1" smtClean="0">
                <a:solidFill>
                  <a:schemeClr val="accent1"/>
                </a:solidFill>
              </a:rPr>
              <a:t>stated</a:t>
            </a:r>
            <a:r>
              <a:rPr lang="it-IT" b="1" i="1" u="sng" dirty="0" smtClean="0">
                <a:solidFill>
                  <a:schemeClr val="accent1"/>
                </a:solidFill>
              </a:rPr>
              <a:t> </a:t>
            </a:r>
            <a:r>
              <a:rPr lang="it-IT" b="1" i="1" dirty="0" smtClean="0">
                <a:solidFill>
                  <a:schemeClr val="accent1"/>
                </a:solidFill>
              </a:rPr>
              <a:t>by a </a:t>
            </a:r>
            <a:r>
              <a:rPr lang="it-IT" b="1" i="1" dirty="0" err="1" smtClean="0">
                <a:solidFill>
                  <a:schemeClr val="accent1"/>
                </a:solidFill>
              </a:rPr>
              <a:t>particular</a:t>
            </a:r>
            <a:r>
              <a:rPr lang="it-IT" b="1" i="1" dirty="0" smtClean="0">
                <a:solidFill>
                  <a:schemeClr val="accent1"/>
                </a:solidFill>
              </a:rPr>
              <a:t> agent</a:t>
            </a:r>
          </a:p>
          <a:p>
            <a:pPr marL="0" indent="0">
              <a:buNone/>
            </a:pP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agents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accept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identity</a:t>
            </a:r>
            <a:r>
              <a:rPr lang="it-IT" dirty="0" smtClean="0"/>
              <a:t> </a:t>
            </a:r>
            <a:r>
              <a:rPr lang="it-IT" dirty="0" err="1" smtClean="0"/>
              <a:t>statements</a:t>
            </a:r>
            <a:r>
              <a:rPr lang="it-IT" dirty="0" smtClean="0"/>
              <a:t> and so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inferences</a:t>
            </a:r>
            <a:r>
              <a:rPr lang="it-IT" dirty="0" smtClean="0"/>
              <a:t>; </a:t>
            </a:r>
          </a:p>
          <a:p>
            <a:pPr marL="0" indent="0">
              <a:buNone/>
            </a:pPr>
            <a:endParaRPr lang="it-IT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accent1"/>
                </a:solidFill>
              </a:rPr>
              <a:t>once an agent </a:t>
            </a:r>
            <a:r>
              <a:rPr lang="it-IT" dirty="0" err="1" smtClean="0">
                <a:solidFill>
                  <a:schemeClr val="accent1"/>
                </a:solidFill>
              </a:rPr>
              <a:t>accepts</a:t>
            </a:r>
            <a:r>
              <a:rPr lang="it-IT" dirty="0" smtClean="0">
                <a:solidFill>
                  <a:schemeClr val="accent1"/>
                </a:solidFill>
              </a:rPr>
              <a:t> an </a:t>
            </a:r>
            <a:r>
              <a:rPr lang="it-IT" dirty="0" err="1" smtClean="0">
                <a:solidFill>
                  <a:schemeClr val="accent1"/>
                </a:solidFill>
              </a:rPr>
              <a:t>identity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claim</a:t>
            </a:r>
            <a:r>
              <a:rPr lang="it-IT" dirty="0" smtClean="0">
                <a:solidFill>
                  <a:schemeClr val="accent1"/>
                </a:solidFill>
              </a:rPr>
              <a:t>, the agent </a:t>
            </a:r>
            <a:r>
              <a:rPr lang="it-IT" dirty="0" err="1" smtClean="0">
                <a:solidFill>
                  <a:schemeClr val="accent1"/>
                </a:solidFill>
              </a:rPr>
              <a:t>is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bound</a:t>
            </a:r>
            <a:r>
              <a:rPr lang="it-IT" dirty="0" smtClean="0">
                <a:solidFill>
                  <a:schemeClr val="accent1"/>
                </a:solidFill>
              </a:rPr>
              <a:t> to </a:t>
            </a:r>
            <a:r>
              <a:rPr lang="it-IT" dirty="0" err="1" smtClean="0">
                <a:solidFill>
                  <a:schemeClr val="accent1"/>
                </a:solidFill>
              </a:rPr>
              <a:t>all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its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valid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inferences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issue</a:t>
            </a:r>
            <a:r>
              <a:rPr lang="it-IT" dirty="0" smtClean="0"/>
              <a:t> </a:t>
            </a:r>
            <a:r>
              <a:rPr lang="it-IT" dirty="0" err="1" smtClean="0"/>
              <a:t>comes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play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agents </a:t>
            </a:r>
            <a:r>
              <a:rPr lang="it-IT" dirty="0" err="1" smtClean="0"/>
              <a:t>describe</a:t>
            </a:r>
            <a:r>
              <a:rPr lang="it-IT" dirty="0" smtClean="0"/>
              <a:t> the world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levels</a:t>
            </a:r>
            <a:r>
              <a:rPr lang="it-IT" dirty="0" smtClean="0"/>
              <a:t> of </a:t>
            </a:r>
            <a:r>
              <a:rPr lang="it-IT" dirty="0" err="1" smtClean="0"/>
              <a:t>granurality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107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1400</Words>
  <Application>Microsoft Office PowerPoint</Application>
  <PresentationFormat>Presentazione su schermo (4:3)</PresentationFormat>
  <Paragraphs>142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Tema di Office</vt:lpstr>
      <vt:lpstr>Big Data Quality Identity in Linked Data</vt:lpstr>
      <vt:lpstr>Introduction </vt:lpstr>
      <vt:lpstr>What is Identity?</vt:lpstr>
      <vt:lpstr>What is Identity on the web?</vt:lpstr>
      <vt:lpstr>Leibnitz law</vt:lpstr>
      <vt:lpstr>Different temporal spatial coordinates</vt:lpstr>
      <vt:lpstr>Theory of identity</vt:lpstr>
      <vt:lpstr>Logical analisys of identity</vt:lpstr>
      <vt:lpstr>Varieties of identity </vt:lpstr>
      <vt:lpstr>Varieties of identity </vt:lpstr>
      <vt:lpstr>Varieties of identity </vt:lpstr>
      <vt:lpstr>The similarity ontology</vt:lpstr>
      <vt:lpstr>Sub-property relationships between the properties of the  Similarity Ontology and existing properties from OWL, RDFS, and SKOS</vt:lpstr>
      <vt:lpstr>Inference (with Similarity Onotology) </vt:lpstr>
      <vt:lpstr>Linked Data quality</vt:lpstr>
      <vt:lpstr>Linked Data quality</vt:lpstr>
      <vt:lpstr>Objective linked data quality classification   </vt:lpstr>
      <vt:lpstr>Objective linked data quality classification </vt:lpstr>
      <vt:lpstr>Modeling Quality</vt:lpstr>
      <vt:lpstr>Dataset Quality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Semantics for Big Data Integration</dc:title>
  <dc:creator>Pazienza</dc:creator>
  <cp:lastModifiedBy>Pazienza</cp:lastModifiedBy>
  <cp:revision>317</cp:revision>
  <dcterms:created xsi:type="dcterms:W3CDTF">2017-09-01T11:05:39Z</dcterms:created>
  <dcterms:modified xsi:type="dcterms:W3CDTF">2018-10-29T07:54:50Z</dcterms:modified>
</cp:coreProperties>
</file>