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5" r:id="rId4"/>
    <p:sldId id="257" r:id="rId5"/>
    <p:sldId id="258" r:id="rId6"/>
    <p:sldId id="260" r:id="rId7"/>
    <p:sldId id="259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224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061-01C0-4547-877D-4C60F1F4AB2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C054-46BA-4817-830D-95C454B27E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0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061-01C0-4547-877D-4C60F1F4AB2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C054-46BA-4817-830D-95C454B27E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061-01C0-4547-877D-4C60F1F4AB2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C054-46BA-4817-830D-95C454B27E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061-01C0-4547-877D-4C60F1F4AB2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C054-46BA-4817-830D-95C454B27E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061-01C0-4547-877D-4C60F1F4AB2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C054-46BA-4817-830D-95C454B27E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061-01C0-4547-877D-4C60F1F4AB2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C054-46BA-4817-830D-95C454B27E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9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061-01C0-4547-877D-4C60F1F4AB2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C054-46BA-4817-830D-95C454B27E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061-01C0-4547-877D-4C60F1F4AB2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C054-46BA-4817-830D-95C454B27E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061-01C0-4547-877D-4C60F1F4AB2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C054-46BA-4817-830D-95C454B27E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061-01C0-4547-877D-4C60F1F4AB2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C054-46BA-4817-830D-95C454B27E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9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4061-01C0-4547-877D-4C60F1F4AB2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EC054-46BA-4817-830D-95C454B27E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4061-01C0-4547-877D-4C60F1F4AB2E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EC054-46BA-4817-830D-95C454B27E2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0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.wikipedia.org/wiki/Wikipedia:Amministratori" TargetMode="External"/><Relationship Id="rId13" Type="http://schemas.openxmlformats.org/officeDocument/2006/relationships/hyperlink" Target="https://it.wikipedia.org/wiki/Licenza_libera" TargetMode="External"/><Relationship Id="rId3" Type="http://schemas.openxmlformats.org/officeDocument/2006/relationships/hyperlink" Target="https://it.wikipedia.org/wiki/Aiuto:Cosa_vuol_dire_%22libera%22%3F" TargetMode="External"/><Relationship Id="rId7" Type="http://schemas.openxmlformats.org/officeDocument/2006/relationships/hyperlink" Target="https://it.wikipedia.org/wiki/Wikipedia_in_italiano" TargetMode="External"/><Relationship Id="rId12" Type="http://schemas.openxmlformats.org/officeDocument/2006/relationships/hyperlink" Target="https://it.wikipedia.org/wiki/Wikipedia:Copyright" TargetMode="External"/><Relationship Id="rId2" Type="http://schemas.openxmlformats.org/officeDocument/2006/relationships/hyperlink" Target="https://it.wikipedia.org/wiki/Enciclopedia" TargetMode="External"/><Relationship Id="rId16" Type="http://schemas.openxmlformats.org/officeDocument/2006/relationships/hyperlink" Target="https://it.wikipedia.org/wiki/Copylef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Portale:Comunit%C3%A0" TargetMode="External"/><Relationship Id="rId11" Type="http://schemas.openxmlformats.org/officeDocument/2006/relationships/hyperlink" Target="https://it.wikipedia.org/wiki/Progetto:Coordinamento" TargetMode="External"/><Relationship Id="rId5" Type="http://schemas.openxmlformats.org/officeDocument/2006/relationships/hyperlink" Target="https://it.wikipedia.org/wiki/Wikipedia:Wikipediani" TargetMode="External"/><Relationship Id="rId15" Type="http://schemas.openxmlformats.org/officeDocument/2006/relationships/hyperlink" Target="https://it.wikipedia.org/wiki/Contenuto_libero" TargetMode="External"/><Relationship Id="rId10" Type="http://schemas.openxmlformats.org/officeDocument/2006/relationships/hyperlink" Target="https://it.wikipedia.org/wiki/Wikipedia:Bar_tematici" TargetMode="External"/><Relationship Id="rId4" Type="http://schemas.openxmlformats.org/officeDocument/2006/relationships/hyperlink" Target="https://meta.wikimedia.org/wiki/List_of_Wikipedias/it" TargetMode="External"/><Relationship Id="rId9" Type="http://schemas.openxmlformats.org/officeDocument/2006/relationships/hyperlink" Target="https://it.wikipedia.org/wiki/Portale:Progetti" TargetMode="External"/><Relationship Id="rId14" Type="http://schemas.openxmlformats.org/officeDocument/2006/relationships/hyperlink" Target="https://it.wikipedia.org/wiki/Licenze_Creative_Comm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hashtag/knowledgegraph?src=hash" TargetMode="External"/><Relationship Id="rId2" Type="http://schemas.openxmlformats.org/officeDocument/2006/relationships/hyperlink" Target="https://twitter.com/hashtag/DBpedia?src=ha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hashtag/DBpediaDatabus?src=has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Wikipedia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1960" y="1706880"/>
            <a:ext cx="8073390" cy="4805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b="1" dirty="0" smtClean="0"/>
              <a:t>Wikipedia</a:t>
            </a:r>
            <a:r>
              <a:rPr lang="it-IT" dirty="0"/>
              <a:t> è un'</a:t>
            </a:r>
            <a:r>
              <a:rPr lang="it-IT" dirty="0">
                <a:hlinkClick r:id="rId2" tooltip="Enciclopedia"/>
              </a:rPr>
              <a:t>enciclopedia</a:t>
            </a:r>
            <a:r>
              <a:rPr lang="it-IT" dirty="0"/>
              <a:t> online, collaborativa e </a:t>
            </a:r>
            <a:r>
              <a:rPr lang="it-IT" dirty="0">
                <a:hlinkClick r:id="rId3" tooltip="Aiuto:Cosa vuol dire &quot;libera&quot;?"/>
              </a:rPr>
              <a:t>libera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Grazie al contributo di volontari da tutto il mondo, Wikipedia ad ora è disponibile </a:t>
            </a:r>
            <a:r>
              <a:rPr lang="it-IT" dirty="0">
                <a:hlinkClick r:id="rId4" tooltip="m:List of Wikipedias/it"/>
              </a:rPr>
              <a:t>in </a:t>
            </a:r>
            <a:r>
              <a:rPr lang="it-IT" dirty="0" smtClean="0">
                <a:hlinkClick r:id="rId4" tooltip="m:List of Wikipedias/it"/>
              </a:rPr>
              <a:t>302 lingue.</a:t>
            </a:r>
          </a:p>
          <a:p>
            <a:pPr marL="0" indent="0">
              <a:buNone/>
            </a:pPr>
            <a:r>
              <a:rPr lang="it-IT" dirty="0" smtClean="0">
                <a:hlinkClick r:id="rId5" tooltip="Wikipedia:Wikipediani"/>
              </a:rPr>
              <a:t>Chiunque</a:t>
            </a:r>
            <a:r>
              <a:rPr lang="it-IT" dirty="0"/>
              <a:t> può contribuire alle voci esistenti o crearne di nuove, affrontando sia gli argomenti tipici delle enciclopedie tradizionali sia quelli presenti in almanacchi, dizionari geografici e pubblicazioni specialistiche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La</a:t>
            </a:r>
            <a:r>
              <a:rPr lang="it-IT" dirty="0"/>
              <a:t> </a:t>
            </a:r>
            <a:r>
              <a:rPr lang="it-IT" dirty="0">
                <a:hlinkClick r:id="rId6" tooltip="Portale:Comunità"/>
              </a:rPr>
              <a:t>comunità</a:t>
            </a:r>
            <a:r>
              <a:rPr lang="it-IT" dirty="0"/>
              <a:t> di </a:t>
            </a:r>
            <a:r>
              <a:rPr lang="it-IT" dirty="0">
                <a:hlinkClick r:id="rId7" tooltip="Wikipedia in italiano"/>
              </a:rPr>
              <a:t>Wikipedia in lingua italiana</a:t>
            </a:r>
            <a:r>
              <a:rPr lang="it-IT" dirty="0"/>
              <a:t> è composta da 1 740 885 utenti registrati, dei quali 8 387 hanno contribuito con almeno una modifica nell'ultimo mese e 110 hanno </a:t>
            </a:r>
            <a:r>
              <a:rPr lang="it-IT" dirty="0">
                <a:hlinkClick r:id="rId8" tooltip="Wikipedia:Amministratori"/>
              </a:rPr>
              <a:t>funzioni di servizio</a:t>
            </a:r>
            <a:r>
              <a:rPr lang="it-IT" dirty="0"/>
              <a:t>. 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Gli </a:t>
            </a:r>
            <a:r>
              <a:rPr lang="it-IT" dirty="0"/>
              <a:t>utenti costituiscono una comunità collaborativa, in cui tutti i membri, grazie anche ai </a:t>
            </a:r>
            <a:r>
              <a:rPr lang="it-IT" dirty="0">
                <a:hlinkClick r:id="rId9" tooltip="Portale:Progetti"/>
              </a:rPr>
              <a:t>progetti tematici</a:t>
            </a:r>
            <a:r>
              <a:rPr lang="it-IT" dirty="0"/>
              <a:t> e ai rispettivi </a:t>
            </a:r>
            <a:r>
              <a:rPr lang="it-IT" dirty="0">
                <a:hlinkClick r:id="rId10" tooltip="Wikipedia:Bar tematici"/>
              </a:rPr>
              <a:t>luoghi di discussione</a:t>
            </a:r>
            <a:r>
              <a:rPr lang="it-IT" dirty="0"/>
              <a:t>, </a:t>
            </a:r>
            <a:r>
              <a:rPr lang="it-IT" dirty="0" smtClean="0">
                <a:hlinkClick r:id="rId11" tooltip="Progetto:Coordinamento"/>
              </a:rPr>
              <a:t>coordinano</a:t>
            </a:r>
            <a:r>
              <a:rPr lang="it-IT" dirty="0" smtClean="0"/>
              <a:t> i </a:t>
            </a:r>
            <a:r>
              <a:rPr lang="it-IT" dirty="0"/>
              <a:t>propri sforzi nella redazione delle voci.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 contenuti di Wikipedia sono </a:t>
            </a:r>
            <a:r>
              <a:rPr lang="it-IT" dirty="0">
                <a:hlinkClick r:id="rId12" tooltip="Wikipedia:Copyright"/>
              </a:rPr>
              <a:t>protetti</a:t>
            </a:r>
            <a:r>
              <a:rPr lang="it-IT" dirty="0"/>
              <a:t> da una </a:t>
            </a:r>
            <a:r>
              <a:rPr lang="it-IT" dirty="0">
                <a:hlinkClick r:id="rId13" tooltip="Licenza libera"/>
              </a:rPr>
              <a:t>licenza libera</a:t>
            </a:r>
            <a:r>
              <a:rPr lang="it-IT" dirty="0"/>
              <a:t>, la </a:t>
            </a:r>
            <a:r>
              <a:rPr lang="it-IT" dirty="0">
                <a:hlinkClick r:id="rId14" tooltip="Licenze Creative Commons"/>
              </a:rPr>
              <a:t>Creative </a:t>
            </a:r>
            <a:r>
              <a:rPr lang="it-IT" dirty="0" err="1">
                <a:hlinkClick r:id="rId14" tooltip="Licenze Creative Commons"/>
              </a:rPr>
              <a:t>Commons</a:t>
            </a:r>
            <a:r>
              <a:rPr lang="it-IT" dirty="0">
                <a:hlinkClick r:id="rId14" tooltip="Licenze Creative Commons"/>
              </a:rPr>
              <a:t> CC BY-SA</a:t>
            </a:r>
            <a:r>
              <a:rPr lang="it-IT" dirty="0"/>
              <a:t>, che ne permette il riutilizzo per </a:t>
            </a:r>
            <a:r>
              <a:rPr lang="it-IT" dirty="0">
                <a:hlinkClick r:id="rId15" tooltip="Contenuto libero"/>
              </a:rPr>
              <a:t>qualsiasi scopo</a:t>
            </a:r>
            <a:r>
              <a:rPr lang="it-IT" dirty="0"/>
              <a:t> </a:t>
            </a:r>
            <a:r>
              <a:rPr lang="it-IT" dirty="0">
                <a:hlinkClick r:id="rId16" tooltip="Copyleft"/>
              </a:rPr>
              <a:t>adottando la medesima licenza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559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" y="365126"/>
            <a:ext cx="890016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b="1" dirty="0" err="1" smtClean="0"/>
              <a:t>Dbpedia</a:t>
            </a:r>
            <a:r>
              <a:rPr lang="it-IT" sz="2800" b="1" dirty="0" smtClean="0"/>
              <a:t>: </a:t>
            </a:r>
            <a:br>
              <a:rPr lang="it-IT" sz="2800" b="1" dirty="0" smtClean="0"/>
            </a:br>
            <a:r>
              <a:rPr lang="en-US" sz="2400" b="1" dirty="0" smtClean="0"/>
              <a:t>Global </a:t>
            </a:r>
            <a:r>
              <a:rPr lang="en-US" sz="2400" b="1" dirty="0"/>
              <a:t>&amp; Unified Access to Knowledge.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Public </a:t>
            </a:r>
            <a:r>
              <a:rPr lang="en-US" sz="2400" b="1" dirty="0"/>
              <a:t>Data Infrastructure for a Large, Multilingual, Semantic Knowledge Graph</a:t>
            </a:r>
            <a:endParaRPr lang="it-IT" sz="24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2042161"/>
            <a:ext cx="7886700" cy="45186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DBpedia</a:t>
            </a:r>
            <a:r>
              <a:rPr lang="en-US" dirty="0"/>
              <a:t> is Wikipedia content represented as a Semantic Web.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DBpedia</a:t>
            </a:r>
            <a:r>
              <a:rPr lang="en-US" dirty="0" smtClean="0"/>
              <a:t> </a:t>
            </a:r>
            <a:r>
              <a:rPr lang="en-US" dirty="0"/>
              <a:t>is a project aiming to extract structured content from the information created in the Wikipedia project.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structured information is made available on the World Wide Web</a:t>
            </a:r>
            <a:r>
              <a:rPr lang="en-US" dirty="0" smtClean="0"/>
              <a:t>. </a:t>
            </a:r>
            <a:r>
              <a:rPr lang="en-US" dirty="0"/>
              <a:t>The </a:t>
            </a:r>
            <a:r>
              <a:rPr lang="en-US" dirty="0" err="1"/>
              <a:t>DBpedia</a:t>
            </a:r>
            <a:r>
              <a:rPr lang="en-US" dirty="0"/>
              <a:t> data set can be accessed online via a SPARQL query endpoint and as Linked </a:t>
            </a:r>
            <a:r>
              <a:rPr lang="en-US" dirty="0" smtClean="0"/>
              <a:t>Data in RDF format.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1900" dirty="0"/>
              <a:t>It is an interesting project that data publisher and consumer can share preprocessed data at </a:t>
            </a:r>
            <a:r>
              <a:rPr lang="en-US" sz="1900" dirty="0" err="1"/>
              <a:t>DBPedia</a:t>
            </a:r>
            <a:r>
              <a:rPr lang="en-US" sz="1900" dirty="0"/>
              <a:t> </a:t>
            </a:r>
            <a:r>
              <a:rPr lang="en-US" sz="1900" dirty="0" err="1"/>
              <a:t>Databus</a:t>
            </a:r>
            <a:endParaRPr lang="en-US" sz="1900" dirty="0"/>
          </a:p>
          <a:p>
            <a:r>
              <a:rPr lang="en-US" sz="1900" dirty="0"/>
              <a:t>Really looking forward to </a:t>
            </a:r>
            <a:r>
              <a:rPr lang="en-US" sz="1900" dirty="0" err="1"/>
              <a:t>this..we</a:t>
            </a:r>
            <a:r>
              <a:rPr lang="en-US" sz="1900" dirty="0"/>
              <a:t> have worked with the </a:t>
            </a:r>
            <a:r>
              <a:rPr lang="en-US" sz="1900" dirty="0">
                <a:hlinkClick r:id="rId2"/>
              </a:rPr>
              <a:t>#</a:t>
            </a:r>
            <a:r>
              <a:rPr lang="en-US" sz="1900" dirty="0" err="1">
                <a:hlinkClick r:id="rId2"/>
              </a:rPr>
              <a:t>DBpedia</a:t>
            </a:r>
            <a:r>
              <a:rPr lang="en-US" sz="1900" dirty="0"/>
              <a:t> data for over 10 years now and frequently create triples with good new entities that could become a part of the </a:t>
            </a:r>
            <a:r>
              <a:rPr lang="en-US" sz="1900" dirty="0">
                <a:hlinkClick r:id="rId3"/>
              </a:rPr>
              <a:t>#</a:t>
            </a:r>
            <a:r>
              <a:rPr lang="en-US" sz="1900" dirty="0" err="1">
                <a:hlinkClick r:id="rId3"/>
              </a:rPr>
              <a:t>knowledgegraph</a:t>
            </a:r>
            <a:r>
              <a:rPr lang="en-US" sz="1900" dirty="0"/>
              <a:t>. The </a:t>
            </a:r>
            <a:r>
              <a:rPr lang="en-US" sz="1900" dirty="0">
                <a:hlinkClick r:id="rId4"/>
              </a:rPr>
              <a:t>#</a:t>
            </a:r>
            <a:r>
              <a:rPr lang="en-US" sz="1900" dirty="0" err="1">
                <a:hlinkClick r:id="rId4"/>
              </a:rPr>
              <a:t>DBpediaDatabus</a:t>
            </a:r>
            <a:r>
              <a:rPr lang="en-US" sz="1900" dirty="0"/>
              <a:t> will be extremely useful.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2608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4340" y="365126"/>
            <a:ext cx="8157210" cy="1325563"/>
          </a:xfrm>
        </p:spPr>
        <p:txBody>
          <a:bodyPr>
            <a:noAutofit/>
          </a:bodyPr>
          <a:lstStyle/>
          <a:p>
            <a:pPr algn="ctr"/>
            <a:r>
              <a:rPr lang="it-IT" sz="2800" b="1" dirty="0" err="1">
                <a:latin typeface="+mn-lt"/>
                <a:ea typeface="+mn-ea"/>
                <a:cs typeface="+mn-cs"/>
              </a:rPr>
              <a:t>Dbpedia</a:t>
            </a:r>
            <a:r>
              <a:rPr lang="it-IT" sz="2800" b="1" dirty="0"/>
              <a:t>: </a:t>
            </a:r>
            <a:br>
              <a:rPr lang="it-IT" sz="2800" b="1" dirty="0"/>
            </a:br>
            <a:r>
              <a:rPr lang="en-US" sz="2000" b="1" dirty="0"/>
              <a:t>Global &amp; Unified Access to Knowledge. </a:t>
            </a:r>
            <a:br>
              <a:rPr lang="en-US" sz="2000" b="1" dirty="0"/>
            </a:br>
            <a:r>
              <a:rPr lang="en-US" sz="2000" b="1" dirty="0"/>
              <a:t>Public Data Infrastructure for a Large, Multilingual, Semantic Knowledge Graph</a:t>
            </a:r>
            <a:endParaRPr lang="it-IT" sz="2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1825624"/>
            <a:ext cx="8218170" cy="4590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original </a:t>
            </a:r>
            <a:r>
              <a:rPr lang="en-US" sz="2400" dirty="0" err="1"/>
              <a:t>DBpedia</a:t>
            </a:r>
            <a:r>
              <a:rPr lang="en-US" sz="2400" dirty="0"/>
              <a:t> representation was generated from a static dump of </a:t>
            </a:r>
            <a:r>
              <a:rPr lang="en-US" sz="2400" dirty="0" err="1"/>
              <a:t>WIkipedia</a:t>
            </a:r>
            <a:r>
              <a:rPr lang="en-US" sz="2400" dirty="0"/>
              <a:t> content, in a process that took roughly </a:t>
            </a:r>
            <a:r>
              <a:rPr lang="en-US" sz="2400" b="1" i="1" dirty="0"/>
              <a:t>6 months </a:t>
            </a:r>
            <a:r>
              <a:rPr lang="en-US" sz="2400" dirty="0"/>
              <a:t>from Wikipedia dump to </a:t>
            </a:r>
            <a:r>
              <a:rPr lang="en-US" sz="2400" dirty="0" err="1"/>
              <a:t>DBpedia</a:t>
            </a:r>
            <a:r>
              <a:rPr lang="en-US" sz="2400" dirty="0"/>
              <a:t> publication.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update </a:t>
            </a:r>
            <a:r>
              <a:rPr lang="en-US" sz="2400" dirty="0" err="1"/>
              <a:t>DBpedia</a:t>
            </a:r>
            <a:r>
              <a:rPr lang="en-US" sz="2400" dirty="0"/>
              <a:t>, new Wikipedia dumps have been taken periodically (roughly every </a:t>
            </a:r>
            <a:r>
              <a:rPr lang="en-US" sz="2400" b="1" i="1" dirty="0"/>
              <a:t>6-12 months</a:t>
            </a:r>
            <a:r>
              <a:rPr lang="en-US" sz="2400" dirty="0"/>
              <a:t>) since then and processed in the same way. </a:t>
            </a:r>
            <a:r>
              <a:rPr lang="en-US" sz="2400" dirty="0" err="1"/>
              <a:t>DBpedia</a:t>
            </a:r>
            <a:r>
              <a:rPr lang="en-US" sz="2400" dirty="0"/>
              <a:t> content has thus always been </a:t>
            </a:r>
            <a:r>
              <a:rPr lang="en-US" sz="2400" u="sng" dirty="0"/>
              <a:t>6-18 </a:t>
            </a:r>
            <a:r>
              <a:rPr lang="en-US" sz="2400" dirty="0"/>
              <a:t>months behind updates applied to </a:t>
            </a:r>
            <a:r>
              <a:rPr lang="en-US" sz="2400" dirty="0" err="1"/>
              <a:t>WIkipedia</a:t>
            </a:r>
            <a:r>
              <a:rPr lang="en-US" sz="2400" dirty="0"/>
              <a:t> content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As the use of </a:t>
            </a:r>
            <a:r>
              <a:rPr lang="en-US" sz="2400" dirty="0" err="1"/>
              <a:t>DBpedia</a:t>
            </a:r>
            <a:r>
              <a:rPr lang="en-US" sz="2400" dirty="0"/>
              <a:t>, and the dynamism of Wikipedia content, have increased, the need for </a:t>
            </a:r>
            <a:r>
              <a:rPr lang="en-US" sz="2400" dirty="0" err="1"/>
              <a:t>DBpedia</a:t>
            </a:r>
            <a:r>
              <a:rPr lang="en-US" sz="2400" dirty="0"/>
              <a:t> to update constantly by processing the Wikipedia "firehose" changelog became apparent.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b="1" dirty="0" err="1" smtClean="0"/>
              <a:t>DBpedia</a:t>
            </a:r>
            <a:r>
              <a:rPr lang="en-US" sz="2400" b="1" dirty="0" smtClean="0"/>
              <a:t>-Live </a:t>
            </a:r>
            <a:r>
              <a:rPr lang="en-US" sz="2400" dirty="0"/>
              <a:t>is the current fruit of that effort.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5319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7" y="617691"/>
            <a:ext cx="9044247" cy="613826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57694" y="63693"/>
            <a:ext cx="205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DBpedia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(1)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3773977" y="3686821"/>
            <a:ext cx="1753985" cy="103493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6001789" y="3686821"/>
            <a:ext cx="2874505" cy="36933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it-IT" dirty="0" smtClean="0"/>
              <a:t>I leader non sono aggiornati</a:t>
            </a:r>
          </a:p>
        </p:txBody>
      </p:sp>
      <p:cxnSp>
        <p:nvCxnSpPr>
          <p:cNvPr id="10" name="Connettore diritto 9"/>
          <p:cNvCxnSpPr>
            <a:stCxn id="7" idx="3"/>
            <a:endCxn id="8" idx="1"/>
          </p:cNvCxnSpPr>
          <p:nvPr/>
        </p:nvCxnSpPr>
        <p:spPr>
          <a:xfrm flipV="1">
            <a:off x="5527962" y="3871487"/>
            <a:ext cx="473827" cy="33280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62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" y="617917"/>
            <a:ext cx="9043200" cy="613754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57694" y="63693"/>
            <a:ext cx="2056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DBpedia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(2)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3824778" y="3661421"/>
            <a:ext cx="2369128" cy="270037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/>
          <p:cNvSpPr txBox="1"/>
          <p:nvPr/>
        </p:nvSpPr>
        <p:spPr>
          <a:xfrm>
            <a:off x="6143106" y="4144721"/>
            <a:ext cx="2560627" cy="12003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Questa è la pagina di Wikipedia da cui è stata derivata la descrizione della risorsa Italia</a:t>
            </a:r>
          </a:p>
        </p:txBody>
      </p:sp>
      <p:cxnSp>
        <p:nvCxnSpPr>
          <p:cNvPr id="8" name="Connettore diritto 7"/>
          <p:cNvCxnSpPr>
            <a:stCxn id="6" idx="3"/>
            <a:endCxn id="7" idx="0"/>
          </p:cNvCxnSpPr>
          <p:nvPr/>
        </p:nvCxnSpPr>
        <p:spPr>
          <a:xfrm>
            <a:off x="6193906" y="3796440"/>
            <a:ext cx="1229514" cy="3482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48" y="69273"/>
            <a:ext cx="6772904" cy="6719454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57694" y="63693"/>
            <a:ext cx="2056973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DBpedia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(3)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tangolo arrotondato 6"/>
          <p:cNvSpPr/>
          <p:nvPr/>
        </p:nvSpPr>
        <p:spPr>
          <a:xfrm>
            <a:off x="5817323" y="2675468"/>
            <a:ext cx="1159210" cy="12699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/>
          <p:cNvSpPr txBox="1"/>
          <p:nvPr/>
        </p:nvSpPr>
        <p:spPr>
          <a:xfrm>
            <a:off x="6185439" y="3169673"/>
            <a:ext cx="2560627" cy="230832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it-IT" dirty="0" smtClean="0"/>
              <a:t>La pagina di Wikipedia su cui è basata la risorsa di </a:t>
            </a:r>
            <a:r>
              <a:rPr lang="it-IT" dirty="0" err="1" smtClean="0"/>
              <a:t>DBpedia</a:t>
            </a:r>
            <a:r>
              <a:rPr lang="it-IT" dirty="0"/>
              <a:t> </a:t>
            </a:r>
            <a:r>
              <a:rPr lang="it-IT" dirty="0" smtClean="0"/>
              <a:t>è stata aggiornata il 13 ottobre 2016 …poco più di 2 anni fa …ma almeno possiamo scoprirlo dai vari metadati</a:t>
            </a:r>
          </a:p>
        </p:txBody>
      </p:sp>
      <p:cxnSp>
        <p:nvCxnSpPr>
          <p:cNvPr id="9" name="Connettore diritto 8"/>
          <p:cNvCxnSpPr>
            <a:stCxn id="7" idx="2"/>
            <a:endCxn id="8" idx="0"/>
          </p:cNvCxnSpPr>
          <p:nvPr/>
        </p:nvCxnSpPr>
        <p:spPr>
          <a:xfrm>
            <a:off x="6396928" y="2802467"/>
            <a:ext cx="1068825" cy="36720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6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81" y="63973"/>
            <a:ext cx="6781039" cy="6727525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57694" y="63693"/>
            <a:ext cx="2056973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DBpedia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(4)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5317832" y="5655733"/>
            <a:ext cx="2395301" cy="113576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/>
          <p:cNvSpPr txBox="1"/>
          <p:nvPr/>
        </p:nvSpPr>
        <p:spPr>
          <a:xfrm>
            <a:off x="1785390" y="4101688"/>
            <a:ext cx="2507211" cy="147732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dirty="0" smtClean="0"/>
              <a:t>Nella pagina di Wikipedia del 13 ottobre 2016, ritroviamo effettivamente i leader indicati su </a:t>
            </a:r>
            <a:r>
              <a:rPr lang="it-IT" dirty="0" err="1" smtClean="0"/>
              <a:t>DBpedia</a:t>
            </a:r>
            <a:endParaRPr lang="it-IT" dirty="0" smtClean="0"/>
          </a:p>
        </p:txBody>
      </p:sp>
      <p:cxnSp>
        <p:nvCxnSpPr>
          <p:cNvPr id="8" name="Connettore diritto 7"/>
          <p:cNvCxnSpPr>
            <a:stCxn id="7" idx="2"/>
            <a:endCxn id="6" idx="1"/>
          </p:cNvCxnSpPr>
          <p:nvPr/>
        </p:nvCxnSpPr>
        <p:spPr>
          <a:xfrm>
            <a:off x="3038996" y="5579016"/>
            <a:ext cx="2278836" cy="6446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3" y="561975"/>
            <a:ext cx="8448675" cy="573405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257694" y="63693"/>
            <a:ext cx="2773131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DBpedia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Live (1)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ttangolo arrotondato 5"/>
          <p:cNvSpPr/>
          <p:nvPr/>
        </p:nvSpPr>
        <p:spPr>
          <a:xfrm>
            <a:off x="3848793" y="3433156"/>
            <a:ext cx="1704110" cy="914400"/>
          </a:xfrm>
          <a:prstGeom prst="roundRect">
            <a:avLst>
              <a:gd name="adj" fmla="val 9394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/>
          <p:cNvSpPr txBox="1"/>
          <p:nvPr/>
        </p:nvSpPr>
        <p:spPr>
          <a:xfrm>
            <a:off x="605358" y="1561730"/>
            <a:ext cx="2716224" cy="200054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dirty="0" err="1" smtClean="0"/>
              <a:t>DBpedia</a:t>
            </a:r>
            <a:r>
              <a:rPr lang="it-IT" dirty="0" smtClean="0"/>
              <a:t> Live dovrebbe seguire in tempo reale i cambiamenti di Wikipedia.</a:t>
            </a:r>
          </a:p>
          <a:p>
            <a:r>
              <a:rPr lang="it-IT" dirty="0" smtClean="0"/>
              <a:t>Qualcosa è migliorato, ma sembra esserci comunque qualche problema</a:t>
            </a:r>
          </a:p>
          <a:p>
            <a:r>
              <a:rPr lang="it-IT" sz="1600" dirty="0" smtClean="0"/>
              <a:t>(visto il 12/11/2018)</a:t>
            </a:r>
          </a:p>
        </p:txBody>
      </p:sp>
      <p:cxnSp>
        <p:nvCxnSpPr>
          <p:cNvPr id="8" name="Connettore diritto 7"/>
          <p:cNvCxnSpPr>
            <a:stCxn id="7" idx="2"/>
            <a:endCxn id="6" idx="1"/>
          </p:cNvCxnSpPr>
          <p:nvPr/>
        </p:nvCxnSpPr>
        <p:spPr>
          <a:xfrm>
            <a:off x="1963470" y="3562278"/>
            <a:ext cx="1885323" cy="328078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1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00" y="64563"/>
            <a:ext cx="6782400" cy="6728875"/>
          </a:xfrm>
          <a:prstGeom prst="rect">
            <a:avLst/>
          </a:prstGeom>
        </p:spPr>
      </p:pic>
      <p:sp>
        <p:nvSpPr>
          <p:cNvPr id="5" name="Rettangolo arrotondato 4"/>
          <p:cNvSpPr/>
          <p:nvPr/>
        </p:nvSpPr>
        <p:spPr>
          <a:xfrm>
            <a:off x="5453149" y="5655733"/>
            <a:ext cx="2259984" cy="113576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/>
          <p:cNvSpPr txBox="1"/>
          <p:nvPr/>
        </p:nvSpPr>
        <p:spPr>
          <a:xfrm>
            <a:off x="2695871" y="4999463"/>
            <a:ext cx="2507211" cy="116955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it-IT" dirty="0" smtClean="0"/>
              <a:t>Su Wikipedia le informazioni sono in realtà aggiornate </a:t>
            </a:r>
            <a:r>
              <a:rPr lang="it-IT" sz="1600" smtClean="0"/>
              <a:t>(visto il </a:t>
            </a:r>
            <a:r>
              <a:rPr lang="it-IT" sz="1600" dirty="0" smtClean="0"/>
              <a:t>12/11/2018)</a:t>
            </a:r>
          </a:p>
        </p:txBody>
      </p:sp>
      <p:cxnSp>
        <p:nvCxnSpPr>
          <p:cNvPr id="7" name="Connettore diritto 6"/>
          <p:cNvCxnSpPr>
            <a:stCxn id="6" idx="2"/>
            <a:endCxn id="5" idx="1"/>
          </p:cNvCxnSpPr>
          <p:nvPr/>
        </p:nvCxnSpPr>
        <p:spPr>
          <a:xfrm>
            <a:off x="3949477" y="6169014"/>
            <a:ext cx="1503672" cy="5460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257694" y="63693"/>
            <a:ext cx="2773131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DBpedia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Live (2)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49138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301</Words>
  <Application>Microsoft Office PowerPoint</Application>
  <PresentationFormat>Presentazione su schermo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Wikipedia</vt:lpstr>
      <vt:lpstr>Dbpedia:  Global &amp; Unified Access to Knowledge.  Public Data Infrastructure for a Large, Multilingual, Semantic Knowledge Graph</vt:lpstr>
      <vt:lpstr>Dbpedia:  Global &amp; Unified Access to Knowledge.  Public Data Infrastructure for a Large, Multilingual, Semantic Knowledge Graph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Manuel Fiorelli</dc:creator>
  <cp:lastModifiedBy>Pazienza</cp:lastModifiedBy>
  <cp:revision>19</cp:revision>
  <dcterms:created xsi:type="dcterms:W3CDTF">2018-11-12T16:08:46Z</dcterms:created>
  <dcterms:modified xsi:type="dcterms:W3CDTF">2018-11-14T11:39:06Z</dcterms:modified>
</cp:coreProperties>
</file>