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79" r:id="rId4"/>
    <p:sldId id="259" r:id="rId5"/>
    <p:sldId id="264" r:id="rId6"/>
    <p:sldId id="267" r:id="rId7"/>
    <p:sldId id="276" r:id="rId8"/>
    <p:sldId id="261" r:id="rId9"/>
    <p:sldId id="262" r:id="rId10"/>
    <p:sldId id="260" r:id="rId11"/>
    <p:sldId id="268" r:id="rId12"/>
    <p:sldId id="269" r:id="rId13"/>
    <p:sldId id="282" r:id="rId14"/>
    <p:sldId id="258" r:id="rId15"/>
    <p:sldId id="274" r:id="rId16"/>
    <p:sldId id="275" r:id="rId17"/>
    <p:sldId id="266" r:id="rId18"/>
    <p:sldId id="278" r:id="rId19"/>
    <p:sldId id="270" r:id="rId20"/>
    <p:sldId id="277" r:id="rId21"/>
    <p:sldId id="280" r:id="rId22"/>
    <p:sldId id="281" r:id="rId23"/>
    <p:sldId id="283" r:id="rId24"/>
    <p:sldId id="271" r:id="rId25"/>
    <p:sldId id="272" r:id="rId2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4660"/>
  </p:normalViewPr>
  <p:slideViewPr>
    <p:cSldViewPr snapToGrid="0">
      <p:cViewPr>
        <p:scale>
          <a:sx n="124" d="100"/>
          <a:sy n="124" d="100"/>
        </p:scale>
        <p:origin x="-96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72AE-818D-44F2-9880-55B8B547D92B}" type="datetimeFigureOut">
              <a:rPr lang="it-IT" smtClean="0"/>
              <a:t>18/12/2018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C625C-D458-4E6E-B990-23810B04F1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0434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72AE-818D-44F2-9880-55B8B547D92B}" type="datetimeFigureOut">
              <a:rPr lang="it-IT" smtClean="0"/>
              <a:t>18/12/2018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C625C-D458-4E6E-B990-23810B04F1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291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72AE-818D-44F2-9880-55B8B547D92B}" type="datetimeFigureOut">
              <a:rPr lang="it-IT" smtClean="0"/>
              <a:t>18/12/2018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C625C-D458-4E6E-B990-23810B04F1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5698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 smtClean="0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72AE-818D-44F2-9880-55B8B547D92B}" type="datetimeFigureOut">
              <a:rPr lang="it-IT" smtClean="0"/>
              <a:t>18/12/2018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C625C-D458-4E6E-B990-23810B04F158}" type="slidenum">
              <a:rPr lang="it-IT" smtClean="0"/>
              <a:t>‹N›</a:t>
            </a:fld>
            <a:endParaRPr lang="it-I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7088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72AE-818D-44F2-9880-55B8B547D92B}" type="datetimeFigureOut">
              <a:rPr lang="it-IT" smtClean="0"/>
              <a:t>18/12/2018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C625C-D458-4E6E-B990-23810B04F1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62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72AE-818D-44F2-9880-55B8B547D92B}" type="datetimeFigureOut">
              <a:rPr lang="it-IT" smtClean="0"/>
              <a:t>18/12/2018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C625C-D458-4E6E-B990-23810B04F1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7192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72AE-818D-44F2-9880-55B8B547D92B}" type="datetimeFigureOut">
              <a:rPr lang="it-IT" smtClean="0"/>
              <a:t>18/12/2018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C625C-D458-4E6E-B990-23810B04F1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8717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72AE-818D-44F2-9880-55B8B547D92B}" type="datetimeFigureOut">
              <a:rPr lang="it-IT" smtClean="0"/>
              <a:t>18/12/2018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C625C-D458-4E6E-B990-23810B04F1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79478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72AE-818D-44F2-9880-55B8B547D92B}" type="datetimeFigureOut">
              <a:rPr lang="it-IT" smtClean="0"/>
              <a:t>18/12/2018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C625C-D458-4E6E-B990-23810B04F1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7824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72AE-818D-44F2-9880-55B8B547D92B}" type="datetimeFigureOut">
              <a:rPr lang="it-IT" smtClean="0"/>
              <a:t>18/12/2018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C625C-D458-4E6E-B990-23810B04F1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5909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72AE-818D-44F2-9880-55B8B547D92B}" type="datetimeFigureOut">
              <a:rPr lang="it-IT" smtClean="0"/>
              <a:t>18/12/2018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C625C-D458-4E6E-B990-23810B04F1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270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72AE-818D-44F2-9880-55B8B547D92B}" type="datetimeFigureOut">
              <a:rPr lang="it-IT" smtClean="0"/>
              <a:t>18/12/2018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C625C-D458-4E6E-B990-23810B04F1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9904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72AE-818D-44F2-9880-55B8B547D92B}" type="datetimeFigureOut">
              <a:rPr lang="it-IT" smtClean="0"/>
              <a:t>18/12/2018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C625C-D458-4E6E-B990-23810B04F1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431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72AE-818D-44F2-9880-55B8B547D92B}" type="datetimeFigureOut">
              <a:rPr lang="it-IT" smtClean="0"/>
              <a:t>18/12/2018</a:t>
            </a:fld>
            <a:endParaRPr lang="it-I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C625C-D458-4E6E-B990-23810B04F1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6491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72AE-818D-44F2-9880-55B8B547D92B}" type="datetimeFigureOut">
              <a:rPr lang="it-IT" smtClean="0"/>
              <a:t>18/12/2018</a:t>
            </a:fld>
            <a:endParaRPr lang="it-I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C625C-D458-4E6E-B990-23810B04F1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944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72AE-818D-44F2-9880-55B8B547D92B}" type="datetimeFigureOut">
              <a:rPr lang="it-IT" smtClean="0"/>
              <a:t>18/12/2018</a:t>
            </a:fld>
            <a:endParaRPr lang="it-I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C625C-D458-4E6E-B990-23810B04F1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152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72AE-818D-44F2-9880-55B8B547D92B}" type="datetimeFigureOut">
              <a:rPr lang="it-IT" smtClean="0"/>
              <a:t>18/12/2018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C625C-D458-4E6E-B990-23810B04F1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0997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74372AE-818D-44F2-9880-55B8B547D92B}" type="datetimeFigureOut">
              <a:rPr lang="it-IT" smtClean="0"/>
              <a:t>18/12/2018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C625C-D458-4E6E-B990-23810B04F1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66972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54955" y="524164"/>
            <a:ext cx="8825658" cy="3329581"/>
          </a:xfrm>
        </p:spPr>
        <p:txBody>
          <a:bodyPr/>
          <a:lstStyle/>
          <a:p>
            <a:r>
              <a:rPr lang="it-IT" dirty="0" smtClean="0"/>
              <a:t>IDRA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54955" y="3853745"/>
            <a:ext cx="8825658" cy="861420"/>
          </a:xfrm>
        </p:spPr>
        <p:txBody>
          <a:bodyPr/>
          <a:lstStyle/>
          <a:p>
            <a:r>
              <a:rPr lang="it-IT" dirty="0" smtClean="0"/>
              <a:t>A </a:t>
            </a:r>
            <a:r>
              <a:rPr lang="en-US" dirty="0" smtClean="0"/>
              <a:t>framework</a:t>
            </a:r>
            <a:r>
              <a:rPr lang="it-IT" dirty="0" smtClean="0"/>
              <a:t> for </a:t>
            </a:r>
            <a:r>
              <a:rPr lang="en-US" dirty="0" smtClean="0"/>
              <a:t>ontology</a:t>
            </a:r>
            <a:r>
              <a:rPr lang="it-IT" dirty="0" smtClean="0"/>
              <a:t> Learning FROM Big Data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8358909" y="5329381"/>
            <a:ext cx="29498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Ing. Roberto Enea</a:t>
            </a:r>
          </a:p>
          <a:p>
            <a:r>
              <a:rPr lang="it-IT" i="1" dirty="0" smtClean="0"/>
              <a:t>Senior Software </a:t>
            </a:r>
            <a:r>
              <a:rPr lang="en-US" i="1" dirty="0" smtClean="0"/>
              <a:t>Engineer</a:t>
            </a:r>
          </a:p>
          <a:p>
            <a:r>
              <a:rPr lang="it-IT" dirty="0" smtClean="0"/>
              <a:t>@</a:t>
            </a:r>
            <a:r>
              <a:rPr lang="it-IT" dirty="0" err="1" smtClean="0"/>
              <a:t>SecureAuth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8712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64584" y="267991"/>
            <a:ext cx="9404723" cy="1400530"/>
          </a:xfrm>
        </p:spPr>
        <p:txBody>
          <a:bodyPr/>
          <a:lstStyle/>
          <a:p>
            <a:r>
              <a:rPr lang="it-IT" dirty="0" smtClean="0"/>
              <a:t>IDRA Architecture</a:t>
            </a:r>
            <a:endParaRPr lang="it-IT" dirty="0"/>
          </a:p>
        </p:txBody>
      </p:sp>
      <p:sp>
        <p:nvSpPr>
          <p:cNvPr id="5" name="Elaborazione 4"/>
          <p:cNvSpPr/>
          <p:nvPr/>
        </p:nvSpPr>
        <p:spPr>
          <a:xfrm>
            <a:off x="7619999" y="3036826"/>
            <a:ext cx="2133600" cy="13392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LAM</a:t>
            </a:r>
          </a:p>
          <a:p>
            <a:pPr algn="ctr"/>
            <a:r>
              <a:rPr lang="it-IT" dirty="0" smtClean="0"/>
              <a:t>(</a:t>
            </a:r>
            <a:r>
              <a:rPr lang="it-IT" dirty="0" err="1" smtClean="0"/>
              <a:t>Learned</a:t>
            </a:r>
            <a:r>
              <a:rPr lang="it-IT" dirty="0" smtClean="0"/>
              <a:t> </a:t>
            </a:r>
            <a:r>
              <a:rPr lang="it-IT" dirty="0" err="1" smtClean="0"/>
              <a:t>Axioms</a:t>
            </a:r>
            <a:r>
              <a:rPr lang="it-IT" dirty="0" smtClean="0"/>
              <a:t> Manager)</a:t>
            </a:r>
            <a:endParaRPr lang="it-IT" dirty="0"/>
          </a:p>
        </p:txBody>
      </p:sp>
      <p:sp>
        <p:nvSpPr>
          <p:cNvPr id="6" name="Documento multiplo 5"/>
          <p:cNvSpPr/>
          <p:nvPr/>
        </p:nvSpPr>
        <p:spPr>
          <a:xfrm>
            <a:off x="591127" y="1668521"/>
            <a:ext cx="1126836" cy="83127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Documento multiplo 6"/>
          <p:cNvSpPr/>
          <p:nvPr/>
        </p:nvSpPr>
        <p:spPr>
          <a:xfrm>
            <a:off x="591127" y="3228108"/>
            <a:ext cx="1126836" cy="83127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Documento multiplo 7"/>
          <p:cNvSpPr/>
          <p:nvPr/>
        </p:nvSpPr>
        <p:spPr>
          <a:xfrm>
            <a:off x="664584" y="4787695"/>
            <a:ext cx="1126836" cy="83127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arrotondato 8"/>
          <p:cNvSpPr/>
          <p:nvPr/>
        </p:nvSpPr>
        <p:spPr>
          <a:xfrm>
            <a:off x="2650836" y="1668521"/>
            <a:ext cx="2032000" cy="10192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Statements</a:t>
            </a:r>
            <a:r>
              <a:rPr lang="it-IT" dirty="0" smtClean="0"/>
              <a:t> Generator FB</a:t>
            </a:r>
            <a:endParaRPr lang="it-IT" dirty="0"/>
          </a:p>
        </p:txBody>
      </p:sp>
      <p:sp>
        <p:nvSpPr>
          <p:cNvPr id="10" name="Rettangolo arrotondato 9"/>
          <p:cNvSpPr/>
          <p:nvPr/>
        </p:nvSpPr>
        <p:spPr>
          <a:xfrm>
            <a:off x="2650836" y="3077064"/>
            <a:ext cx="2032000" cy="10192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Statements</a:t>
            </a:r>
            <a:r>
              <a:rPr lang="it-IT" dirty="0" smtClean="0"/>
              <a:t> Generator </a:t>
            </a:r>
            <a:r>
              <a:rPr lang="it-IT" dirty="0" err="1" smtClean="0"/>
              <a:t>Wiki</a:t>
            </a:r>
            <a:endParaRPr lang="it-IT" dirty="0"/>
          </a:p>
        </p:txBody>
      </p:sp>
      <p:sp>
        <p:nvSpPr>
          <p:cNvPr id="11" name="Rettangolo arrotondato 10"/>
          <p:cNvSpPr/>
          <p:nvPr/>
        </p:nvSpPr>
        <p:spPr>
          <a:xfrm>
            <a:off x="2650836" y="4599707"/>
            <a:ext cx="2032000" cy="10192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Statements</a:t>
            </a:r>
            <a:r>
              <a:rPr lang="it-IT" dirty="0" smtClean="0"/>
              <a:t> Generator RG</a:t>
            </a:r>
            <a:endParaRPr lang="it-IT" dirty="0"/>
          </a:p>
        </p:txBody>
      </p:sp>
      <p:cxnSp>
        <p:nvCxnSpPr>
          <p:cNvPr id="13" name="Connettore 2 12"/>
          <p:cNvCxnSpPr>
            <a:stCxn id="6" idx="3"/>
            <a:endCxn id="9" idx="1"/>
          </p:cNvCxnSpPr>
          <p:nvPr/>
        </p:nvCxnSpPr>
        <p:spPr>
          <a:xfrm>
            <a:off x="1717963" y="2084158"/>
            <a:ext cx="932873" cy="939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magin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01" y="1904142"/>
            <a:ext cx="454025" cy="454025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501" y="3456504"/>
            <a:ext cx="499918" cy="499918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155" y="4981081"/>
            <a:ext cx="444500" cy="444500"/>
          </a:xfrm>
          <a:prstGeom prst="rect">
            <a:avLst/>
          </a:prstGeom>
        </p:spPr>
      </p:pic>
      <p:cxnSp>
        <p:nvCxnSpPr>
          <p:cNvPr id="17" name="Connettore 2 16"/>
          <p:cNvCxnSpPr>
            <a:stCxn id="7" idx="3"/>
            <a:endCxn id="10" idx="1"/>
          </p:cNvCxnSpPr>
          <p:nvPr/>
        </p:nvCxnSpPr>
        <p:spPr>
          <a:xfrm flipV="1">
            <a:off x="1717963" y="3586695"/>
            <a:ext cx="932873" cy="570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/>
          <p:cNvCxnSpPr>
            <a:stCxn id="8" idx="3"/>
            <a:endCxn id="11" idx="1"/>
          </p:cNvCxnSpPr>
          <p:nvPr/>
        </p:nvCxnSpPr>
        <p:spPr>
          <a:xfrm flipV="1">
            <a:off x="1791420" y="5109338"/>
            <a:ext cx="859416" cy="939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/>
          <p:cNvCxnSpPr>
            <a:stCxn id="9" idx="3"/>
            <a:endCxn id="5" idx="1"/>
          </p:cNvCxnSpPr>
          <p:nvPr/>
        </p:nvCxnSpPr>
        <p:spPr>
          <a:xfrm>
            <a:off x="4682836" y="2178152"/>
            <a:ext cx="2937163" cy="15283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/>
          <p:cNvCxnSpPr>
            <a:stCxn id="10" idx="3"/>
            <a:endCxn id="5" idx="1"/>
          </p:cNvCxnSpPr>
          <p:nvPr/>
        </p:nvCxnSpPr>
        <p:spPr>
          <a:xfrm>
            <a:off x="4682836" y="3586695"/>
            <a:ext cx="2937163" cy="1197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/>
          <p:cNvCxnSpPr>
            <a:stCxn id="11" idx="3"/>
            <a:endCxn id="5" idx="1"/>
          </p:cNvCxnSpPr>
          <p:nvPr/>
        </p:nvCxnSpPr>
        <p:spPr>
          <a:xfrm flipV="1">
            <a:off x="4682836" y="3706463"/>
            <a:ext cx="2937163" cy="14028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26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64584" y="267991"/>
            <a:ext cx="9404723" cy="1400530"/>
          </a:xfrm>
        </p:spPr>
        <p:txBody>
          <a:bodyPr/>
          <a:lstStyle/>
          <a:p>
            <a:r>
              <a:rPr lang="it-IT" dirty="0" err="1" smtClean="0"/>
              <a:t>Statements</a:t>
            </a:r>
            <a:r>
              <a:rPr lang="it-IT" dirty="0" smtClean="0"/>
              <a:t> Generator</a:t>
            </a:r>
            <a:endParaRPr lang="it-IT" dirty="0"/>
          </a:p>
        </p:txBody>
      </p:sp>
      <p:sp>
        <p:nvSpPr>
          <p:cNvPr id="3" name="Rettangolo arrotondato 2"/>
          <p:cNvSpPr/>
          <p:nvPr/>
        </p:nvSpPr>
        <p:spPr>
          <a:xfrm>
            <a:off x="2382981" y="1788594"/>
            <a:ext cx="7352147" cy="24139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arrotondato 3"/>
          <p:cNvSpPr/>
          <p:nvPr/>
        </p:nvSpPr>
        <p:spPr>
          <a:xfrm>
            <a:off x="2647700" y="2714539"/>
            <a:ext cx="1615932" cy="122708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Crawler</a:t>
            </a:r>
            <a:endParaRPr lang="it-IT" dirty="0"/>
          </a:p>
        </p:txBody>
      </p:sp>
      <p:sp>
        <p:nvSpPr>
          <p:cNvPr id="22" name="Rettangolo arrotondato 21"/>
          <p:cNvSpPr/>
          <p:nvPr/>
        </p:nvSpPr>
        <p:spPr>
          <a:xfrm>
            <a:off x="4911228" y="2708288"/>
            <a:ext cx="2295652" cy="122708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Analysis Engine</a:t>
            </a:r>
          </a:p>
          <a:p>
            <a:pPr algn="ctr"/>
            <a:r>
              <a:rPr lang="it-IT" dirty="0" smtClean="0"/>
              <a:t>(UIMA Annotator)</a:t>
            </a:r>
            <a:endParaRPr lang="it-IT" dirty="0"/>
          </a:p>
        </p:txBody>
      </p:sp>
      <p:sp>
        <p:nvSpPr>
          <p:cNvPr id="24" name="Rettangolo arrotondato 23"/>
          <p:cNvSpPr/>
          <p:nvPr/>
        </p:nvSpPr>
        <p:spPr>
          <a:xfrm>
            <a:off x="7788040" y="2670664"/>
            <a:ext cx="1753124" cy="130164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CODA</a:t>
            </a:r>
            <a:endParaRPr lang="it-IT" dirty="0"/>
          </a:p>
        </p:txBody>
      </p:sp>
      <p:sp>
        <p:nvSpPr>
          <p:cNvPr id="25" name="Rettangolo arrotondato 24"/>
          <p:cNvSpPr/>
          <p:nvPr/>
        </p:nvSpPr>
        <p:spPr>
          <a:xfrm>
            <a:off x="2647700" y="1885575"/>
            <a:ext cx="6893464" cy="68810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 smtClean="0"/>
              <a:t>REST Interface</a:t>
            </a:r>
            <a:endParaRPr lang="it-IT" sz="3200" dirty="0"/>
          </a:p>
        </p:txBody>
      </p:sp>
      <p:sp>
        <p:nvSpPr>
          <p:cNvPr id="19" name="Documento multiplo 18"/>
          <p:cNvSpPr/>
          <p:nvPr/>
        </p:nvSpPr>
        <p:spPr>
          <a:xfrm>
            <a:off x="3887981" y="5218545"/>
            <a:ext cx="1644073" cy="107141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Domain </a:t>
            </a:r>
            <a:r>
              <a:rPr lang="it-IT" dirty="0" err="1" smtClean="0"/>
              <a:t>Ontology</a:t>
            </a:r>
            <a:endParaRPr lang="it-IT" dirty="0"/>
          </a:p>
        </p:txBody>
      </p:sp>
      <p:sp>
        <p:nvSpPr>
          <p:cNvPr id="21" name="Freccia a destra 20"/>
          <p:cNvSpPr/>
          <p:nvPr/>
        </p:nvSpPr>
        <p:spPr>
          <a:xfrm>
            <a:off x="4330068" y="2995569"/>
            <a:ext cx="550979" cy="60063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Documento multiplo 28"/>
          <p:cNvSpPr/>
          <p:nvPr/>
        </p:nvSpPr>
        <p:spPr>
          <a:xfrm>
            <a:off x="101755" y="2792370"/>
            <a:ext cx="1700066" cy="107141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Sources</a:t>
            </a:r>
            <a:endParaRPr lang="it-IT" dirty="0"/>
          </a:p>
        </p:txBody>
      </p:sp>
      <p:sp>
        <p:nvSpPr>
          <p:cNvPr id="32" name="Freccia a destra 31"/>
          <p:cNvSpPr/>
          <p:nvPr/>
        </p:nvSpPr>
        <p:spPr>
          <a:xfrm>
            <a:off x="7255533" y="3021169"/>
            <a:ext cx="550979" cy="60063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Freccia a destra 32"/>
          <p:cNvSpPr/>
          <p:nvPr/>
        </p:nvSpPr>
        <p:spPr>
          <a:xfrm rot="18422000">
            <a:off x="5091456" y="4375560"/>
            <a:ext cx="550979" cy="60063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Freccia a destra 33"/>
          <p:cNvSpPr/>
          <p:nvPr/>
        </p:nvSpPr>
        <p:spPr>
          <a:xfrm>
            <a:off x="1850129" y="2917060"/>
            <a:ext cx="550979" cy="60063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Documento multiplo 34"/>
          <p:cNvSpPr/>
          <p:nvPr/>
        </p:nvSpPr>
        <p:spPr>
          <a:xfrm>
            <a:off x="7716981" y="5218545"/>
            <a:ext cx="1644073" cy="107141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Projection</a:t>
            </a:r>
            <a:r>
              <a:rPr lang="it-IT" dirty="0" smtClean="0"/>
              <a:t> </a:t>
            </a:r>
          </a:p>
          <a:p>
            <a:pPr algn="ctr"/>
            <a:r>
              <a:rPr lang="it-IT" dirty="0" err="1" smtClean="0"/>
              <a:t>Rules</a:t>
            </a:r>
            <a:endParaRPr lang="it-IT" dirty="0"/>
          </a:p>
        </p:txBody>
      </p:sp>
      <p:sp>
        <p:nvSpPr>
          <p:cNvPr id="36" name="Freccia a destra 35"/>
          <p:cNvSpPr/>
          <p:nvPr/>
        </p:nvSpPr>
        <p:spPr>
          <a:xfrm rot="16200000">
            <a:off x="8402074" y="4410225"/>
            <a:ext cx="550979" cy="60063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Freccia a destra 36"/>
          <p:cNvSpPr/>
          <p:nvPr/>
        </p:nvSpPr>
        <p:spPr>
          <a:xfrm>
            <a:off x="9964687" y="2917060"/>
            <a:ext cx="1765495" cy="60063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Triples</a:t>
            </a:r>
            <a:endParaRPr lang="it-IT" dirty="0"/>
          </a:p>
        </p:txBody>
      </p:sp>
      <p:sp>
        <p:nvSpPr>
          <p:cNvPr id="17" name="Freccia a destra 16"/>
          <p:cNvSpPr/>
          <p:nvPr/>
        </p:nvSpPr>
        <p:spPr>
          <a:xfrm rot="13160626">
            <a:off x="4134209" y="4379321"/>
            <a:ext cx="550979" cy="60063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942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46111" y="425009"/>
            <a:ext cx="9404723" cy="1400530"/>
          </a:xfrm>
        </p:spPr>
        <p:txBody>
          <a:bodyPr/>
          <a:lstStyle/>
          <a:p>
            <a:r>
              <a:rPr lang="it-IT" dirty="0" err="1" smtClean="0"/>
              <a:t>Learned</a:t>
            </a:r>
            <a:r>
              <a:rPr lang="it-IT" dirty="0" smtClean="0"/>
              <a:t> </a:t>
            </a:r>
            <a:r>
              <a:rPr lang="it-IT" dirty="0" err="1" smtClean="0"/>
              <a:t>Axiom</a:t>
            </a:r>
            <a:r>
              <a:rPr lang="it-IT" dirty="0" smtClean="0"/>
              <a:t> Manager</a:t>
            </a:r>
            <a:endParaRPr lang="it-IT" dirty="0"/>
          </a:p>
        </p:txBody>
      </p:sp>
      <p:sp>
        <p:nvSpPr>
          <p:cNvPr id="4" name="Rettangolo arrotondato 3"/>
          <p:cNvSpPr/>
          <p:nvPr/>
        </p:nvSpPr>
        <p:spPr>
          <a:xfrm>
            <a:off x="1440873" y="1431636"/>
            <a:ext cx="8044873" cy="3990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arrotondato 4"/>
          <p:cNvSpPr/>
          <p:nvPr/>
        </p:nvSpPr>
        <p:spPr>
          <a:xfrm>
            <a:off x="1709128" y="4157121"/>
            <a:ext cx="7525415" cy="10683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 err="1" smtClean="0"/>
              <a:t>Repository</a:t>
            </a:r>
            <a:endParaRPr lang="it-IT" sz="3200" dirty="0"/>
          </a:p>
        </p:txBody>
      </p:sp>
      <p:sp>
        <p:nvSpPr>
          <p:cNvPr id="6" name="Rettangolo arrotondato 5"/>
          <p:cNvSpPr/>
          <p:nvPr/>
        </p:nvSpPr>
        <p:spPr>
          <a:xfrm>
            <a:off x="1709128" y="2776207"/>
            <a:ext cx="2290217" cy="130096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 err="1" smtClean="0"/>
              <a:t>Statements</a:t>
            </a:r>
            <a:r>
              <a:rPr lang="it-IT" sz="2800" dirty="0" smtClean="0"/>
              <a:t> </a:t>
            </a:r>
          </a:p>
          <a:p>
            <a:pPr algn="ctr"/>
            <a:r>
              <a:rPr lang="it-IT" sz="2800" dirty="0" smtClean="0"/>
              <a:t>Modulator</a:t>
            </a:r>
            <a:endParaRPr lang="it-IT" sz="2800" dirty="0"/>
          </a:p>
        </p:txBody>
      </p:sp>
      <p:sp>
        <p:nvSpPr>
          <p:cNvPr id="7" name="Rettangolo arrotondato 6"/>
          <p:cNvSpPr/>
          <p:nvPr/>
        </p:nvSpPr>
        <p:spPr>
          <a:xfrm>
            <a:off x="4140413" y="2776206"/>
            <a:ext cx="2519006" cy="130096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 smtClean="0"/>
              <a:t>SPARQL</a:t>
            </a:r>
          </a:p>
          <a:p>
            <a:pPr algn="ctr"/>
            <a:r>
              <a:rPr lang="it-IT" sz="2800" dirty="0" err="1" smtClean="0"/>
              <a:t>Parser</a:t>
            </a:r>
            <a:endParaRPr lang="it-IT" sz="2800" dirty="0"/>
          </a:p>
        </p:txBody>
      </p:sp>
      <p:sp>
        <p:nvSpPr>
          <p:cNvPr id="8" name="Rettangolo arrotondato 7"/>
          <p:cNvSpPr/>
          <p:nvPr/>
        </p:nvSpPr>
        <p:spPr>
          <a:xfrm>
            <a:off x="1793324" y="1734324"/>
            <a:ext cx="7347985" cy="97647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 smtClean="0"/>
              <a:t>REST Interface</a:t>
            </a:r>
            <a:endParaRPr lang="it-IT" sz="3200" dirty="0"/>
          </a:p>
        </p:txBody>
      </p:sp>
      <p:sp>
        <p:nvSpPr>
          <p:cNvPr id="10" name="Rettangolo arrotondato 9"/>
          <p:cNvSpPr/>
          <p:nvPr/>
        </p:nvSpPr>
        <p:spPr>
          <a:xfrm>
            <a:off x="6800487" y="2776205"/>
            <a:ext cx="2340822" cy="130096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 err="1" smtClean="0"/>
              <a:t>Reasoner</a:t>
            </a:r>
            <a:endParaRPr lang="it-IT" sz="2800" dirty="0"/>
          </a:p>
        </p:txBody>
      </p:sp>
      <p:sp>
        <p:nvSpPr>
          <p:cNvPr id="11" name="Documento multiplo 10"/>
          <p:cNvSpPr/>
          <p:nvPr/>
        </p:nvSpPr>
        <p:spPr>
          <a:xfrm>
            <a:off x="10403285" y="1825539"/>
            <a:ext cx="1348509" cy="1246909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/>
              <a:t>Domain</a:t>
            </a:r>
          </a:p>
          <a:p>
            <a:pPr algn="ctr"/>
            <a:r>
              <a:rPr lang="it-IT" sz="1600" dirty="0" err="1" smtClean="0"/>
              <a:t>Ontology</a:t>
            </a:r>
            <a:endParaRPr lang="it-IT" sz="1600" dirty="0"/>
          </a:p>
        </p:txBody>
      </p:sp>
      <p:sp>
        <p:nvSpPr>
          <p:cNvPr id="12" name="Documento multiplo 11"/>
          <p:cNvSpPr/>
          <p:nvPr/>
        </p:nvSpPr>
        <p:spPr>
          <a:xfrm>
            <a:off x="10196945" y="3825212"/>
            <a:ext cx="1554849" cy="1246909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Inference</a:t>
            </a:r>
            <a:endParaRPr lang="it-IT" dirty="0" smtClean="0"/>
          </a:p>
          <a:p>
            <a:pPr algn="ctr"/>
            <a:r>
              <a:rPr lang="it-IT" dirty="0" err="1" smtClean="0"/>
              <a:t>Rules</a:t>
            </a:r>
            <a:endParaRPr lang="it-IT" dirty="0"/>
          </a:p>
        </p:txBody>
      </p:sp>
      <p:sp>
        <p:nvSpPr>
          <p:cNvPr id="13" name="Freccia a destra 12"/>
          <p:cNvSpPr/>
          <p:nvPr/>
        </p:nvSpPr>
        <p:spPr>
          <a:xfrm rot="10800000">
            <a:off x="9704700" y="2148674"/>
            <a:ext cx="550979" cy="60063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Freccia a destra 13"/>
          <p:cNvSpPr/>
          <p:nvPr/>
        </p:nvSpPr>
        <p:spPr>
          <a:xfrm rot="10800000">
            <a:off x="9565856" y="4157121"/>
            <a:ext cx="550979" cy="60063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Freccia a destra 14"/>
          <p:cNvSpPr/>
          <p:nvPr/>
        </p:nvSpPr>
        <p:spPr>
          <a:xfrm>
            <a:off x="184728" y="1922240"/>
            <a:ext cx="1176036" cy="60063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Triples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375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3257823" y="16908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2962227" y="310383"/>
            <a:ext cx="3410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 smtClean="0"/>
              <a:t>LOM Data Model</a:t>
            </a:r>
            <a:endParaRPr lang="it-IT" sz="3600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4" y="1262884"/>
            <a:ext cx="6183569" cy="3478258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723018" y="1324822"/>
            <a:ext cx="429647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dirty="0" smtClean="0"/>
              <a:t>main entity </a:t>
            </a:r>
            <a:r>
              <a:rPr lang="en-US" sz="2000" dirty="0"/>
              <a:t>of the model is the </a:t>
            </a:r>
            <a:r>
              <a:rPr lang="en-US" sz="2000" dirty="0" smtClean="0"/>
              <a:t>Triple.</a:t>
            </a:r>
          </a:p>
          <a:p>
            <a:r>
              <a:rPr lang="en-US" sz="2000" dirty="0" smtClean="0"/>
              <a:t>It contains some important attributes </a:t>
            </a:r>
            <a:r>
              <a:rPr lang="en-US" sz="2000" dirty="0"/>
              <a:t>required </a:t>
            </a:r>
            <a:r>
              <a:rPr lang="en-US" sz="2000" dirty="0" smtClean="0"/>
              <a:t>for</a:t>
            </a:r>
            <a:r>
              <a:rPr lang="en-US" sz="2000" dirty="0"/>
              <a:t> </a:t>
            </a:r>
            <a:r>
              <a:rPr lang="en-US" sz="2000" dirty="0" smtClean="0"/>
              <a:t>the </a:t>
            </a:r>
            <a:r>
              <a:rPr lang="en-US" sz="2000" dirty="0"/>
              <a:t>managing of uncertain </a:t>
            </a:r>
            <a:r>
              <a:rPr lang="en-US" sz="2000" dirty="0" smtClean="0"/>
              <a:t>statements: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confidence </a:t>
            </a:r>
            <a:r>
              <a:rPr lang="en-US" sz="2000" dirty="0" smtClean="0"/>
              <a:t>level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number of occurrences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</a:t>
            </a:r>
            <a:r>
              <a:rPr lang="en-US" sz="2000" dirty="0" smtClean="0"/>
              <a:t>he source</a:t>
            </a:r>
            <a:endParaRPr lang="it-IT" sz="2400" dirty="0" smtClean="0"/>
          </a:p>
        </p:txBody>
      </p:sp>
      <p:sp>
        <p:nvSpPr>
          <p:cNvPr id="8" name="Rettangolo 7"/>
          <p:cNvSpPr/>
          <p:nvPr/>
        </p:nvSpPr>
        <p:spPr>
          <a:xfrm>
            <a:off x="1329629" y="4956165"/>
            <a:ext cx="93993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If a single </a:t>
            </a:r>
            <a:r>
              <a:rPr lang="en-US" dirty="0"/>
              <a:t>instance of a triple is extracted from the </a:t>
            </a:r>
            <a:r>
              <a:rPr lang="en-US" dirty="0" smtClean="0"/>
              <a:t>analyzed documents </a:t>
            </a:r>
            <a:r>
              <a:rPr lang="en-US" dirty="0"/>
              <a:t>the SM will assign to the triple the same </a:t>
            </a:r>
            <a:r>
              <a:rPr lang="en-US" dirty="0" smtClean="0"/>
              <a:t>confidence level </a:t>
            </a:r>
            <a:r>
              <a:rPr lang="en-US" dirty="0"/>
              <a:t>coming from the SG, otherwise it will calculate the </a:t>
            </a:r>
            <a:r>
              <a:rPr lang="en-US" dirty="0" smtClean="0"/>
              <a:t>average of </a:t>
            </a:r>
            <a:r>
              <a:rPr lang="en-US" dirty="0"/>
              <a:t>the confidence level increasing the number of </a:t>
            </a:r>
            <a:r>
              <a:rPr lang="en-US" dirty="0" smtClean="0"/>
              <a:t>occurrences.</a:t>
            </a:r>
          </a:p>
          <a:p>
            <a:r>
              <a:rPr lang="en-US" dirty="0" smtClean="0"/>
              <a:t>The source indicates the original corpus the statement has been extracted from.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3332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In-Memory graph DBs</a:t>
            </a:r>
            <a:endParaRPr lang="en-US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1104293" y="1664991"/>
            <a:ext cx="8946541" cy="419548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Based on Binary Matrices used as Adjacency matrices to store Relationships between entities</a:t>
            </a:r>
          </a:p>
          <a:p>
            <a:r>
              <a:rPr lang="en-US" sz="3600" dirty="0" smtClean="0"/>
              <a:t>All the indexes are stored in memory</a:t>
            </a:r>
          </a:p>
          <a:p>
            <a:r>
              <a:rPr lang="en-US" sz="3600" dirty="0" smtClean="0"/>
              <a:t>Persistence is used just from not frequently accessed properties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8157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In-Memory </a:t>
            </a:r>
            <a:r>
              <a:rPr lang="it-IT" dirty="0" err="1"/>
              <a:t>g</a:t>
            </a:r>
            <a:r>
              <a:rPr lang="it-IT" dirty="0" err="1" smtClean="0"/>
              <a:t>raph</a:t>
            </a:r>
            <a:r>
              <a:rPr lang="it-IT" dirty="0" smtClean="0"/>
              <a:t> </a:t>
            </a:r>
            <a:r>
              <a:rPr lang="it-IT" dirty="0" err="1" smtClean="0"/>
              <a:t>DBs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646111" y="1229564"/>
            <a:ext cx="8588347" cy="7298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Adjacency matrices make the indirect relationship computation easy</a:t>
            </a:r>
            <a:endParaRPr lang="en-US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306886"/>
              </p:ext>
            </p:extLst>
          </p:nvPr>
        </p:nvGraphicFramePr>
        <p:xfrm>
          <a:off x="1802040" y="2720641"/>
          <a:ext cx="157634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4085">
                  <a:extLst>
                    <a:ext uri="{9D8B030D-6E8A-4147-A177-3AD203B41FA5}">
                      <a16:colId xmlns:a16="http://schemas.microsoft.com/office/drawing/2014/main" xmlns="" val="255408678"/>
                    </a:ext>
                  </a:extLst>
                </a:gridCol>
                <a:gridCol w="394085">
                  <a:extLst>
                    <a:ext uri="{9D8B030D-6E8A-4147-A177-3AD203B41FA5}">
                      <a16:colId xmlns:a16="http://schemas.microsoft.com/office/drawing/2014/main" xmlns="" val="1216032034"/>
                    </a:ext>
                  </a:extLst>
                </a:gridCol>
                <a:gridCol w="394085">
                  <a:extLst>
                    <a:ext uri="{9D8B030D-6E8A-4147-A177-3AD203B41FA5}">
                      <a16:colId xmlns:a16="http://schemas.microsoft.com/office/drawing/2014/main" xmlns="" val="826287348"/>
                    </a:ext>
                  </a:extLst>
                </a:gridCol>
                <a:gridCol w="394085">
                  <a:extLst>
                    <a:ext uri="{9D8B030D-6E8A-4147-A177-3AD203B41FA5}">
                      <a16:colId xmlns:a16="http://schemas.microsoft.com/office/drawing/2014/main" xmlns="" val="3053857095"/>
                    </a:ext>
                  </a:extLst>
                </a:gridCol>
              </a:tblGrid>
              <a:tr h="303481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X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20508802"/>
                  </a:ext>
                </a:extLst>
              </a:tr>
              <a:tr h="303481">
                <a:tc>
                  <a:txBody>
                    <a:bodyPr/>
                    <a:lstStyle/>
                    <a:p>
                      <a:r>
                        <a:rPr lang="it-IT" dirty="0" smtClean="0"/>
                        <a:t>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631174"/>
                  </a:ext>
                </a:extLst>
              </a:tr>
              <a:tr h="303481">
                <a:tc>
                  <a:txBody>
                    <a:bodyPr/>
                    <a:lstStyle/>
                    <a:p>
                      <a:r>
                        <a:rPr lang="it-IT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03021039"/>
                  </a:ext>
                </a:extLst>
              </a:tr>
              <a:tr h="303481">
                <a:tc>
                  <a:txBody>
                    <a:bodyPr/>
                    <a:lstStyle/>
                    <a:p>
                      <a:r>
                        <a:rPr lang="it-IT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468079"/>
                  </a:ext>
                </a:extLst>
              </a:tr>
              <a:tr h="303481">
                <a:tc>
                  <a:txBody>
                    <a:bodyPr/>
                    <a:lstStyle/>
                    <a:p>
                      <a:r>
                        <a:rPr lang="it-IT" dirty="0" smtClean="0"/>
                        <a:t>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57466588"/>
                  </a:ext>
                </a:extLst>
              </a:tr>
              <a:tr h="303481">
                <a:tc>
                  <a:txBody>
                    <a:bodyPr/>
                    <a:lstStyle/>
                    <a:p>
                      <a:r>
                        <a:rPr lang="it-IT" dirty="0" smtClean="0"/>
                        <a:t>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24217564"/>
                  </a:ext>
                </a:extLst>
              </a:tr>
            </a:tbl>
          </a:graphicData>
        </a:graphic>
      </p:graphicFrame>
      <p:sp>
        <p:nvSpPr>
          <p:cNvPr id="3" name="CasellaDiTesto 2"/>
          <p:cNvSpPr txBox="1"/>
          <p:nvPr/>
        </p:nvSpPr>
        <p:spPr>
          <a:xfrm>
            <a:off x="646111" y="369243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Users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558517" y="2155369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Facebook</a:t>
            </a:r>
            <a:r>
              <a:rPr lang="it-IT" dirty="0" smtClean="0"/>
              <a:t> </a:t>
            </a:r>
            <a:r>
              <a:rPr lang="it-IT" dirty="0" err="1" smtClean="0"/>
              <a:t>Profile</a:t>
            </a:r>
            <a:endParaRPr lang="it-IT" dirty="0"/>
          </a:p>
        </p:txBody>
      </p:sp>
      <p:graphicFrame>
        <p:nvGraphicFramePr>
          <p:cNvPr id="7" name="Tabel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455962"/>
              </p:ext>
            </p:extLst>
          </p:nvPr>
        </p:nvGraphicFramePr>
        <p:xfrm>
          <a:off x="5613368" y="3330246"/>
          <a:ext cx="2651064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1383">
                  <a:extLst>
                    <a:ext uri="{9D8B030D-6E8A-4147-A177-3AD203B41FA5}">
                      <a16:colId xmlns:a16="http://schemas.microsoft.com/office/drawing/2014/main" xmlns="" val="255408678"/>
                    </a:ext>
                  </a:extLst>
                </a:gridCol>
                <a:gridCol w="331383">
                  <a:extLst>
                    <a:ext uri="{9D8B030D-6E8A-4147-A177-3AD203B41FA5}">
                      <a16:colId xmlns:a16="http://schemas.microsoft.com/office/drawing/2014/main" xmlns="" val="1216032034"/>
                    </a:ext>
                  </a:extLst>
                </a:gridCol>
                <a:gridCol w="331383">
                  <a:extLst>
                    <a:ext uri="{9D8B030D-6E8A-4147-A177-3AD203B41FA5}">
                      <a16:colId xmlns:a16="http://schemas.microsoft.com/office/drawing/2014/main" xmlns="" val="826287348"/>
                    </a:ext>
                  </a:extLst>
                </a:gridCol>
                <a:gridCol w="331383">
                  <a:extLst>
                    <a:ext uri="{9D8B030D-6E8A-4147-A177-3AD203B41FA5}">
                      <a16:colId xmlns:a16="http://schemas.microsoft.com/office/drawing/2014/main" xmlns="" val="3053857095"/>
                    </a:ext>
                  </a:extLst>
                </a:gridCol>
                <a:gridCol w="331383">
                  <a:extLst>
                    <a:ext uri="{9D8B030D-6E8A-4147-A177-3AD203B41FA5}">
                      <a16:colId xmlns:a16="http://schemas.microsoft.com/office/drawing/2014/main" xmlns="" val="2280636532"/>
                    </a:ext>
                  </a:extLst>
                </a:gridCol>
                <a:gridCol w="331383">
                  <a:extLst>
                    <a:ext uri="{9D8B030D-6E8A-4147-A177-3AD203B41FA5}">
                      <a16:colId xmlns:a16="http://schemas.microsoft.com/office/drawing/2014/main" xmlns="" val="2309248035"/>
                    </a:ext>
                  </a:extLst>
                </a:gridCol>
                <a:gridCol w="331383">
                  <a:extLst>
                    <a:ext uri="{9D8B030D-6E8A-4147-A177-3AD203B41FA5}">
                      <a16:colId xmlns:a16="http://schemas.microsoft.com/office/drawing/2014/main" xmlns="" val="2262879746"/>
                    </a:ext>
                  </a:extLst>
                </a:gridCol>
                <a:gridCol w="331383">
                  <a:extLst>
                    <a:ext uri="{9D8B030D-6E8A-4147-A177-3AD203B41FA5}">
                      <a16:colId xmlns:a16="http://schemas.microsoft.com/office/drawing/2014/main" xmlns="" val="2324837863"/>
                    </a:ext>
                  </a:extLst>
                </a:gridCol>
              </a:tblGrid>
              <a:tr h="303481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f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20508802"/>
                  </a:ext>
                </a:extLst>
              </a:tr>
              <a:tr h="303481">
                <a:tc>
                  <a:txBody>
                    <a:bodyPr/>
                    <a:lstStyle/>
                    <a:p>
                      <a:r>
                        <a:rPr lang="it-IT" dirty="0" smtClean="0"/>
                        <a:t>X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1631174"/>
                  </a:ext>
                </a:extLst>
              </a:tr>
              <a:tr h="303481">
                <a:tc>
                  <a:txBody>
                    <a:bodyPr/>
                    <a:lstStyle/>
                    <a:p>
                      <a:r>
                        <a:rPr lang="it-IT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03021039"/>
                  </a:ext>
                </a:extLst>
              </a:tr>
              <a:tr h="303481">
                <a:tc>
                  <a:txBody>
                    <a:bodyPr/>
                    <a:lstStyle/>
                    <a:p>
                      <a:r>
                        <a:rPr lang="it-IT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468079"/>
                  </a:ext>
                </a:extLst>
              </a:tr>
            </a:tbl>
          </a:graphicData>
        </a:graphic>
      </p:graphicFrame>
      <p:sp>
        <p:nvSpPr>
          <p:cNvPr id="8" name="CasellaDiTesto 7"/>
          <p:cNvSpPr txBox="1"/>
          <p:nvPr/>
        </p:nvSpPr>
        <p:spPr>
          <a:xfrm>
            <a:off x="6462647" y="2849093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Friends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3615595" y="3710852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Facebook</a:t>
            </a:r>
            <a:r>
              <a:rPr lang="it-IT" dirty="0" smtClean="0"/>
              <a:t> </a:t>
            </a:r>
            <a:r>
              <a:rPr lang="it-IT" dirty="0" err="1" smtClean="0"/>
              <a:t>Profile</a:t>
            </a:r>
            <a:endParaRPr lang="it-IT" dirty="0"/>
          </a:p>
        </p:txBody>
      </p:sp>
      <p:graphicFrame>
        <p:nvGraphicFramePr>
          <p:cNvPr id="10" name="Tabel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196763"/>
              </p:ext>
            </p:extLst>
          </p:nvPr>
        </p:nvGraphicFramePr>
        <p:xfrm>
          <a:off x="9868365" y="2736275"/>
          <a:ext cx="157634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4085">
                  <a:extLst>
                    <a:ext uri="{9D8B030D-6E8A-4147-A177-3AD203B41FA5}">
                      <a16:colId xmlns:a16="http://schemas.microsoft.com/office/drawing/2014/main" xmlns="" val="255408678"/>
                    </a:ext>
                  </a:extLst>
                </a:gridCol>
                <a:gridCol w="394085">
                  <a:extLst>
                    <a:ext uri="{9D8B030D-6E8A-4147-A177-3AD203B41FA5}">
                      <a16:colId xmlns:a16="http://schemas.microsoft.com/office/drawing/2014/main" xmlns="" val="1216032034"/>
                    </a:ext>
                  </a:extLst>
                </a:gridCol>
                <a:gridCol w="394085">
                  <a:extLst>
                    <a:ext uri="{9D8B030D-6E8A-4147-A177-3AD203B41FA5}">
                      <a16:colId xmlns:a16="http://schemas.microsoft.com/office/drawing/2014/main" xmlns="" val="826287348"/>
                    </a:ext>
                  </a:extLst>
                </a:gridCol>
                <a:gridCol w="394085">
                  <a:extLst>
                    <a:ext uri="{9D8B030D-6E8A-4147-A177-3AD203B41FA5}">
                      <a16:colId xmlns:a16="http://schemas.microsoft.com/office/drawing/2014/main" xmlns="" val="3053857095"/>
                    </a:ext>
                  </a:extLst>
                </a:gridCol>
              </a:tblGrid>
              <a:tr h="303481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B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20508802"/>
                  </a:ext>
                </a:extLst>
              </a:tr>
              <a:tr h="303481">
                <a:tc>
                  <a:txBody>
                    <a:bodyPr/>
                    <a:lstStyle/>
                    <a:p>
                      <a:r>
                        <a:rPr lang="it-IT" dirty="0" smtClean="0"/>
                        <a:t>f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631174"/>
                  </a:ext>
                </a:extLst>
              </a:tr>
              <a:tr h="303481">
                <a:tc>
                  <a:txBody>
                    <a:bodyPr/>
                    <a:lstStyle/>
                    <a:p>
                      <a:r>
                        <a:rPr lang="it-IT" dirty="0" smtClean="0"/>
                        <a:t>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03021039"/>
                  </a:ext>
                </a:extLst>
              </a:tr>
              <a:tr h="303481">
                <a:tc>
                  <a:txBody>
                    <a:bodyPr/>
                    <a:lstStyle/>
                    <a:p>
                      <a:r>
                        <a:rPr lang="it-IT" dirty="0" smtClean="0"/>
                        <a:t>h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468079"/>
                  </a:ext>
                </a:extLst>
              </a:tr>
              <a:tr h="303481">
                <a:tc>
                  <a:txBody>
                    <a:bodyPr/>
                    <a:lstStyle/>
                    <a:p>
                      <a:r>
                        <a:rPr lang="it-IT" dirty="0" smtClean="0"/>
                        <a:t>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57466588"/>
                  </a:ext>
                </a:extLst>
              </a:tr>
              <a:tr h="303481">
                <a:tc>
                  <a:txBody>
                    <a:bodyPr/>
                    <a:lstStyle/>
                    <a:p>
                      <a:r>
                        <a:rPr lang="it-IT" dirty="0" smtClean="0"/>
                        <a:t>l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24217564"/>
                  </a:ext>
                </a:extLst>
              </a:tr>
              <a:tr h="303481">
                <a:tc>
                  <a:txBody>
                    <a:bodyPr/>
                    <a:lstStyle/>
                    <a:p>
                      <a:r>
                        <a:rPr lang="it-IT" dirty="0" smtClean="0"/>
                        <a:t>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96809688"/>
                  </a:ext>
                </a:extLst>
              </a:tr>
              <a:tr h="303481">
                <a:tc>
                  <a:txBody>
                    <a:bodyPr/>
                    <a:lstStyle/>
                    <a:p>
                      <a:r>
                        <a:rPr lang="it-IT" dirty="0" smtClean="0"/>
                        <a:t>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90796109"/>
                  </a:ext>
                </a:extLst>
              </a:tr>
            </a:tbl>
          </a:graphicData>
        </a:graphic>
      </p:graphicFrame>
      <p:sp>
        <p:nvSpPr>
          <p:cNvPr id="11" name="CasellaDiTesto 10"/>
          <p:cNvSpPr txBox="1"/>
          <p:nvPr/>
        </p:nvSpPr>
        <p:spPr>
          <a:xfrm>
            <a:off x="8712436" y="3708068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Friends</a:t>
            </a:r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10199518" y="2159721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Places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8143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In-Memory </a:t>
            </a:r>
            <a:r>
              <a:rPr lang="it-IT" dirty="0" err="1"/>
              <a:t>g</a:t>
            </a:r>
            <a:r>
              <a:rPr lang="it-IT" dirty="0" err="1" smtClean="0"/>
              <a:t>raph</a:t>
            </a:r>
            <a:r>
              <a:rPr lang="it-IT" dirty="0" smtClean="0"/>
              <a:t> </a:t>
            </a:r>
            <a:r>
              <a:rPr lang="it-IT" dirty="0" err="1" smtClean="0"/>
              <a:t>DBs</a:t>
            </a:r>
            <a:endParaRPr lang="it-IT" dirty="0"/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695961"/>
              </p:ext>
            </p:extLst>
          </p:nvPr>
        </p:nvGraphicFramePr>
        <p:xfrm>
          <a:off x="515910" y="2795454"/>
          <a:ext cx="157634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4085">
                  <a:extLst>
                    <a:ext uri="{9D8B030D-6E8A-4147-A177-3AD203B41FA5}">
                      <a16:colId xmlns:a16="http://schemas.microsoft.com/office/drawing/2014/main" xmlns="" val="255408678"/>
                    </a:ext>
                  </a:extLst>
                </a:gridCol>
                <a:gridCol w="394085">
                  <a:extLst>
                    <a:ext uri="{9D8B030D-6E8A-4147-A177-3AD203B41FA5}">
                      <a16:colId xmlns:a16="http://schemas.microsoft.com/office/drawing/2014/main" xmlns="" val="1216032034"/>
                    </a:ext>
                  </a:extLst>
                </a:gridCol>
                <a:gridCol w="394085">
                  <a:extLst>
                    <a:ext uri="{9D8B030D-6E8A-4147-A177-3AD203B41FA5}">
                      <a16:colId xmlns:a16="http://schemas.microsoft.com/office/drawing/2014/main" xmlns="" val="826287348"/>
                    </a:ext>
                  </a:extLst>
                </a:gridCol>
                <a:gridCol w="394085">
                  <a:extLst>
                    <a:ext uri="{9D8B030D-6E8A-4147-A177-3AD203B41FA5}">
                      <a16:colId xmlns:a16="http://schemas.microsoft.com/office/drawing/2014/main" xmlns="" val="3053857095"/>
                    </a:ext>
                  </a:extLst>
                </a:gridCol>
              </a:tblGrid>
              <a:tr h="303481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X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20508802"/>
                  </a:ext>
                </a:extLst>
              </a:tr>
              <a:tr h="303481">
                <a:tc>
                  <a:txBody>
                    <a:bodyPr/>
                    <a:lstStyle/>
                    <a:p>
                      <a:r>
                        <a:rPr lang="it-IT" dirty="0" smtClean="0"/>
                        <a:t>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631174"/>
                  </a:ext>
                </a:extLst>
              </a:tr>
              <a:tr h="303481">
                <a:tc>
                  <a:txBody>
                    <a:bodyPr/>
                    <a:lstStyle/>
                    <a:p>
                      <a:r>
                        <a:rPr lang="it-IT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03021039"/>
                  </a:ext>
                </a:extLst>
              </a:tr>
              <a:tr h="303481">
                <a:tc>
                  <a:txBody>
                    <a:bodyPr/>
                    <a:lstStyle/>
                    <a:p>
                      <a:r>
                        <a:rPr lang="it-IT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468079"/>
                  </a:ext>
                </a:extLst>
              </a:tr>
              <a:tr h="303481">
                <a:tc>
                  <a:txBody>
                    <a:bodyPr/>
                    <a:lstStyle/>
                    <a:p>
                      <a:r>
                        <a:rPr lang="it-IT" dirty="0" smtClean="0"/>
                        <a:t>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57466588"/>
                  </a:ext>
                </a:extLst>
              </a:tr>
              <a:tr h="303481">
                <a:tc>
                  <a:txBody>
                    <a:bodyPr/>
                    <a:lstStyle/>
                    <a:p>
                      <a:r>
                        <a:rPr lang="it-IT" dirty="0" smtClean="0"/>
                        <a:t>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24217564"/>
                  </a:ext>
                </a:extLst>
              </a:tr>
            </a:tbl>
          </a:graphicData>
        </a:graphic>
      </p:graphicFrame>
      <p:sp>
        <p:nvSpPr>
          <p:cNvPr id="3" name="CasellaDiTesto 2"/>
          <p:cNvSpPr txBox="1"/>
          <p:nvPr/>
        </p:nvSpPr>
        <p:spPr>
          <a:xfrm>
            <a:off x="9063981" y="3877100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Users</a:t>
            </a:r>
            <a:endParaRPr lang="it-IT" dirty="0"/>
          </a:p>
        </p:txBody>
      </p:sp>
      <p:graphicFrame>
        <p:nvGraphicFramePr>
          <p:cNvPr id="7" name="Tabel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623166"/>
              </p:ext>
            </p:extLst>
          </p:nvPr>
        </p:nvGraphicFramePr>
        <p:xfrm>
          <a:off x="2914305" y="3330246"/>
          <a:ext cx="2651064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1383">
                  <a:extLst>
                    <a:ext uri="{9D8B030D-6E8A-4147-A177-3AD203B41FA5}">
                      <a16:colId xmlns:a16="http://schemas.microsoft.com/office/drawing/2014/main" xmlns="" val="255408678"/>
                    </a:ext>
                  </a:extLst>
                </a:gridCol>
                <a:gridCol w="331383">
                  <a:extLst>
                    <a:ext uri="{9D8B030D-6E8A-4147-A177-3AD203B41FA5}">
                      <a16:colId xmlns:a16="http://schemas.microsoft.com/office/drawing/2014/main" xmlns="" val="1216032034"/>
                    </a:ext>
                  </a:extLst>
                </a:gridCol>
                <a:gridCol w="331383">
                  <a:extLst>
                    <a:ext uri="{9D8B030D-6E8A-4147-A177-3AD203B41FA5}">
                      <a16:colId xmlns:a16="http://schemas.microsoft.com/office/drawing/2014/main" xmlns="" val="826287348"/>
                    </a:ext>
                  </a:extLst>
                </a:gridCol>
                <a:gridCol w="331383">
                  <a:extLst>
                    <a:ext uri="{9D8B030D-6E8A-4147-A177-3AD203B41FA5}">
                      <a16:colId xmlns:a16="http://schemas.microsoft.com/office/drawing/2014/main" xmlns="" val="3053857095"/>
                    </a:ext>
                  </a:extLst>
                </a:gridCol>
                <a:gridCol w="331383">
                  <a:extLst>
                    <a:ext uri="{9D8B030D-6E8A-4147-A177-3AD203B41FA5}">
                      <a16:colId xmlns:a16="http://schemas.microsoft.com/office/drawing/2014/main" xmlns="" val="2280636532"/>
                    </a:ext>
                  </a:extLst>
                </a:gridCol>
                <a:gridCol w="331383">
                  <a:extLst>
                    <a:ext uri="{9D8B030D-6E8A-4147-A177-3AD203B41FA5}">
                      <a16:colId xmlns:a16="http://schemas.microsoft.com/office/drawing/2014/main" xmlns="" val="2309248035"/>
                    </a:ext>
                  </a:extLst>
                </a:gridCol>
                <a:gridCol w="331383">
                  <a:extLst>
                    <a:ext uri="{9D8B030D-6E8A-4147-A177-3AD203B41FA5}">
                      <a16:colId xmlns:a16="http://schemas.microsoft.com/office/drawing/2014/main" xmlns="" val="2262879746"/>
                    </a:ext>
                  </a:extLst>
                </a:gridCol>
                <a:gridCol w="331383">
                  <a:extLst>
                    <a:ext uri="{9D8B030D-6E8A-4147-A177-3AD203B41FA5}">
                      <a16:colId xmlns:a16="http://schemas.microsoft.com/office/drawing/2014/main" xmlns="" val="2324837863"/>
                    </a:ext>
                  </a:extLst>
                </a:gridCol>
              </a:tblGrid>
              <a:tr h="303481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f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20508802"/>
                  </a:ext>
                </a:extLst>
              </a:tr>
              <a:tr h="303481">
                <a:tc>
                  <a:txBody>
                    <a:bodyPr/>
                    <a:lstStyle/>
                    <a:p>
                      <a:r>
                        <a:rPr lang="it-IT" dirty="0" smtClean="0"/>
                        <a:t>X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1631174"/>
                  </a:ext>
                </a:extLst>
              </a:tr>
              <a:tr h="303481">
                <a:tc>
                  <a:txBody>
                    <a:bodyPr/>
                    <a:lstStyle/>
                    <a:p>
                      <a:r>
                        <a:rPr lang="it-IT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03021039"/>
                  </a:ext>
                </a:extLst>
              </a:tr>
              <a:tr h="303481">
                <a:tc>
                  <a:txBody>
                    <a:bodyPr/>
                    <a:lstStyle/>
                    <a:p>
                      <a:r>
                        <a:rPr lang="it-IT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468079"/>
                  </a:ext>
                </a:extLst>
              </a:tr>
            </a:tbl>
          </a:graphicData>
        </a:graphic>
      </p:graphicFrame>
      <p:graphicFrame>
        <p:nvGraphicFramePr>
          <p:cNvPr id="10" name="Tabel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220428"/>
              </p:ext>
            </p:extLst>
          </p:nvPr>
        </p:nvGraphicFramePr>
        <p:xfrm>
          <a:off x="6498147" y="2598726"/>
          <a:ext cx="157634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4085">
                  <a:extLst>
                    <a:ext uri="{9D8B030D-6E8A-4147-A177-3AD203B41FA5}">
                      <a16:colId xmlns:a16="http://schemas.microsoft.com/office/drawing/2014/main" xmlns="" val="255408678"/>
                    </a:ext>
                  </a:extLst>
                </a:gridCol>
                <a:gridCol w="394085">
                  <a:extLst>
                    <a:ext uri="{9D8B030D-6E8A-4147-A177-3AD203B41FA5}">
                      <a16:colId xmlns:a16="http://schemas.microsoft.com/office/drawing/2014/main" xmlns="" val="1216032034"/>
                    </a:ext>
                  </a:extLst>
                </a:gridCol>
                <a:gridCol w="394085">
                  <a:extLst>
                    <a:ext uri="{9D8B030D-6E8A-4147-A177-3AD203B41FA5}">
                      <a16:colId xmlns:a16="http://schemas.microsoft.com/office/drawing/2014/main" xmlns="" val="826287348"/>
                    </a:ext>
                  </a:extLst>
                </a:gridCol>
                <a:gridCol w="394085">
                  <a:extLst>
                    <a:ext uri="{9D8B030D-6E8A-4147-A177-3AD203B41FA5}">
                      <a16:colId xmlns:a16="http://schemas.microsoft.com/office/drawing/2014/main" xmlns="" val="3053857095"/>
                    </a:ext>
                  </a:extLst>
                </a:gridCol>
              </a:tblGrid>
              <a:tr h="303481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B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20508802"/>
                  </a:ext>
                </a:extLst>
              </a:tr>
              <a:tr h="303481">
                <a:tc>
                  <a:txBody>
                    <a:bodyPr/>
                    <a:lstStyle/>
                    <a:p>
                      <a:r>
                        <a:rPr lang="it-IT" dirty="0" smtClean="0"/>
                        <a:t>f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631174"/>
                  </a:ext>
                </a:extLst>
              </a:tr>
              <a:tr h="303481">
                <a:tc>
                  <a:txBody>
                    <a:bodyPr/>
                    <a:lstStyle/>
                    <a:p>
                      <a:r>
                        <a:rPr lang="it-IT" dirty="0" smtClean="0"/>
                        <a:t>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03021039"/>
                  </a:ext>
                </a:extLst>
              </a:tr>
              <a:tr h="303481">
                <a:tc>
                  <a:txBody>
                    <a:bodyPr/>
                    <a:lstStyle/>
                    <a:p>
                      <a:r>
                        <a:rPr lang="it-IT" dirty="0" smtClean="0"/>
                        <a:t>h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468079"/>
                  </a:ext>
                </a:extLst>
              </a:tr>
              <a:tr h="303481">
                <a:tc>
                  <a:txBody>
                    <a:bodyPr/>
                    <a:lstStyle/>
                    <a:p>
                      <a:r>
                        <a:rPr lang="it-IT" dirty="0" smtClean="0"/>
                        <a:t>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57466588"/>
                  </a:ext>
                </a:extLst>
              </a:tr>
              <a:tr h="303481">
                <a:tc>
                  <a:txBody>
                    <a:bodyPr/>
                    <a:lstStyle/>
                    <a:p>
                      <a:r>
                        <a:rPr lang="it-IT" dirty="0" smtClean="0"/>
                        <a:t>l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24217564"/>
                  </a:ext>
                </a:extLst>
              </a:tr>
              <a:tr h="303481">
                <a:tc>
                  <a:txBody>
                    <a:bodyPr/>
                    <a:lstStyle/>
                    <a:p>
                      <a:r>
                        <a:rPr lang="it-IT" dirty="0" smtClean="0"/>
                        <a:t>m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96809688"/>
                  </a:ext>
                </a:extLst>
              </a:tr>
              <a:tr h="303481">
                <a:tc>
                  <a:txBody>
                    <a:bodyPr/>
                    <a:lstStyle/>
                    <a:p>
                      <a:r>
                        <a:rPr lang="it-IT" dirty="0" smtClean="0"/>
                        <a:t>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90796109"/>
                  </a:ext>
                </a:extLst>
              </a:tr>
            </a:tbl>
          </a:graphicData>
        </a:graphic>
      </p:graphicFrame>
      <p:sp>
        <p:nvSpPr>
          <p:cNvPr id="12" name="CasellaDiTesto 11"/>
          <p:cNvSpPr txBox="1"/>
          <p:nvPr/>
        </p:nvSpPr>
        <p:spPr>
          <a:xfrm>
            <a:off x="10199518" y="2159721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Places</a:t>
            </a:r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646111" y="1140177"/>
            <a:ext cx="10881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order to compute the relationships between the Users and the places where their friends live, </a:t>
            </a:r>
          </a:p>
          <a:p>
            <a:r>
              <a:rPr lang="en-US" dirty="0" smtClean="0"/>
              <a:t>It is enough to compute the Boolean matrix product of the three matrices above</a:t>
            </a:r>
            <a:endParaRPr lang="en-US" dirty="0"/>
          </a:p>
        </p:txBody>
      </p:sp>
      <p:sp>
        <p:nvSpPr>
          <p:cNvPr id="15" name="Per 14"/>
          <p:cNvSpPr/>
          <p:nvPr/>
        </p:nvSpPr>
        <p:spPr>
          <a:xfrm>
            <a:off x="2330552" y="3708068"/>
            <a:ext cx="522514" cy="54864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Per 15"/>
          <p:cNvSpPr/>
          <p:nvPr/>
        </p:nvSpPr>
        <p:spPr>
          <a:xfrm>
            <a:off x="5770501" y="3787446"/>
            <a:ext cx="522514" cy="54864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Uguale 16"/>
          <p:cNvSpPr/>
          <p:nvPr/>
        </p:nvSpPr>
        <p:spPr>
          <a:xfrm>
            <a:off x="8325394" y="3787446"/>
            <a:ext cx="487680" cy="340417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graphicFrame>
        <p:nvGraphicFramePr>
          <p:cNvPr id="18" name="Tabel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422595"/>
              </p:ext>
            </p:extLst>
          </p:nvPr>
        </p:nvGraphicFramePr>
        <p:xfrm>
          <a:off x="9868364" y="2964486"/>
          <a:ext cx="157634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4085">
                  <a:extLst>
                    <a:ext uri="{9D8B030D-6E8A-4147-A177-3AD203B41FA5}">
                      <a16:colId xmlns:a16="http://schemas.microsoft.com/office/drawing/2014/main" xmlns="" val="255408678"/>
                    </a:ext>
                  </a:extLst>
                </a:gridCol>
                <a:gridCol w="394085">
                  <a:extLst>
                    <a:ext uri="{9D8B030D-6E8A-4147-A177-3AD203B41FA5}">
                      <a16:colId xmlns:a16="http://schemas.microsoft.com/office/drawing/2014/main" xmlns="" val="1216032034"/>
                    </a:ext>
                  </a:extLst>
                </a:gridCol>
                <a:gridCol w="394085">
                  <a:extLst>
                    <a:ext uri="{9D8B030D-6E8A-4147-A177-3AD203B41FA5}">
                      <a16:colId xmlns:a16="http://schemas.microsoft.com/office/drawing/2014/main" xmlns="" val="826287348"/>
                    </a:ext>
                  </a:extLst>
                </a:gridCol>
                <a:gridCol w="394085">
                  <a:extLst>
                    <a:ext uri="{9D8B030D-6E8A-4147-A177-3AD203B41FA5}">
                      <a16:colId xmlns:a16="http://schemas.microsoft.com/office/drawing/2014/main" xmlns="" val="3053857095"/>
                    </a:ext>
                  </a:extLst>
                </a:gridCol>
              </a:tblGrid>
              <a:tr h="303481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B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20508802"/>
                  </a:ext>
                </a:extLst>
              </a:tr>
              <a:tr h="303481">
                <a:tc>
                  <a:txBody>
                    <a:bodyPr/>
                    <a:lstStyle/>
                    <a:p>
                      <a:r>
                        <a:rPr lang="it-IT" dirty="0" smtClean="0"/>
                        <a:t>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1631174"/>
                  </a:ext>
                </a:extLst>
              </a:tr>
              <a:tr h="303481">
                <a:tc>
                  <a:txBody>
                    <a:bodyPr/>
                    <a:lstStyle/>
                    <a:p>
                      <a:r>
                        <a:rPr lang="it-IT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03021039"/>
                  </a:ext>
                </a:extLst>
              </a:tr>
              <a:tr h="303481">
                <a:tc>
                  <a:txBody>
                    <a:bodyPr/>
                    <a:lstStyle/>
                    <a:p>
                      <a:r>
                        <a:rPr lang="it-IT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2468079"/>
                  </a:ext>
                </a:extLst>
              </a:tr>
              <a:tr h="303481">
                <a:tc>
                  <a:txBody>
                    <a:bodyPr/>
                    <a:lstStyle/>
                    <a:p>
                      <a:r>
                        <a:rPr lang="it-IT" dirty="0" smtClean="0"/>
                        <a:t>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57466588"/>
                  </a:ext>
                </a:extLst>
              </a:tr>
              <a:tr h="303481">
                <a:tc>
                  <a:txBody>
                    <a:bodyPr/>
                    <a:lstStyle/>
                    <a:p>
                      <a:r>
                        <a:rPr lang="it-IT" dirty="0" smtClean="0"/>
                        <a:t>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24217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051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el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954111"/>
              </p:ext>
            </p:extLst>
          </p:nvPr>
        </p:nvGraphicFramePr>
        <p:xfrm>
          <a:off x="4092416" y="1901528"/>
          <a:ext cx="3546765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4085">
                  <a:extLst>
                    <a:ext uri="{9D8B030D-6E8A-4147-A177-3AD203B41FA5}">
                      <a16:colId xmlns:a16="http://schemas.microsoft.com/office/drawing/2014/main" xmlns="" val="255408678"/>
                    </a:ext>
                  </a:extLst>
                </a:gridCol>
                <a:gridCol w="394085">
                  <a:extLst>
                    <a:ext uri="{9D8B030D-6E8A-4147-A177-3AD203B41FA5}">
                      <a16:colId xmlns:a16="http://schemas.microsoft.com/office/drawing/2014/main" xmlns="" val="1216032034"/>
                    </a:ext>
                  </a:extLst>
                </a:gridCol>
                <a:gridCol w="394085">
                  <a:extLst>
                    <a:ext uri="{9D8B030D-6E8A-4147-A177-3AD203B41FA5}">
                      <a16:colId xmlns:a16="http://schemas.microsoft.com/office/drawing/2014/main" xmlns="" val="826287348"/>
                    </a:ext>
                  </a:extLst>
                </a:gridCol>
                <a:gridCol w="394085">
                  <a:extLst>
                    <a:ext uri="{9D8B030D-6E8A-4147-A177-3AD203B41FA5}">
                      <a16:colId xmlns:a16="http://schemas.microsoft.com/office/drawing/2014/main" xmlns="" val="3053857095"/>
                    </a:ext>
                  </a:extLst>
                </a:gridCol>
                <a:gridCol w="394085">
                  <a:extLst>
                    <a:ext uri="{9D8B030D-6E8A-4147-A177-3AD203B41FA5}">
                      <a16:colId xmlns:a16="http://schemas.microsoft.com/office/drawing/2014/main" xmlns="" val="2516207764"/>
                    </a:ext>
                  </a:extLst>
                </a:gridCol>
                <a:gridCol w="394085">
                  <a:extLst>
                    <a:ext uri="{9D8B030D-6E8A-4147-A177-3AD203B41FA5}">
                      <a16:colId xmlns:a16="http://schemas.microsoft.com/office/drawing/2014/main" xmlns="" val="3629993417"/>
                    </a:ext>
                  </a:extLst>
                </a:gridCol>
                <a:gridCol w="394085">
                  <a:extLst>
                    <a:ext uri="{9D8B030D-6E8A-4147-A177-3AD203B41FA5}">
                      <a16:colId xmlns:a16="http://schemas.microsoft.com/office/drawing/2014/main" xmlns="" val="143292867"/>
                    </a:ext>
                  </a:extLst>
                </a:gridCol>
                <a:gridCol w="394085">
                  <a:extLst>
                    <a:ext uri="{9D8B030D-6E8A-4147-A177-3AD203B41FA5}">
                      <a16:colId xmlns:a16="http://schemas.microsoft.com/office/drawing/2014/main" xmlns="" val="1340838489"/>
                    </a:ext>
                  </a:extLst>
                </a:gridCol>
                <a:gridCol w="394085">
                  <a:extLst>
                    <a:ext uri="{9D8B030D-6E8A-4147-A177-3AD203B41FA5}">
                      <a16:colId xmlns:a16="http://schemas.microsoft.com/office/drawing/2014/main" xmlns="" val="3698483775"/>
                    </a:ext>
                  </a:extLst>
                </a:gridCol>
              </a:tblGrid>
              <a:tr h="303481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f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h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20508802"/>
                  </a:ext>
                </a:extLst>
              </a:tr>
              <a:tr h="303481">
                <a:tc>
                  <a:txBody>
                    <a:bodyPr/>
                    <a:lstStyle/>
                    <a:p>
                      <a:r>
                        <a:rPr lang="it-IT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1631174"/>
                  </a:ext>
                </a:extLst>
              </a:tr>
              <a:tr h="303481">
                <a:tc>
                  <a:txBody>
                    <a:bodyPr/>
                    <a:lstStyle/>
                    <a:p>
                      <a:r>
                        <a:rPr lang="it-IT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03021039"/>
                  </a:ext>
                </a:extLst>
              </a:tr>
              <a:tr h="303481">
                <a:tc>
                  <a:txBody>
                    <a:bodyPr/>
                    <a:lstStyle/>
                    <a:p>
                      <a:r>
                        <a:rPr lang="it-IT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468079"/>
                  </a:ext>
                </a:extLst>
              </a:tr>
              <a:tr h="303481">
                <a:tc>
                  <a:txBody>
                    <a:bodyPr/>
                    <a:lstStyle/>
                    <a:p>
                      <a:r>
                        <a:rPr lang="it-IT" dirty="0" smtClean="0"/>
                        <a:t>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57466588"/>
                  </a:ext>
                </a:extLst>
              </a:tr>
              <a:tr h="303481">
                <a:tc>
                  <a:txBody>
                    <a:bodyPr/>
                    <a:lstStyle/>
                    <a:p>
                      <a:r>
                        <a:rPr lang="it-IT" dirty="0" smtClean="0"/>
                        <a:t>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24217564"/>
                  </a:ext>
                </a:extLst>
              </a:tr>
              <a:tr h="303481">
                <a:tc>
                  <a:txBody>
                    <a:bodyPr/>
                    <a:lstStyle/>
                    <a:p>
                      <a:r>
                        <a:rPr lang="it-IT" dirty="0" smtClean="0"/>
                        <a:t>f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00808870"/>
                  </a:ext>
                </a:extLst>
              </a:tr>
              <a:tr h="303481">
                <a:tc>
                  <a:txBody>
                    <a:bodyPr/>
                    <a:lstStyle/>
                    <a:p>
                      <a:r>
                        <a:rPr lang="it-IT" dirty="0" smtClean="0"/>
                        <a:t>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11122886"/>
                  </a:ext>
                </a:extLst>
              </a:tr>
              <a:tr h="303481">
                <a:tc>
                  <a:txBody>
                    <a:bodyPr/>
                    <a:lstStyle/>
                    <a:p>
                      <a:r>
                        <a:rPr lang="it-IT" dirty="0" smtClean="0"/>
                        <a:t>h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70121708"/>
                  </a:ext>
                </a:extLst>
              </a:tr>
            </a:tbl>
          </a:graphicData>
        </a:graphic>
      </p:graphicFrame>
      <p:sp>
        <p:nvSpPr>
          <p:cNvPr id="9" name="Titolo 1"/>
          <p:cNvSpPr txBox="1">
            <a:spLocks/>
          </p:cNvSpPr>
          <p:nvPr/>
        </p:nvSpPr>
        <p:spPr>
          <a:xfrm>
            <a:off x="592717" y="73890"/>
            <a:ext cx="9404723" cy="10219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4400" dirty="0" smtClean="0"/>
              <a:t>In-Memory </a:t>
            </a:r>
            <a:r>
              <a:rPr lang="it-IT" sz="4400" dirty="0" err="1"/>
              <a:t>g</a:t>
            </a:r>
            <a:r>
              <a:rPr lang="it-IT" sz="4400" dirty="0" err="1" smtClean="0"/>
              <a:t>raph</a:t>
            </a:r>
            <a:r>
              <a:rPr lang="it-IT" sz="4400" dirty="0" smtClean="0"/>
              <a:t> </a:t>
            </a:r>
            <a:r>
              <a:rPr lang="it-IT" sz="4400" dirty="0" err="1" smtClean="0"/>
              <a:t>DBs</a:t>
            </a:r>
            <a:endParaRPr lang="it-IT" sz="4400" dirty="0"/>
          </a:p>
        </p:txBody>
      </p:sp>
      <p:sp>
        <p:nvSpPr>
          <p:cNvPr id="2" name="Per 1"/>
          <p:cNvSpPr/>
          <p:nvPr/>
        </p:nvSpPr>
        <p:spPr>
          <a:xfrm>
            <a:off x="7639012" y="1827949"/>
            <a:ext cx="757382" cy="71357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5" name="Gruppo 4"/>
          <p:cNvGrpSpPr/>
          <p:nvPr/>
        </p:nvGrpSpPr>
        <p:grpSpPr>
          <a:xfrm>
            <a:off x="222622" y="2552108"/>
            <a:ext cx="3562929" cy="4073402"/>
            <a:chOff x="323272" y="1847273"/>
            <a:chExt cx="3562929" cy="4073402"/>
          </a:xfrm>
        </p:grpSpPr>
        <p:sp>
          <p:nvSpPr>
            <p:cNvPr id="3" name="Ovale 2"/>
            <p:cNvSpPr/>
            <p:nvPr/>
          </p:nvSpPr>
          <p:spPr>
            <a:xfrm>
              <a:off x="1422400" y="1847273"/>
              <a:ext cx="711200" cy="5412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smtClean="0"/>
                <a:t>a</a:t>
              </a:r>
              <a:endParaRPr lang="it-IT" dirty="0"/>
            </a:p>
          </p:txBody>
        </p:sp>
        <p:sp>
          <p:nvSpPr>
            <p:cNvPr id="12" name="Ovale 11"/>
            <p:cNvSpPr/>
            <p:nvPr/>
          </p:nvSpPr>
          <p:spPr>
            <a:xfrm>
              <a:off x="323272" y="3095737"/>
              <a:ext cx="711200" cy="5412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b</a:t>
              </a:r>
            </a:p>
          </p:txBody>
        </p:sp>
        <p:cxnSp>
          <p:nvCxnSpPr>
            <p:cNvPr id="6" name="Connettore 2 5"/>
            <p:cNvCxnSpPr>
              <a:stCxn id="3" idx="2"/>
              <a:endCxn id="12" idx="0"/>
            </p:cNvCxnSpPr>
            <p:nvPr/>
          </p:nvCxnSpPr>
          <p:spPr>
            <a:xfrm flipH="1">
              <a:off x="678872" y="2117898"/>
              <a:ext cx="743528" cy="9778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e 16"/>
            <p:cNvSpPr/>
            <p:nvPr/>
          </p:nvSpPr>
          <p:spPr>
            <a:xfrm>
              <a:off x="1992746" y="2634841"/>
              <a:ext cx="711200" cy="5412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c</a:t>
              </a:r>
            </a:p>
          </p:txBody>
        </p:sp>
        <p:sp>
          <p:nvSpPr>
            <p:cNvPr id="18" name="Ovale 17"/>
            <p:cNvSpPr/>
            <p:nvPr/>
          </p:nvSpPr>
          <p:spPr>
            <a:xfrm>
              <a:off x="810491" y="3772299"/>
              <a:ext cx="711200" cy="5412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smtClean="0"/>
                <a:t>d</a:t>
              </a:r>
              <a:endParaRPr lang="it-IT" dirty="0"/>
            </a:p>
          </p:txBody>
        </p:sp>
        <p:cxnSp>
          <p:nvCxnSpPr>
            <p:cNvPr id="19" name="Connettore 2 18"/>
            <p:cNvCxnSpPr>
              <a:stCxn id="17" idx="3"/>
              <a:endCxn id="18" idx="0"/>
            </p:cNvCxnSpPr>
            <p:nvPr/>
          </p:nvCxnSpPr>
          <p:spPr>
            <a:xfrm flipH="1">
              <a:off x="1166091" y="3096827"/>
              <a:ext cx="930808" cy="6754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2 19"/>
            <p:cNvCxnSpPr>
              <a:stCxn id="3" idx="5"/>
              <a:endCxn id="17" idx="1"/>
            </p:cNvCxnSpPr>
            <p:nvPr/>
          </p:nvCxnSpPr>
          <p:spPr>
            <a:xfrm>
              <a:off x="2029447" y="2309259"/>
              <a:ext cx="67452" cy="40484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e 20"/>
            <p:cNvSpPr/>
            <p:nvPr/>
          </p:nvSpPr>
          <p:spPr>
            <a:xfrm>
              <a:off x="2156936" y="3636987"/>
              <a:ext cx="711200" cy="5412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e</a:t>
              </a:r>
            </a:p>
          </p:txBody>
        </p:sp>
        <p:sp>
          <p:nvSpPr>
            <p:cNvPr id="22" name="Ovale 21"/>
            <p:cNvSpPr/>
            <p:nvPr/>
          </p:nvSpPr>
          <p:spPr>
            <a:xfrm>
              <a:off x="1190459" y="4718396"/>
              <a:ext cx="711200" cy="5412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smtClean="0"/>
                <a:t>f</a:t>
              </a:r>
              <a:endParaRPr lang="it-IT" dirty="0"/>
            </a:p>
          </p:txBody>
        </p:sp>
        <p:cxnSp>
          <p:nvCxnSpPr>
            <p:cNvPr id="23" name="Connettore 2 22"/>
            <p:cNvCxnSpPr>
              <a:stCxn id="21" idx="3"/>
              <a:endCxn id="22" idx="0"/>
            </p:cNvCxnSpPr>
            <p:nvPr/>
          </p:nvCxnSpPr>
          <p:spPr>
            <a:xfrm flipH="1">
              <a:off x="1546059" y="4098973"/>
              <a:ext cx="715030" cy="6194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e 23"/>
            <p:cNvSpPr/>
            <p:nvPr/>
          </p:nvSpPr>
          <p:spPr>
            <a:xfrm>
              <a:off x="3175001" y="4178237"/>
              <a:ext cx="711200" cy="5412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g</a:t>
              </a:r>
            </a:p>
          </p:txBody>
        </p:sp>
        <p:sp>
          <p:nvSpPr>
            <p:cNvPr id="25" name="Ovale 24"/>
            <p:cNvSpPr/>
            <p:nvPr/>
          </p:nvSpPr>
          <p:spPr>
            <a:xfrm>
              <a:off x="2819401" y="5379425"/>
              <a:ext cx="711200" cy="5412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h</a:t>
              </a:r>
            </a:p>
          </p:txBody>
        </p:sp>
        <p:cxnSp>
          <p:nvCxnSpPr>
            <p:cNvPr id="26" name="Connettore 2 25"/>
            <p:cNvCxnSpPr>
              <a:stCxn id="24" idx="4"/>
              <a:endCxn id="25" idx="0"/>
            </p:cNvCxnSpPr>
            <p:nvPr/>
          </p:nvCxnSpPr>
          <p:spPr>
            <a:xfrm flipH="1">
              <a:off x="3175001" y="4719487"/>
              <a:ext cx="355600" cy="65993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2 26"/>
            <p:cNvCxnSpPr>
              <a:stCxn id="21" idx="5"/>
              <a:endCxn id="24" idx="1"/>
            </p:cNvCxnSpPr>
            <p:nvPr/>
          </p:nvCxnSpPr>
          <p:spPr>
            <a:xfrm>
              <a:off x="2763983" y="4098973"/>
              <a:ext cx="515171" cy="15852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2 28"/>
            <p:cNvCxnSpPr>
              <a:stCxn id="18" idx="6"/>
              <a:endCxn id="21" idx="2"/>
            </p:cNvCxnSpPr>
            <p:nvPr/>
          </p:nvCxnSpPr>
          <p:spPr>
            <a:xfrm flipV="1">
              <a:off x="1521691" y="3907612"/>
              <a:ext cx="635245" cy="13531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0" name="Tabella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051593"/>
              </p:ext>
            </p:extLst>
          </p:nvPr>
        </p:nvGraphicFramePr>
        <p:xfrm>
          <a:off x="8131102" y="3390668"/>
          <a:ext cx="3546765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4085">
                  <a:extLst>
                    <a:ext uri="{9D8B030D-6E8A-4147-A177-3AD203B41FA5}">
                      <a16:colId xmlns:a16="http://schemas.microsoft.com/office/drawing/2014/main" xmlns="" val="255408678"/>
                    </a:ext>
                  </a:extLst>
                </a:gridCol>
                <a:gridCol w="394085">
                  <a:extLst>
                    <a:ext uri="{9D8B030D-6E8A-4147-A177-3AD203B41FA5}">
                      <a16:colId xmlns:a16="http://schemas.microsoft.com/office/drawing/2014/main" xmlns="" val="1216032034"/>
                    </a:ext>
                  </a:extLst>
                </a:gridCol>
                <a:gridCol w="394085">
                  <a:extLst>
                    <a:ext uri="{9D8B030D-6E8A-4147-A177-3AD203B41FA5}">
                      <a16:colId xmlns:a16="http://schemas.microsoft.com/office/drawing/2014/main" xmlns="" val="826287348"/>
                    </a:ext>
                  </a:extLst>
                </a:gridCol>
                <a:gridCol w="394085">
                  <a:extLst>
                    <a:ext uri="{9D8B030D-6E8A-4147-A177-3AD203B41FA5}">
                      <a16:colId xmlns:a16="http://schemas.microsoft.com/office/drawing/2014/main" xmlns="" val="3053857095"/>
                    </a:ext>
                  </a:extLst>
                </a:gridCol>
                <a:gridCol w="394085">
                  <a:extLst>
                    <a:ext uri="{9D8B030D-6E8A-4147-A177-3AD203B41FA5}">
                      <a16:colId xmlns:a16="http://schemas.microsoft.com/office/drawing/2014/main" xmlns="" val="2516207764"/>
                    </a:ext>
                  </a:extLst>
                </a:gridCol>
                <a:gridCol w="394085">
                  <a:extLst>
                    <a:ext uri="{9D8B030D-6E8A-4147-A177-3AD203B41FA5}">
                      <a16:colId xmlns:a16="http://schemas.microsoft.com/office/drawing/2014/main" xmlns="" val="3629993417"/>
                    </a:ext>
                  </a:extLst>
                </a:gridCol>
                <a:gridCol w="394085">
                  <a:extLst>
                    <a:ext uri="{9D8B030D-6E8A-4147-A177-3AD203B41FA5}">
                      <a16:colId xmlns:a16="http://schemas.microsoft.com/office/drawing/2014/main" xmlns="" val="143292867"/>
                    </a:ext>
                  </a:extLst>
                </a:gridCol>
                <a:gridCol w="394085">
                  <a:extLst>
                    <a:ext uri="{9D8B030D-6E8A-4147-A177-3AD203B41FA5}">
                      <a16:colId xmlns:a16="http://schemas.microsoft.com/office/drawing/2014/main" xmlns="" val="1340838489"/>
                    </a:ext>
                  </a:extLst>
                </a:gridCol>
                <a:gridCol w="394085">
                  <a:extLst>
                    <a:ext uri="{9D8B030D-6E8A-4147-A177-3AD203B41FA5}">
                      <a16:colId xmlns:a16="http://schemas.microsoft.com/office/drawing/2014/main" xmlns="" val="3698483775"/>
                    </a:ext>
                  </a:extLst>
                </a:gridCol>
              </a:tblGrid>
              <a:tr h="303481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f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h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20508802"/>
                  </a:ext>
                </a:extLst>
              </a:tr>
              <a:tr h="303481">
                <a:tc>
                  <a:txBody>
                    <a:bodyPr/>
                    <a:lstStyle/>
                    <a:p>
                      <a:r>
                        <a:rPr lang="it-IT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1631174"/>
                  </a:ext>
                </a:extLst>
              </a:tr>
              <a:tr h="303481">
                <a:tc>
                  <a:txBody>
                    <a:bodyPr/>
                    <a:lstStyle/>
                    <a:p>
                      <a:r>
                        <a:rPr lang="it-IT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03021039"/>
                  </a:ext>
                </a:extLst>
              </a:tr>
              <a:tr h="303481">
                <a:tc>
                  <a:txBody>
                    <a:bodyPr/>
                    <a:lstStyle/>
                    <a:p>
                      <a:r>
                        <a:rPr lang="it-IT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468079"/>
                  </a:ext>
                </a:extLst>
              </a:tr>
              <a:tr h="303481">
                <a:tc>
                  <a:txBody>
                    <a:bodyPr/>
                    <a:lstStyle/>
                    <a:p>
                      <a:r>
                        <a:rPr lang="it-IT" dirty="0" smtClean="0"/>
                        <a:t>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57466588"/>
                  </a:ext>
                </a:extLst>
              </a:tr>
              <a:tr h="303481">
                <a:tc>
                  <a:txBody>
                    <a:bodyPr/>
                    <a:lstStyle/>
                    <a:p>
                      <a:r>
                        <a:rPr lang="it-IT" dirty="0" smtClean="0"/>
                        <a:t>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4217564"/>
                  </a:ext>
                </a:extLst>
              </a:tr>
              <a:tr h="303481">
                <a:tc>
                  <a:txBody>
                    <a:bodyPr/>
                    <a:lstStyle/>
                    <a:p>
                      <a:r>
                        <a:rPr lang="it-IT" dirty="0" smtClean="0"/>
                        <a:t>f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00808870"/>
                  </a:ext>
                </a:extLst>
              </a:tr>
              <a:tr h="303481">
                <a:tc>
                  <a:txBody>
                    <a:bodyPr/>
                    <a:lstStyle/>
                    <a:p>
                      <a:r>
                        <a:rPr lang="it-IT" dirty="0" smtClean="0"/>
                        <a:t>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11122886"/>
                  </a:ext>
                </a:extLst>
              </a:tr>
              <a:tr h="303481">
                <a:tc>
                  <a:txBody>
                    <a:bodyPr/>
                    <a:lstStyle/>
                    <a:p>
                      <a:r>
                        <a:rPr lang="it-IT" dirty="0" smtClean="0"/>
                        <a:t>h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70121708"/>
                  </a:ext>
                </a:extLst>
              </a:tr>
            </a:tbl>
          </a:graphicData>
        </a:graphic>
      </p:graphicFrame>
      <p:sp>
        <p:nvSpPr>
          <p:cNvPr id="54" name="Uguale 53"/>
          <p:cNvSpPr/>
          <p:nvPr/>
        </p:nvSpPr>
        <p:spPr>
          <a:xfrm>
            <a:off x="7076685" y="5379425"/>
            <a:ext cx="812800" cy="572654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4" name="Freccia circolare a sinistra 3"/>
          <p:cNvSpPr/>
          <p:nvPr/>
        </p:nvSpPr>
        <p:spPr>
          <a:xfrm>
            <a:off x="7880798" y="2460917"/>
            <a:ext cx="575208" cy="97783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93864" y="1187429"/>
            <a:ext cx="4378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Hierarchy navigation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7198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/>
          <p:cNvSpPr txBox="1">
            <a:spLocks/>
          </p:cNvSpPr>
          <p:nvPr/>
        </p:nvSpPr>
        <p:spPr>
          <a:xfrm>
            <a:off x="592717" y="73890"/>
            <a:ext cx="9404723" cy="10219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4400" dirty="0" smtClean="0"/>
              <a:t>In-Memory </a:t>
            </a:r>
            <a:r>
              <a:rPr lang="it-IT" sz="4400" dirty="0" err="1"/>
              <a:t>g</a:t>
            </a:r>
            <a:r>
              <a:rPr lang="it-IT" sz="4400" dirty="0" err="1" smtClean="0"/>
              <a:t>raph</a:t>
            </a:r>
            <a:r>
              <a:rPr lang="it-IT" sz="4400" dirty="0" smtClean="0"/>
              <a:t> </a:t>
            </a:r>
            <a:r>
              <a:rPr lang="it-IT" sz="4400" dirty="0" err="1" smtClean="0"/>
              <a:t>DBs</a:t>
            </a:r>
            <a:r>
              <a:rPr lang="it-IT" sz="4400" dirty="0" smtClean="0"/>
              <a:t> OS</a:t>
            </a:r>
            <a:endParaRPr lang="it-IT" sz="4400" dirty="0"/>
          </a:p>
        </p:txBody>
      </p:sp>
      <p:pic>
        <p:nvPicPr>
          <p:cNvPr id="1030" name="Picture 6" descr="Risultati immagini per redis gra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49" y="1218112"/>
            <a:ext cx="4721225" cy="265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isultati immagini per neo4j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473" y="3123429"/>
            <a:ext cx="571500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36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Use case: Kevin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75201" y="1554154"/>
            <a:ext cx="8946541" cy="419548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Detection system of people at risk of SE Attacks.</a:t>
            </a:r>
          </a:p>
          <a:p>
            <a:r>
              <a:rPr lang="en-US" sz="3200" dirty="0" smtClean="0"/>
              <a:t>Sources: main social networks</a:t>
            </a:r>
          </a:p>
          <a:p>
            <a:r>
              <a:rPr lang="en-US" sz="3200" dirty="0" smtClean="0"/>
              <a:t>Domain ontology: based on common HR Db entities</a:t>
            </a:r>
          </a:p>
          <a:p>
            <a:r>
              <a:rPr lang="en-US" sz="3200" dirty="0" smtClean="0"/>
              <a:t>Inference rules coming from: </a:t>
            </a:r>
            <a:r>
              <a:rPr lang="en-US" dirty="0" smtClean="0"/>
              <a:t>Samar </a:t>
            </a:r>
            <a:r>
              <a:rPr lang="en-US" dirty="0" err="1" smtClean="0"/>
              <a:t>Muslah</a:t>
            </a:r>
            <a:r>
              <a:rPr lang="en-US" dirty="0" smtClean="0"/>
              <a:t> </a:t>
            </a:r>
            <a:r>
              <a:rPr lang="en-US" dirty="0" err="1" smtClean="0"/>
              <a:t>Albladi</a:t>
            </a:r>
            <a:r>
              <a:rPr lang="en-US" dirty="0" smtClean="0"/>
              <a:t>  and George R. S. Weir, «User characteristics that influence judgment of social engineering attacks in social Networks»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0754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IDRA (Inductive Deductive Reasoning Architecture): General Framework for Ontology Learning</a:t>
            </a:r>
          </a:p>
          <a:p>
            <a:pPr lvl="1"/>
            <a:r>
              <a:rPr lang="en-US" sz="2400" dirty="0" smtClean="0"/>
              <a:t>Challenge</a:t>
            </a:r>
          </a:p>
          <a:p>
            <a:pPr lvl="1"/>
            <a:r>
              <a:rPr lang="en-US" sz="2400" dirty="0" smtClean="0"/>
              <a:t>Architecture and Data Model (LOM)</a:t>
            </a:r>
          </a:p>
          <a:p>
            <a:pPr lvl="1"/>
            <a:r>
              <a:rPr lang="en-US" sz="2400" dirty="0" smtClean="0"/>
              <a:t>Components</a:t>
            </a:r>
          </a:p>
          <a:p>
            <a:r>
              <a:rPr lang="en-US" sz="2400" dirty="0" smtClean="0"/>
              <a:t>Kevin: an IDRA Use Case to collect user data in order to highlight risk factors for Social Engineering Attack Susceptibility</a:t>
            </a:r>
          </a:p>
          <a:p>
            <a:pPr lvl="1"/>
            <a:r>
              <a:rPr lang="en-US" sz="2400" dirty="0" smtClean="0"/>
              <a:t>Facebook Crawling</a:t>
            </a:r>
          </a:p>
          <a:p>
            <a:pPr lvl="1"/>
            <a:r>
              <a:rPr lang="en-US" sz="2400" dirty="0" smtClean="0"/>
              <a:t>Evaluation Criteria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9472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Facebook Crawling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54969" y="1591364"/>
            <a:ext cx="8946541" cy="4195481"/>
          </a:xfrm>
        </p:spPr>
        <p:txBody>
          <a:bodyPr/>
          <a:lstStyle/>
          <a:p>
            <a:r>
              <a:rPr lang="en-US" sz="2400" dirty="0" smtClean="0"/>
              <a:t>In order to overcome several blocking systems adopted by </a:t>
            </a:r>
            <a:r>
              <a:rPr lang="en-US" sz="2400" dirty="0"/>
              <a:t>F</a:t>
            </a:r>
            <a:r>
              <a:rPr lang="en-US" sz="2400" dirty="0" smtClean="0"/>
              <a:t>acebook to avoid crawling I considered to use:</a:t>
            </a:r>
          </a:p>
          <a:p>
            <a:r>
              <a:rPr lang="en-US" sz="2400" dirty="0" smtClean="0"/>
              <a:t>Selenium: A java library for Web UI Automation, usually used by QA Engineers</a:t>
            </a:r>
          </a:p>
          <a:p>
            <a:r>
              <a:rPr lang="en-US" sz="2400" dirty="0" smtClean="0"/>
              <a:t>Several Agents (fake profiles with no friends to not influence </a:t>
            </a:r>
            <a:r>
              <a:rPr lang="en-US" sz="2400" dirty="0"/>
              <a:t>F</a:t>
            </a:r>
            <a:r>
              <a:rPr lang="en-US" sz="2400" dirty="0" smtClean="0"/>
              <a:t>acebook search)</a:t>
            </a:r>
          </a:p>
          <a:p>
            <a:r>
              <a:rPr lang="en-US" sz="2400" dirty="0" smtClean="0"/>
              <a:t>Random delays between actions to simulate human behavior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8676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 Rules Strategy</a:t>
            </a:r>
            <a:endParaRPr lang="en-US" dirty="0"/>
          </a:p>
        </p:txBody>
      </p:sp>
      <p:sp>
        <p:nvSpPr>
          <p:cNvPr id="4" name="Ovale 3"/>
          <p:cNvSpPr/>
          <p:nvPr/>
        </p:nvSpPr>
        <p:spPr>
          <a:xfrm>
            <a:off x="646111" y="2884237"/>
            <a:ext cx="1461363" cy="9056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HR </a:t>
            </a:r>
            <a:r>
              <a:rPr lang="it-IT" dirty="0" err="1" smtClean="0"/>
              <a:t>Profile</a:t>
            </a:r>
            <a:endParaRPr lang="it-IT" dirty="0"/>
          </a:p>
        </p:txBody>
      </p:sp>
      <p:sp>
        <p:nvSpPr>
          <p:cNvPr id="5" name="Rettangolo arrotondato 4"/>
          <p:cNvSpPr/>
          <p:nvPr/>
        </p:nvSpPr>
        <p:spPr>
          <a:xfrm>
            <a:off x="3928975" y="3718559"/>
            <a:ext cx="155883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Facebook</a:t>
            </a:r>
            <a:r>
              <a:rPr lang="it-IT" dirty="0" smtClean="0"/>
              <a:t> </a:t>
            </a:r>
          </a:p>
          <a:p>
            <a:pPr algn="ctr"/>
            <a:r>
              <a:rPr lang="it-IT" dirty="0" err="1" smtClean="0"/>
              <a:t>Profile</a:t>
            </a:r>
            <a:endParaRPr lang="it-IT" dirty="0"/>
          </a:p>
        </p:txBody>
      </p:sp>
      <p:cxnSp>
        <p:nvCxnSpPr>
          <p:cNvPr id="7" name="Connettore 2 6"/>
          <p:cNvCxnSpPr>
            <a:endCxn id="5" idx="1"/>
          </p:cNvCxnSpPr>
          <p:nvPr/>
        </p:nvCxnSpPr>
        <p:spPr>
          <a:xfrm>
            <a:off x="2107474" y="3413760"/>
            <a:ext cx="1821501" cy="7619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2291191" y="410419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CL[0, 1000]</a:t>
            </a:r>
            <a:endParaRPr lang="it-IT" dirty="0"/>
          </a:p>
        </p:txBody>
      </p:sp>
      <p:sp>
        <p:nvSpPr>
          <p:cNvPr id="10" name="Rettangolo arrotondato 9"/>
          <p:cNvSpPr/>
          <p:nvPr/>
        </p:nvSpPr>
        <p:spPr>
          <a:xfrm>
            <a:off x="7707086" y="2811190"/>
            <a:ext cx="1619794" cy="9073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Job</a:t>
            </a:r>
            <a:endParaRPr lang="it-IT" dirty="0"/>
          </a:p>
        </p:txBody>
      </p:sp>
      <p:sp>
        <p:nvSpPr>
          <p:cNvPr id="11" name="Rettangolo arrotondato 10"/>
          <p:cNvSpPr/>
          <p:nvPr/>
        </p:nvSpPr>
        <p:spPr>
          <a:xfrm>
            <a:off x="7741920" y="4065456"/>
            <a:ext cx="1550125" cy="8161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Education</a:t>
            </a:r>
            <a:endParaRPr lang="it-IT" dirty="0"/>
          </a:p>
        </p:txBody>
      </p:sp>
      <p:sp>
        <p:nvSpPr>
          <p:cNvPr id="12" name="Rettangolo arrotondato 11"/>
          <p:cNvSpPr/>
          <p:nvPr/>
        </p:nvSpPr>
        <p:spPr>
          <a:xfrm>
            <a:off x="7707086" y="5207725"/>
            <a:ext cx="1680754" cy="8795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Company</a:t>
            </a:r>
            <a:endParaRPr lang="it-IT" dirty="0"/>
          </a:p>
        </p:txBody>
      </p:sp>
      <p:cxnSp>
        <p:nvCxnSpPr>
          <p:cNvPr id="14" name="Connettore 2 13"/>
          <p:cNvCxnSpPr>
            <a:stCxn id="5" idx="3"/>
            <a:endCxn id="12" idx="1"/>
          </p:cNvCxnSpPr>
          <p:nvPr/>
        </p:nvCxnSpPr>
        <p:spPr>
          <a:xfrm>
            <a:off x="5487809" y="4175759"/>
            <a:ext cx="2219277" cy="14717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>
            <a:stCxn id="5" idx="3"/>
            <a:endCxn id="11" idx="1"/>
          </p:cNvCxnSpPr>
          <p:nvPr/>
        </p:nvCxnSpPr>
        <p:spPr>
          <a:xfrm>
            <a:off x="5487809" y="4175759"/>
            <a:ext cx="2254111" cy="2977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>
            <a:stCxn id="5" idx="3"/>
            <a:endCxn id="10" idx="1"/>
          </p:cNvCxnSpPr>
          <p:nvPr/>
        </p:nvCxnSpPr>
        <p:spPr>
          <a:xfrm flipV="1">
            <a:off x="5487809" y="3264875"/>
            <a:ext cx="2219277" cy="9108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/>
          <p:cNvSpPr txBox="1"/>
          <p:nvPr/>
        </p:nvSpPr>
        <p:spPr>
          <a:xfrm>
            <a:off x="5771752" y="2866429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CL=1000</a:t>
            </a:r>
            <a:endParaRPr lang="it-IT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715350" y="1448135"/>
            <a:ext cx="108221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confidence level is evaluated using the edit distance between the field extracted and the</a:t>
            </a:r>
          </a:p>
          <a:p>
            <a:r>
              <a:rPr lang="en-US" dirty="0" smtClean="0"/>
              <a:t>corresponding information in HR Profile.</a:t>
            </a:r>
          </a:p>
          <a:p>
            <a:r>
              <a:rPr lang="en-US" dirty="0" smtClean="0"/>
              <a:t>It is applied to the </a:t>
            </a:r>
            <a:r>
              <a:rPr lang="en-US" dirty="0" err="1" smtClean="0"/>
              <a:t>hasFacebook</a:t>
            </a:r>
            <a:r>
              <a:rPr lang="en-US" dirty="0" smtClean="0"/>
              <a:t> profile relationships, while the relationships between Facebook</a:t>
            </a:r>
          </a:p>
          <a:p>
            <a:r>
              <a:rPr lang="en-US" dirty="0" smtClean="0"/>
              <a:t>profile and its attributes have the maximum cl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5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Inference</a:t>
            </a:r>
            <a:r>
              <a:rPr lang="it-IT" dirty="0" smtClean="0"/>
              <a:t> </a:t>
            </a:r>
            <a:r>
              <a:rPr lang="it-IT" dirty="0" err="1" smtClean="0"/>
              <a:t>Rules</a:t>
            </a:r>
            <a:endParaRPr lang="it-IT" dirty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858276"/>
              </p:ext>
            </p:extLst>
          </p:nvPr>
        </p:nvGraphicFramePr>
        <p:xfrm>
          <a:off x="646111" y="1152983"/>
          <a:ext cx="9788433" cy="488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4057">
                  <a:extLst>
                    <a:ext uri="{9D8B030D-6E8A-4147-A177-3AD203B41FA5}">
                      <a16:colId xmlns:a16="http://schemas.microsoft.com/office/drawing/2014/main" xmlns="" val="1676256468"/>
                    </a:ext>
                  </a:extLst>
                </a:gridCol>
                <a:gridCol w="6174376">
                  <a:extLst>
                    <a:ext uri="{9D8B030D-6E8A-4147-A177-3AD203B41FA5}">
                      <a16:colId xmlns:a16="http://schemas.microsoft.com/office/drawing/2014/main" xmlns="" val="366246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Rule</a:t>
                      </a:r>
                      <a:r>
                        <a:rPr lang="it-IT" dirty="0" smtClean="0"/>
                        <a:t> </a:t>
                      </a:r>
                      <a:r>
                        <a:rPr lang="it-IT" dirty="0" err="1" smtClean="0"/>
                        <a:t>name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Rule</a:t>
                      </a:r>
                      <a:r>
                        <a:rPr lang="it-IT" dirty="0" smtClean="0"/>
                        <a:t> </a:t>
                      </a:r>
                      <a:r>
                        <a:rPr lang="it-IT" dirty="0" err="1" smtClean="0"/>
                        <a:t>Description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89815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Identifiable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Person</a:t>
                      </a:r>
                      <a:r>
                        <a:rPr lang="it-IT" sz="1400" dirty="0" smtClean="0"/>
                        <a:t>(?x) ^ </a:t>
                      </a:r>
                      <a:r>
                        <a:rPr lang="it-IT" sz="1400" dirty="0" err="1" smtClean="0"/>
                        <a:t>kevin-ontology:hasFacebookProfile</a:t>
                      </a:r>
                      <a:r>
                        <a:rPr lang="it-IT" sz="1400" dirty="0" smtClean="0"/>
                        <a:t>(?x, ?y) -&gt; </a:t>
                      </a:r>
                      <a:r>
                        <a:rPr lang="it-IT" sz="1400" dirty="0" err="1" smtClean="0"/>
                        <a:t>kevin-ontology:Identifiable</a:t>
                      </a:r>
                      <a:r>
                        <a:rPr lang="it-IT" sz="1400" dirty="0" smtClean="0"/>
                        <a:t>(?x)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4322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HighInformationDisseminator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kevin-ontology:Person</a:t>
                      </a:r>
                      <a:r>
                        <a:rPr lang="it-IT" sz="1400" dirty="0" smtClean="0"/>
                        <a:t>(?x) ^ </a:t>
                      </a:r>
                      <a:r>
                        <a:rPr lang="it-IT" sz="1400" dirty="0" err="1" smtClean="0"/>
                        <a:t>kevin-ontology:FacebookProfile</a:t>
                      </a:r>
                      <a:r>
                        <a:rPr lang="it-IT" sz="1400" dirty="0" smtClean="0"/>
                        <a:t>(?y) ^ </a:t>
                      </a:r>
                      <a:r>
                        <a:rPr lang="it-IT" sz="1400" dirty="0" err="1" smtClean="0"/>
                        <a:t>kevin-ontology:hasFacebookProfile</a:t>
                      </a:r>
                      <a:r>
                        <a:rPr lang="it-IT" sz="1400" dirty="0" smtClean="0"/>
                        <a:t>(?x, ?y) ^ </a:t>
                      </a:r>
                      <a:r>
                        <a:rPr lang="it-IT" sz="1400" dirty="0" err="1" smtClean="0"/>
                        <a:t>kevin-ontology:hasJob</a:t>
                      </a:r>
                      <a:r>
                        <a:rPr lang="it-IT" sz="1400" dirty="0" smtClean="0"/>
                        <a:t>(?y, ?z) ^ </a:t>
                      </a:r>
                      <a:r>
                        <a:rPr lang="it-IT" sz="1400" dirty="0" err="1" smtClean="0"/>
                        <a:t>kevin-ontology:livingPlace</a:t>
                      </a:r>
                      <a:r>
                        <a:rPr lang="it-IT" sz="1400" dirty="0" smtClean="0"/>
                        <a:t>(?y, ?l) ^ </a:t>
                      </a:r>
                      <a:r>
                        <a:rPr lang="it-IT" sz="1400" dirty="0" err="1" smtClean="0"/>
                        <a:t>kevin-ontology:spouse</a:t>
                      </a:r>
                      <a:r>
                        <a:rPr lang="it-IT" sz="1400" dirty="0" smtClean="0"/>
                        <a:t>(?y, ?h) ^ </a:t>
                      </a:r>
                      <a:r>
                        <a:rPr lang="it-IT" sz="1400" dirty="0" err="1" smtClean="0"/>
                        <a:t>kevin-ontology:studied</a:t>
                      </a:r>
                      <a:r>
                        <a:rPr lang="it-IT" sz="1400" dirty="0" smtClean="0"/>
                        <a:t>(?y, ?d) ^ </a:t>
                      </a:r>
                      <a:r>
                        <a:rPr lang="it-IT" sz="1400" dirty="0" err="1" smtClean="0"/>
                        <a:t>kevin-ontology:studiedAt</a:t>
                      </a:r>
                      <a:r>
                        <a:rPr lang="it-IT" sz="1400" dirty="0" smtClean="0"/>
                        <a:t>(?y, ?m) ^ </a:t>
                      </a:r>
                      <a:r>
                        <a:rPr lang="it-IT" sz="1400" dirty="0" err="1" smtClean="0"/>
                        <a:t>kevin-ontology:workFor</a:t>
                      </a:r>
                      <a:r>
                        <a:rPr lang="it-IT" sz="1400" dirty="0" smtClean="0"/>
                        <a:t>(?y, ?u) -&gt; </a:t>
                      </a:r>
                      <a:r>
                        <a:rPr lang="it-IT" sz="1400" dirty="0" err="1" smtClean="0"/>
                        <a:t>kevin-ontology:HighInformationDisseminator</a:t>
                      </a:r>
                      <a:r>
                        <a:rPr lang="it-IT" sz="1400" dirty="0" smtClean="0"/>
                        <a:t>(?x)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02135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VerySusceptibleToSEA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kevin-ontology:Identifiable</a:t>
                      </a:r>
                      <a:r>
                        <a:rPr lang="it-IT" sz="1400" dirty="0" smtClean="0"/>
                        <a:t>(?x) ^ </a:t>
                      </a:r>
                      <a:r>
                        <a:rPr lang="it-IT" sz="1400" dirty="0" err="1" smtClean="0"/>
                        <a:t>kevin-ontology:HighInformationDisseminator</a:t>
                      </a:r>
                      <a:r>
                        <a:rPr lang="it-IT" sz="1400" dirty="0" smtClean="0"/>
                        <a:t>(?x) -&gt; </a:t>
                      </a:r>
                      <a:r>
                        <a:rPr lang="it-IT" sz="1400" dirty="0" err="1" smtClean="0"/>
                        <a:t>kevin-ontology:VerySusceptibleToSEA</a:t>
                      </a:r>
                      <a:r>
                        <a:rPr lang="it-IT" sz="1400" dirty="0" smtClean="0"/>
                        <a:t>(?x)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77356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MediumInformationDisseminator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kevin-ontology:Person</a:t>
                      </a:r>
                      <a:r>
                        <a:rPr lang="it-IT" sz="1400" dirty="0" smtClean="0"/>
                        <a:t>(?x) ^ </a:t>
                      </a:r>
                      <a:r>
                        <a:rPr lang="it-IT" sz="1400" dirty="0" err="1" smtClean="0"/>
                        <a:t>kevin-ontology:FacebookProfile</a:t>
                      </a:r>
                      <a:r>
                        <a:rPr lang="it-IT" sz="1400" dirty="0" smtClean="0"/>
                        <a:t>(?y) ^ </a:t>
                      </a:r>
                      <a:r>
                        <a:rPr lang="it-IT" sz="1400" dirty="0" err="1" smtClean="0"/>
                        <a:t>kevin-ontology:hasFacebookProfile</a:t>
                      </a:r>
                      <a:r>
                        <a:rPr lang="it-IT" sz="1400" dirty="0" smtClean="0"/>
                        <a:t>(?x, ?y) ^ </a:t>
                      </a:r>
                      <a:r>
                        <a:rPr lang="it-IT" sz="1400" dirty="0" err="1" smtClean="0"/>
                        <a:t>kevin-ontology:livingPlace</a:t>
                      </a:r>
                      <a:r>
                        <a:rPr lang="it-IT" sz="1400" dirty="0" smtClean="0"/>
                        <a:t>(?y, ?l) ^ </a:t>
                      </a:r>
                      <a:r>
                        <a:rPr lang="it-IT" sz="1400" dirty="0" err="1" smtClean="0"/>
                        <a:t>kevin-ontology:studiedAt</a:t>
                      </a:r>
                      <a:r>
                        <a:rPr lang="it-IT" sz="1400" dirty="0" smtClean="0"/>
                        <a:t>(?y, ?m) ^ </a:t>
                      </a:r>
                      <a:r>
                        <a:rPr lang="it-IT" sz="1400" dirty="0" err="1" smtClean="0"/>
                        <a:t>kevin-ontology:workFor</a:t>
                      </a:r>
                      <a:r>
                        <a:rPr lang="it-IT" sz="1400" dirty="0" smtClean="0"/>
                        <a:t>(?y, ?u) -&gt; </a:t>
                      </a:r>
                      <a:r>
                        <a:rPr lang="it-IT" sz="1400" dirty="0" err="1" smtClean="0"/>
                        <a:t>kevin-ontology:MediumInformationDisseminator</a:t>
                      </a:r>
                      <a:r>
                        <a:rPr lang="it-IT" sz="1400" dirty="0" smtClean="0"/>
                        <a:t>(?x)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55851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ModeratelySusceptibleToSEA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 smtClean="0"/>
                        <a:t>kevin-ontology:MediumInformationDisseminator</a:t>
                      </a:r>
                      <a:r>
                        <a:rPr lang="it-IT" sz="1400" dirty="0" smtClean="0"/>
                        <a:t>(?x) ^ </a:t>
                      </a:r>
                      <a:r>
                        <a:rPr lang="it-IT" sz="1400" dirty="0" err="1" smtClean="0"/>
                        <a:t>kevin-ontology:Identifiable</a:t>
                      </a:r>
                      <a:r>
                        <a:rPr lang="it-IT" sz="1400" dirty="0" smtClean="0"/>
                        <a:t>(?x) -&gt; </a:t>
                      </a:r>
                      <a:r>
                        <a:rPr lang="it-IT" sz="1400" dirty="0" err="1" smtClean="0"/>
                        <a:t>kevin-ontology:ModeratelySusceptibleToSEA</a:t>
                      </a:r>
                      <a:r>
                        <a:rPr lang="it-IT" sz="1400" dirty="0" smtClean="0"/>
                        <a:t>(?x)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71011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 Rules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75201" y="1425901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The inference Rules are expressed in SWRL language because:</a:t>
            </a:r>
          </a:p>
          <a:p>
            <a:pPr lvl="1"/>
            <a:r>
              <a:rPr lang="en-US" sz="2800" dirty="0" smtClean="0"/>
              <a:t>It is flexible (a lot of built-in function that let the user implement advanced rules)</a:t>
            </a:r>
          </a:p>
          <a:p>
            <a:pPr lvl="1"/>
            <a:r>
              <a:rPr lang="en-US" sz="2800" dirty="0" smtClean="0"/>
              <a:t>It starts from OWA</a:t>
            </a:r>
          </a:p>
          <a:p>
            <a:pPr lvl="1"/>
            <a:r>
              <a:rPr lang="en-US" sz="2800" dirty="0" smtClean="0"/>
              <a:t>It is embedded inside the ontology in OWL format</a:t>
            </a:r>
          </a:p>
          <a:p>
            <a:r>
              <a:rPr lang="en-US" sz="3000" dirty="0" smtClean="0"/>
              <a:t>The extended specification (built in functions) is supported by few </a:t>
            </a:r>
            <a:r>
              <a:rPr lang="en-US" sz="3000" dirty="0" err="1" smtClean="0"/>
              <a:t>reasoners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427777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Demo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734" y="1595292"/>
            <a:ext cx="9578096" cy="422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Q&amp;A</a:t>
            </a:r>
            <a:endParaRPr lang="it-IT" dirty="0"/>
          </a:p>
        </p:txBody>
      </p:sp>
      <p:pic>
        <p:nvPicPr>
          <p:cNvPr id="1026" name="Picture 2" descr="Risultati immagini per Q&amp;A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029" y="1286884"/>
            <a:ext cx="9239250" cy="52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938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ETL (Extract Transform Load)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 main result of the ETL process is to give a new and useful semantics to data.</a:t>
            </a:r>
          </a:p>
          <a:p>
            <a:r>
              <a:rPr lang="en-US" sz="2800" dirty="0" smtClean="0"/>
              <a:t>Examples in Identity and Access Governance</a:t>
            </a:r>
          </a:p>
          <a:p>
            <a:pPr lvl="1"/>
            <a:r>
              <a:rPr lang="en-US" sz="2600" dirty="0" smtClean="0"/>
              <a:t>Abandoned Accounts</a:t>
            </a:r>
          </a:p>
          <a:p>
            <a:pPr lvl="1"/>
            <a:r>
              <a:rPr lang="en-US" sz="2600" dirty="0" smtClean="0"/>
              <a:t>Orphan Accounts</a:t>
            </a:r>
          </a:p>
          <a:p>
            <a:pPr lvl="1"/>
            <a:endParaRPr lang="en-US" sz="2600" dirty="0" smtClean="0"/>
          </a:p>
          <a:p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8392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ETL from Web Challenge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10949" y="1544918"/>
            <a:ext cx="8946541" cy="4745046"/>
          </a:xfrm>
        </p:spPr>
        <p:txBody>
          <a:bodyPr>
            <a:normAutofit/>
          </a:bodyPr>
          <a:lstStyle/>
          <a:p>
            <a:pPr lvl="1"/>
            <a:r>
              <a:rPr lang="en-US" sz="3200" dirty="0" smtClean="0"/>
              <a:t>Managing Data Evolution</a:t>
            </a:r>
          </a:p>
          <a:p>
            <a:pPr lvl="2"/>
            <a:r>
              <a:rPr lang="en-US" sz="3200" dirty="0" smtClean="0"/>
              <a:t>Change of perspectives: not only documents but sources</a:t>
            </a:r>
          </a:p>
          <a:p>
            <a:pPr lvl="1"/>
            <a:r>
              <a:rPr lang="en-US" sz="3200" dirty="0" smtClean="0"/>
              <a:t>Managing Volume</a:t>
            </a:r>
          </a:p>
          <a:p>
            <a:pPr lvl="2"/>
            <a:r>
              <a:rPr lang="en-US" sz="3200" dirty="0" smtClean="0"/>
              <a:t>New data storage approaches are needed</a:t>
            </a:r>
          </a:p>
          <a:p>
            <a:pPr lvl="1"/>
            <a:r>
              <a:rPr lang="en-US" sz="3200" b="1" i="1" u="sng" dirty="0" smtClean="0"/>
              <a:t>Managing Uncertainty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8421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Managing</a:t>
            </a:r>
            <a:r>
              <a:rPr lang="it-IT" dirty="0" smtClean="0"/>
              <a:t> </a:t>
            </a:r>
            <a:r>
              <a:rPr lang="it-IT" dirty="0" err="1" smtClean="0"/>
              <a:t>Uncertainty</a:t>
            </a:r>
            <a:endParaRPr lang="it-IT" dirty="0"/>
          </a:p>
        </p:txBody>
      </p:sp>
      <p:pic>
        <p:nvPicPr>
          <p:cNvPr id="4" name="Picture 2" descr="Risultati immagini per uncertain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381" y="1853248"/>
            <a:ext cx="2266950" cy="201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/>
          <p:cNvSpPr txBox="1"/>
          <p:nvPr/>
        </p:nvSpPr>
        <p:spPr>
          <a:xfrm>
            <a:off x="646111" y="1228504"/>
            <a:ext cx="84652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two </a:t>
            </a:r>
            <a:r>
              <a:rPr lang="en-US" sz="2400" dirty="0"/>
              <a:t>different </a:t>
            </a:r>
            <a:r>
              <a:rPr lang="en-US" sz="2400" dirty="0" smtClean="0"/>
              <a:t>kinds of </a:t>
            </a:r>
            <a:r>
              <a:rPr lang="en-US" sz="2400" dirty="0"/>
              <a:t>uncertainty: </a:t>
            </a:r>
            <a:r>
              <a:rPr lang="en-US" sz="2400" i="1" dirty="0" smtClean="0"/>
              <a:t>objective </a:t>
            </a:r>
            <a:r>
              <a:rPr lang="en-US" sz="2400" dirty="0"/>
              <a:t>and </a:t>
            </a:r>
            <a:r>
              <a:rPr lang="en-US" sz="2400" i="1" dirty="0"/>
              <a:t>subjective</a:t>
            </a:r>
            <a:r>
              <a:rPr lang="en-US" sz="2400" dirty="0"/>
              <a:t>.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An </a:t>
            </a:r>
            <a:r>
              <a:rPr lang="en-US" sz="2400" b="1" i="1" dirty="0"/>
              <a:t>objective </a:t>
            </a:r>
            <a:r>
              <a:rPr lang="en-US" sz="2400" b="1" i="1" dirty="0" smtClean="0"/>
              <a:t>uncertain </a:t>
            </a:r>
            <a:r>
              <a:rPr lang="en-US" sz="2400" i="1" dirty="0" smtClean="0"/>
              <a:t>data </a:t>
            </a:r>
            <a:r>
              <a:rPr lang="en-US" sz="2400" dirty="0"/>
              <a:t>is something that is inherently uncertain. As an example, </a:t>
            </a:r>
            <a:r>
              <a:rPr lang="en-US" sz="2400" dirty="0" smtClean="0"/>
              <a:t>we could </a:t>
            </a:r>
            <a:r>
              <a:rPr lang="en-US" sz="2400" dirty="0"/>
              <a:t>mention the daily weather forecast where the chance of </a:t>
            </a:r>
            <a:r>
              <a:rPr lang="en-US" sz="2400" dirty="0" smtClean="0"/>
              <a:t>rain is </a:t>
            </a:r>
            <a:r>
              <a:rPr lang="en-US" sz="2400" dirty="0"/>
              <a:t>expressed with a given probability.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b="1" i="1" dirty="0"/>
              <a:t>subjective uncertain </a:t>
            </a:r>
            <a:r>
              <a:rPr lang="en-US" sz="2400" i="1" dirty="0" smtClean="0"/>
              <a:t>data </a:t>
            </a:r>
            <a:r>
              <a:rPr lang="en-US" sz="2400" dirty="0"/>
              <a:t>represents facts that are inherently true or false, but </a:t>
            </a:r>
            <a:r>
              <a:rPr lang="en-US" sz="2400" dirty="0" smtClean="0"/>
              <a:t>their value </a:t>
            </a:r>
            <a:r>
              <a:rPr lang="en-US" sz="2400" dirty="0"/>
              <a:t>is hard to be defined because of data </a:t>
            </a:r>
            <a:r>
              <a:rPr lang="en-US" sz="2400" dirty="0" smtClean="0"/>
              <a:t>noise</a:t>
            </a:r>
            <a:r>
              <a:rPr lang="en-US" sz="2400" dirty="0"/>
              <a:t>. </a:t>
            </a:r>
            <a:endParaRPr lang="en-US" sz="2400" dirty="0" smtClean="0"/>
          </a:p>
        </p:txBody>
      </p:sp>
      <p:sp>
        <p:nvSpPr>
          <p:cNvPr id="6" name="CasellaDiTesto 5"/>
          <p:cNvSpPr txBox="1"/>
          <p:nvPr/>
        </p:nvSpPr>
        <p:spPr>
          <a:xfrm>
            <a:off x="966621" y="4918836"/>
            <a:ext cx="84652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Our aim is </a:t>
            </a:r>
            <a:r>
              <a:rPr lang="en-US" sz="2800" b="1" u="sng" dirty="0" smtClean="0"/>
              <a:t>to reduce subjective uncertainty </a:t>
            </a:r>
            <a:r>
              <a:rPr lang="en-US" sz="2800" dirty="0" smtClean="0"/>
              <a:t>of extracted facts in order to embed them in the learning ontology</a:t>
            </a:r>
          </a:p>
        </p:txBody>
      </p:sp>
    </p:spTree>
    <p:extLst>
      <p:ext uri="{BB962C8B-B14F-4D97-AF65-F5344CB8AC3E}">
        <p14:creationId xmlns:p14="http://schemas.microsoft.com/office/powerpoint/2010/main" val="398259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Uncertainty</a:t>
            </a:r>
            <a:endParaRPr lang="en-US" dirty="0"/>
          </a:p>
        </p:txBody>
      </p:sp>
      <p:pic>
        <p:nvPicPr>
          <p:cNvPr id="4" name="Picture 2" descr="Risultati immagini per uncertain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7636" y="1650048"/>
            <a:ext cx="2266950" cy="201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sellaDiTesto 6"/>
          <p:cNvSpPr txBox="1"/>
          <p:nvPr/>
        </p:nvSpPr>
        <p:spPr>
          <a:xfrm>
            <a:off x="646111" y="1365250"/>
            <a:ext cx="882785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Our approach can be summarized by the following features:</a:t>
            </a:r>
          </a:p>
          <a:p>
            <a:endParaRPr lang="en-US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Use </a:t>
            </a:r>
            <a:r>
              <a:rPr lang="en-US" sz="2000" dirty="0"/>
              <a:t>of a value in the range of [</a:t>
            </a:r>
            <a:r>
              <a:rPr lang="en-US" sz="2000" dirty="0" smtClean="0"/>
              <a:t>0,1000] </a:t>
            </a:r>
            <a:r>
              <a:rPr lang="en-US" sz="2000" dirty="0"/>
              <a:t>to represent the level of uncertainty of an axiom </a:t>
            </a:r>
            <a:r>
              <a:rPr lang="en-US" sz="2000" dirty="0" smtClean="0"/>
              <a:t>(RDF statement) coming from the ontology learning process. The value depends on: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The algorithms used to extract the statement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The sources’ reliability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A dedicated infrastructure to manage the LOM (Learning Ontology Model) including management of the confidence level (the confidence level is not included in the learned ontology)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Providing </a:t>
            </a:r>
            <a:r>
              <a:rPr lang="en-US" sz="2000" dirty="0"/>
              <a:t>a tool for running SPARQL </a:t>
            </a:r>
            <a:r>
              <a:rPr lang="en-US" sz="2000" i="1" u="sng" dirty="0"/>
              <a:t>what-if</a:t>
            </a:r>
            <a:r>
              <a:rPr lang="en-US" sz="2000" dirty="0"/>
              <a:t> queries to the </a:t>
            </a:r>
            <a:r>
              <a:rPr lang="en-US" sz="2000" dirty="0" smtClean="0"/>
              <a:t>user, in order to let him investigate and validate uncertain statements using an interrogative model approach</a:t>
            </a:r>
          </a:p>
        </p:txBody>
      </p:sp>
    </p:spTree>
    <p:extLst>
      <p:ext uri="{BB962C8B-B14F-4D97-AF65-F5344CB8AC3E}">
        <p14:creationId xmlns:p14="http://schemas.microsoft.com/office/powerpoint/2010/main" val="119202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IDRA </a:t>
            </a:r>
            <a:r>
              <a:rPr lang="it-IT" dirty="0" err="1" smtClean="0"/>
              <a:t>Concept</a:t>
            </a:r>
            <a:endParaRPr lang="it-IT" dirty="0"/>
          </a:p>
        </p:txBody>
      </p:sp>
      <p:pic>
        <p:nvPicPr>
          <p:cNvPr id="4" name="Immagin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1" y="1152983"/>
            <a:ext cx="9502194" cy="55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01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</a:t>
            </a:r>
            <a:r>
              <a:rPr lang="it-IT" dirty="0" smtClean="0"/>
              <a:t> Components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75201" y="1434082"/>
            <a:ext cx="9838981" cy="3442718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Statements Generator: The module implementing the statements generation. </a:t>
            </a:r>
          </a:p>
          <a:p>
            <a:r>
              <a:rPr lang="en-US" sz="3200" dirty="0" smtClean="0"/>
              <a:t>Statements Repository: the repository storing the LOM</a:t>
            </a:r>
          </a:p>
          <a:p>
            <a:r>
              <a:rPr lang="en-US" sz="3200" dirty="0" smtClean="0"/>
              <a:t>Statements Modulator: This module update the confidence level of the incoming triples</a:t>
            </a:r>
          </a:p>
          <a:p>
            <a:r>
              <a:rPr lang="en-US" sz="3200" dirty="0" smtClean="0"/>
              <a:t>Analysis tools (query What if, </a:t>
            </a:r>
            <a:r>
              <a:rPr lang="en-US" sz="3200" dirty="0" err="1" smtClean="0"/>
              <a:t>Reasoner</a:t>
            </a:r>
            <a:r>
              <a:rPr lang="en-US" sz="3200" dirty="0" smtClean="0"/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9449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708946" y="706719"/>
            <a:ext cx="9838982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Domain dependent components</a:t>
            </a:r>
            <a:endParaRPr lang="en-US" dirty="0"/>
          </a:p>
        </p:txBody>
      </p:sp>
      <p:sp>
        <p:nvSpPr>
          <p:cNvPr id="7" name="Segnaposto contenuto 2"/>
          <p:cNvSpPr txBox="1">
            <a:spLocks/>
          </p:cNvSpPr>
          <p:nvPr/>
        </p:nvSpPr>
        <p:spPr>
          <a:xfrm>
            <a:off x="898291" y="1687268"/>
            <a:ext cx="9838981" cy="3549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3200" dirty="0" smtClean="0"/>
              <a:t>Domain Ontology: the ontology including the initial ontology and inference rules</a:t>
            </a:r>
          </a:p>
          <a:p>
            <a:r>
              <a:rPr lang="en-US" sz="3200" dirty="0" smtClean="0"/>
              <a:t>Analysis Engines (UIMA annotators): the set of annotators specific for each source monitored</a:t>
            </a:r>
          </a:p>
          <a:p>
            <a:r>
              <a:rPr lang="en-US" sz="3200" dirty="0" smtClean="0"/>
              <a:t>Projection Rules: the rules used to map the annotation to the domain ontology. It is used by CODA to generate the triples</a:t>
            </a:r>
          </a:p>
          <a:p>
            <a:r>
              <a:rPr lang="en-US" sz="3200" dirty="0" smtClean="0"/>
              <a:t>Inference Rules: the set of rules to infer the required categorization on data</a:t>
            </a:r>
          </a:p>
          <a:p>
            <a:r>
              <a:rPr lang="en-US" sz="3200" dirty="0" smtClean="0"/>
              <a:t>Crawler: the module dedicated to data extraction. It is strictly related to the source monitored.</a:t>
            </a:r>
          </a:p>
          <a:p>
            <a:endParaRPr lang="it-IT" sz="3200" dirty="0" smtClean="0"/>
          </a:p>
        </p:txBody>
      </p:sp>
    </p:spTree>
    <p:extLst>
      <p:ext uri="{BB962C8B-B14F-4D97-AF65-F5344CB8AC3E}">
        <p14:creationId xmlns:p14="http://schemas.microsoft.com/office/powerpoint/2010/main" val="272368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5657</TotalTime>
  <Words>1208</Words>
  <Application>Microsoft Office PowerPoint</Application>
  <PresentationFormat>Personalizzato</PresentationFormat>
  <Paragraphs>256</Paragraphs>
  <Slides>25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26" baseType="lpstr">
      <vt:lpstr>Ione</vt:lpstr>
      <vt:lpstr>IDRA</vt:lpstr>
      <vt:lpstr>Summary</vt:lpstr>
      <vt:lpstr>ETL (Extract Transform Load)</vt:lpstr>
      <vt:lpstr>ETL from Web Challenge</vt:lpstr>
      <vt:lpstr>Managing Uncertainty</vt:lpstr>
      <vt:lpstr>Managing Uncertainty</vt:lpstr>
      <vt:lpstr>IDRA Concept</vt:lpstr>
      <vt:lpstr>Structural Components</vt:lpstr>
      <vt:lpstr>Presentazione standard di PowerPoint</vt:lpstr>
      <vt:lpstr>IDRA Architecture</vt:lpstr>
      <vt:lpstr>Statements Generator</vt:lpstr>
      <vt:lpstr>Learned Axiom Manager</vt:lpstr>
      <vt:lpstr>Presentazione standard di PowerPoint</vt:lpstr>
      <vt:lpstr>In-Memory graph DBs</vt:lpstr>
      <vt:lpstr>In-Memory graph DBs</vt:lpstr>
      <vt:lpstr>In-Memory graph DBs</vt:lpstr>
      <vt:lpstr>Presentazione standard di PowerPoint</vt:lpstr>
      <vt:lpstr>Presentazione standard di PowerPoint</vt:lpstr>
      <vt:lpstr>Use case: Kevin</vt:lpstr>
      <vt:lpstr>Facebook Crawling</vt:lpstr>
      <vt:lpstr>Projection Rules Strategy</vt:lpstr>
      <vt:lpstr>Inference Rules</vt:lpstr>
      <vt:lpstr>Inference Rules</vt:lpstr>
      <vt:lpstr>Demo</vt:lpstr>
      <vt:lpstr>Q&amp;A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IDRA</dc:title>
  <dc:creator>roberto.enea roberto.enea</dc:creator>
  <cp:lastModifiedBy>Pazienza</cp:lastModifiedBy>
  <cp:revision>84</cp:revision>
  <dcterms:created xsi:type="dcterms:W3CDTF">2018-12-08T21:59:21Z</dcterms:created>
  <dcterms:modified xsi:type="dcterms:W3CDTF">2018-12-18T13:24:35Z</dcterms:modified>
</cp:coreProperties>
</file>