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ora Regula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Regula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italic.fntdata"/><Relationship Id="rId30" Type="http://schemas.openxmlformats.org/officeDocument/2006/relationships/font" Target="fonts/LoraRegula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oraRegula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bda6a1c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bda6a1c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da6a1c4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da6a1c4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bda6a1c4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bda6a1c4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bda6a1c4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da6a1c4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bda6a1c4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bda6a1c4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bda6a1c4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da6a1c4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bda6a1c4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da6a1c4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bda6a1c4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bda6a1c4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bda6a1c4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bda6a1c4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bda6a1c4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bda6a1c4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bd5beb883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bd5beb883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bda6a1c4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bda6a1c4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bda6a1c4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bda6a1c4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bda6a1c4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bda6a1c4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bda6a1c4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bda6a1c4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bd5beb883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bd5beb883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bda6a1c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bda6a1c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bda6a1c4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da6a1c4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bda6a1c4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bda6a1c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bda6a1c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bda6a1c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bda6a1c4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bda6a1c4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bda6a1c4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bda6a1c4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000" cy="1715400"/>
          </a:xfrm>
          <a:prstGeom prst="rect">
            <a:avLst/>
          </a:prstGeom>
          <a:solidFill>
            <a:srgbClr val="8224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nvSpPr>
        <p:spPr>
          <a:xfrm>
            <a:off x="0" y="414900"/>
            <a:ext cx="9144000" cy="885600"/>
          </a:xfrm>
          <a:prstGeom prst="rect">
            <a:avLst/>
          </a:prstGeom>
          <a:noFill/>
          <a:ln>
            <a:noFill/>
          </a:ln>
        </p:spPr>
        <p:txBody>
          <a:bodyPr anchorCtr="0" anchor="t" bIns="91425" lIns="810000" spcFirstLastPara="1" rIns="810000" wrap="square" tIns="91425">
            <a:noAutofit/>
          </a:bodyPr>
          <a:lstStyle/>
          <a:p>
            <a:pPr indent="0" lvl="0" marL="0" rtl="0" algn="ctr">
              <a:spcBef>
                <a:spcPts val="0"/>
              </a:spcBef>
              <a:spcAft>
                <a:spcPts val="0"/>
              </a:spcAft>
              <a:buNone/>
            </a:pPr>
            <a:r>
              <a:rPr lang="en-GB" sz="1800">
                <a:solidFill>
                  <a:srgbClr val="FFFFFF"/>
                </a:solidFill>
              </a:rPr>
              <a:t>Green IoT: Design e valutazione delle prestazioni di protocolli per sistemi IoT dotati di wake up radio</a:t>
            </a:r>
            <a:endParaRPr sz="1800">
              <a:solidFill>
                <a:srgbClr val="FFFFFF"/>
              </a:solidFill>
            </a:endParaRPr>
          </a:p>
        </p:txBody>
      </p:sp>
      <p:pic>
        <p:nvPicPr>
          <p:cNvPr id="12" name="Google Shape;12;p2"/>
          <p:cNvPicPr preferRelativeResize="0"/>
          <p:nvPr/>
        </p:nvPicPr>
        <p:blipFill>
          <a:blip r:embed="rId2">
            <a:alphaModFix/>
          </a:blip>
          <a:stretch>
            <a:fillRect/>
          </a:stretch>
        </p:blipFill>
        <p:spPr>
          <a:xfrm>
            <a:off x="1943550" y="2561100"/>
            <a:ext cx="1070900" cy="1239150"/>
          </a:xfrm>
          <a:prstGeom prst="rect">
            <a:avLst/>
          </a:prstGeom>
          <a:noFill/>
          <a:ln>
            <a:noFill/>
          </a:ln>
        </p:spPr>
      </p:pic>
      <p:grpSp>
        <p:nvGrpSpPr>
          <p:cNvPr id="13" name="Google Shape;13;p2"/>
          <p:cNvGrpSpPr/>
          <p:nvPr/>
        </p:nvGrpSpPr>
        <p:grpSpPr>
          <a:xfrm>
            <a:off x="4387100" y="2430863"/>
            <a:ext cx="2839800" cy="1499600"/>
            <a:chOff x="4387100" y="2430863"/>
            <a:chExt cx="2839800" cy="1499600"/>
          </a:xfrm>
        </p:grpSpPr>
        <p:grpSp>
          <p:nvGrpSpPr>
            <p:cNvPr id="14" name="Google Shape;14;p2"/>
            <p:cNvGrpSpPr/>
            <p:nvPr/>
          </p:nvGrpSpPr>
          <p:grpSpPr>
            <a:xfrm>
              <a:off x="4387100" y="2430863"/>
              <a:ext cx="2839800" cy="1052600"/>
              <a:chOff x="4828125" y="2481475"/>
              <a:chExt cx="2839800" cy="1052600"/>
            </a:xfrm>
          </p:grpSpPr>
          <p:sp>
            <p:nvSpPr>
              <p:cNvPr id="15" name="Google Shape;15;p2"/>
              <p:cNvSpPr txBox="1"/>
              <p:nvPr/>
            </p:nvSpPr>
            <p:spPr>
              <a:xfrm>
                <a:off x="4828125" y="2481475"/>
                <a:ext cx="2839800" cy="44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Leonardo Emili</a:t>
                </a:r>
                <a:endParaRPr/>
              </a:p>
            </p:txBody>
          </p:sp>
          <p:sp>
            <p:nvSpPr>
              <p:cNvPr id="16" name="Google Shape;16;p2"/>
              <p:cNvSpPr txBox="1"/>
              <p:nvPr/>
            </p:nvSpPr>
            <p:spPr>
              <a:xfrm>
                <a:off x="4828125" y="2928375"/>
                <a:ext cx="2839800" cy="6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Dipartimento di Informatica</a:t>
                </a:r>
                <a:endParaRPr sz="1200"/>
              </a:p>
              <a:p>
                <a:pPr indent="0" lvl="0" marL="0" rtl="0" algn="ctr">
                  <a:spcBef>
                    <a:spcPts val="0"/>
                  </a:spcBef>
                  <a:spcAft>
                    <a:spcPts val="0"/>
                  </a:spcAft>
                  <a:buNone/>
                </a:pPr>
                <a:r>
                  <a:rPr lang="en-GB" sz="1200"/>
                  <a:t>Sapienza Università di Roma</a:t>
                </a:r>
                <a:endParaRPr sz="1200"/>
              </a:p>
            </p:txBody>
          </p:sp>
        </p:grpSp>
        <p:sp>
          <p:nvSpPr>
            <p:cNvPr id="17" name="Google Shape;17;p2"/>
            <p:cNvSpPr txBox="1"/>
            <p:nvPr/>
          </p:nvSpPr>
          <p:spPr>
            <a:xfrm>
              <a:off x="4387100" y="3483463"/>
              <a:ext cx="2839800" cy="44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Luglio 2020</a:t>
              </a:r>
              <a:endParaRPr/>
            </a:p>
          </p:txBody>
        </p:sp>
      </p:grpSp>
    </p:spTree>
  </p:cSld>
  <p:clrMapOvr>
    <a:masterClrMapping/>
  </p:clrMapOvr>
  <p:extLst>
    <p:ext uri="{DCECCB84-F9BA-43D5-87BE-67443E8EF086}">
      <p15:sldGuideLst>
        <p15:guide id="1"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type="blank">
  <p:cSld name="BLANK">
    <p:spTree>
      <p:nvGrpSpPr>
        <p:cNvPr id="53" name="Shape 53"/>
        <p:cNvGrpSpPr/>
        <p:nvPr/>
      </p:nvGrpSpPr>
      <p:grpSpPr>
        <a:xfrm>
          <a:off x="0" y="0"/>
          <a:ext cx="0" cy="0"/>
          <a:chOff x="0" y="0"/>
          <a:chExt cx="0" cy="0"/>
        </a:xfrm>
      </p:grpSpPr>
      <p:sp>
        <p:nvSpPr>
          <p:cNvPr id="54" name="Google Shape;54;p12"/>
          <p:cNvSpPr/>
          <p:nvPr/>
        </p:nvSpPr>
        <p:spPr>
          <a:xfrm>
            <a:off x="0" y="4927500"/>
            <a:ext cx="9144000" cy="216000"/>
          </a:xfrm>
          <a:prstGeom prst="rect">
            <a:avLst/>
          </a:prstGeom>
          <a:solidFill>
            <a:srgbClr val="8224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p:nvPr/>
        </p:nvSpPr>
        <p:spPr>
          <a:xfrm>
            <a:off x="125" y="0"/>
            <a:ext cx="9144000" cy="288000"/>
          </a:xfrm>
          <a:prstGeom prst="rect">
            <a:avLst/>
          </a:prstGeom>
          <a:solidFill>
            <a:srgbClr val="8224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2"/>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lvl1pPr lvl="0">
              <a:buNone/>
              <a:defRPr sz="800">
                <a:solidFill>
                  <a:srgbClr val="FFFFFF"/>
                </a:solidFill>
              </a:defRPr>
            </a:lvl1pPr>
            <a:lvl2pPr lvl="1">
              <a:buNone/>
              <a:defRPr sz="800">
                <a:solidFill>
                  <a:srgbClr val="FFFFFF"/>
                </a:solidFill>
              </a:defRPr>
            </a:lvl2pPr>
            <a:lvl3pPr lvl="2">
              <a:buNone/>
              <a:defRPr sz="800">
                <a:solidFill>
                  <a:srgbClr val="FFFFFF"/>
                </a:solidFill>
              </a:defRPr>
            </a:lvl3pPr>
            <a:lvl4pPr lvl="3">
              <a:buNone/>
              <a:defRPr sz="800">
                <a:solidFill>
                  <a:srgbClr val="FFFFFF"/>
                </a:solidFill>
              </a:defRPr>
            </a:lvl4pPr>
            <a:lvl5pPr lvl="4">
              <a:buNone/>
              <a:defRPr sz="800">
                <a:solidFill>
                  <a:srgbClr val="FFFFFF"/>
                </a:solidFill>
              </a:defRPr>
            </a:lvl5pPr>
            <a:lvl6pPr lvl="5">
              <a:buNone/>
              <a:defRPr sz="800">
                <a:solidFill>
                  <a:srgbClr val="FFFFFF"/>
                </a:solidFill>
              </a:defRPr>
            </a:lvl6pPr>
            <a:lvl7pPr lvl="6">
              <a:buNone/>
              <a:defRPr sz="800">
                <a:solidFill>
                  <a:srgbClr val="FFFFFF"/>
                </a:solidFill>
              </a:defRPr>
            </a:lvl7pPr>
            <a:lvl8pPr lvl="7">
              <a:buNone/>
              <a:defRPr sz="800">
                <a:solidFill>
                  <a:srgbClr val="FFFFFF"/>
                </a:solidFill>
              </a:defRPr>
            </a:lvl8pPr>
            <a:lvl9pPr lvl="8">
              <a:buNone/>
              <a:defRPr sz="8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2"/>
          <p:cNvSpPr txBox="1"/>
          <p:nvPr>
            <p:ph idx="2" type="title"/>
          </p:nvPr>
        </p:nvSpPr>
        <p:spPr>
          <a:xfrm>
            <a:off x="311825" y="1174738"/>
            <a:ext cx="8520600" cy="3185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300"/>
              <a:buNone/>
              <a:defRPr sz="1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2"/>
          <p:cNvSpPr txBox="1"/>
          <p:nvPr/>
        </p:nvSpPr>
        <p:spPr>
          <a:xfrm>
            <a:off x="47425" y="4891500"/>
            <a:ext cx="17436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FFFFFF"/>
                </a:solidFill>
              </a:rPr>
              <a:t>© 2020 Leonardo Emili</a:t>
            </a:r>
            <a:endParaRPr sz="7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p:cSld name="BLANK_1">
    <p:spTree>
      <p:nvGrpSpPr>
        <p:cNvPr id="60" name="Shape 60"/>
        <p:cNvGrpSpPr/>
        <p:nvPr/>
      </p:nvGrpSpPr>
      <p:grpSpPr>
        <a:xfrm>
          <a:off x="0" y="0"/>
          <a:ext cx="0" cy="0"/>
          <a:chOff x="0" y="0"/>
          <a:chExt cx="0" cy="0"/>
        </a:xfrm>
      </p:grpSpPr>
      <p:sp>
        <p:nvSpPr>
          <p:cNvPr id="61" name="Google Shape;61;p13"/>
          <p:cNvSpPr/>
          <p:nvPr/>
        </p:nvSpPr>
        <p:spPr>
          <a:xfrm>
            <a:off x="0" y="4927500"/>
            <a:ext cx="9144000" cy="216000"/>
          </a:xfrm>
          <a:prstGeom prst="rect">
            <a:avLst/>
          </a:prstGeom>
          <a:solidFill>
            <a:srgbClr val="8224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25" y="0"/>
            <a:ext cx="9144000" cy="288000"/>
          </a:xfrm>
          <a:prstGeom prst="rect">
            <a:avLst/>
          </a:prstGeom>
          <a:solidFill>
            <a:srgbClr val="8224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lvl1pPr lvl="0" rtl="0">
              <a:buNone/>
              <a:defRPr sz="800">
                <a:solidFill>
                  <a:srgbClr val="FFFFFF"/>
                </a:solidFill>
              </a:defRPr>
            </a:lvl1pPr>
            <a:lvl2pPr lvl="1" rtl="0">
              <a:buNone/>
              <a:defRPr sz="800">
                <a:solidFill>
                  <a:srgbClr val="FFFFFF"/>
                </a:solidFill>
              </a:defRPr>
            </a:lvl2pPr>
            <a:lvl3pPr lvl="2" rtl="0">
              <a:buNone/>
              <a:defRPr sz="800">
                <a:solidFill>
                  <a:srgbClr val="FFFFFF"/>
                </a:solidFill>
              </a:defRPr>
            </a:lvl3pPr>
            <a:lvl4pPr lvl="3" rtl="0">
              <a:buNone/>
              <a:defRPr sz="800">
                <a:solidFill>
                  <a:srgbClr val="FFFFFF"/>
                </a:solidFill>
              </a:defRPr>
            </a:lvl4pPr>
            <a:lvl5pPr lvl="4" rtl="0">
              <a:buNone/>
              <a:defRPr sz="800">
                <a:solidFill>
                  <a:srgbClr val="FFFFFF"/>
                </a:solidFill>
              </a:defRPr>
            </a:lvl5pPr>
            <a:lvl6pPr lvl="5" rtl="0">
              <a:buNone/>
              <a:defRPr sz="800">
                <a:solidFill>
                  <a:srgbClr val="FFFFFF"/>
                </a:solidFill>
              </a:defRPr>
            </a:lvl6pPr>
            <a:lvl7pPr lvl="6" rtl="0">
              <a:buNone/>
              <a:defRPr sz="800">
                <a:solidFill>
                  <a:srgbClr val="FFFFFF"/>
                </a:solidFill>
              </a:defRPr>
            </a:lvl7pPr>
            <a:lvl8pPr lvl="7" rtl="0">
              <a:buNone/>
              <a:defRPr sz="800">
                <a:solidFill>
                  <a:srgbClr val="FFFFFF"/>
                </a:solidFill>
              </a:defRPr>
            </a:lvl8pPr>
            <a:lvl9pPr lvl="8" rtl="0">
              <a:buNone/>
              <a:defRPr sz="8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13"/>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65" name="Google Shape;65;p13"/>
          <p:cNvSpPr txBox="1"/>
          <p:nvPr/>
        </p:nvSpPr>
        <p:spPr>
          <a:xfrm>
            <a:off x="47425" y="4891500"/>
            <a:ext cx="17436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FFFFFF"/>
                </a:solidFill>
              </a:rPr>
              <a:t>© 2020 Leonardo Emili</a:t>
            </a:r>
            <a:endParaRPr sz="7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BLANK_1_1">
    <p:spTree>
      <p:nvGrpSpPr>
        <p:cNvPr id="66" name="Shape 66"/>
        <p:cNvGrpSpPr/>
        <p:nvPr/>
      </p:nvGrpSpPr>
      <p:grpSpPr>
        <a:xfrm>
          <a:off x="0" y="0"/>
          <a:ext cx="0" cy="0"/>
          <a:chOff x="0" y="0"/>
          <a:chExt cx="0" cy="0"/>
        </a:xfrm>
      </p:grpSpPr>
      <p:sp>
        <p:nvSpPr>
          <p:cNvPr id="67" name="Google Shape;67;p14"/>
          <p:cNvSpPr/>
          <p:nvPr/>
        </p:nvSpPr>
        <p:spPr>
          <a:xfrm>
            <a:off x="125" y="0"/>
            <a:ext cx="9144000" cy="5143500"/>
          </a:xfrm>
          <a:prstGeom prst="rect">
            <a:avLst/>
          </a:prstGeom>
          <a:solidFill>
            <a:srgbClr val="8224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600"/>
              <a:buNone/>
              <a:defRPr sz="2600">
                <a:solidFill>
                  <a:srgbClr val="FFFFFF"/>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Il protocollo GREEN-WUP: </a:t>
            </a:r>
            <a:r>
              <a:rPr lang="en-GB"/>
              <a:t>descrizione algoritmica (parte 2)</a:t>
            </a:r>
            <a:endParaRPr/>
          </a:p>
        </p:txBody>
      </p:sp>
      <p:sp>
        <p:nvSpPr>
          <p:cNvPr id="135" name="Google Shape;135;p24"/>
          <p:cNvSpPr txBox="1"/>
          <p:nvPr>
            <p:ph idx="2" type="title"/>
          </p:nvPr>
        </p:nvSpPr>
        <p:spPr>
          <a:xfrm>
            <a:off x="311825" y="1250938"/>
            <a:ext cx="852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 fase di selezione del nodo intermedio avviene mediante lo scambio di </a:t>
            </a:r>
            <a:r>
              <a:rPr b="1" lang="en-GB"/>
              <a:t>pacchetti di controllo</a:t>
            </a:r>
            <a:r>
              <a:rPr lang="en-GB"/>
              <a:t>: il sender invia pacchetti </a:t>
            </a:r>
            <a:r>
              <a:rPr b="1" lang="en-GB"/>
              <a:t>Request To Send (RTS)</a:t>
            </a:r>
            <a:r>
              <a:rPr lang="en-GB"/>
              <a:t> </a:t>
            </a:r>
            <a:r>
              <a:rPr lang="en-GB"/>
              <a:t>per la ricerca di nodi intermedi e i nodi candidati rispondono inviando in </a:t>
            </a:r>
            <a:r>
              <a:rPr b="1" lang="en-GB"/>
              <a:t>unicast</a:t>
            </a:r>
            <a:r>
              <a:rPr lang="en-GB"/>
              <a:t> pacchetti </a:t>
            </a:r>
            <a:r>
              <a:rPr b="1" lang="en-GB"/>
              <a:t>Clear To Send (CTS)</a:t>
            </a:r>
            <a:r>
              <a:rPr lang="en-GB"/>
              <a:t> per indicare la loro disponibilità a reinstradare il pacchetto.</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Una volta selezionato il relay node si procede inviando il </a:t>
            </a:r>
            <a:r>
              <a:rPr b="1" lang="en-GB"/>
              <a:t>data packet</a:t>
            </a:r>
            <a:r>
              <a:rPr lang="en-GB"/>
              <a:t> seguito dalla ricezione del relativo</a:t>
            </a:r>
            <a:r>
              <a:rPr lang="en-GB"/>
              <a:t> </a:t>
            </a:r>
            <a:r>
              <a:rPr b="1" lang="en-GB"/>
              <a:t>acknowledgement packet (ACK)</a:t>
            </a:r>
            <a:r>
              <a:rPr lang="en-GB"/>
              <a:t>. Si procede in questo modo fino ad trasmettere </a:t>
            </a:r>
            <a:r>
              <a:rPr lang="en-GB"/>
              <a:t>i</a:t>
            </a:r>
            <a:r>
              <a:rPr lang="en-GB"/>
              <a:t>l pacchetto al sink node </a:t>
            </a:r>
            <a:r>
              <a:rPr lang="en-GB"/>
              <a:t>direttamente</a:t>
            </a:r>
            <a:r>
              <a:rPr lang="en-GB"/>
              <a:t> (nessuna fase di relay selection).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Per evitare collisioni relative all'invio simultaneo di pacchetti CTS, i nodi (</a:t>
            </a:r>
            <a:r>
              <a:rPr b="1" lang="en-GB"/>
              <a:t>receiver</a:t>
            </a:r>
            <a:r>
              <a:rPr lang="en-GB"/>
              <a:t>) calcolano prima un </a:t>
            </a:r>
            <a:r>
              <a:rPr b="1" lang="en-GB"/>
              <a:t>jitter randomico</a:t>
            </a:r>
            <a:r>
              <a:rPr lang="en-GB"/>
              <a:t> e poi inviano il pacchetto. Inoltre, lo scambio dei pacchetti RTS/CTS è condizionato d</a:t>
            </a:r>
            <a:r>
              <a:rPr lang="en-GB"/>
              <a:t>all'invio</a:t>
            </a:r>
            <a:r>
              <a:rPr lang="en-GB"/>
              <a:t> di sequenze di wake up che li precedono per evitare sprechi di energia.</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Il protocollo GREEN-WUP: diagramma degli stati</a:t>
            </a:r>
            <a:endParaRPr/>
          </a:p>
        </p:txBody>
      </p:sp>
      <p:sp>
        <p:nvSpPr>
          <p:cNvPr id="142" name="Google Shape;142;p25"/>
          <p:cNvSpPr txBox="1"/>
          <p:nvPr/>
        </p:nvSpPr>
        <p:spPr>
          <a:xfrm>
            <a:off x="1942050" y="4123000"/>
            <a:ext cx="52599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t>Illustrazione degli stati assunti dai nodi intermedi (hop count &gt; 1),</a:t>
            </a:r>
            <a:br>
              <a:rPr lang="en-GB" sz="1100"/>
            </a:br>
            <a:r>
              <a:rPr lang="en-GB" sz="1100"/>
              <a:t>rispettivamente il sender (</a:t>
            </a:r>
            <a:r>
              <a:rPr lang="en-GB" sz="1100">
                <a:solidFill>
                  <a:schemeClr val="dk1"/>
                </a:solidFill>
              </a:rPr>
              <a:t>a sinistra</a:t>
            </a:r>
            <a:r>
              <a:rPr lang="en-GB" sz="1100"/>
              <a:t>) ed il receiver (</a:t>
            </a:r>
            <a:r>
              <a:rPr lang="en-GB" sz="1100">
                <a:solidFill>
                  <a:schemeClr val="dk1"/>
                </a:solidFill>
              </a:rPr>
              <a:t>a destra</a:t>
            </a:r>
            <a:r>
              <a:rPr lang="en-GB" sz="1100"/>
              <a:t>).</a:t>
            </a:r>
            <a:endParaRPr i="1" sz="1100"/>
          </a:p>
        </p:txBody>
      </p:sp>
      <p:pic>
        <p:nvPicPr>
          <p:cNvPr id="143" name="Google Shape;143;p25"/>
          <p:cNvPicPr preferRelativeResize="0"/>
          <p:nvPr/>
        </p:nvPicPr>
        <p:blipFill>
          <a:blip r:embed="rId3">
            <a:alphaModFix/>
          </a:blip>
          <a:stretch>
            <a:fillRect/>
          </a:stretch>
        </p:blipFill>
        <p:spPr>
          <a:xfrm>
            <a:off x="635800" y="1293750"/>
            <a:ext cx="3387600" cy="2556000"/>
          </a:xfrm>
          <a:prstGeom prst="rect">
            <a:avLst/>
          </a:prstGeom>
          <a:noFill/>
          <a:ln>
            <a:noFill/>
          </a:ln>
        </p:spPr>
      </p:pic>
      <p:pic>
        <p:nvPicPr>
          <p:cNvPr id="144" name="Google Shape;144;p25"/>
          <p:cNvPicPr preferRelativeResize="0"/>
          <p:nvPr/>
        </p:nvPicPr>
        <p:blipFill>
          <a:blip r:embed="rId4">
            <a:alphaModFix/>
          </a:blip>
          <a:stretch>
            <a:fillRect/>
          </a:stretch>
        </p:blipFill>
        <p:spPr>
          <a:xfrm>
            <a:off x="4777475" y="1293750"/>
            <a:ext cx="3754800" cy="255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Il protocollo GREEN-WUP: le problematiche emerse</a:t>
            </a:r>
            <a:endParaRPr/>
          </a:p>
        </p:txBody>
      </p:sp>
      <p:sp>
        <p:nvSpPr>
          <p:cNvPr id="151" name="Google Shape;151;p26"/>
          <p:cNvSpPr txBox="1"/>
          <p:nvPr>
            <p:ph idx="2" type="title"/>
          </p:nvPr>
        </p:nvSpPr>
        <p:spPr>
          <a:xfrm>
            <a:off x="311825" y="1174738"/>
            <a:ext cx="852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L'implementazione originale del protocollo GREEN-WUP utilizza jitter puramente </a:t>
            </a:r>
            <a:r>
              <a:rPr b="1" lang="en-GB"/>
              <a:t>randomici</a:t>
            </a:r>
            <a:r>
              <a:rPr lang="en-GB"/>
              <a:t>. In altri termini i nodi rispondono inviando un pacchetto CTS senza prima considerare il loro </a:t>
            </a:r>
            <a:r>
              <a:rPr b="1" lang="en-GB"/>
              <a:t>stato</a:t>
            </a:r>
            <a:r>
              <a:rPr lang="en-GB"/>
              <a:t>.</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L'aspetto semantico degli indirizzi di wake up considera il solo </a:t>
            </a:r>
            <a:r>
              <a:rPr b="1" lang="en-GB"/>
              <a:t>stato energetico</a:t>
            </a:r>
            <a:r>
              <a:rPr lang="en-GB"/>
              <a:t> del nodo. Ad esempio, dal momento che i nodi dispongono di un buffer di capacità limitata si potrebbe preferire un nodo con buffer di ricezione pieno ad un altro con </a:t>
            </a:r>
            <a:r>
              <a:rPr lang="en-GB"/>
              <a:t>buffer vuoto</a:t>
            </a:r>
            <a:r>
              <a:rPr lang="en-GB"/>
              <a:t> se questi condividono la stessa classe energetica (</a:t>
            </a:r>
            <a:r>
              <a:rPr b="1" lang="en-GB"/>
              <a:t>buffer overflow</a:t>
            </a:r>
            <a:r>
              <a:rPr lang="en-GB"/>
              <a:t>).</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La ricezione di una sequenza di wake up durante la fase di relay selection comporta una risposta da parte dei nodi che attivano la radio principale (RX). Tuttavia se il numero dei nodi considerati è elevato si può avere uno </a:t>
            </a:r>
            <a:r>
              <a:rPr b="1" lang="en-GB"/>
              <a:t>spreco energetico</a:t>
            </a:r>
            <a:r>
              <a:rPr lang="en-GB"/>
              <a:t> considerevole in quanto solo un nodo sarà eventualmente selezionato come intermediario.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57" name="Google Shape;157;p2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La variante proposta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 variante proposta: le modifiche applicate (parte 1)</a:t>
            </a:r>
            <a:endParaRPr/>
          </a:p>
        </p:txBody>
      </p:sp>
      <p:pic>
        <p:nvPicPr>
          <p:cNvPr id="164" name="Google Shape;164;p28"/>
          <p:cNvPicPr preferRelativeResize="0"/>
          <p:nvPr/>
        </p:nvPicPr>
        <p:blipFill>
          <a:blip r:embed="rId3">
            <a:alphaModFix/>
          </a:blip>
          <a:stretch>
            <a:fillRect/>
          </a:stretch>
        </p:blipFill>
        <p:spPr>
          <a:xfrm>
            <a:off x="3089012" y="1976625"/>
            <a:ext cx="2965976" cy="343425"/>
          </a:xfrm>
          <a:prstGeom prst="rect">
            <a:avLst/>
          </a:prstGeom>
          <a:noFill/>
          <a:ln>
            <a:noFill/>
          </a:ln>
        </p:spPr>
      </p:pic>
      <p:sp>
        <p:nvSpPr>
          <p:cNvPr id="165" name="Google Shape;165;p28"/>
          <p:cNvSpPr txBox="1"/>
          <p:nvPr>
            <p:ph idx="2" type="title"/>
          </p:nvPr>
        </p:nvSpPr>
        <p:spPr>
          <a:xfrm>
            <a:off x="311825" y="1174738"/>
            <a:ext cx="852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risposta alla mancanza dello stato del nodo </a:t>
            </a:r>
            <a:r>
              <a:rPr i="1" lang="en-GB" sz="1200">
                <a:latin typeface="Lora Regular"/>
                <a:ea typeface="Lora Regular"/>
                <a:cs typeface="Lora Regular"/>
                <a:sym typeface="Lora Regular"/>
              </a:rPr>
              <a:t>j</a:t>
            </a:r>
            <a:r>
              <a:rPr lang="en-GB"/>
              <a:t> nella formulazione del jitter δ si propone una modifica che tiene conto sia dello stato energetico che dello stato del buffer di ricezione, calcolata come: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Inoltre l'idea del semantic addressing viene sviluppata </a:t>
            </a:r>
            <a:r>
              <a:rPr lang="en-GB"/>
              <a:t>al fine di mitigare il fenomeno di buffer overflow precedentemente descritto.</a:t>
            </a:r>
            <a:r>
              <a:rPr lang="en-GB"/>
              <a:t> In particolare, si codifica lo stato del buffer di ricezione all'interno dell'indirizzo di wake-up semantico per selezionare i nodi realmente abilitati alla ricezione di nuovi pacchetti.</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Nella variante proposta vengono utilizzati </a:t>
            </a:r>
            <a:r>
              <a:rPr b="1" lang="en-GB"/>
              <a:t>energy predictor</a:t>
            </a:r>
            <a:r>
              <a:rPr lang="en-GB"/>
              <a:t> </a:t>
            </a:r>
            <a:r>
              <a:rPr lang="en-GB"/>
              <a:t>durante la fase di relay selection. I</a:t>
            </a:r>
            <a:r>
              <a:rPr lang="en-GB"/>
              <a:t> nodi rispondono ad una sequenza di wake-up attivando la radio principale (RX) con una probabilità che è proporzionale al valore di energia predetto, altrimenti lasciano la radio principale disattiva.</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 variante proposta: le modifiche applicate (parte 2)</a:t>
            </a:r>
            <a:endParaRPr/>
          </a:p>
        </p:txBody>
      </p:sp>
      <p:pic>
        <p:nvPicPr>
          <p:cNvPr id="172" name="Google Shape;172;p29"/>
          <p:cNvPicPr preferRelativeResize="0"/>
          <p:nvPr/>
        </p:nvPicPr>
        <p:blipFill>
          <a:blip r:embed="rId3">
            <a:alphaModFix/>
          </a:blip>
          <a:stretch>
            <a:fillRect/>
          </a:stretch>
        </p:blipFill>
        <p:spPr>
          <a:xfrm>
            <a:off x="2552963" y="1126488"/>
            <a:ext cx="4038075" cy="334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78" name="Google Shape;178;p3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Valutazione delle prestazioni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Valutazione delle prestazioni</a:t>
            </a:r>
            <a:endParaRPr/>
          </a:p>
        </p:txBody>
      </p:sp>
      <p:grpSp>
        <p:nvGrpSpPr>
          <p:cNvPr id="185" name="Google Shape;185;p31"/>
          <p:cNvGrpSpPr/>
          <p:nvPr/>
        </p:nvGrpSpPr>
        <p:grpSpPr>
          <a:xfrm>
            <a:off x="2169746" y="1018349"/>
            <a:ext cx="4804509" cy="3600000"/>
            <a:chOff x="1893550" y="1097400"/>
            <a:chExt cx="4804509" cy="3600000"/>
          </a:xfrm>
        </p:grpSpPr>
        <p:pic>
          <p:nvPicPr>
            <p:cNvPr id="186" name="Google Shape;186;p31"/>
            <p:cNvPicPr preferRelativeResize="0"/>
            <p:nvPr/>
          </p:nvPicPr>
          <p:blipFill>
            <a:blip r:embed="rId3">
              <a:alphaModFix/>
            </a:blip>
            <a:stretch>
              <a:fillRect/>
            </a:stretch>
          </p:blipFill>
          <p:spPr>
            <a:xfrm>
              <a:off x="1893550" y="1097400"/>
              <a:ext cx="2403000" cy="1800000"/>
            </a:xfrm>
            <a:prstGeom prst="rect">
              <a:avLst/>
            </a:prstGeom>
            <a:noFill/>
            <a:ln>
              <a:noFill/>
            </a:ln>
          </p:spPr>
        </p:pic>
        <p:pic>
          <p:nvPicPr>
            <p:cNvPr id="187" name="Google Shape;187;p31"/>
            <p:cNvPicPr preferRelativeResize="0"/>
            <p:nvPr/>
          </p:nvPicPr>
          <p:blipFill>
            <a:blip r:embed="rId4">
              <a:alphaModFix/>
            </a:blip>
            <a:stretch>
              <a:fillRect/>
            </a:stretch>
          </p:blipFill>
          <p:spPr>
            <a:xfrm>
              <a:off x="4295059" y="1097400"/>
              <a:ext cx="2403000" cy="1800000"/>
            </a:xfrm>
            <a:prstGeom prst="rect">
              <a:avLst/>
            </a:prstGeom>
            <a:noFill/>
            <a:ln>
              <a:noFill/>
            </a:ln>
          </p:spPr>
        </p:pic>
        <p:pic>
          <p:nvPicPr>
            <p:cNvPr id="188" name="Google Shape;188;p31"/>
            <p:cNvPicPr preferRelativeResize="0"/>
            <p:nvPr/>
          </p:nvPicPr>
          <p:blipFill>
            <a:blip r:embed="rId5">
              <a:alphaModFix/>
            </a:blip>
            <a:stretch>
              <a:fillRect/>
            </a:stretch>
          </p:blipFill>
          <p:spPr>
            <a:xfrm>
              <a:off x="1895050" y="2897400"/>
              <a:ext cx="2400000" cy="1800000"/>
            </a:xfrm>
            <a:prstGeom prst="rect">
              <a:avLst/>
            </a:prstGeom>
            <a:noFill/>
            <a:ln>
              <a:noFill/>
            </a:ln>
          </p:spPr>
        </p:pic>
        <p:pic>
          <p:nvPicPr>
            <p:cNvPr id="189" name="Google Shape;189;p31"/>
            <p:cNvPicPr preferRelativeResize="0"/>
            <p:nvPr/>
          </p:nvPicPr>
          <p:blipFill>
            <a:blip r:embed="rId6">
              <a:alphaModFix/>
            </a:blip>
            <a:stretch>
              <a:fillRect/>
            </a:stretch>
          </p:blipFill>
          <p:spPr>
            <a:xfrm>
              <a:off x="4296550" y="2897400"/>
              <a:ext cx="2400000" cy="18000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95" name="Google Shape;195;p3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Ottimizzazione dei parametri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Ottimizzazione dei parametri: massimo jitter</a:t>
            </a:r>
            <a:endParaRPr/>
          </a:p>
        </p:txBody>
      </p:sp>
      <p:grpSp>
        <p:nvGrpSpPr>
          <p:cNvPr id="202" name="Google Shape;202;p33"/>
          <p:cNvGrpSpPr/>
          <p:nvPr/>
        </p:nvGrpSpPr>
        <p:grpSpPr>
          <a:xfrm>
            <a:off x="1209596" y="1387950"/>
            <a:ext cx="6724809" cy="2520000"/>
            <a:chOff x="1170925" y="1170125"/>
            <a:chExt cx="6724809" cy="2520000"/>
          </a:xfrm>
        </p:grpSpPr>
        <p:pic>
          <p:nvPicPr>
            <p:cNvPr id="203" name="Google Shape;203;p33"/>
            <p:cNvPicPr preferRelativeResize="0"/>
            <p:nvPr/>
          </p:nvPicPr>
          <p:blipFill>
            <a:blip r:embed="rId3">
              <a:alphaModFix/>
            </a:blip>
            <a:stretch>
              <a:fillRect/>
            </a:stretch>
          </p:blipFill>
          <p:spPr>
            <a:xfrm>
              <a:off x="1170925" y="1170125"/>
              <a:ext cx="3362400" cy="2520000"/>
            </a:xfrm>
            <a:prstGeom prst="rect">
              <a:avLst/>
            </a:prstGeom>
            <a:noFill/>
            <a:ln>
              <a:noFill/>
            </a:ln>
          </p:spPr>
        </p:pic>
        <p:pic>
          <p:nvPicPr>
            <p:cNvPr id="204" name="Google Shape;204;p33"/>
            <p:cNvPicPr preferRelativeResize="0"/>
            <p:nvPr/>
          </p:nvPicPr>
          <p:blipFill>
            <a:blip r:embed="rId4">
              <a:alphaModFix/>
            </a:blip>
            <a:stretch>
              <a:fillRect/>
            </a:stretch>
          </p:blipFill>
          <p:spPr>
            <a:xfrm>
              <a:off x="4533334" y="1170125"/>
              <a:ext cx="3362400" cy="2520000"/>
            </a:xfrm>
            <a:prstGeom prst="rect">
              <a:avLst/>
            </a:prstGeom>
            <a:noFill/>
            <a:ln>
              <a:noFill/>
            </a:ln>
          </p:spPr>
        </p:pic>
      </p:grpSp>
      <p:sp>
        <p:nvSpPr>
          <p:cNvPr id="205" name="Google Shape;205;p33"/>
          <p:cNvSpPr txBox="1"/>
          <p:nvPr/>
        </p:nvSpPr>
        <p:spPr>
          <a:xfrm>
            <a:off x="1942050" y="4123000"/>
            <a:ext cx="52599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t>Prestazioni della rete al variare</a:t>
            </a:r>
            <a:r>
              <a:rPr lang="en-GB" sz="1100"/>
              <a:t> del valore</a:t>
            </a:r>
            <a:r>
              <a:rPr lang="en-GB" sz="1100"/>
              <a:t> di </a:t>
            </a:r>
            <a:r>
              <a:rPr i="1" lang="en-GB" sz="1100"/>
              <a:t>ctsMaxJitter</a:t>
            </a:r>
            <a:r>
              <a:rPr lang="en-GB" sz="1100"/>
              <a:t>.</a:t>
            </a:r>
            <a:endParaRPr i="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8" name="Google Shape;78;p1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Presentazione dello scenario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Ottimizzazione dei parametri: tentativi per classe energetica</a:t>
            </a:r>
            <a:endParaRPr/>
          </a:p>
        </p:txBody>
      </p:sp>
      <p:grpSp>
        <p:nvGrpSpPr>
          <p:cNvPr id="212" name="Google Shape;212;p34"/>
          <p:cNvGrpSpPr/>
          <p:nvPr/>
        </p:nvGrpSpPr>
        <p:grpSpPr>
          <a:xfrm>
            <a:off x="1213055" y="1387950"/>
            <a:ext cx="6717889" cy="2520000"/>
            <a:chOff x="1808786" y="1225950"/>
            <a:chExt cx="6717889" cy="2520000"/>
          </a:xfrm>
        </p:grpSpPr>
        <p:pic>
          <p:nvPicPr>
            <p:cNvPr id="213" name="Google Shape;213;p34"/>
            <p:cNvPicPr preferRelativeResize="0"/>
            <p:nvPr/>
          </p:nvPicPr>
          <p:blipFill>
            <a:blip r:embed="rId3">
              <a:alphaModFix/>
            </a:blip>
            <a:stretch>
              <a:fillRect/>
            </a:stretch>
          </p:blipFill>
          <p:spPr>
            <a:xfrm>
              <a:off x="1808786" y="1225950"/>
              <a:ext cx="3357899" cy="2520000"/>
            </a:xfrm>
            <a:prstGeom prst="rect">
              <a:avLst/>
            </a:prstGeom>
            <a:noFill/>
            <a:ln>
              <a:noFill/>
            </a:ln>
          </p:spPr>
        </p:pic>
        <p:pic>
          <p:nvPicPr>
            <p:cNvPr id="214" name="Google Shape;214;p34"/>
            <p:cNvPicPr preferRelativeResize="0"/>
            <p:nvPr/>
          </p:nvPicPr>
          <p:blipFill>
            <a:blip r:embed="rId4">
              <a:alphaModFix/>
            </a:blip>
            <a:stretch>
              <a:fillRect/>
            </a:stretch>
          </p:blipFill>
          <p:spPr>
            <a:xfrm>
              <a:off x="5166675" y="1225950"/>
              <a:ext cx="3360000" cy="2520000"/>
            </a:xfrm>
            <a:prstGeom prst="rect">
              <a:avLst/>
            </a:prstGeom>
            <a:noFill/>
            <a:ln>
              <a:noFill/>
            </a:ln>
          </p:spPr>
        </p:pic>
      </p:grpSp>
      <p:sp>
        <p:nvSpPr>
          <p:cNvPr id="215" name="Google Shape;215;p34"/>
          <p:cNvSpPr txBox="1"/>
          <p:nvPr/>
        </p:nvSpPr>
        <p:spPr>
          <a:xfrm>
            <a:off x="1942050" y="4123000"/>
            <a:ext cx="52599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t>Prestazioni della rete al variare del valore di </a:t>
            </a:r>
            <a:r>
              <a:rPr i="1" lang="en-GB" sz="1100"/>
              <a:t>energyClassRetries</a:t>
            </a:r>
            <a:r>
              <a:rPr lang="en-GB" sz="1100"/>
              <a:t>.</a:t>
            </a:r>
            <a:endParaRPr i="1"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21" name="Google Shape;221;p35"/>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Sviluppi futuri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Sviluppi futuri</a:t>
            </a:r>
            <a:endParaRPr/>
          </a:p>
        </p:txBody>
      </p:sp>
      <p:sp>
        <p:nvSpPr>
          <p:cNvPr id="228" name="Google Shape;228;p36"/>
          <p:cNvSpPr txBox="1"/>
          <p:nvPr>
            <p:ph idx="2" type="title"/>
          </p:nvPr>
        </p:nvSpPr>
        <p:spPr>
          <a:xfrm>
            <a:off x="311825" y="1174738"/>
            <a:ext cx="852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Valutare le prestazioni del protocollo introducendo nuove modifiche che puntano ad ottenere migliori risultati in termini di efficienza energetica</a:t>
            </a:r>
            <a:r>
              <a:rPr lang="en-GB"/>
              <a:t> e</a:t>
            </a:r>
            <a:r>
              <a:rPr lang="en-GB"/>
              <a:t> di </a:t>
            </a:r>
            <a:r>
              <a:rPr i="1" lang="en-GB"/>
              <a:t>packet delivery ratio</a:t>
            </a:r>
            <a:r>
              <a:rPr lang="en-GB"/>
              <a:t>.</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Sperimentare nuove condizioni di traffico o dello stato della rete (</a:t>
            </a:r>
            <a:r>
              <a:rPr i="1" lang="en-GB"/>
              <a:t>es</a:t>
            </a:r>
            <a:r>
              <a:rPr lang="en-GB"/>
              <a:t>. nodi altamente congestionati, link di trasmissione meno performanti).</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Valutare le nuove varianti sviluppate mediante un testbed in ambiente reale (es. </a:t>
            </a:r>
            <a:r>
              <a:rPr i="1" lang="en-GB"/>
              <a:t>SENSES Lab</a:t>
            </a:r>
            <a:r>
              <a:rPr lang="en-GB"/>
              <a:t> ha realizzato un testbed per reti IoT dotate di wake up radio).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Grazie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Presentazione dello scenario</a:t>
            </a:r>
            <a:endParaRPr/>
          </a:p>
        </p:txBody>
      </p:sp>
      <p:sp>
        <p:nvSpPr>
          <p:cNvPr id="85" name="Google Shape;85;p17"/>
          <p:cNvSpPr txBox="1"/>
          <p:nvPr>
            <p:ph idx="2" type="title"/>
          </p:nvPr>
        </p:nvSpPr>
        <p:spPr>
          <a:xfrm>
            <a:off x="311825" y="1174738"/>
            <a:ext cx="852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Il settore dell'</a:t>
            </a:r>
            <a:r>
              <a:rPr b="1" lang="en-GB"/>
              <a:t>Internet of Things (IoT)</a:t>
            </a:r>
            <a:r>
              <a:rPr lang="en-GB"/>
              <a:t> ha registrato enormi crescite durante gli ultimi anni. Nel 2019 si contano 42.1B di dispositivi connessi e le stime prevedono di raggiungere i 50B per la fine del 2020 (fonte: </a:t>
            </a:r>
            <a:r>
              <a:rPr i="1" lang="en-GB"/>
              <a:t>IoT Elements, Layered Architectures and Security Issues: A Comprehensive Survey</a:t>
            </a:r>
            <a:r>
              <a:rPr lang="en-GB"/>
              <a:t>).</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Quotidianamente i </a:t>
            </a:r>
            <a:r>
              <a:rPr lang="en-GB"/>
              <a:t>dispositivi</a:t>
            </a:r>
            <a:r>
              <a:rPr lang="en-GB"/>
              <a:t> IoT sono utilizzati in svariati contesti, quali: monitoraggio della situazione clinica dei pazienti, recupero di informazioni circa la presenza di fenomeni sismici e in ambito domestico in cui rendono </a:t>
            </a:r>
            <a:r>
              <a:rPr b="1" lang="en-GB"/>
              <a:t>smart</a:t>
            </a:r>
            <a:r>
              <a:rPr lang="en-GB"/>
              <a:t> alcuni compiti comuni alla vita delle persone.</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I diversi </a:t>
            </a:r>
            <a:r>
              <a:rPr lang="en-GB"/>
              <a:t>obiettivi sono associati</a:t>
            </a:r>
            <a:r>
              <a:rPr lang="en-GB"/>
              <a:t> al</a:t>
            </a:r>
            <a:r>
              <a:rPr lang="en-GB"/>
              <a:t>l'</a:t>
            </a:r>
            <a:r>
              <a:rPr lang="en-GB"/>
              <a:t>eterogeneità dei compiti che devono risolvere ed in generale corrispondono ad esigenze diverse. Ad esempio il bisogno di ottenere informazioni in tempo reale circa la situazione clinica delle persone oppure i lunghi tempi di attività richiesti in ambito di monitoraggio del territorio.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Presentazione dello scenario: le reti di nodi sensori</a:t>
            </a:r>
            <a:endParaRPr/>
          </a:p>
        </p:txBody>
      </p:sp>
      <p:sp>
        <p:nvSpPr>
          <p:cNvPr id="92" name="Google Shape;92;p18"/>
          <p:cNvSpPr txBox="1"/>
          <p:nvPr>
            <p:ph idx="2" type="title"/>
          </p:nvPr>
        </p:nvSpPr>
        <p:spPr>
          <a:xfrm>
            <a:off x="311825" y="1174738"/>
            <a:ext cx="852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questo contesto presentiamo le </a:t>
            </a:r>
            <a:r>
              <a:rPr b="1" lang="en-GB"/>
              <a:t>Wireless Sensor Network (WSN)</a:t>
            </a:r>
            <a:r>
              <a:rPr lang="en-GB"/>
              <a:t>: reti di nodi sensori interconnessi il cui obiettivo consiste nella comunicazione </a:t>
            </a:r>
            <a:r>
              <a:rPr i="1" lang="en-GB"/>
              <a:t>wireless</a:t>
            </a:r>
            <a:r>
              <a:rPr lang="en-GB"/>
              <a:t> dei dati campionati circa l'ambiente circostante</a:t>
            </a:r>
            <a:br>
              <a:rPr lang="en-GB"/>
            </a:br>
            <a:r>
              <a:rPr lang="en-GB"/>
              <a:t>(fonte: </a:t>
            </a:r>
            <a:r>
              <a:rPr i="1" lang="en-GB"/>
              <a:t>sciencedirect</a:t>
            </a:r>
            <a:r>
              <a:rPr lang="en-GB"/>
              <a:t>).</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Mediante protocolli di rete </a:t>
            </a:r>
            <a:r>
              <a:rPr b="1" lang="en-GB"/>
              <a:t>multi-hop</a:t>
            </a:r>
            <a:r>
              <a:rPr lang="en-GB"/>
              <a:t>,</a:t>
            </a:r>
            <a:r>
              <a:rPr b="1" lang="en-GB"/>
              <a:t> </a:t>
            </a:r>
            <a:r>
              <a:rPr lang="en-GB"/>
              <a:t>le WSN realizzano la trasmissione dei dati verso un nodo della rete che è responsabile del loro collezionamento. Tipicamente si fa riferimento a questo nodo con il nome di </a:t>
            </a:r>
            <a:r>
              <a:rPr b="1" lang="en-GB"/>
              <a:t>sink node</a:t>
            </a:r>
            <a:r>
              <a:rPr lang="en-GB"/>
              <a:t>.</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L'obiettivo in questa tipologia di reti è quello di minimizzare i consumi energetici dell'intera rete al fine di </a:t>
            </a:r>
            <a:r>
              <a:rPr lang="en-GB"/>
              <a:t>estendere</a:t>
            </a:r>
            <a:r>
              <a:rPr lang="en-GB"/>
              <a:t> la </a:t>
            </a:r>
            <a:r>
              <a:rPr i="1" lang="en-GB"/>
              <a:t>lifetime</a:t>
            </a:r>
            <a:r>
              <a:rPr lang="en-GB"/>
              <a:t>. Le precedenti soluzioni riuscivano a garantire lifetime di diversi mesi, tuttavia gli attuali sistemi allo stato dell'arte permettono lifetime di diversi decenni (fonte: </a:t>
            </a:r>
            <a:r>
              <a:rPr i="1" lang="en-GB"/>
              <a:t>Beyond Duty Cycling: Wake-up Radio with Selective Awakenings for Long-lived Wireless Sensing Systems</a:t>
            </a:r>
            <a:r>
              <a:rPr lang="en-GB"/>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Presentazione dello scenario: Wireless Sensor Network</a:t>
            </a:r>
            <a:endParaRPr/>
          </a:p>
        </p:txBody>
      </p:sp>
      <p:sp>
        <p:nvSpPr>
          <p:cNvPr id="99" name="Google Shape;99;p19"/>
          <p:cNvSpPr txBox="1"/>
          <p:nvPr/>
        </p:nvSpPr>
        <p:spPr>
          <a:xfrm>
            <a:off x="1942050" y="3973675"/>
            <a:ext cx="52599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Grafica illustrativa della comunicazione all'interno delle WSN.</a:t>
            </a:r>
            <a:endParaRPr sz="1200"/>
          </a:p>
          <a:p>
            <a:pPr indent="0" lvl="0" marL="0" rtl="0" algn="ctr">
              <a:spcBef>
                <a:spcPts val="0"/>
              </a:spcBef>
              <a:spcAft>
                <a:spcPts val="0"/>
              </a:spcAft>
              <a:buNone/>
            </a:pPr>
            <a:r>
              <a:rPr lang="en-GB" sz="1200"/>
              <a:t>Fonte: </a:t>
            </a:r>
            <a:r>
              <a:rPr i="1" lang="en-GB" sz="1200"/>
              <a:t>wikipedia</a:t>
            </a:r>
            <a:endParaRPr i="1" sz="1200"/>
          </a:p>
        </p:txBody>
      </p:sp>
      <p:pic>
        <p:nvPicPr>
          <p:cNvPr id="100" name="Google Shape;100;p19"/>
          <p:cNvPicPr preferRelativeResize="0"/>
          <p:nvPr/>
        </p:nvPicPr>
        <p:blipFill>
          <a:blip r:embed="rId3">
            <a:alphaModFix/>
          </a:blip>
          <a:stretch>
            <a:fillRect/>
          </a:stretch>
        </p:blipFill>
        <p:spPr>
          <a:xfrm>
            <a:off x="2206812" y="1461825"/>
            <a:ext cx="4730375" cy="221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06" name="Google Shape;106;p20"/>
          <p:cNvSpPr txBox="1"/>
          <p:nvPr>
            <p:ph idx="2" type="title"/>
          </p:nvPr>
        </p:nvSpPr>
        <p:spPr>
          <a:xfrm>
            <a:off x="311825" y="1174738"/>
            <a:ext cx="852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principali consumi energetici nelle WSN consistono nella comunicazione tra nodi ma anche nel cosiddetto </a:t>
            </a:r>
            <a:r>
              <a:rPr b="1" lang="en-GB"/>
              <a:t>idle listening</a:t>
            </a:r>
            <a:r>
              <a:rPr lang="en-GB"/>
              <a:t>: </a:t>
            </a:r>
            <a:r>
              <a:rPr lang="en-GB"/>
              <a:t>ovvero il tempo in cui i nodi sono attivi con il trasmettitore pronto a ricevere senza che sia in corso alcuna comunicazione.</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Una tecnica impiegata precedentemente per abbattere i consumi energetici consisteva nell'introduzione del </a:t>
            </a:r>
            <a:r>
              <a:rPr b="1" lang="en-GB"/>
              <a:t>duty cycling</a:t>
            </a:r>
            <a:r>
              <a:rPr lang="en-GB"/>
              <a:t> che permette ai nodi di rimanere attivi per una frazione del tempo originale. Tuttavia il questo approccio introduce ritardi nei tempi di trasmissione e non fornisce un reale beneficio alle prestazioni della rete.</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In questo contesto viene introdotto il meccanismo delle </a:t>
            </a:r>
            <a:r>
              <a:rPr b="1" lang="en-GB"/>
              <a:t>wake up radio</a:t>
            </a:r>
            <a:r>
              <a:rPr lang="en-GB"/>
              <a:t>, il cui obiettivo consiste nell’eliminazione dei consumi energetici dovuti all'idle listening, che permette di abilitare nodi precedentemente inattivi alla ricezione di un pacchetto dati. Successivamente questa tecnica è stata ulteriormente migliorata grazie all'introduzione del </a:t>
            </a:r>
            <a:r>
              <a:rPr b="1" lang="en-GB"/>
              <a:t>semantic addressing</a:t>
            </a:r>
            <a:r>
              <a:rPr lang="en-GB"/>
              <a:t>, che permette di selezionare i nodi da attivare in base al loro stato, e del meccanismo di </a:t>
            </a:r>
            <a:r>
              <a:rPr b="1" lang="en-GB"/>
              <a:t>energy harvesting</a:t>
            </a:r>
            <a:r>
              <a:rPr lang="en-GB"/>
              <a:t> utilizzato per derivare energia da fonti energetiche esterne.</a:t>
            </a:r>
            <a:endParaRPr/>
          </a:p>
        </p:txBody>
      </p:sp>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Presentazione dello scenario: Green WSN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Presentazione dello scenario: un nuovo approccio</a:t>
            </a:r>
            <a:endParaRPr/>
          </a:p>
        </p:txBody>
      </p:sp>
      <p:pic>
        <p:nvPicPr>
          <p:cNvPr id="114" name="Google Shape;114;p21"/>
          <p:cNvPicPr preferRelativeResize="0"/>
          <p:nvPr/>
        </p:nvPicPr>
        <p:blipFill>
          <a:blip r:embed="rId3">
            <a:alphaModFix/>
          </a:blip>
          <a:stretch>
            <a:fillRect/>
          </a:stretch>
        </p:blipFill>
        <p:spPr>
          <a:xfrm>
            <a:off x="2937739" y="1209049"/>
            <a:ext cx="3268523" cy="2587062"/>
          </a:xfrm>
          <a:prstGeom prst="rect">
            <a:avLst/>
          </a:prstGeom>
          <a:noFill/>
          <a:ln>
            <a:noFill/>
          </a:ln>
        </p:spPr>
      </p:pic>
      <p:sp>
        <p:nvSpPr>
          <p:cNvPr id="115" name="Google Shape;115;p21"/>
          <p:cNvSpPr txBox="1"/>
          <p:nvPr/>
        </p:nvSpPr>
        <p:spPr>
          <a:xfrm>
            <a:off x="1942050" y="3973675"/>
            <a:ext cx="52599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Grafica illustrativa della procedura di wake up.</a:t>
            </a:r>
            <a:endParaRPr sz="1200"/>
          </a:p>
          <a:p>
            <a:pPr indent="0" lvl="0" marL="0" rtl="0" algn="ctr">
              <a:spcBef>
                <a:spcPts val="0"/>
              </a:spcBef>
              <a:spcAft>
                <a:spcPts val="0"/>
              </a:spcAft>
              <a:buNone/>
            </a:pPr>
            <a:r>
              <a:rPr lang="en-GB" sz="1200"/>
              <a:t>Fonte: </a:t>
            </a:r>
            <a:r>
              <a:rPr i="1" lang="en-GB" sz="1200"/>
              <a:t>mdpi</a:t>
            </a:r>
            <a:endParaRPr i="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21" name="Google Shape;121;p2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Il protocollo GREEN-WUP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idx="12" type="sldNum"/>
          </p:nvPr>
        </p:nvSpPr>
        <p:spPr>
          <a:xfrm>
            <a:off x="8577471" y="4891500"/>
            <a:ext cx="483600" cy="28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Il protocollo GREEN-WUP: </a:t>
            </a:r>
            <a:r>
              <a:rPr lang="en-GB"/>
              <a:t>descrizione algoritmica</a:t>
            </a:r>
            <a:r>
              <a:rPr lang="en-GB"/>
              <a:t> </a:t>
            </a:r>
            <a:r>
              <a:rPr lang="en-GB"/>
              <a:t>(</a:t>
            </a:r>
            <a:r>
              <a:rPr lang="en-GB"/>
              <a:t>parte 1</a:t>
            </a:r>
            <a:r>
              <a:rPr lang="en-GB"/>
              <a:t>)</a:t>
            </a:r>
            <a:endParaRPr/>
          </a:p>
        </p:txBody>
      </p:sp>
      <p:sp>
        <p:nvSpPr>
          <p:cNvPr id="128" name="Google Shape;128;p23"/>
          <p:cNvSpPr txBox="1"/>
          <p:nvPr>
            <p:ph idx="2" type="title"/>
          </p:nvPr>
        </p:nvSpPr>
        <p:spPr>
          <a:xfrm>
            <a:off x="311825" y="1174738"/>
            <a:ext cx="852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Il protocollo di rete GREEN-WUP è un protocollo del tipo </a:t>
            </a:r>
            <a:r>
              <a:rPr b="1" lang="en-GB"/>
              <a:t>converge-casting</a:t>
            </a:r>
            <a:r>
              <a:rPr lang="en-GB"/>
              <a:t> basato su </a:t>
            </a:r>
            <a:r>
              <a:rPr b="1" lang="en-GB"/>
              <a:t>hop-count</a:t>
            </a:r>
            <a:r>
              <a:rPr lang="en-GB"/>
              <a:t> abilitato alle tecnologie di wake up radio e energy harvesting (fonte: </a:t>
            </a:r>
            <a:r>
              <a:rPr i="1" lang="en-GB"/>
              <a:t>A Novel wake-up Receiver with Addressing Capability for Wireless Sensor Nodes</a:t>
            </a:r>
            <a:r>
              <a:rPr lang="en-GB"/>
              <a:t>).</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In GREEN-WUP ciascun nodo è dotato di una coppia di indirizzi di wake up: il primo identifica </a:t>
            </a:r>
            <a:r>
              <a:rPr b="1" lang="en-GB"/>
              <a:t>staticamente</a:t>
            </a:r>
            <a:r>
              <a:rPr lang="en-GB"/>
              <a:t> il nodo all'interno della rete, mentre il secondo indirizzo è </a:t>
            </a:r>
            <a:r>
              <a:rPr b="1" lang="en-GB"/>
              <a:t>dinamico</a:t>
            </a:r>
            <a:r>
              <a:rPr lang="en-GB"/>
              <a:t> e riflette il suo stato energetico corrente.</a:t>
            </a:r>
            <a:r>
              <a:rPr lang="en-GB"/>
              <a:t> </a:t>
            </a:r>
            <a:br>
              <a:rPr lang="en-GB"/>
            </a:br>
            <a:r>
              <a:rPr lang="en-GB"/>
              <a:t>La disponibilità energetica di un nodo è rappresentata attraverso la sua discretizzazione in </a:t>
            </a:r>
            <a:r>
              <a:rPr i="1" lang="en-GB" sz="1200"/>
              <a:t>k</a:t>
            </a:r>
            <a:r>
              <a:rPr lang="en-GB"/>
              <a:t> classi, con </a:t>
            </a:r>
            <a:r>
              <a:rPr i="1" lang="en-GB" sz="1200"/>
              <a:t>k</a:t>
            </a:r>
            <a:r>
              <a:rPr lang="en-GB"/>
              <a:t> classe energetica massima.</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n-GB"/>
              <a:t>In particolare si pone l'obiettivo di minimizzare i consumi energetici realizzando la comunicazione mediante la scelta di nodi intermedi (</a:t>
            </a:r>
            <a:r>
              <a:rPr b="1" lang="en-GB"/>
              <a:t>relay node</a:t>
            </a:r>
            <a:r>
              <a:rPr lang="en-GB"/>
              <a:t>) sulla base della loro disponibilità energetica. In altri termini, un nodo (</a:t>
            </a:r>
            <a:r>
              <a:rPr b="1" lang="en-GB"/>
              <a:t>sender</a:t>
            </a:r>
            <a:r>
              <a:rPr lang="en-GB"/>
              <a:t>) seleziona in maniera iterativa sottoinsiemi di nodi con classe energetica </a:t>
            </a:r>
            <a:r>
              <a:rPr i="1" lang="en-GB" sz="1200"/>
              <a:t>k, k-1, …, 1</a:t>
            </a:r>
            <a:r>
              <a:rPr lang="en-GB"/>
              <a:t>, sino a trovare il nodo che opererà da intermediario per la comunicazione destinata al sink node.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