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0" r:id="rId3"/>
  </p:sldMasterIdLst>
  <p:sldIdLst>
    <p:sldId id="256" r:id="rId4"/>
    <p:sldId id="257" r:id="rId5"/>
    <p:sldId id="258" r:id="rId6"/>
    <p:sldId id="263" r:id="rId7"/>
    <p:sldId id="268" r:id="rId8"/>
    <p:sldId id="264" r:id="rId9"/>
    <p:sldId id="270" r:id="rId10"/>
    <p:sldId id="271" r:id="rId11"/>
    <p:sldId id="272" r:id="rId12"/>
    <p:sldId id="275" r:id="rId13"/>
    <p:sldId id="276" r:id="rId14"/>
    <p:sldId id="273" r:id="rId15"/>
    <p:sldId id="262" r:id="rId16"/>
  </p:sldIdLst>
  <p:sldSz cx="24384000" cy="13716000" type="screen16x9"/>
  <p:notesSz cx="5143500" cy="9144000"/>
  <p:embeddedFontLst>
    <p:embeddedFont>
      <p:font typeface="方正粗黑宋简体" panose="02000000000000000000" charset="-122"/>
      <p:regular r:id="rId20"/>
    </p:embeddedFont>
    <p:embeddedFont>
      <p:font typeface="ZhenyanGB-Regular" panose="02010600030101010101" charset="-122"/>
      <p:regular r:id="rId21"/>
    </p:embeddedFont>
    <p:embeddedFont>
      <p:font typeface="OPPOSans-M" panose="00020600040101010101" charset="-122"/>
      <p:regular r:id="rId22"/>
    </p:embeddedFont>
    <p:embeddedFont>
      <p:font typeface="新宋体" panose="02010609030101010101" charset="-122"/>
      <p:regular r:id="rId23"/>
    </p:embeddedFont>
    <p:embeddedFont>
      <p:font typeface="等线" panose="02010600030101010101" charset="-122"/>
      <p:regular r:id="rId24"/>
    </p:embeddedFont>
  </p:embeddedFontLst>
  <p:custDataLst>
    <p:tags r:id="rId25"/>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01" name="image 101"/>
          <p:cNvPicPr>
            <a:picLocks noChangeAspect="1"/>
          </p:cNvPicPr>
          <p:nvPr/>
        </p:nvPicPr>
        <p:blipFill>
          <a:blip r:embed="rId1"/>
          <a:srcRect/>
          <a:stretch>
            <a:fillRect/>
          </a:stretch>
        </p:blipFill>
        <p:spPr>
          <a:xfrm>
            <a:off x="16414115" y="0"/>
            <a:ext cx="6337300" cy="9556115"/>
          </a:xfrm>
          <a:prstGeom prst="rect">
            <a:avLst/>
          </a:prstGeom>
        </p:spPr>
      </p:pic>
      <p:sp>
        <p:nvSpPr>
          <p:cNvPr id="104" name="Object 104"/>
          <p:cNvSpPr txBox="1"/>
          <p:nvPr/>
        </p:nvSpPr>
        <p:spPr>
          <a:xfrm>
            <a:off x="440055" y="3469005"/>
            <a:ext cx="15540355" cy="6407785"/>
          </a:xfrm>
          <a:prstGeom prst="rect">
            <a:avLst/>
          </a:prstGeom>
          <a:noFill/>
        </p:spPr>
        <p:txBody>
          <a:bodyPr vert="horz" lIns="0" tIns="0" rIns="0" bIns="0" rtlCol="0" anchor="t" anchorCtr="0">
            <a:noAutofit/>
          </a:bodyPr>
          <a:lstStyle/>
          <a:p>
            <a:pPr algn="l">
              <a:lnSpc>
                <a:spcPct val="99000"/>
              </a:lnSpc>
            </a:pPr>
            <a:r>
              <a:rPr lang="en-US" altLang="zh-CN" sz="12000">
                <a:solidFill>
                  <a:srgbClr val="5252EF"/>
                </a:solidFill>
                <a:latin typeface="方正粗黑宋简体" panose="02000000000000000000" charset="-122"/>
                <a:ea typeface="方正粗黑宋简体" panose="02000000000000000000" charset="-122"/>
                <a:cs typeface="方正粗黑宋简体" panose="02000000000000000000" charset="-122"/>
              </a:rPr>
              <a:t>Spring Cloud</a:t>
            </a:r>
            <a:endParaRPr lang="en-US" altLang="zh-CN" sz="12000">
              <a:solidFill>
                <a:srgbClr val="5252EF"/>
              </a:solidFill>
              <a:latin typeface="方正粗黑宋简体" panose="02000000000000000000" charset="-122"/>
              <a:ea typeface="方正粗黑宋简体" panose="02000000000000000000" charset="-122"/>
              <a:cs typeface="方正粗黑宋简体" panose="02000000000000000000" charset="-122"/>
            </a:endParaRPr>
          </a:p>
          <a:p>
            <a:pPr algn="l">
              <a:lnSpc>
                <a:spcPct val="99000"/>
              </a:lnSpc>
            </a:pPr>
            <a:endParaRPr lang="en-US" altLang="zh-CN" sz="12000">
              <a:solidFill>
                <a:srgbClr val="5252EF"/>
              </a:solidFill>
              <a:latin typeface="方正粗黑宋简体" panose="02000000000000000000" charset="-122"/>
              <a:ea typeface="方正粗黑宋简体" panose="02000000000000000000" charset="-122"/>
              <a:cs typeface="方正粗黑宋简体" panose="02000000000000000000" charset="-122"/>
            </a:endParaRPr>
          </a:p>
          <a:p>
            <a:pPr algn="l">
              <a:lnSpc>
                <a:spcPct val="99000"/>
              </a:lnSpc>
            </a:pPr>
            <a:r>
              <a:rPr lang="zh-CN" altLang="en-US" sz="12000">
                <a:solidFill>
                  <a:srgbClr val="5252EF"/>
                </a:solidFill>
                <a:latin typeface="方正粗黑宋简体" panose="02000000000000000000" charset="-122"/>
                <a:ea typeface="方正粗黑宋简体" panose="02000000000000000000" charset="-122"/>
                <a:cs typeface="方正粗黑宋简体" panose="02000000000000000000" charset="-122"/>
              </a:rPr>
              <a:t>全链路灰度</a:t>
            </a:r>
            <a:r>
              <a:rPr lang="zh-CN" altLang="en-US" sz="12000">
                <a:solidFill>
                  <a:srgbClr val="5252EF"/>
                </a:solidFill>
                <a:latin typeface="方正粗黑宋简体" panose="02000000000000000000" charset="-122"/>
                <a:ea typeface="方正粗黑宋简体" panose="02000000000000000000" charset="-122"/>
                <a:cs typeface="方正粗黑宋简体" panose="02000000000000000000" charset="-122"/>
              </a:rPr>
              <a:t>发布方案</a:t>
            </a:r>
            <a:endParaRPr lang="zh-CN" altLang="en-US" sz="12000">
              <a:solidFill>
                <a:srgbClr val="5252EF"/>
              </a:solidFill>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pic>
        <p:nvPicPr>
          <p:cNvPr id="9502" name="image 502"/>
          <p:cNvPicPr>
            <a:picLocks noChangeAspect="1"/>
          </p:cNvPicPr>
          <p:nvPr/>
        </p:nvPicPr>
        <p:blipFill>
          <a:blip r:embed="rId2"/>
          <a:srcRect/>
          <a:stretch>
            <a:fillRect/>
          </a:stretch>
        </p:blipFill>
        <p:spPr>
          <a:xfrm>
            <a:off x="263525" y="1309370"/>
            <a:ext cx="1176655" cy="1562100"/>
          </a:xfrm>
          <a:prstGeom prst="rect">
            <a:avLst/>
          </a:prstGeom>
        </p:spPr>
      </p:pic>
      <p:sp>
        <p:nvSpPr>
          <p:cNvPr id="2" name="Object 503"/>
          <p:cNvSpPr txBox="1"/>
          <p:nvPr/>
        </p:nvSpPr>
        <p:spPr>
          <a:xfrm>
            <a:off x="668655" y="1654810"/>
            <a:ext cx="576580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灰度方案</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4" name="文本框 3"/>
          <p:cNvSpPr txBox="1"/>
          <p:nvPr/>
        </p:nvSpPr>
        <p:spPr>
          <a:xfrm>
            <a:off x="668655" y="3081020"/>
            <a:ext cx="7604125" cy="922020"/>
          </a:xfrm>
          <a:prstGeom prst="rect">
            <a:avLst/>
          </a:prstGeom>
          <a:noFill/>
        </p:spPr>
        <p:txBody>
          <a:bodyPr wrap="square" rtlCol="0" anchor="t">
            <a:spAutoFit/>
          </a:bodyPr>
          <a:p>
            <a:r>
              <a:rPr lang="en-US" altLang="zh-CN" sz="5400">
                <a:latin typeface="新宋体" panose="02010609030101010101" charset="-122"/>
                <a:ea typeface="新宋体" panose="02010609030101010101" charset="-122"/>
                <a:cs typeface="新宋体" panose="02010609030101010101" charset="-122"/>
                <a:sym typeface="+mn-ea"/>
              </a:rPr>
              <a:t>4.</a:t>
            </a:r>
            <a:r>
              <a:rPr lang="zh-CN" altLang="en-US" sz="5400">
                <a:latin typeface="新宋体" panose="02010609030101010101" charset="-122"/>
                <a:ea typeface="新宋体" panose="02010609030101010101" charset="-122"/>
                <a:cs typeface="新宋体" panose="02010609030101010101" charset="-122"/>
                <a:sym typeface="+mn-ea"/>
              </a:rPr>
              <a:t>流量路由</a:t>
            </a:r>
            <a:r>
              <a:rPr lang="en-US" altLang="zh-CN" sz="5400">
                <a:latin typeface="新宋体" panose="02010609030101010101" charset="-122"/>
                <a:ea typeface="新宋体" panose="02010609030101010101" charset="-122"/>
                <a:cs typeface="新宋体" panose="02010609030101010101" charset="-122"/>
                <a:sym typeface="+mn-ea"/>
              </a:rPr>
              <a:t>-</a:t>
            </a:r>
            <a:r>
              <a:rPr lang="zh-CN" altLang="en-US" sz="5400">
                <a:latin typeface="新宋体" panose="02010609030101010101" charset="-122"/>
                <a:ea typeface="新宋体" panose="02010609030101010101" charset="-122"/>
                <a:cs typeface="新宋体" panose="02010609030101010101" charset="-122"/>
                <a:sym typeface="+mn-ea"/>
              </a:rPr>
              <a:t>客户端</a:t>
            </a:r>
            <a:r>
              <a:rPr lang="zh-CN" altLang="en-US" sz="5400">
                <a:latin typeface="新宋体" panose="02010609030101010101" charset="-122"/>
                <a:ea typeface="新宋体" panose="02010609030101010101" charset="-122"/>
                <a:cs typeface="新宋体" panose="02010609030101010101" charset="-122"/>
                <a:sym typeface="+mn-ea"/>
              </a:rPr>
              <a:t>路由</a:t>
            </a:r>
            <a:endParaRPr lang="zh-CN" altLang="en-US" sz="5400">
              <a:latin typeface="新宋体" panose="02010609030101010101" charset="-122"/>
              <a:ea typeface="新宋体" panose="02010609030101010101" charset="-122"/>
              <a:cs typeface="新宋体" panose="02010609030101010101" charset="-122"/>
              <a:sym typeface="+mn-ea"/>
            </a:endParaRPr>
          </a:p>
        </p:txBody>
      </p:sp>
      <p:pic>
        <p:nvPicPr>
          <p:cNvPr id="3" name="图片 2"/>
          <p:cNvPicPr>
            <a:picLocks noChangeAspect="1"/>
          </p:cNvPicPr>
          <p:nvPr/>
        </p:nvPicPr>
        <p:blipFill>
          <a:blip r:embed="rId3"/>
          <a:stretch>
            <a:fillRect/>
          </a:stretch>
        </p:blipFill>
        <p:spPr>
          <a:xfrm>
            <a:off x="795655" y="4212590"/>
            <a:ext cx="18274030" cy="9196705"/>
          </a:xfrm>
          <a:prstGeom prst="rect">
            <a:avLst/>
          </a:prstGeom>
        </p:spPr>
      </p:pic>
      <p:sp>
        <p:nvSpPr>
          <p:cNvPr id="5" name="文本框 4"/>
          <p:cNvSpPr txBox="1"/>
          <p:nvPr/>
        </p:nvSpPr>
        <p:spPr>
          <a:xfrm>
            <a:off x="19392900" y="7047865"/>
            <a:ext cx="4445635" cy="2695575"/>
          </a:xfrm>
          <a:prstGeom prst="rect">
            <a:avLst/>
          </a:prstGeom>
          <a:noFill/>
        </p:spPr>
        <p:txBody>
          <a:bodyPr wrap="square" rtlCol="0" anchor="t">
            <a:noAutofit/>
          </a:bodyPr>
          <a:p>
            <a:pPr indent="0">
              <a:buFont typeface="Arial" panose="020B0604020202020204" pitchFamily="34" charset="0"/>
              <a:buNone/>
            </a:pP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自定灰度路由</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实现：</a:t>
            </a:r>
            <a:endParaRPr lang="zh-CN" altLang="en-US" sz="3200" b="1">
              <a:solidFill>
                <a:schemeClr val="bg2"/>
              </a:solidFill>
              <a:latin typeface="新宋体" panose="02010609030101010101" charset="-122"/>
              <a:ea typeface="新宋体" panose="02010609030101010101" charset="-122"/>
              <a:cs typeface="新宋体" panose="02010609030101010101" charset="-122"/>
              <a:sym typeface="+mn-ea"/>
            </a:endParaRPr>
          </a:p>
          <a:p>
            <a:pPr indent="457200">
              <a:buFont typeface="Arial" panose="020B0604020202020204" pitchFamily="34" charset="0"/>
              <a:buNone/>
            </a:pP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网关服务灰度客户端</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          </a:t>
            </a:r>
            <a:endParaRPr lang="en-US" altLang="zh-CN" sz="3200">
              <a:solidFill>
                <a:schemeClr val="bg2"/>
              </a:solidFill>
              <a:latin typeface="新宋体" panose="02010609030101010101" charset="-122"/>
              <a:ea typeface="新宋体" panose="02010609030101010101" charset="-122"/>
              <a:cs typeface="新宋体" panose="02010609030101010101" charset="-122"/>
              <a:sym typeface="+mn-ea"/>
            </a:endParaRPr>
          </a:p>
          <a:p>
            <a:pPr indent="457200">
              <a:buFont typeface="Arial" panose="020B0604020202020204" pitchFamily="34" charset="0"/>
              <a:buNone/>
            </a:pP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以及服务会对客户端</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a:p>
            <a:pPr indent="457200">
              <a:buFont typeface="Arial" panose="020B0604020202020204" pitchFamily="34" charset="0"/>
              <a:buNone/>
            </a:pP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所使用的具体路由</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算</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a:p>
            <a:pPr indent="457200">
              <a:buFont typeface="Arial" panose="020B0604020202020204" pitchFamily="34" charset="0"/>
              <a:buNone/>
            </a:pP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法。</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pic>
        <p:nvPicPr>
          <p:cNvPr id="9502" name="image 502"/>
          <p:cNvPicPr>
            <a:picLocks noChangeAspect="1"/>
          </p:cNvPicPr>
          <p:nvPr/>
        </p:nvPicPr>
        <p:blipFill>
          <a:blip r:embed="rId2"/>
          <a:srcRect/>
          <a:stretch>
            <a:fillRect/>
          </a:stretch>
        </p:blipFill>
        <p:spPr>
          <a:xfrm>
            <a:off x="263525" y="1309370"/>
            <a:ext cx="1176655" cy="1562100"/>
          </a:xfrm>
          <a:prstGeom prst="rect">
            <a:avLst/>
          </a:prstGeom>
        </p:spPr>
      </p:pic>
      <p:sp>
        <p:nvSpPr>
          <p:cNvPr id="2" name="Object 503"/>
          <p:cNvSpPr txBox="1"/>
          <p:nvPr/>
        </p:nvSpPr>
        <p:spPr>
          <a:xfrm>
            <a:off x="668655" y="1654810"/>
            <a:ext cx="576580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灰度方案</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4" name="文本框 3"/>
          <p:cNvSpPr txBox="1"/>
          <p:nvPr/>
        </p:nvSpPr>
        <p:spPr>
          <a:xfrm>
            <a:off x="668655" y="3081020"/>
            <a:ext cx="7772400" cy="922020"/>
          </a:xfrm>
          <a:prstGeom prst="rect">
            <a:avLst/>
          </a:prstGeom>
          <a:noFill/>
        </p:spPr>
        <p:txBody>
          <a:bodyPr wrap="square" rtlCol="0" anchor="t">
            <a:spAutoFit/>
          </a:bodyPr>
          <a:p>
            <a:r>
              <a:rPr lang="en-US" altLang="zh-CN" sz="5400">
                <a:latin typeface="新宋体" panose="02010609030101010101" charset="-122"/>
                <a:ea typeface="新宋体" panose="02010609030101010101" charset="-122"/>
                <a:cs typeface="新宋体" panose="02010609030101010101" charset="-122"/>
                <a:sym typeface="+mn-ea"/>
              </a:rPr>
              <a:t>5.</a:t>
            </a:r>
            <a:r>
              <a:rPr lang="zh-CN" altLang="en-US" sz="5400">
                <a:latin typeface="新宋体" panose="02010609030101010101" charset="-122"/>
                <a:ea typeface="新宋体" panose="02010609030101010101" charset="-122"/>
                <a:cs typeface="新宋体" panose="02010609030101010101" charset="-122"/>
                <a:sym typeface="+mn-ea"/>
              </a:rPr>
              <a:t>客户端服务元数据</a:t>
            </a:r>
            <a:r>
              <a:rPr lang="zh-CN" altLang="en-US" sz="5400">
                <a:latin typeface="新宋体" panose="02010609030101010101" charset="-122"/>
                <a:ea typeface="新宋体" panose="02010609030101010101" charset="-122"/>
                <a:cs typeface="新宋体" panose="02010609030101010101" charset="-122"/>
                <a:sym typeface="+mn-ea"/>
              </a:rPr>
              <a:t>注册</a:t>
            </a:r>
            <a:endParaRPr lang="zh-CN" altLang="en-US" sz="5400">
              <a:latin typeface="新宋体" panose="02010609030101010101" charset="-122"/>
              <a:ea typeface="新宋体" panose="02010609030101010101" charset="-122"/>
              <a:cs typeface="新宋体" panose="02010609030101010101" charset="-122"/>
              <a:sym typeface="+mn-ea"/>
            </a:endParaRPr>
          </a:p>
        </p:txBody>
      </p:sp>
      <p:pic>
        <p:nvPicPr>
          <p:cNvPr id="6" name="图片 5"/>
          <p:cNvPicPr>
            <a:picLocks noChangeAspect="1"/>
          </p:cNvPicPr>
          <p:nvPr/>
        </p:nvPicPr>
        <p:blipFill>
          <a:blip r:embed="rId3"/>
          <a:stretch>
            <a:fillRect/>
          </a:stretch>
        </p:blipFill>
        <p:spPr>
          <a:xfrm>
            <a:off x="5603240" y="5521960"/>
            <a:ext cx="18456275" cy="6405245"/>
          </a:xfrm>
          <a:prstGeom prst="rect">
            <a:avLst/>
          </a:prstGeom>
        </p:spPr>
      </p:pic>
      <p:sp>
        <p:nvSpPr>
          <p:cNvPr id="8" name="文本框 7"/>
          <p:cNvSpPr txBox="1"/>
          <p:nvPr/>
        </p:nvSpPr>
        <p:spPr>
          <a:xfrm>
            <a:off x="836295" y="7129780"/>
            <a:ext cx="4192905" cy="2695575"/>
          </a:xfrm>
          <a:prstGeom prst="rect">
            <a:avLst/>
          </a:prstGeom>
          <a:noFill/>
        </p:spPr>
        <p:txBody>
          <a:bodyPr wrap="square" rtlCol="0" anchor="t">
            <a:noAutofit/>
          </a:bodyPr>
          <a:p>
            <a:pPr indent="0">
              <a:buFont typeface="Arial" panose="020B0604020202020204" pitchFamily="34" charset="0"/>
              <a:buNone/>
            </a:pP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客户端服务启动时自动添加服务版本号元数据信息注册至注册</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中心</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pic>
        <p:nvPicPr>
          <p:cNvPr id="9502" name="image 502"/>
          <p:cNvPicPr>
            <a:picLocks noChangeAspect="1"/>
          </p:cNvPicPr>
          <p:nvPr/>
        </p:nvPicPr>
        <p:blipFill>
          <a:blip r:embed="rId2"/>
          <a:srcRect/>
          <a:stretch>
            <a:fillRect/>
          </a:stretch>
        </p:blipFill>
        <p:spPr>
          <a:xfrm>
            <a:off x="263525" y="1309370"/>
            <a:ext cx="1176655" cy="1562100"/>
          </a:xfrm>
          <a:prstGeom prst="rect">
            <a:avLst/>
          </a:prstGeom>
        </p:spPr>
      </p:pic>
      <p:sp>
        <p:nvSpPr>
          <p:cNvPr id="2" name="Object 503"/>
          <p:cNvSpPr txBox="1"/>
          <p:nvPr/>
        </p:nvSpPr>
        <p:spPr>
          <a:xfrm>
            <a:off x="668655" y="1654810"/>
            <a:ext cx="576580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方案</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缺陷</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5" name="文本框 4"/>
          <p:cNvSpPr txBox="1"/>
          <p:nvPr/>
        </p:nvSpPr>
        <p:spPr>
          <a:xfrm>
            <a:off x="668655" y="5979160"/>
            <a:ext cx="9328785" cy="871220"/>
          </a:xfrm>
          <a:prstGeom prst="rect">
            <a:avLst/>
          </a:prstGeom>
          <a:noFill/>
        </p:spPr>
        <p:txBody>
          <a:bodyPr wrap="square" rtlCol="0">
            <a:noAutofit/>
          </a:bodyPr>
          <a:p>
            <a:pPr marL="685800" indent="-685800">
              <a:buFont typeface="Arial" panose="020B0604020202020204" pitchFamily="34" charset="0"/>
              <a:buChar char="•"/>
            </a:pPr>
            <a:r>
              <a:rPr lang="zh-CN" altLang="en-US" sz="5400">
                <a:latin typeface="新宋体" panose="02010609030101010101" charset="-122"/>
                <a:ea typeface="新宋体" panose="02010609030101010101" charset="-122"/>
                <a:cs typeface="新宋体" panose="02010609030101010101" charset="-122"/>
              </a:rPr>
              <a:t>无法实现消息中间件的</a:t>
            </a:r>
            <a:r>
              <a:rPr lang="zh-CN" altLang="en-US" sz="5400">
                <a:latin typeface="新宋体" panose="02010609030101010101" charset="-122"/>
                <a:ea typeface="新宋体" panose="02010609030101010101" charset="-122"/>
                <a:cs typeface="新宋体" panose="02010609030101010101" charset="-122"/>
              </a:rPr>
              <a:t>灰度</a:t>
            </a:r>
            <a:endParaRPr lang="zh-CN" altLang="en-US" sz="5400">
              <a:latin typeface="新宋体" panose="02010609030101010101" charset="-122"/>
              <a:ea typeface="新宋体" panose="02010609030101010101" charset="-122"/>
              <a:cs typeface="新宋体" panose="02010609030101010101" charset="-122"/>
            </a:endParaRPr>
          </a:p>
        </p:txBody>
      </p:sp>
      <p:sp>
        <p:nvSpPr>
          <p:cNvPr id="9" name="文本框 8"/>
          <p:cNvSpPr txBox="1"/>
          <p:nvPr/>
        </p:nvSpPr>
        <p:spPr>
          <a:xfrm>
            <a:off x="668655" y="3737610"/>
            <a:ext cx="7835265" cy="922020"/>
          </a:xfrm>
          <a:prstGeom prst="rect">
            <a:avLst/>
          </a:prstGeom>
          <a:noFill/>
        </p:spPr>
        <p:txBody>
          <a:bodyPr wrap="square" rtlCol="0" anchor="t">
            <a:spAutoFit/>
          </a:bodyPr>
          <a:p>
            <a:pPr marL="685800" indent="-685800">
              <a:buFont typeface="Arial" panose="020B0604020202020204" pitchFamily="34" charset="0"/>
              <a:buChar char="•"/>
            </a:pPr>
            <a:r>
              <a:rPr lang="zh-CN" altLang="en-US" sz="5400">
                <a:latin typeface="新宋体" panose="02010609030101010101" charset="-122"/>
                <a:ea typeface="新宋体" panose="02010609030101010101" charset="-122"/>
                <a:cs typeface="新宋体" panose="02010609030101010101" charset="-122"/>
                <a:sym typeface="+mn-ea"/>
              </a:rPr>
              <a:t>无法实现数据库的</a:t>
            </a:r>
            <a:r>
              <a:rPr lang="zh-CN" altLang="en-US" sz="5400">
                <a:latin typeface="新宋体" panose="02010609030101010101" charset="-122"/>
                <a:ea typeface="新宋体" panose="02010609030101010101" charset="-122"/>
                <a:cs typeface="新宋体" panose="02010609030101010101" charset="-122"/>
                <a:sym typeface="+mn-ea"/>
              </a:rPr>
              <a:t>灰度</a:t>
            </a:r>
            <a:endParaRPr lang="zh-CN" altLang="en-US" sz="5400">
              <a:latin typeface="新宋体" panose="02010609030101010101" charset="-122"/>
              <a:ea typeface="新宋体" panose="02010609030101010101"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701" name="image 701"/>
          <p:cNvPicPr>
            <a:picLocks noChangeAspect="1"/>
          </p:cNvPicPr>
          <p:nvPr/>
        </p:nvPicPr>
        <p:blipFill>
          <a:blip r:embed="rId1"/>
          <a:srcRect/>
          <a:stretch>
            <a:fillRect/>
          </a:stretch>
        </p:blipFill>
        <p:spPr>
          <a:xfrm>
            <a:off x="16065500" y="3289300"/>
            <a:ext cx="8318500" cy="5549900"/>
          </a:xfrm>
          <a:prstGeom prst="rect">
            <a:avLst/>
          </a:prstGeom>
        </p:spPr>
      </p:pic>
      <p:sp>
        <p:nvSpPr>
          <p:cNvPr id="703" name="Object 703"/>
          <p:cNvSpPr txBox="1"/>
          <p:nvPr/>
        </p:nvSpPr>
        <p:spPr>
          <a:xfrm>
            <a:off x="2054928" y="3340100"/>
            <a:ext cx="13380274" cy="610080"/>
          </a:xfrm>
          <a:prstGeom prst="rect">
            <a:avLst/>
          </a:prstGeom>
        </p:spPr>
        <p:txBody>
          <a:bodyPr vert="horz" lIns="0" tIns="0" rIns="0" bIns="0" rtlCol="0" anchor="t" anchorCtr="0">
            <a:noAutofit/>
          </a:bodyPr>
          <a:lstStyle/>
          <a:p>
            <a:pPr algn="l">
              <a:lnSpc>
                <a:spcPct val="100000"/>
              </a:lnSpc>
            </a:pPr>
            <a:r>
              <a:rPr lang="zh-CN" sz="4000" b="1" i="0" dirty="0" smtClean="0">
                <a:solidFill>
                  <a:srgbClr val="9FA0A0"/>
                </a:solidFill>
                <a:latin typeface="OPPOSans-M" panose="00020600040101010101" charset="-122"/>
                <a:ea typeface="OPPOSans-M" panose="00020600040101010101" charset="-122"/>
              </a:rPr>
              <a:t>THANKS FOR WATCHING</a:t>
            </a:r>
            <a:endParaRPr lang="zh-CN" altLang="en-US"/>
          </a:p>
        </p:txBody>
      </p:sp>
      <p:sp>
        <p:nvSpPr>
          <p:cNvPr id="704" name="Object 704"/>
          <p:cNvSpPr txBox="1"/>
          <p:nvPr/>
        </p:nvSpPr>
        <p:spPr>
          <a:xfrm>
            <a:off x="2054928" y="4456612"/>
            <a:ext cx="13380281" cy="1881080"/>
          </a:xfrm>
          <a:prstGeom prst="rect">
            <a:avLst/>
          </a:prstGeom>
        </p:spPr>
        <p:txBody>
          <a:bodyPr vert="horz" lIns="0" tIns="0" rIns="0" bIns="0" rtlCol="0" anchor="t" anchorCtr="0">
            <a:noAutofit/>
          </a:bodyPr>
          <a:lstStyle/>
          <a:p>
            <a:pPr algn="l">
              <a:lnSpc>
                <a:spcPct val="88000"/>
              </a:lnSpc>
            </a:pPr>
            <a:r>
              <a:rPr lang="zh-CN" sz="14000" b="0" i="0" dirty="0" smtClean="0">
                <a:solidFill>
                  <a:srgbClr val="5252EF"/>
                </a:solidFill>
                <a:latin typeface="ZhenyanGB-Regular" panose="02010600030101010101" charset="-122"/>
                <a:ea typeface="ZhenyanGB-Regular" panose="02010600030101010101" charset="-122"/>
              </a:rPr>
              <a:t>感谢您的观看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1" name="组合 201"/>
          <p:cNvGrpSpPr/>
          <p:nvPr/>
        </p:nvGrpSpPr>
        <p:grpSpPr>
          <a:xfrm>
            <a:off x="2227580" y="4851400"/>
            <a:ext cx="5408295" cy="3771900"/>
            <a:chOff x="3200400" y="4852236"/>
            <a:chExt cx="7426845" cy="3771900"/>
          </a:xfrm>
        </p:grpSpPr>
        <p:pic>
          <p:nvPicPr>
            <p:cNvPr id="9202" name="image 202"/>
            <p:cNvPicPr>
              <a:picLocks noChangeAspect="1"/>
            </p:cNvPicPr>
            <p:nvPr/>
          </p:nvPicPr>
          <p:blipFill>
            <a:blip r:embed="rId1"/>
            <a:srcRect/>
            <a:stretch>
              <a:fillRect/>
            </a:stretch>
          </p:blipFill>
          <p:spPr>
            <a:xfrm>
              <a:off x="3200400" y="4852236"/>
              <a:ext cx="3759200" cy="3771900"/>
            </a:xfrm>
            <a:prstGeom prst="rect">
              <a:avLst/>
            </a:prstGeom>
          </p:spPr>
        </p:pic>
        <p:sp>
          <p:nvSpPr>
            <p:cNvPr id="203" name="Object 203"/>
            <p:cNvSpPr txBox="1"/>
            <p:nvPr/>
          </p:nvSpPr>
          <p:spPr>
            <a:xfrm>
              <a:off x="3949700" y="5358784"/>
              <a:ext cx="6771778" cy="1881080"/>
            </a:xfrm>
            <a:prstGeom prst="rect">
              <a:avLst/>
            </a:prstGeom>
          </p:spPr>
          <p:txBody>
            <a:bodyPr vert="horz" lIns="0" tIns="0" rIns="0" bIns="0" rtlCol="0" anchor="t" anchorCtr="0">
              <a:noAutofit/>
            </a:bodyPr>
            <a:lstStyle/>
            <a:p>
              <a:pPr algn="l">
                <a:lnSpc>
                  <a:spcPct val="88000"/>
                </a:lnSpc>
              </a:pPr>
              <a:r>
                <a:rPr lang="zh-CN" altLang="en-US" sz="14000" b="0" i="0" dirty="0" smtClean="0">
                  <a:solidFill>
                    <a:srgbClr val="5252EF"/>
                  </a:solidFill>
                  <a:latin typeface="ZhenyanGB-Regular" panose="02010600030101010101" charset="-122"/>
                  <a:ea typeface="ZhenyanGB-Regular" panose="02010600030101010101" charset="-122"/>
                </a:rPr>
                <a:t>大纲</a:t>
              </a:r>
              <a:endParaRPr lang="zh-CN" altLang="en-US" sz="14000" b="0" i="0" dirty="0" smtClean="0">
                <a:solidFill>
                  <a:srgbClr val="5252EF"/>
                </a:solidFill>
                <a:latin typeface="ZhenyanGB-Regular" panose="02010600030101010101" charset="-122"/>
                <a:ea typeface="ZhenyanGB-Regular" panose="02010600030101010101" charset="-122"/>
              </a:endParaRPr>
            </a:p>
          </p:txBody>
        </p:sp>
        <p:sp>
          <p:nvSpPr>
            <p:cNvPr id="204" name="Object 204"/>
            <p:cNvSpPr txBox="1"/>
            <p:nvPr/>
          </p:nvSpPr>
          <p:spPr>
            <a:xfrm>
              <a:off x="4102100" y="7221953"/>
              <a:ext cx="6682803" cy="749890"/>
            </a:xfrm>
            <a:prstGeom prst="rect">
              <a:avLst/>
            </a:prstGeom>
          </p:spPr>
          <p:txBody>
            <a:bodyPr vert="horz" lIns="0" tIns="0" rIns="0" bIns="0" rtlCol="0" anchor="t" anchorCtr="0">
              <a:noAutofit/>
            </a:bodyPr>
            <a:lstStyle/>
            <a:p>
              <a:pPr algn="l">
                <a:lnSpc>
                  <a:spcPct val="100000"/>
                </a:lnSpc>
              </a:pPr>
              <a:r>
                <a:rPr lang="zh-CN" sz="4900" b="1" i="0" dirty="0" smtClean="0">
                  <a:solidFill>
                    <a:srgbClr val="5252EF"/>
                  </a:solidFill>
                  <a:latin typeface="OPPOSans-M" panose="00020600040101010101" charset="-122"/>
                  <a:ea typeface="OPPOSans-M" panose="00020600040101010101" charset="-122"/>
                </a:rPr>
                <a:t>CONTENTS</a:t>
              </a:r>
              <a:endParaRPr lang="zh-CN" altLang="en-US"/>
            </a:p>
          </p:txBody>
        </p:sp>
      </p:grpSp>
      <p:grpSp>
        <p:nvGrpSpPr>
          <p:cNvPr id="205" name="组合 205"/>
          <p:cNvGrpSpPr/>
          <p:nvPr/>
        </p:nvGrpSpPr>
        <p:grpSpPr>
          <a:xfrm>
            <a:off x="7750810" y="5101252"/>
            <a:ext cx="6631940" cy="953135"/>
            <a:chOff x="11633200" y="5124112"/>
            <a:chExt cx="6631940" cy="953135"/>
          </a:xfrm>
        </p:grpSpPr>
        <p:pic>
          <p:nvPicPr>
            <p:cNvPr id="9206" name="image 206"/>
            <p:cNvPicPr>
              <a:picLocks noChangeAspect="1"/>
            </p:cNvPicPr>
            <p:nvPr/>
          </p:nvPicPr>
          <p:blipFill>
            <a:blip r:embed="rId2"/>
            <a:srcRect/>
            <a:stretch>
              <a:fillRect/>
            </a:stretch>
          </p:blipFill>
          <p:spPr>
            <a:xfrm>
              <a:off x="11633200" y="5463243"/>
              <a:ext cx="406400" cy="406400"/>
            </a:xfrm>
            <a:prstGeom prst="rect">
              <a:avLst/>
            </a:prstGeom>
          </p:spPr>
        </p:pic>
        <p:sp>
          <p:nvSpPr>
            <p:cNvPr id="207" name="Object 207"/>
            <p:cNvSpPr txBox="1"/>
            <p:nvPr/>
          </p:nvSpPr>
          <p:spPr>
            <a:xfrm>
              <a:off x="12369800" y="5124112"/>
              <a:ext cx="5895340" cy="953135"/>
            </a:xfrm>
            <a:prstGeom prst="rect">
              <a:avLst/>
            </a:prstGeom>
          </p:spPr>
          <p:txBody>
            <a:bodyPr vert="horz" lIns="0" tIns="0" rIns="0" bIns="0" rtlCol="0" anchor="t" anchorCtr="0">
              <a:noAutofit/>
            </a:bodyPr>
            <a:lstStyle/>
            <a:p>
              <a:pPr algn="l">
                <a:lnSpc>
                  <a:spcPct val="114000"/>
                </a:lnSpc>
              </a:pPr>
              <a:r>
                <a:rPr lang="zh-CN" sz="5400" b="1" i="0" dirty="0" smtClean="0">
                  <a:solidFill>
                    <a:srgbClr val="595757"/>
                  </a:solidFill>
                  <a:latin typeface="新宋体" panose="02010609030101010101" charset="-122"/>
                  <a:ea typeface="新宋体" panose="02010609030101010101" charset="-122"/>
                </a:rPr>
                <a:t>灰度概念</a:t>
              </a:r>
              <a:r>
                <a:rPr lang="zh-CN" sz="5400" b="1" i="0" dirty="0" smtClean="0">
                  <a:solidFill>
                    <a:srgbClr val="595757"/>
                  </a:solidFill>
                  <a:latin typeface="新宋体" panose="02010609030101010101" charset="-122"/>
                  <a:ea typeface="新宋体" panose="02010609030101010101" charset="-122"/>
                </a:rPr>
                <a:t>解析</a:t>
              </a:r>
              <a:endParaRPr lang="zh-CN" sz="5400" b="1" i="0" dirty="0" smtClean="0">
                <a:solidFill>
                  <a:srgbClr val="595757"/>
                </a:solidFill>
                <a:latin typeface="新宋体" panose="02010609030101010101" charset="-122"/>
                <a:ea typeface="新宋体" panose="02010609030101010101" charset="-122"/>
              </a:endParaRPr>
            </a:p>
          </p:txBody>
        </p:sp>
      </p:grpSp>
      <p:grpSp>
        <p:nvGrpSpPr>
          <p:cNvPr id="209" name="组合 209"/>
          <p:cNvGrpSpPr/>
          <p:nvPr/>
        </p:nvGrpSpPr>
        <p:grpSpPr>
          <a:xfrm>
            <a:off x="7833995" y="6817995"/>
            <a:ext cx="4937760" cy="953135"/>
            <a:chOff x="11633200" y="6989615"/>
            <a:chExt cx="5158403" cy="953135"/>
          </a:xfrm>
        </p:grpSpPr>
        <p:pic>
          <p:nvPicPr>
            <p:cNvPr id="92010" name="image 2010"/>
            <p:cNvPicPr>
              <a:picLocks noChangeAspect="1"/>
            </p:cNvPicPr>
            <p:nvPr/>
          </p:nvPicPr>
          <p:blipFill>
            <a:blip r:embed="rId3"/>
            <a:srcRect/>
            <a:stretch>
              <a:fillRect/>
            </a:stretch>
          </p:blipFill>
          <p:spPr>
            <a:xfrm>
              <a:off x="11633200" y="7342843"/>
              <a:ext cx="406400" cy="406400"/>
            </a:xfrm>
            <a:prstGeom prst="rect">
              <a:avLst/>
            </a:prstGeom>
          </p:spPr>
        </p:pic>
        <p:sp>
          <p:nvSpPr>
            <p:cNvPr id="2011" name="Object 2011"/>
            <p:cNvSpPr txBox="1"/>
            <p:nvPr/>
          </p:nvSpPr>
          <p:spPr>
            <a:xfrm>
              <a:off x="12369623" y="6989615"/>
              <a:ext cx="4421980" cy="953135"/>
            </a:xfrm>
            <a:prstGeom prst="rect">
              <a:avLst/>
            </a:prstGeom>
          </p:spPr>
          <p:txBody>
            <a:bodyPr vert="horz" lIns="0" tIns="0" rIns="0" bIns="0" rtlCol="0" anchor="t" anchorCtr="0">
              <a:noAutofit/>
            </a:bodyPr>
            <a:lstStyle/>
            <a:p>
              <a:pPr algn="l">
                <a:lnSpc>
                  <a:spcPct val="114000"/>
                </a:lnSpc>
              </a:pPr>
              <a:r>
                <a:rPr lang="zh-CN" sz="5500" b="1" i="0" dirty="0" smtClean="0">
                  <a:solidFill>
                    <a:srgbClr val="595757"/>
                  </a:solidFill>
                  <a:latin typeface="OPPOSans-M" panose="00020600040101010101" charset="-122"/>
                  <a:ea typeface="OPPOSans-M" panose="00020600040101010101" charset="-122"/>
                </a:rPr>
                <a:t>灰度方案</a:t>
              </a:r>
              <a:r>
                <a:rPr lang="zh-CN" sz="5500" b="1" i="0" dirty="0" smtClean="0">
                  <a:solidFill>
                    <a:srgbClr val="595757"/>
                  </a:solidFill>
                  <a:latin typeface="OPPOSans-M" panose="00020600040101010101" charset="-122"/>
                  <a:ea typeface="OPPOSans-M" panose="00020600040101010101" charset="-122"/>
                </a:rPr>
                <a:t>实现</a:t>
              </a:r>
              <a:endParaRPr lang="zh-CN" sz="5500" b="1" i="0" dirty="0" smtClean="0">
                <a:solidFill>
                  <a:srgbClr val="595757"/>
                </a:solidFill>
                <a:latin typeface="OPPOSans-M" panose="00020600040101010101" charset="-122"/>
                <a:ea typeface="OPPOSans-M" panose="00020600040101010101" charset="-122"/>
              </a:endParaRPr>
            </a:p>
          </p:txBody>
        </p:sp>
      </p:grpSp>
      <p:grpSp>
        <p:nvGrpSpPr>
          <p:cNvPr id="2013" name="组合 2013"/>
          <p:cNvGrpSpPr/>
          <p:nvPr/>
        </p:nvGrpSpPr>
        <p:grpSpPr>
          <a:xfrm>
            <a:off x="15624810" y="5017114"/>
            <a:ext cx="7435215" cy="953135"/>
            <a:chOff x="16916400" y="5100934"/>
            <a:chExt cx="7435215" cy="953135"/>
          </a:xfrm>
        </p:grpSpPr>
        <p:pic>
          <p:nvPicPr>
            <p:cNvPr id="92014" name="image 2014"/>
            <p:cNvPicPr>
              <a:picLocks noChangeAspect="1"/>
            </p:cNvPicPr>
            <p:nvPr/>
          </p:nvPicPr>
          <p:blipFill>
            <a:blip r:embed="rId4"/>
            <a:srcRect/>
            <a:stretch>
              <a:fillRect/>
            </a:stretch>
          </p:blipFill>
          <p:spPr>
            <a:xfrm>
              <a:off x="16916400" y="5463243"/>
              <a:ext cx="406400" cy="406400"/>
            </a:xfrm>
            <a:prstGeom prst="rect">
              <a:avLst/>
            </a:prstGeom>
          </p:spPr>
        </p:pic>
        <p:sp>
          <p:nvSpPr>
            <p:cNvPr id="2015" name="Object 2015"/>
            <p:cNvSpPr txBox="1"/>
            <p:nvPr/>
          </p:nvSpPr>
          <p:spPr>
            <a:xfrm>
              <a:off x="17716500" y="5100934"/>
              <a:ext cx="6635115" cy="953135"/>
            </a:xfrm>
            <a:prstGeom prst="rect">
              <a:avLst/>
            </a:prstGeom>
          </p:spPr>
          <p:txBody>
            <a:bodyPr vert="horz" lIns="0" tIns="0" rIns="0" bIns="0" rtlCol="0" anchor="t" anchorCtr="0">
              <a:noAutofit/>
            </a:bodyPr>
            <a:lstStyle/>
            <a:p>
              <a:pPr algn="l">
                <a:lnSpc>
                  <a:spcPct val="114000"/>
                </a:lnSpc>
              </a:pPr>
              <a:r>
                <a:rPr lang="zh-CN" altLang="en-US" sz="5500" b="1" i="0" dirty="0" smtClean="0">
                  <a:solidFill>
                    <a:srgbClr val="595757"/>
                  </a:solidFill>
                  <a:latin typeface="OPPOSans-M" panose="00020600040101010101" charset="-122"/>
                  <a:ea typeface="OPPOSans-M" panose="00020600040101010101" charset="-122"/>
                </a:rPr>
                <a:t>实现灰度的核心问题</a:t>
              </a:r>
              <a:r>
                <a:rPr lang="en-US" altLang="zh-CN" sz="5500" b="1" i="0" dirty="0" smtClean="0">
                  <a:solidFill>
                    <a:srgbClr val="595757"/>
                  </a:solidFill>
                  <a:latin typeface="OPPOSans-M" panose="00020600040101010101" charset="-122"/>
                  <a:ea typeface="OPPOSans-M" panose="00020600040101010101" charset="-122"/>
                </a:rPr>
                <a:t>  </a:t>
              </a:r>
              <a:endParaRPr lang="en-US" altLang="zh-CN" sz="5500" b="1" i="0" dirty="0" smtClean="0">
                <a:solidFill>
                  <a:srgbClr val="595757"/>
                </a:solidFill>
                <a:latin typeface="OPPOSans-M" panose="00020600040101010101" charset="-122"/>
                <a:ea typeface="OPPOSans-M" panose="00020600040101010101" charset="-122"/>
              </a:endParaRPr>
            </a:p>
          </p:txBody>
        </p:sp>
      </p:grpSp>
      <p:grpSp>
        <p:nvGrpSpPr>
          <p:cNvPr id="2017" name="组合 2017"/>
          <p:cNvGrpSpPr/>
          <p:nvPr/>
        </p:nvGrpSpPr>
        <p:grpSpPr>
          <a:xfrm>
            <a:off x="15765145" y="6818292"/>
            <a:ext cx="7327900" cy="953135"/>
            <a:chOff x="16916400" y="6978312"/>
            <a:chExt cx="7327900" cy="953135"/>
          </a:xfrm>
        </p:grpSpPr>
        <p:pic>
          <p:nvPicPr>
            <p:cNvPr id="92018" name="image 2018"/>
            <p:cNvPicPr>
              <a:picLocks noChangeAspect="1"/>
            </p:cNvPicPr>
            <p:nvPr/>
          </p:nvPicPr>
          <p:blipFill>
            <a:blip r:embed="rId5"/>
            <a:srcRect/>
            <a:stretch>
              <a:fillRect/>
            </a:stretch>
          </p:blipFill>
          <p:spPr>
            <a:xfrm>
              <a:off x="16916400" y="7342843"/>
              <a:ext cx="406400" cy="406400"/>
            </a:xfrm>
            <a:prstGeom prst="rect">
              <a:avLst/>
            </a:prstGeom>
          </p:spPr>
        </p:pic>
        <p:sp>
          <p:nvSpPr>
            <p:cNvPr id="2019" name="Object 2019"/>
            <p:cNvSpPr txBox="1"/>
            <p:nvPr/>
          </p:nvSpPr>
          <p:spPr>
            <a:xfrm>
              <a:off x="17716500" y="6978312"/>
              <a:ext cx="6527800" cy="953135"/>
            </a:xfrm>
            <a:prstGeom prst="rect">
              <a:avLst/>
            </a:prstGeom>
          </p:spPr>
          <p:txBody>
            <a:bodyPr vert="horz" lIns="0" tIns="0" rIns="0" bIns="0" rtlCol="0" anchor="t" anchorCtr="0">
              <a:noAutofit/>
            </a:bodyPr>
            <a:lstStyle/>
            <a:p>
              <a:pPr algn="l">
                <a:lnSpc>
                  <a:spcPct val="114000"/>
                </a:lnSpc>
              </a:pPr>
              <a:r>
                <a:rPr lang="zh-CN" sz="5500" b="1" i="0" dirty="0" smtClean="0">
                  <a:solidFill>
                    <a:srgbClr val="595757"/>
                  </a:solidFill>
                  <a:latin typeface="OPPOSans-M" panose="00020600040101010101" charset="-122"/>
                  <a:ea typeface="OPPOSans-M" panose="00020600040101010101" charset="-122"/>
                </a:rPr>
                <a:t>方案</a:t>
              </a:r>
              <a:r>
                <a:rPr lang="zh-CN" sz="5500" b="1" i="0" dirty="0" smtClean="0">
                  <a:solidFill>
                    <a:srgbClr val="595757"/>
                  </a:solidFill>
                  <a:latin typeface="OPPOSans-M" panose="00020600040101010101" charset="-122"/>
                  <a:ea typeface="OPPOSans-M" panose="00020600040101010101" charset="-122"/>
                </a:rPr>
                <a:t>缺陷</a:t>
              </a:r>
              <a:endParaRPr lang="zh-CN" sz="5500" b="1" i="0" dirty="0" smtClean="0">
                <a:solidFill>
                  <a:srgbClr val="595757"/>
                </a:solidFill>
                <a:latin typeface="OPPOSans-M" panose="00020600040101010101" charset="-122"/>
                <a:ea typeface="OPPOSans-M" panose="0002060004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blinds(horizontal)">
                                      <p:cBhvr>
                                        <p:cTn id="7" dur="500"/>
                                        <p:tgtEl>
                                          <p:spTgt spid="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13"/>
                                        </p:tgtEl>
                                        <p:attrNameLst>
                                          <p:attrName>style.visibility</p:attrName>
                                        </p:attrNameLst>
                                      </p:cBhvr>
                                      <p:to>
                                        <p:strVal val="visible"/>
                                      </p:to>
                                    </p:set>
                                    <p:animEffect transition="in" filter="blinds(horizontal)">
                                      <p:cBhvr>
                                        <p:cTn id="12" dur="500"/>
                                        <p:tgtEl>
                                          <p:spTgt spid="20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blinds(horizontal)">
                                      <p:cBhvr>
                                        <p:cTn id="17" dur="500"/>
                                        <p:tgtEl>
                                          <p:spTgt spid="2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17"/>
                                        </p:tgtEl>
                                        <p:attrNameLst>
                                          <p:attrName>style.visibility</p:attrName>
                                        </p:attrNameLst>
                                      </p:cBhvr>
                                      <p:to>
                                        <p:strVal val="visible"/>
                                      </p:to>
                                    </p:set>
                                    <p:animEffect transition="in" filter="blinds(horizontal)">
                                      <p:cBhvr>
                                        <p:cTn id="22" dur="500"/>
                                        <p:tgtEl>
                                          <p:spTgt spid="2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grpSp>
        <p:nvGrpSpPr>
          <p:cNvPr id="501" name="组合 501"/>
          <p:cNvGrpSpPr/>
          <p:nvPr/>
        </p:nvGrpSpPr>
        <p:grpSpPr>
          <a:xfrm>
            <a:off x="263525" y="1309370"/>
            <a:ext cx="5946746" cy="1562100"/>
            <a:chOff x="1343918" y="1187488"/>
            <a:chExt cx="8357598" cy="1562100"/>
          </a:xfrm>
        </p:grpSpPr>
        <p:pic>
          <p:nvPicPr>
            <p:cNvPr id="9502" name="image 502"/>
            <p:cNvPicPr>
              <a:picLocks noChangeAspect="1"/>
            </p:cNvPicPr>
            <p:nvPr/>
          </p:nvPicPr>
          <p:blipFill>
            <a:blip r:embed="rId2"/>
            <a:srcRect/>
            <a:stretch>
              <a:fillRect/>
            </a:stretch>
          </p:blipFill>
          <p:spPr>
            <a:xfrm>
              <a:off x="1343918" y="1187488"/>
              <a:ext cx="1562100" cy="1562100"/>
            </a:xfrm>
            <a:prstGeom prst="rect">
              <a:avLst/>
            </a:prstGeom>
          </p:spPr>
        </p:pic>
        <p:sp>
          <p:nvSpPr>
            <p:cNvPr id="503" name="Object 503"/>
            <p:cNvSpPr txBox="1"/>
            <p:nvPr/>
          </p:nvSpPr>
          <p:spPr>
            <a:xfrm>
              <a:off x="1552884" y="1485938"/>
              <a:ext cx="8148632" cy="965960"/>
            </a:xfrm>
            <a:prstGeom prst="rect">
              <a:avLst/>
            </a:prstGeom>
          </p:spPr>
          <p:txBody>
            <a:bodyPr vert="horz" lIns="0" tIns="0" rIns="0" bIns="0" rtlCol="0" anchor="t" anchorCtr="0">
              <a:noAutofit/>
            </a:bodyPr>
            <a:p>
              <a:pPr algn="l">
                <a:lnSpc>
                  <a:spcPct val="88000"/>
                </a:lnSpc>
              </a:pPr>
              <a:r>
                <a:rPr lang="en-US" altLang="zh-CN"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 </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灰度概念</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解析</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grpSp>
      <p:sp>
        <p:nvSpPr>
          <p:cNvPr id="5" name="文本框 4"/>
          <p:cNvSpPr txBox="1"/>
          <p:nvPr/>
        </p:nvSpPr>
        <p:spPr>
          <a:xfrm>
            <a:off x="543560" y="3164840"/>
            <a:ext cx="5146675" cy="871220"/>
          </a:xfrm>
          <a:prstGeom prst="rect">
            <a:avLst/>
          </a:prstGeom>
          <a:noFill/>
        </p:spPr>
        <p:txBody>
          <a:bodyPr wrap="square" rtlCol="0">
            <a:noAutofit/>
          </a:bodyPr>
          <a:p>
            <a:r>
              <a:rPr lang="en-US" altLang="zh-CN" sz="5400">
                <a:latin typeface="新宋体" panose="02010609030101010101" charset="-122"/>
                <a:ea typeface="新宋体" panose="02010609030101010101" charset="-122"/>
                <a:cs typeface="新宋体" panose="02010609030101010101" charset="-122"/>
              </a:rPr>
              <a:t>1.</a:t>
            </a:r>
            <a:r>
              <a:rPr lang="zh-CN" altLang="en-US" sz="5400">
                <a:latin typeface="新宋体" panose="02010609030101010101" charset="-122"/>
                <a:ea typeface="新宋体" panose="02010609030101010101" charset="-122"/>
                <a:cs typeface="新宋体" panose="02010609030101010101" charset="-122"/>
              </a:rPr>
              <a:t>灰度发布概念</a:t>
            </a:r>
            <a:endParaRPr lang="zh-CN" altLang="en-US" sz="5400">
              <a:latin typeface="新宋体" panose="02010609030101010101" charset="-122"/>
              <a:ea typeface="新宋体" panose="02010609030101010101" charset="-122"/>
              <a:cs typeface="新宋体" panose="02010609030101010101" charset="-122"/>
            </a:endParaRPr>
          </a:p>
        </p:txBody>
      </p:sp>
      <p:sp>
        <p:nvSpPr>
          <p:cNvPr id="7" name="文本框 6"/>
          <p:cNvSpPr txBox="1"/>
          <p:nvPr/>
        </p:nvSpPr>
        <p:spPr>
          <a:xfrm>
            <a:off x="1374775" y="4211320"/>
            <a:ext cx="21619845" cy="1568450"/>
          </a:xfrm>
          <a:prstGeom prst="rect">
            <a:avLst/>
          </a:prstGeom>
          <a:noFill/>
        </p:spPr>
        <p:txBody>
          <a:bodyPr wrap="square" rtlCol="0">
            <a:spAutoFit/>
          </a:bodyPr>
          <a:p>
            <a:r>
              <a:rPr lang="zh-CN" altLang="en-US" sz="3200">
                <a:solidFill>
                  <a:schemeClr val="bg2"/>
                </a:solidFill>
                <a:latin typeface="新宋体" panose="02010609030101010101" charset="-122"/>
                <a:ea typeface="新宋体" panose="02010609030101010101" charset="-122"/>
                <a:cs typeface="新宋体" panose="02010609030101010101" charset="-122"/>
              </a:rPr>
              <a:t>灰度发布是相较于</a:t>
            </a:r>
            <a:r>
              <a:rPr lang="en-US" altLang="zh-CN" sz="3200">
                <a:solidFill>
                  <a:schemeClr val="bg2"/>
                </a:solidFill>
                <a:latin typeface="新宋体" panose="02010609030101010101" charset="-122"/>
                <a:ea typeface="新宋体" panose="02010609030101010101" charset="-122"/>
                <a:cs typeface="新宋体" panose="02010609030101010101" charset="-122"/>
              </a:rPr>
              <a:t>“</a:t>
            </a:r>
            <a:r>
              <a:rPr lang="zh-CN" altLang="en-US" sz="3200">
                <a:solidFill>
                  <a:schemeClr val="accent6"/>
                </a:solidFill>
                <a:latin typeface="新宋体" panose="02010609030101010101" charset="-122"/>
                <a:ea typeface="新宋体" panose="02010609030101010101" charset="-122"/>
                <a:cs typeface="新宋体" panose="02010609030101010101" charset="-122"/>
              </a:rPr>
              <a:t>全量发布</a:t>
            </a:r>
            <a:r>
              <a:rPr lang="en-US" altLang="zh-CN" sz="3200">
                <a:solidFill>
                  <a:schemeClr val="bg2"/>
                </a:solidFill>
                <a:latin typeface="新宋体" panose="02010609030101010101" charset="-122"/>
                <a:ea typeface="新宋体" panose="02010609030101010101" charset="-122"/>
                <a:cs typeface="新宋体" panose="02010609030101010101" charset="-122"/>
              </a:rPr>
              <a:t>”</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的改进</a:t>
            </a:r>
            <a:r>
              <a:rPr lang="zh-CN" altLang="en-US" sz="3200">
                <a:solidFill>
                  <a:schemeClr val="bg2"/>
                </a:solidFill>
                <a:latin typeface="新宋体" panose="02010609030101010101" charset="-122"/>
                <a:ea typeface="新宋体" panose="02010609030101010101" charset="-122"/>
                <a:cs typeface="新宋体" panose="02010609030101010101" charset="-122"/>
              </a:rPr>
              <a:t>，灰度发布会按照一定的策略上线部分新版本内容，同时保留老版本功能。让一部分用户体验新版本功能，通过一定时间的对新版本的观察以及反馈收集（比如：功能，性能、稳定性等指标），来决定最终是否逐步升级直至全量或全部回滚至</a:t>
            </a:r>
            <a:r>
              <a:rPr lang="zh-CN" altLang="en-US" sz="3200">
                <a:solidFill>
                  <a:schemeClr val="bg2"/>
                </a:solidFill>
                <a:latin typeface="新宋体" panose="02010609030101010101" charset="-122"/>
                <a:ea typeface="新宋体" panose="02010609030101010101" charset="-122"/>
                <a:cs typeface="新宋体" panose="02010609030101010101" charset="-122"/>
              </a:rPr>
              <a:t>老版本。</a:t>
            </a:r>
            <a:endParaRPr lang="zh-CN" altLang="en-US" sz="3200">
              <a:solidFill>
                <a:schemeClr val="bg2"/>
              </a:solidFill>
              <a:latin typeface="新宋体" panose="02010609030101010101" charset="-122"/>
              <a:ea typeface="新宋体" panose="02010609030101010101" charset="-122"/>
              <a:cs typeface="新宋体" panose="02010609030101010101" charset="-122"/>
            </a:endParaRPr>
          </a:p>
        </p:txBody>
      </p:sp>
      <p:sp>
        <p:nvSpPr>
          <p:cNvPr id="9" name="文本框 8"/>
          <p:cNvSpPr txBox="1"/>
          <p:nvPr/>
        </p:nvSpPr>
        <p:spPr>
          <a:xfrm>
            <a:off x="543560" y="6184900"/>
            <a:ext cx="5798185" cy="922020"/>
          </a:xfrm>
          <a:prstGeom prst="rect">
            <a:avLst/>
          </a:prstGeom>
          <a:noFill/>
        </p:spPr>
        <p:txBody>
          <a:bodyPr wrap="square" rtlCol="0" anchor="t">
            <a:spAutoFit/>
          </a:bodyPr>
          <a:p>
            <a:r>
              <a:rPr lang="en-US" altLang="zh-CN" sz="5400">
                <a:latin typeface="新宋体" panose="02010609030101010101" charset="-122"/>
                <a:ea typeface="新宋体" panose="02010609030101010101" charset="-122"/>
                <a:cs typeface="新宋体" panose="02010609030101010101" charset="-122"/>
                <a:sym typeface="+mn-ea"/>
              </a:rPr>
              <a:t>2.</a:t>
            </a:r>
            <a:r>
              <a:rPr lang="zh-CN" altLang="en-US" sz="5400">
                <a:latin typeface="新宋体" panose="02010609030101010101" charset="-122"/>
                <a:ea typeface="新宋体" panose="02010609030101010101" charset="-122"/>
                <a:cs typeface="新宋体" panose="02010609030101010101" charset="-122"/>
                <a:sym typeface="+mn-ea"/>
              </a:rPr>
              <a:t>灰度发布的</a:t>
            </a:r>
            <a:r>
              <a:rPr lang="zh-CN" altLang="en-US" sz="5400">
                <a:latin typeface="新宋体" panose="02010609030101010101" charset="-122"/>
                <a:ea typeface="新宋体" panose="02010609030101010101" charset="-122"/>
                <a:cs typeface="新宋体" panose="02010609030101010101" charset="-122"/>
                <a:sym typeface="+mn-ea"/>
              </a:rPr>
              <a:t>好处</a:t>
            </a:r>
            <a:endParaRPr lang="zh-CN" altLang="en-US" sz="5400">
              <a:latin typeface="新宋体" panose="02010609030101010101" charset="-122"/>
              <a:ea typeface="新宋体" panose="02010609030101010101" charset="-122"/>
              <a:cs typeface="新宋体" panose="02010609030101010101" charset="-122"/>
              <a:sym typeface="+mn-ea"/>
            </a:endParaRPr>
          </a:p>
        </p:txBody>
      </p:sp>
      <p:sp>
        <p:nvSpPr>
          <p:cNvPr id="11" name="文本框 10"/>
          <p:cNvSpPr txBox="1"/>
          <p:nvPr/>
        </p:nvSpPr>
        <p:spPr>
          <a:xfrm>
            <a:off x="1374775" y="11268710"/>
            <a:ext cx="3289935" cy="1568450"/>
          </a:xfrm>
          <a:prstGeom prst="rect">
            <a:avLst/>
          </a:prstGeom>
          <a:noFill/>
        </p:spPr>
        <p:txBody>
          <a:bodyPr wrap="square" rtlCol="0">
            <a:spAutoFit/>
          </a:bodyPr>
          <a:p>
            <a:pPr marL="457200" indent="-457200">
              <a:buFont typeface="Arial" panose="020B0604020202020204" pitchFamily="34" charset="0"/>
              <a:buChar char="•"/>
            </a:pPr>
            <a:r>
              <a:rPr lang="zh-CN" altLang="en-US" sz="3200">
                <a:solidFill>
                  <a:schemeClr val="bg2"/>
                </a:solidFill>
                <a:latin typeface="新宋体" panose="02010609030101010101" charset="-122"/>
                <a:ea typeface="新宋体" panose="02010609030101010101" charset="-122"/>
                <a:cs typeface="新宋体" panose="02010609030101010101" charset="-122"/>
              </a:rPr>
              <a:t>金丝雀发布</a:t>
            </a:r>
            <a:endParaRPr lang="zh-CN" altLang="en-US" sz="3200" b="1">
              <a:solidFill>
                <a:schemeClr val="bg2"/>
              </a:solidFill>
              <a:latin typeface="新宋体" panose="02010609030101010101" charset="-122"/>
              <a:ea typeface="新宋体" panose="02010609030101010101" charset="-122"/>
              <a:cs typeface="新宋体" panose="02010609030101010101" charset="-122"/>
            </a:endParaRPr>
          </a:p>
          <a:p>
            <a:pPr marL="457200" indent="-457200">
              <a:buFont typeface="Arial" panose="020B0604020202020204" pitchFamily="34" charset="0"/>
              <a:buChar char="•"/>
            </a:pPr>
            <a:r>
              <a:rPr lang="zh-CN" altLang="en-US" sz="3200">
                <a:solidFill>
                  <a:schemeClr val="bg2"/>
                </a:solidFill>
                <a:latin typeface="新宋体" panose="02010609030101010101" charset="-122"/>
                <a:ea typeface="新宋体" panose="02010609030101010101" charset="-122"/>
                <a:cs typeface="新宋体" panose="02010609030101010101" charset="-122"/>
              </a:rPr>
              <a:t>滚动</a:t>
            </a:r>
            <a:r>
              <a:rPr lang="zh-CN" altLang="en-US" sz="3200">
                <a:solidFill>
                  <a:schemeClr val="bg2"/>
                </a:solidFill>
                <a:latin typeface="新宋体" panose="02010609030101010101" charset="-122"/>
                <a:ea typeface="新宋体" panose="02010609030101010101" charset="-122"/>
                <a:cs typeface="新宋体" panose="02010609030101010101" charset="-122"/>
              </a:rPr>
              <a:t>发布</a:t>
            </a:r>
            <a:endParaRPr lang="zh-CN" altLang="en-US" sz="3200">
              <a:solidFill>
                <a:schemeClr val="bg2"/>
              </a:solidFill>
              <a:latin typeface="新宋体" panose="02010609030101010101" charset="-122"/>
              <a:ea typeface="新宋体" panose="02010609030101010101" charset="-122"/>
              <a:cs typeface="新宋体" panose="02010609030101010101" charset="-122"/>
            </a:endParaRPr>
          </a:p>
          <a:p>
            <a:pPr marL="457200" indent="-457200">
              <a:buFont typeface="Arial" panose="020B0604020202020204" pitchFamily="34" charset="0"/>
              <a:buChar char="•"/>
            </a:pPr>
            <a:r>
              <a:rPr lang="zh-CN" altLang="en-US" sz="3200">
                <a:solidFill>
                  <a:schemeClr val="bg2"/>
                </a:solidFill>
                <a:latin typeface="新宋体" panose="02010609030101010101" charset="-122"/>
                <a:ea typeface="新宋体" panose="02010609030101010101" charset="-122"/>
                <a:cs typeface="新宋体" panose="02010609030101010101" charset="-122"/>
              </a:rPr>
              <a:t>蓝绿</a:t>
            </a:r>
            <a:r>
              <a:rPr lang="zh-CN" altLang="en-US" sz="3200">
                <a:solidFill>
                  <a:schemeClr val="bg2"/>
                </a:solidFill>
                <a:latin typeface="新宋体" panose="02010609030101010101" charset="-122"/>
                <a:ea typeface="新宋体" panose="02010609030101010101" charset="-122"/>
                <a:cs typeface="新宋体" panose="02010609030101010101" charset="-122"/>
              </a:rPr>
              <a:t>发布</a:t>
            </a:r>
            <a:endParaRPr lang="zh-CN" altLang="en-US" sz="3200">
              <a:solidFill>
                <a:schemeClr val="bg2"/>
              </a:solidFill>
              <a:latin typeface="新宋体" panose="02010609030101010101" charset="-122"/>
              <a:ea typeface="新宋体" panose="02010609030101010101" charset="-122"/>
              <a:cs typeface="新宋体" panose="02010609030101010101" charset="-122"/>
            </a:endParaRPr>
          </a:p>
        </p:txBody>
      </p:sp>
      <p:sp>
        <p:nvSpPr>
          <p:cNvPr id="12" name="文本框 11"/>
          <p:cNvSpPr txBox="1"/>
          <p:nvPr/>
        </p:nvSpPr>
        <p:spPr>
          <a:xfrm>
            <a:off x="650240" y="10099040"/>
            <a:ext cx="5039995" cy="922020"/>
          </a:xfrm>
          <a:prstGeom prst="rect">
            <a:avLst/>
          </a:prstGeom>
          <a:noFill/>
        </p:spPr>
        <p:txBody>
          <a:bodyPr wrap="square" rtlCol="0" anchor="t">
            <a:spAutoFit/>
          </a:bodyPr>
          <a:p>
            <a:r>
              <a:rPr lang="en-US" altLang="zh-CN" sz="5400">
                <a:latin typeface="新宋体" panose="02010609030101010101" charset="-122"/>
                <a:ea typeface="新宋体" panose="02010609030101010101" charset="-122"/>
                <a:cs typeface="新宋体" panose="02010609030101010101" charset="-122"/>
                <a:sym typeface="+mn-ea"/>
              </a:rPr>
              <a:t>2.</a:t>
            </a:r>
            <a:r>
              <a:rPr lang="zh-CN" altLang="en-US" sz="5400">
                <a:latin typeface="新宋体" panose="02010609030101010101" charset="-122"/>
                <a:ea typeface="新宋体" panose="02010609030101010101" charset="-122"/>
                <a:cs typeface="新宋体" panose="02010609030101010101" charset="-122"/>
                <a:sym typeface="+mn-ea"/>
              </a:rPr>
              <a:t>灰度发布</a:t>
            </a:r>
            <a:r>
              <a:rPr lang="zh-CN" altLang="en-US" sz="5400">
                <a:latin typeface="新宋体" panose="02010609030101010101" charset="-122"/>
                <a:ea typeface="新宋体" panose="02010609030101010101" charset="-122"/>
                <a:cs typeface="新宋体" panose="02010609030101010101" charset="-122"/>
                <a:sym typeface="+mn-ea"/>
              </a:rPr>
              <a:t>分类</a:t>
            </a:r>
            <a:endParaRPr lang="zh-CN" altLang="en-US" sz="5400">
              <a:latin typeface="新宋体" panose="02010609030101010101" charset="-122"/>
              <a:ea typeface="新宋体" panose="02010609030101010101" charset="-122"/>
              <a:cs typeface="新宋体" panose="02010609030101010101" charset="-122"/>
              <a:sym typeface="+mn-ea"/>
            </a:endParaRPr>
          </a:p>
        </p:txBody>
      </p:sp>
      <p:sp>
        <p:nvSpPr>
          <p:cNvPr id="13" name="文本框 12"/>
          <p:cNvSpPr txBox="1"/>
          <p:nvPr/>
        </p:nvSpPr>
        <p:spPr>
          <a:xfrm>
            <a:off x="1382395" y="7493635"/>
            <a:ext cx="21619845" cy="2061210"/>
          </a:xfrm>
          <a:prstGeom prst="rect">
            <a:avLst/>
          </a:prstGeom>
          <a:noFill/>
        </p:spPr>
        <p:txBody>
          <a:bodyPr wrap="square" rtlCol="0">
            <a:spAutoFit/>
          </a:bodyPr>
          <a:p>
            <a:pPr marL="457200" indent="-457200">
              <a:buFont typeface="Arial" panose="020B0604020202020204" pitchFamily="34" charset="0"/>
              <a:buChar char="•"/>
            </a:pPr>
            <a:r>
              <a:rPr lang="zh-CN" altLang="en-US" sz="3200" b="1">
                <a:solidFill>
                  <a:schemeClr val="bg2"/>
                </a:solidFill>
                <a:latin typeface="新宋体" panose="02010609030101010101" charset="-122"/>
                <a:ea typeface="新宋体" panose="02010609030101010101" charset="-122"/>
                <a:cs typeface="新宋体" panose="02010609030101010101" charset="-122"/>
              </a:rPr>
              <a:t>降低发布影响面：</a:t>
            </a:r>
            <a:r>
              <a:rPr lang="zh-CN" altLang="en-US" sz="3200">
                <a:solidFill>
                  <a:schemeClr val="bg2"/>
                </a:solidFill>
                <a:latin typeface="新宋体" panose="02010609030101010101" charset="-122"/>
                <a:ea typeface="新宋体" panose="02010609030101010101" charset="-122"/>
                <a:cs typeface="新宋体" panose="02010609030101010101" charset="-122"/>
              </a:rPr>
              <a:t>就算发布过程中出现问题，也只会影响部分用户，并且可以提前发现新版本中的问题，避免影响更多</a:t>
            </a:r>
            <a:r>
              <a:rPr lang="zh-CN" altLang="en-US" sz="3200">
                <a:solidFill>
                  <a:schemeClr val="bg2"/>
                </a:solidFill>
                <a:latin typeface="新宋体" panose="02010609030101010101" charset="-122"/>
                <a:ea typeface="新宋体" panose="02010609030101010101" charset="-122"/>
                <a:cs typeface="新宋体" panose="02010609030101010101" charset="-122"/>
              </a:rPr>
              <a:t>用户。</a:t>
            </a:r>
            <a:endParaRPr lang="zh-CN" altLang="en-US" sz="3200">
              <a:solidFill>
                <a:schemeClr val="bg2"/>
              </a:solidFill>
              <a:latin typeface="新宋体" panose="02010609030101010101" charset="-122"/>
              <a:ea typeface="新宋体" panose="02010609030101010101" charset="-122"/>
              <a:cs typeface="新宋体" panose="02010609030101010101" charset="-122"/>
            </a:endParaRPr>
          </a:p>
          <a:p>
            <a:pPr marL="457200" indent="-457200">
              <a:buFont typeface="Arial" panose="020B0604020202020204" pitchFamily="34" charset="0"/>
              <a:buChar char="•"/>
            </a:pPr>
            <a:r>
              <a:rPr lang="zh-CN" altLang="en-US" sz="3200" b="1">
                <a:solidFill>
                  <a:schemeClr val="bg2"/>
                </a:solidFill>
                <a:latin typeface="新宋体" panose="02010609030101010101" charset="-122"/>
                <a:ea typeface="新宋体" panose="02010609030101010101" charset="-122"/>
                <a:cs typeface="新宋体" panose="02010609030101010101" charset="-122"/>
              </a:rPr>
              <a:t>提升用户体验：</a:t>
            </a:r>
            <a:r>
              <a:rPr lang="zh-CN" altLang="en-US" sz="3200">
                <a:solidFill>
                  <a:schemeClr val="bg2"/>
                </a:solidFill>
                <a:latin typeface="新宋体" panose="02010609030101010101" charset="-122"/>
                <a:ea typeface="新宋体" panose="02010609030101010101" charset="-122"/>
                <a:cs typeface="新宋体" panose="02010609030101010101" charset="-122"/>
              </a:rPr>
              <a:t>除了提前发现</a:t>
            </a:r>
            <a:r>
              <a:rPr lang="en-US" altLang="zh-CN" sz="3200">
                <a:solidFill>
                  <a:schemeClr val="bg2"/>
                </a:solidFill>
                <a:latin typeface="新宋体" panose="02010609030101010101" charset="-122"/>
                <a:ea typeface="新宋体" panose="02010609030101010101" charset="-122"/>
                <a:cs typeface="新宋体" panose="02010609030101010101" charset="-122"/>
              </a:rPr>
              <a:t>bug,</a:t>
            </a:r>
            <a:r>
              <a:rPr lang="zh-CN" altLang="en-US" sz="3200">
                <a:solidFill>
                  <a:schemeClr val="bg2"/>
                </a:solidFill>
                <a:latin typeface="新宋体" panose="02010609030101010101" charset="-122"/>
                <a:ea typeface="新宋体" panose="02010609030101010101" charset="-122"/>
                <a:cs typeface="新宋体" panose="02010609030101010101" charset="-122"/>
              </a:rPr>
              <a:t>还能够很好的收集新版本中用户的使用反馈，从而提前优化系统，提升用户体验，也能够为后续产品的演进带来参考</a:t>
            </a:r>
            <a:r>
              <a:rPr lang="zh-CN" altLang="en-US" sz="3200">
                <a:solidFill>
                  <a:schemeClr val="bg2"/>
                </a:solidFill>
                <a:latin typeface="新宋体" panose="02010609030101010101" charset="-122"/>
                <a:ea typeface="新宋体" panose="02010609030101010101" charset="-122"/>
                <a:cs typeface="新宋体" panose="02010609030101010101" charset="-122"/>
              </a:rPr>
              <a:t>价值。</a:t>
            </a:r>
            <a:endParaRPr lang="zh-CN" altLang="en-US" sz="3200">
              <a:solidFill>
                <a:schemeClr val="bg2"/>
              </a:solidFill>
              <a:latin typeface="新宋体" panose="02010609030101010101" charset="-122"/>
              <a:ea typeface="新宋体" panose="02010609030101010101" charset="-122"/>
              <a:cs typeface="新宋体" panose="02010609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9" grpId="0"/>
      <p:bldP spid="9" grpId="1"/>
      <p:bldP spid="13" grpId="0"/>
      <p:bldP spid="13" grpId="1"/>
      <p:bldP spid="12" grpId="0"/>
      <p:bldP spid="12" grpId="1"/>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grpSp>
        <p:nvGrpSpPr>
          <p:cNvPr id="501" name="组合 501"/>
          <p:cNvGrpSpPr/>
          <p:nvPr/>
        </p:nvGrpSpPr>
        <p:grpSpPr>
          <a:xfrm>
            <a:off x="263525" y="1309370"/>
            <a:ext cx="8863330" cy="1562100"/>
            <a:chOff x="1343918" y="1187488"/>
            <a:chExt cx="10479775" cy="1562100"/>
          </a:xfrm>
        </p:grpSpPr>
        <p:pic>
          <p:nvPicPr>
            <p:cNvPr id="9502" name="image 502"/>
            <p:cNvPicPr>
              <a:picLocks noChangeAspect="1"/>
            </p:cNvPicPr>
            <p:nvPr/>
          </p:nvPicPr>
          <p:blipFill>
            <a:blip r:embed="rId2"/>
            <a:srcRect/>
            <a:stretch>
              <a:fillRect/>
            </a:stretch>
          </p:blipFill>
          <p:spPr>
            <a:xfrm>
              <a:off x="1343918" y="1187488"/>
              <a:ext cx="1562100" cy="1562100"/>
            </a:xfrm>
            <a:prstGeom prst="rect">
              <a:avLst/>
            </a:prstGeom>
          </p:spPr>
        </p:pic>
        <p:sp>
          <p:nvSpPr>
            <p:cNvPr id="503" name="Object 503"/>
            <p:cNvSpPr txBox="1"/>
            <p:nvPr/>
          </p:nvSpPr>
          <p:spPr>
            <a:xfrm>
              <a:off x="1840952" y="1485303"/>
              <a:ext cx="9982741"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实现灰度的核心</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问题</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grpSp>
      <p:pic>
        <p:nvPicPr>
          <p:cNvPr id="5" name="图片 4" descr="灰度调用示意图"/>
          <p:cNvPicPr>
            <a:picLocks noChangeAspect="1"/>
          </p:cNvPicPr>
          <p:nvPr/>
        </p:nvPicPr>
        <p:blipFill>
          <a:blip r:embed="rId3"/>
          <a:stretch>
            <a:fillRect/>
          </a:stretch>
        </p:blipFill>
        <p:spPr>
          <a:xfrm>
            <a:off x="683895" y="4184015"/>
            <a:ext cx="22492970" cy="7560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 name="组合 604"/>
          <p:cNvGrpSpPr/>
          <p:nvPr/>
        </p:nvGrpSpPr>
        <p:grpSpPr>
          <a:xfrm>
            <a:off x="12363450" y="4171950"/>
            <a:ext cx="9194800" cy="3479800"/>
            <a:chOff x="12363450" y="4171950"/>
            <a:chExt cx="9194800" cy="3479800"/>
          </a:xfrm>
        </p:grpSpPr>
        <p:sp>
          <p:nvSpPr>
            <p:cNvPr id="605" name="Object 605"/>
            <p:cNvSpPr txBox="1"/>
            <p:nvPr/>
          </p:nvSpPr>
          <p:spPr>
            <a:xfrm>
              <a:off x="16173450" y="5554090"/>
              <a:ext cx="5541560" cy="1016800"/>
            </a:xfrm>
            <a:prstGeom prst="rect">
              <a:avLst/>
            </a:prstGeom>
          </p:spPr>
          <p:txBody>
            <a:bodyPr vert="horz" lIns="0" tIns="0" rIns="0" bIns="0" rtlCol="0" anchor="t" anchorCtr="0">
              <a:noAutofit/>
            </a:bodyPr>
            <a:lstStyle/>
            <a:p>
              <a:pPr algn="l">
                <a:lnSpc>
                  <a:spcPct val="111000"/>
                </a:lnSpc>
              </a:pPr>
              <a:r>
                <a:rPr lang="zh-CN" sz="3000" b="0" i="0" dirty="0" smtClean="0">
                  <a:solidFill>
                    <a:srgbClr val="9FA0A0"/>
                  </a:solidFill>
                  <a:latin typeface="新宋体" panose="02010609030101010101" charset="-122"/>
                  <a:ea typeface="新宋体" panose="02010609030101010101" charset="-122"/>
                </a:rPr>
                <a:t>为灰度流量打上标识，方便下游服务识别</a:t>
              </a:r>
              <a:endParaRPr lang="zh-CN" sz="3000" b="0" i="0" dirty="0" smtClean="0">
                <a:solidFill>
                  <a:srgbClr val="9FA0A0"/>
                </a:solidFill>
                <a:latin typeface="新宋体" panose="02010609030101010101" charset="-122"/>
                <a:ea typeface="新宋体" panose="02010609030101010101" charset="-122"/>
              </a:endParaRPr>
            </a:p>
          </p:txBody>
        </p:sp>
        <p:grpSp>
          <p:nvGrpSpPr>
            <p:cNvPr id="606" name="组合 606"/>
            <p:cNvGrpSpPr/>
            <p:nvPr/>
          </p:nvGrpSpPr>
          <p:grpSpPr>
            <a:xfrm>
              <a:off x="12363450" y="4171950"/>
              <a:ext cx="3467100" cy="3479800"/>
              <a:chOff x="12363450" y="4171950"/>
              <a:chExt cx="3467100" cy="3479800"/>
            </a:xfrm>
          </p:grpSpPr>
          <p:pic>
            <p:nvPicPr>
              <p:cNvPr id="9607" name="image 607"/>
              <p:cNvPicPr>
                <a:picLocks noChangeAspect="1"/>
              </p:cNvPicPr>
              <p:nvPr/>
            </p:nvPicPr>
            <p:blipFill>
              <a:blip r:embed="rId1"/>
              <a:srcRect/>
              <a:stretch>
                <a:fillRect/>
              </a:stretch>
            </p:blipFill>
            <p:spPr>
              <a:xfrm>
                <a:off x="12363450" y="4171950"/>
                <a:ext cx="3467100" cy="3479800"/>
              </a:xfrm>
              <a:prstGeom prst="rect">
                <a:avLst/>
              </a:prstGeom>
            </p:spPr>
          </p:pic>
          <p:sp>
            <p:nvSpPr>
              <p:cNvPr id="608" name="Object 608"/>
              <p:cNvSpPr txBox="1"/>
              <p:nvPr/>
            </p:nvSpPr>
            <p:spPr>
              <a:xfrm>
                <a:off x="12716844" y="5477890"/>
                <a:ext cx="2414903" cy="1143900"/>
              </a:xfrm>
              <a:prstGeom prst="rect">
                <a:avLst/>
              </a:prstGeom>
            </p:spPr>
            <p:txBody>
              <a:bodyPr vert="horz" lIns="0" tIns="0" rIns="0" bIns="0" rtlCol="0" anchor="t" anchorCtr="0">
                <a:noAutofit/>
              </a:bodyPr>
              <a:lstStyle/>
              <a:p>
                <a:pPr algn="ctr">
                  <a:lnSpc>
                    <a:spcPct val="83000"/>
                  </a:lnSpc>
                </a:pPr>
                <a:r>
                  <a:rPr lang="zh-CN" sz="4500" b="1" i="0" dirty="0" smtClean="0">
                    <a:solidFill>
                      <a:srgbClr val="FFFFFF"/>
                    </a:solidFill>
                    <a:latin typeface="OPPOSans-M" panose="00020600040101010101" charset="-122"/>
                    <a:ea typeface="OPPOSans-M" panose="00020600040101010101" charset="-122"/>
                  </a:rPr>
                  <a:t>流量</a:t>
                </a:r>
                <a:endParaRPr lang="zh-CN" sz="4500" b="1" i="0" dirty="0" smtClean="0">
                  <a:solidFill>
                    <a:srgbClr val="FFFFFF"/>
                  </a:solidFill>
                  <a:latin typeface="OPPOSans-M" panose="00020600040101010101" charset="-122"/>
                  <a:ea typeface="OPPOSans-M" panose="00020600040101010101" charset="-122"/>
                </a:endParaRPr>
              </a:p>
              <a:p>
                <a:pPr algn="ctr">
                  <a:lnSpc>
                    <a:spcPct val="83000"/>
                  </a:lnSpc>
                </a:pPr>
                <a:r>
                  <a:rPr lang="zh-CN" sz="4500" b="1" i="0" dirty="0" smtClean="0">
                    <a:solidFill>
                      <a:srgbClr val="FFFFFF"/>
                    </a:solidFill>
                    <a:latin typeface="OPPOSans-M" panose="00020600040101010101" charset="-122"/>
                    <a:ea typeface="OPPOSans-M" panose="00020600040101010101" charset="-122"/>
                  </a:rPr>
                  <a:t>标记</a:t>
                </a:r>
                <a:endParaRPr lang="zh-CN" altLang="en-US"/>
              </a:p>
            </p:txBody>
          </p:sp>
        </p:grpSp>
      </p:grpSp>
      <p:grpSp>
        <p:nvGrpSpPr>
          <p:cNvPr id="609" name="组合 609"/>
          <p:cNvGrpSpPr/>
          <p:nvPr/>
        </p:nvGrpSpPr>
        <p:grpSpPr>
          <a:xfrm>
            <a:off x="12363450" y="7854950"/>
            <a:ext cx="9194800" cy="3467100"/>
            <a:chOff x="12363450" y="7854950"/>
            <a:chExt cx="9194800" cy="3467100"/>
          </a:xfrm>
        </p:grpSpPr>
        <p:sp>
          <p:nvSpPr>
            <p:cNvPr id="6010" name="Object 6010"/>
            <p:cNvSpPr txBox="1"/>
            <p:nvPr/>
          </p:nvSpPr>
          <p:spPr>
            <a:xfrm>
              <a:off x="16160750" y="8881491"/>
              <a:ext cx="5554270" cy="1016800"/>
            </a:xfrm>
            <a:prstGeom prst="rect">
              <a:avLst/>
            </a:prstGeom>
          </p:spPr>
          <p:txBody>
            <a:bodyPr vert="horz" lIns="0" tIns="0" rIns="0" bIns="0" rtlCol="0" anchor="t" anchorCtr="0">
              <a:noAutofit/>
            </a:bodyPr>
            <a:lstStyle/>
            <a:p>
              <a:pPr algn="l">
                <a:lnSpc>
                  <a:spcPct val="111000"/>
                </a:lnSpc>
              </a:pPr>
              <a:r>
                <a:rPr lang="zh-CN" sz="3200" b="0" i="0" dirty="0" smtClean="0">
                  <a:solidFill>
                    <a:srgbClr val="9FA0A0"/>
                  </a:solidFill>
                  <a:latin typeface="新宋体" panose="02010609030101010101" charset="-122"/>
                  <a:ea typeface="新宋体" panose="02010609030101010101" charset="-122"/>
                </a:rPr>
                <a:t>如何将灰度流量准确的转发到服务实例上</a:t>
              </a:r>
              <a:endParaRPr lang="zh-CN" sz="3200" b="0" i="0" dirty="0" smtClean="0">
                <a:solidFill>
                  <a:srgbClr val="9FA0A0"/>
                </a:solidFill>
                <a:latin typeface="新宋体" panose="02010609030101010101" charset="-122"/>
                <a:ea typeface="新宋体" panose="02010609030101010101" charset="-122"/>
              </a:endParaRPr>
            </a:p>
          </p:txBody>
        </p:sp>
        <p:grpSp>
          <p:nvGrpSpPr>
            <p:cNvPr id="6011" name="组合 6011"/>
            <p:cNvGrpSpPr/>
            <p:nvPr/>
          </p:nvGrpSpPr>
          <p:grpSpPr>
            <a:xfrm>
              <a:off x="12363450" y="7854950"/>
              <a:ext cx="3467100" cy="3467100"/>
              <a:chOff x="12363450" y="7854950"/>
              <a:chExt cx="3467100" cy="3467100"/>
            </a:xfrm>
          </p:grpSpPr>
          <p:pic>
            <p:nvPicPr>
              <p:cNvPr id="96012" name="image 6012"/>
              <p:cNvPicPr>
                <a:picLocks noChangeAspect="1"/>
              </p:cNvPicPr>
              <p:nvPr/>
            </p:nvPicPr>
            <p:blipFill>
              <a:blip r:embed="rId2"/>
              <a:srcRect/>
              <a:stretch>
                <a:fillRect/>
              </a:stretch>
            </p:blipFill>
            <p:spPr>
              <a:xfrm>
                <a:off x="12363450" y="7854950"/>
                <a:ext cx="3467100" cy="3467100"/>
              </a:xfrm>
              <a:prstGeom prst="rect">
                <a:avLst/>
              </a:prstGeom>
            </p:spPr>
          </p:pic>
          <p:sp>
            <p:nvSpPr>
              <p:cNvPr id="6013" name="Object 6013"/>
              <p:cNvSpPr txBox="1"/>
              <p:nvPr/>
            </p:nvSpPr>
            <p:spPr>
              <a:xfrm>
                <a:off x="12426950" y="8805291"/>
                <a:ext cx="2948720" cy="1143900"/>
              </a:xfrm>
              <a:prstGeom prst="rect">
                <a:avLst/>
              </a:prstGeom>
            </p:spPr>
            <p:txBody>
              <a:bodyPr vert="horz" lIns="0" tIns="0" rIns="0" bIns="0" rtlCol="0" anchor="t" anchorCtr="0">
                <a:noAutofit/>
              </a:bodyPr>
              <a:lstStyle/>
              <a:p>
                <a:pPr algn="ctr">
                  <a:lnSpc>
                    <a:spcPct val="83000"/>
                  </a:lnSpc>
                </a:pPr>
                <a:r>
                  <a:rPr lang="zh-CN" sz="4500" b="1" i="0" dirty="0" smtClean="0">
                    <a:solidFill>
                      <a:srgbClr val="FFFFFF"/>
                    </a:solidFill>
                    <a:latin typeface="OPPOSans-M" panose="00020600040101010101" charset="-122"/>
                    <a:ea typeface="OPPOSans-M" panose="00020600040101010101" charset="-122"/>
                  </a:rPr>
                  <a:t>流量</a:t>
                </a:r>
                <a:endParaRPr lang="zh-CN" sz="4500" b="1" i="0" dirty="0" smtClean="0">
                  <a:solidFill>
                    <a:srgbClr val="FFFFFF"/>
                  </a:solidFill>
                  <a:latin typeface="OPPOSans-M" panose="00020600040101010101" charset="-122"/>
                  <a:ea typeface="OPPOSans-M" panose="00020600040101010101" charset="-122"/>
                </a:endParaRPr>
              </a:p>
              <a:p>
                <a:pPr algn="ctr">
                  <a:lnSpc>
                    <a:spcPct val="83000"/>
                  </a:lnSpc>
                </a:pPr>
                <a:r>
                  <a:rPr lang="zh-CN" sz="4500" b="1" i="0" dirty="0" smtClean="0">
                    <a:solidFill>
                      <a:srgbClr val="FFFFFF"/>
                    </a:solidFill>
                    <a:latin typeface="OPPOSans-M" panose="00020600040101010101" charset="-122"/>
                    <a:ea typeface="OPPOSans-M" panose="00020600040101010101" charset="-122"/>
                  </a:rPr>
                  <a:t>路由</a:t>
                </a:r>
                <a:endParaRPr lang="zh-CN" sz="4500" b="1" i="0" dirty="0" smtClean="0">
                  <a:solidFill>
                    <a:srgbClr val="FFFFFF"/>
                  </a:solidFill>
                  <a:latin typeface="OPPOSans-M" panose="00020600040101010101" charset="-122"/>
                  <a:ea typeface="OPPOSans-M" panose="00020600040101010101" charset="-122"/>
                </a:endParaRPr>
              </a:p>
            </p:txBody>
          </p:sp>
        </p:grpSp>
      </p:grpSp>
      <p:grpSp>
        <p:nvGrpSpPr>
          <p:cNvPr id="6014" name="组合 6014"/>
          <p:cNvGrpSpPr/>
          <p:nvPr/>
        </p:nvGrpSpPr>
        <p:grpSpPr>
          <a:xfrm>
            <a:off x="2825750" y="7854950"/>
            <a:ext cx="9334500" cy="3467100"/>
            <a:chOff x="2825750" y="7854950"/>
            <a:chExt cx="9334500" cy="3467100"/>
          </a:xfrm>
        </p:grpSpPr>
        <p:sp>
          <p:nvSpPr>
            <p:cNvPr id="6015" name="Object 6015"/>
            <p:cNvSpPr txBox="1"/>
            <p:nvPr/>
          </p:nvSpPr>
          <p:spPr>
            <a:xfrm>
              <a:off x="2724150" y="8881491"/>
              <a:ext cx="5198390" cy="1016800"/>
            </a:xfrm>
            <a:prstGeom prst="rect">
              <a:avLst/>
            </a:prstGeom>
          </p:spPr>
          <p:txBody>
            <a:bodyPr vert="horz" lIns="0" tIns="0" rIns="0" bIns="0" rtlCol="0" anchor="t" anchorCtr="0">
              <a:noAutofit/>
            </a:bodyPr>
            <a:lstStyle/>
            <a:p>
              <a:pPr algn="l">
                <a:lnSpc>
                  <a:spcPct val="111000"/>
                </a:lnSpc>
              </a:pPr>
              <a:r>
                <a:rPr lang="zh-CN" sz="3200" b="0" i="0" dirty="0" smtClean="0">
                  <a:solidFill>
                    <a:srgbClr val="9FA0A0"/>
                  </a:solidFill>
                  <a:latin typeface="新宋体" panose="02010609030101010101" charset="-122"/>
                  <a:ea typeface="新宋体" panose="02010609030101010101" charset="-122"/>
                </a:rPr>
                <a:t>如何将灰度流量传递至下游服务</a:t>
              </a:r>
              <a:endParaRPr lang="zh-CN" sz="3200" b="0" i="0" dirty="0" smtClean="0">
                <a:solidFill>
                  <a:srgbClr val="9FA0A0"/>
                </a:solidFill>
                <a:latin typeface="新宋体" panose="02010609030101010101" charset="-122"/>
                <a:ea typeface="新宋体" panose="02010609030101010101" charset="-122"/>
              </a:endParaRPr>
            </a:p>
          </p:txBody>
        </p:sp>
        <p:grpSp>
          <p:nvGrpSpPr>
            <p:cNvPr id="6016" name="组合 6016"/>
            <p:cNvGrpSpPr/>
            <p:nvPr/>
          </p:nvGrpSpPr>
          <p:grpSpPr>
            <a:xfrm>
              <a:off x="8680450" y="7854950"/>
              <a:ext cx="3479800" cy="3467100"/>
              <a:chOff x="8680450" y="7854950"/>
              <a:chExt cx="3479800" cy="3467100"/>
            </a:xfrm>
          </p:grpSpPr>
          <p:pic>
            <p:nvPicPr>
              <p:cNvPr id="96017" name="image 6017"/>
              <p:cNvPicPr>
                <a:picLocks noChangeAspect="1"/>
              </p:cNvPicPr>
              <p:nvPr/>
            </p:nvPicPr>
            <p:blipFill>
              <a:blip r:embed="rId3"/>
              <a:srcRect/>
              <a:stretch>
                <a:fillRect/>
              </a:stretch>
            </p:blipFill>
            <p:spPr>
              <a:xfrm>
                <a:off x="8680450" y="7854950"/>
                <a:ext cx="3479800" cy="3467100"/>
              </a:xfrm>
              <a:prstGeom prst="rect">
                <a:avLst/>
              </a:prstGeom>
            </p:spPr>
          </p:pic>
          <p:sp>
            <p:nvSpPr>
              <p:cNvPr id="6018" name="Object 6018"/>
              <p:cNvSpPr txBox="1"/>
              <p:nvPr/>
            </p:nvSpPr>
            <p:spPr>
              <a:xfrm>
                <a:off x="9068218" y="8805291"/>
                <a:ext cx="2865686" cy="1143900"/>
              </a:xfrm>
              <a:prstGeom prst="rect">
                <a:avLst/>
              </a:prstGeom>
            </p:spPr>
            <p:txBody>
              <a:bodyPr vert="horz" lIns="0" tIns="0" rIns="0" bIns="0" rtlCol="0" anchor="t" anchorCtr="0">
                <a:noAutofit/>
              </a:bodyPr>
              <a:lstStyle/>
              <a:p>
                <a:pPr algn="ctr">
                  <a:lnSpc>
                    <a:spcPct val="83000"/>
                  </a:lnSpc>
                </a:pPr>
                <a:r>
                  <a:rPr lang="zh-CN" sz="4500" b="1" i="0" dirty="0" smtClean="0">
                    <a:solidFill>
                      <a:srgbClr val="FFFFFF"/>
                    </a:solidFill>
                    <a:latin typeface="OPPOSans-M" panose="00020600040101010101" charset="-122"/>
                    <a:ea typeface="OPPOSans-M" panose="00020600040101010101" charset="-122"/>
                  </a:rPr>
                  <a:t>流量</a:t>
                </a:r>
                <a:endParaRPr lang="zh-CN" sz="4500" b="1" i="0" dirty="0" smtClean="0">
                  <a:solidFill>
                    <a:srgbClr val="FFFFFF"/>
                  </a:solidFill>
                  <a:latin typeface="OPPOSans-M" panose="00020600040101010101" charset="-122"/>
                  <a:ea typeface="OPPOSans-M" panose="00020600040101010101" charset="-122"/>
                </a:endParaRPr>
              </a:p>
              <a:p>
                <a:pPr algn="ctr">
                  <a:lnSpc>
                    <a:spcPct val="83000"/>
                  </a:lnSpc>
                </a:pPr>
                <a:r>
                  <a:rPr lang="zh-CN" sz="4500" b="1" i="0" dirty="0" smtClean="0">
                    <a:solidFill>
                      <a:srgbClr val="FFFFFF"/>
                    </a:solidFill>
                    <a:latin typeface="OPPOSans-M" panose="00020600040101010101" charset="-122"/>
                    <a:ea typeface="OPPOSans-M" panose="00020600040101010101" charset="-122"/>
                  </a:rPr>
                  <a:t>透传</a:t>
                </a:r>
                <a:endParaRPr lang="zh-CN" altLang="en-US"/>
              </a:p>
            </p:txBody>
          </p:sp>
        </p:grpSp>
      </p:grpSp>
      <p:grpSp>
        <p:nvGrpSpPr>
          <p:cNvPr id="6019" name="组合 6019"/>
          <p:cNvGrpSpPr/>
          <p:nvPr/>
        </p:nvGrpSpPr>
        <p:grpSpPr>
          <a:xfrm>
            <a:off x="2889250" y="4171950"/>
            <a:ext cx="9271000" cy="3479800"/>
            <a:chOff x="2889250" y="4171950"/>
            <a:chExt cx="9271000" cy="3479800"/>
          </a:xfrm>
        </p:grpSpPr>
        <p:sp>
          <p:nvSpPr>
            <p:cNvPr id="6020" name="Object 6020"/>
            <p:cNvSpPr txBox="1"/>
            <p:nvPr/>
          </p:nvSpPr>
          <p:spPr>
            <a:xfrm>
              <a:off x="2787650" y="5554090"/>
              <a:ext cx="5236520" cy="1016800"/>
            </a:xfrm>
            <a:prstGeom prst="rect">
              <a:avLst/>
            </a:prstGeom>
          </p:spPr>
          <p:txBody>
            <a:bodyPr vert="horz" lIns="0" tIns="0" rIns="0" bIns="0" rtlCol="0" anchor="t" anchorCtr="0">
              <a:noAutofit/>
            </a:bodyPr>
            <a:lstStyle/>
            <a:p>
              <a:pPr algn="l">
                <a:lnSpc>
                  <a:spcPct val="111000"/>
                </a:lnSpc>
              </a:pPr>
              <a:r>
                <a:rPr lang="zh-CN" altLang="en-US" sz="3200" b="0" i="0" dirty="0" smtClean="0">
                  <a:solidFill>
                    <a:srgbClr val="9FA0A0"/>
                  </a:solidFill>
                  <a:latin typeface="新宋体" panose="02010609030101010101" charset="-122"/>
                  <a:ea typeface="新宋体" panose="02010609030101010101" charset="-122"/>
                </a:rPr>
                <a:t>根据既定的灰度策略来识别灰度流量</a:t>
              </a:r>
              <a:endParaRPr lang="zh-CN" altLang="en-US" sz="3200" b="0" i="0" dirty="0" smtClean="0">
                <a:solidFill>
                  <a:srgbClr val="9FA0A0"/>
                </a:solidFill>
                <a:latin typeface="新宋体" panose="02010609030101010101" charset="-122"/>
                <a:ea typeface="新宋体" panose="02010609030101010101" charset="-122"/>
              </a:endParaRPr>
            </a:p>
          </p:txBody>
        </p:sp>
        <p:grpSp>
          <p:nvGrpSpPr>
            <p:cNvPr id="6021" name="组合 6021"/>
            <p:cNvGrpSpPr/>
            <p:nvPr/>
          </p:nvGrpSpPr>
          <p:grpSpPr>
            <a:xfrm>
              <a:off x="8680450" y="4171950"/>
              <a:ext cx="3479800" cy="3479800"/>
              <a:chOff x="8680450" y="4171950"/>
              <a:chExt cx="3479800" cy="3479800"/>
            </a:xfrm>
          </p:grpSpPr>
          <p:pic>
            <p:nvPicPr>
              <p:cNvPr id="96022" name="image 6022"/>
              <p:cNvPicPr>
                <a:picLocks noChangeAspect="1"/>
              </p:cNvPicPr>
              <p:nvPr/>
            </p:nvPicPr>
            <p:blipFill>
              <a:blip r:embed="rId4"/>
              <a:srcRect/>
              <a:stretch>
                <a:fillRect/>
              </a:stretch>
            </p:blipFill>
            <p:spPr>
              <a:xfrm>
                <a:off x="8680450" y="4171950"/>
                <a:ext cx="3479800" cy="3479800"/>
              </a:xfrm>
              <a:prstGeom prst="rect">
                <a:avLst/>
              </a:prstGeom>
            </p:spPr>
          </p:pic>
          <p:sp>
            <p:nvSpPr>
              <p:cNvPr id="6023" name="Object 6023"/>
              <p:cNvSpPr txBox="1"/>
              <p:nvPr/>
            </p:nvSpPr>
            <p:spPr>
              <a:xfrm>
                <a:off x="9004794" y="5477890"/>
                <a:ext cx="3157940" cy="1143900"/>
              </a:xfrm>
              <a:prstGeom prst="rect">
                <a:avLst/>
              </a:prstGeom>
            </p:spPr>
            <p:txBody>
              <a:bodyPr vert="horz" lIns="0" tIns="0" rIns="0" bIns="0" rtlCol="0" anchor="t" anchorCtr="0">
                <a:noAutofit/>
              </a:bodyPr>
              <a:lstStyle/>
              <a:p>
                <a:pPr algn="ctr">
                  <a:lnSpc>
                    <a:spcPct val="83000"/>
                  </a:lnSpc>
                </a:pPr>
                <a:r>
                  <a:rPr lang="zh-CN" sz="4500" b="1" i="0" dirty="0" smtClean="0">
                    <a:solidFill>
                      <a:srgbClr val="FFFFFF"/>
                    </a:solidFill>
                    <a:latin typeface="OPPOSans-M" panose="00020600040101010101" charset="-122"/>
                    <a:ea typeface="OPPOSans-M" panose="00020600040101010101" charset="-122"/>
                  </a:rPr>
                  <a:t>流量</a:t>
                </a:r>
                <a:endParaRPr lang="zh-CN" sz="4500" b="1" i="0" dirty="0" smtClean="0">
                  <a:solidFill>
                    <a:srgbClr val="FFFFFF"/>
                  </a:solidFill>
                  <a:latin typeface="OPPOSans-M" panose="00020600040101010101" charset="-122"/>
                  <a:ea typeface="OPPOSans-M" panose="00020600040101010101" charset="-122"/>
                </a:endParaRPr>
              </a:p>
              <a:p>
                <a:pPr algn="ctr">
                  <a:lnSpc>
                    <a:spcPct val="83000"/>
                  </a:lnSpc>
                </a:pPr>
                <a:r>
                  <a:rPr lang="zh-CN" sz="4500" b="1" i="0" dirty="0" smtClean="0">
                    <a:solidFill>
                      <a:srgbClr val="FFFFFF"/>
                    </a:solidFill>
                    <a:latin typeface="OPPOSans-M" panose="00020600040101010101" charset="-122"/>
                    <a:ea typeface="OPPOSans-M" panose="00020600040101010101" charset="-122"/>
                  </a:rPr>
                  <a:t>识别</a:t>
                </a:r>
                <a:endParaRPr lang="zh-CN" altLang="en-US" sz="4500"/>
              </a:p>
              <a:p>
                <a:pPr algn="ctr">
                  <a:lnSpc>
                    <a:spcPct val="83000"/>
                  </a:lnSpc>
                </a:pPr>
                <a:endParaRPr lang="en-US" altLang="zh-CN"/>
              </a:p>
            </p:txBody>
          </p:sp>
        </p:grpSp>
      </p:grpSp>
      <p:pic>
        <p:nvPicPr>
          <p:cNvPr id="9301" name="image 301"/>
          <p:cNvPicPr>
            <a:picLocks noChangeAspect="1"/>
          </p:cNvPicPr>
          <p:nvPr/>
        </p:nvPicPr>
        <p:blipFill>
          <a:blip r:embed="rId5"/>
          <a:srcRect/>
          <a:stretch>
            <a:fillRect/>
          </a:stretch>
        </p:blipFill>
        <p:spPr>
          <a:xfrm>
            <a:off x="0" y="0"/>
            <a:ext cx="24384000" cy="1016000"/>
          </a:xfrm>
          <a:prstGeom prst="rect">
            <a:avLst/>
          </a:prstGeom>
        </p:spPr>
      </p:pic>
      <p:pic>
        <p:nvPicPr>
          <p:cNvPr id="9502" name="image 502"/>
          <p:cNvPicPr>
            <a:picLocks noChangeAspect="1"/>
          </p:cNvPicPr>
          <p:nvPr/>
        </p:nvPicPr>
        <p:blipFill>
          <a:blip r:embed="rId6"/>
          <a:srcRect/>
          <a:stretch>
            <a:fillRect/>
          </a:stretch>
        </p:blipFill>
        <p:spPr>
          <a:xfrm>
            <a:off x="263525" y="1309370"/>
            <a:ext cx="1321435" cy="1562100"/>
          </a:xfrm>
          <a:prstGeom prst="rect">
            <a:avLst/>
          </a:prstGeom>
        </p:spPr>
      </p:pic>
      <p:sp>
        <p:nvSpPr>
          <p:cNvPr id="2" name="Object 503"/>
          <p:cNvSpPr txBox="1"/>
          <p:nvPr/>
        </p:nvSpPr>
        <p:spPr>
          <a:xfrm>
            <a:off x="683894" y="1607185"/>
            <a:ext cx="844296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实现灰度的核心</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问题</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019"/>
                                        </p:tgtEl>
                                        <p:attrNameLst>
                                          <p:attrName>style.visibility</p:attrName>
                                        </p:attrNameLst>
                                      </p:cBhvr>
                                      <p:to>
                                        <p:strVal val="visible"/>
                                      </p:to>
                                    </p:set>
                                    <p:animEffect transition="in" filter="box(in)">
                                      <p:cBhvr>
                                        <p:cTn id="7" dur="2000"/>
                                        <p:tgtEl>
                                          <p:spTgt spid="60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04"/>
                                        </p:tgtEl>
                                        <p:attrNameLst>
                                          <p:attrName>style.visibility</p:attrName>
                                        </p:attrNameLst>
                                      </p:cBhvr>
                                      <p:to>
                                        <p:strVal val="visible"/>
                                      </p:to>
                                    </p:set>
                                    <p:animEffect transition="in" filter="strips(downLeft)">
                                      <p:cBhvr>
                                        <p:cTn id="12" dur="500"/>
                                        <p:tgtEl>
                                          <p:spTgt spid="60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014"/>
                                        </p:tgtEl>
                                        <p:attrNameLst>
                                          <p:attrName>style.visibility</p:attrName>
                                        </p:attrNameLst>
                                      </p:cBhvr>
                                      <p:to>
                                        <p:strVal val="visible"/>
                                      </p:to>
                                    </p:set>
                                    <p:animEffect transition="in" filter="circle(in)">
                                      <p:cBhvr>
                                        <p:cTn id="17" dur="2000"/>
                                        <p:tgtEl>
                                          <p:spTgt spid="601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09"/>
                                        </p:tgtEl>
                                        <p:attrNameLst>
                                          <p:attrName>style.visibility</p:attrName>
                                        </p:attrNameLst>
                                      </p:cBhvr>
                                      <p:to>
                                        <p:strVal val="visible"/>
                                      </p:to>
                                    </p:set>
                                    <p:animEffect transition="in" filter="circle(in)">
                                      <p:cBhvr>
                                        <p:cTn id="22" dur="2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pic>
        <p:nvPicPr>
          <p:cNvPr id="9502" name="image 502"/>
          <p:cNvPicPr>
            <a:picLocks noChangeAspect="1"/>
          </p:cNvPicPr>
          <p:nvPr/>
        </p:nvPicPr>
        <p:blipFill>
          <a:blip r:embed="rId2"/>
          <a:srcRect/>
          <a:stretch>
            <a:fillRect/>
          </a:stretch>
        </p:blipFill>
        <p:spPr>
          <a:xfrm>
            <a:off x="263525" y="1309370"/>
            <a:ext cx="1176655" cy="1562100"/>
          </a:xfrm>
          <a:prstGeom prst="rect">
            <a:avLst/>
          </a:prstGeom>
        </p:spPr>
      </p:pic>
      <p:sp>
        <p:nvSpPr>
          <p:cNvPr id="2" name="Object 503"/>
          <p:cNvSpPr txBox="1"/>
          <p:nvPr/>
        </p:nvSpPr>
        <p:spPr>
          <a:xfrm>
            <a:off x="668655" y="1654810"/>
            <a:ext cx="576580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灰度方案</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pic>
        <p:nvPicPr>
          <p:cNvPr id="4" name="图片 3"/>
          <p:cNvPicPr>
            <a:picLocks noChangeAspect="1"/>
          </p:cNvPicPr>
          <p:nvPr/>
        </p:nvPicPr>
        <p:blipFill>
          <a:blip r:embed="rId3"/>
          <a:stretch>
            <a:fillRect/>
          </a:stretch>
        </p:blipFill>
        <p:spPr>
          <a:xfrm>
            <a:off x="499745" y="4401820"/>
            <a:ext cx="10575290" cy="7843520"/>
          </a:xfrm>
          <a:prstGeom prst="rect">
            <a:avLst/>
          </a:prstGeom>
        </p:spPr>
      </p:pic>
      <p:sp>
        <p:nvSpPr>
          <p:cNvPr id="5" name="文本框 4"/>
          <p:cNvSpPr txBox="1"/>
          <p:nvPr/>
        </p:nvSpPr>
        <p:spPr>
          <a:xfrm>
            <a:off x="513715" y="3094355"/>
            <a:ext cx="5146675" cy="871220"/>
          </a:xfrm>
          <a:prstGeom prst="rect">
            <a:avLst/>
          </a:prstGeom>
          <a:noFill/>
        </p:spPr>
        <p:txBody>
          <a:bodyPr wrap="square" rtlCol="0">
            <a:noAutofit/>
          </a:bodyPr>
          <a:p>
            <a:r>
              <a:rPr lang="en-US" altLang="zh-CN" sz="5400">
                <a:latin typeface="新宋体" panose="02010609030101010101" charset="-122"/>
                <a:ea typeface="新宋体" panose="02010609030101010101" charset="-122"/>
                <a:cs typeface="新宋体" panose="02010609030101010101" charset="-122"/>
              </a:rPr>
              <a:t>1.</a:t>
            </a:r>
            <a:r>
              <a:rPr lang="zh-CN" altLang="en-US" sz="5400">
                <a:latin typeface="新宋体" panose="02010609030101010101" charset="-122"/>
                <a:ea typeface="新宋体" panose="02010609030101010101" charset="-122"/>
                <a:cs typeface="新宋体" panose="02010609030101010101" charset="-122"/>
              </a:rPr>
              <a:t>灰度方案</a:t>
            </a:r>
            <a:r>
              <a:rPr lang="zh-CN" altLang="en-US" sz="5400">
                <a:latin typeface="新宋体" panose="02010609030101010101" charset="-122"/>
                <a:ea typeface="新宋体" panose="02010609030101010101" charset="-122"/>
                <a:cs typeface="新宋体" panose="02010609030101010101" charset="-122"/>
              </a:rPr>
              <a:t>架构</a:t>
            </a:r>
            <a:endParaRPr lang="zh-CN" altLang="en-US" sz="5400">
              <a:latin typeface="新宋体" panose="02010609030101010101" charset="-122"/>
              <a:ea typeface="新宋体" panose="02010609030101010101" charset="-122"/>
              <a:cs typeface="新宋体" panose="02010609030101010101" charset="-122"/>
            </a:endParaRPr>
          </a:p>
        </p:txBody>
      </p:sp>
      <p:sp>
        <p:nvSpPr>
          <p:cNvPr id="6" name="文本框 5"/>
          <p:cNvSpPr txBox="1"/>
          <p:nvPr/>
        </p:nvSpPr>
        <p:spPr>
          <a:xfrm>
            <a:off x="11598910" y="4817110"/>
            <a:ext cx="11897360" cy="1076325"/>
          </a:xfrm>
          <a:prstGeom prst="rect">
            <a:avLst/>
          </a:prstGeom>
          <a:noFill/>
        </p:spPr>
        <p:txBody>
          <a:bodyPr wrap="square" rtlCol="0" anchor="t">
            <a:spAutoFit/>
          </a:bodyPr>
          <a:p>
            <a:pPr marL="457200" indent="-457200">
              <a:buFont typeface="Arial" panose="020B0604020202020204" pitchFamily="34" charset="0"/>
              <a:buChar char="•"/>
            </a:pPr>
            <a:r>
              <a:rPr lang="en-US" altLang="zh-CN" sz="3200" b="1">
                <a:solidFill>
                  <a:schemeClr val="bg2"/>
                </a:solidFill>
                <a:latin typeface="新宋体" panose="02010609030101010101" charset="-122"/>
                <a:ea typeface="新宋体" panose="02010609030101010101" charset="-122"/>
                <a:cs typeface="新宋体" panose="02010609030101010101" charset="-122"/>
                <a:sym typeface="+mn-ea"/>
              </a:rPr>
              <a:t>GrayAdmin</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负责灰度策略的管控，主要包括灰度规则的发布、回滚，灰度记录查询。</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
        <p:nvSpPr>
          <p:cNvPr id="7" name="文本框 6"/>
          <p:cNvSpPr txBox="1"/>
          <p:nvPr/>
        </p:nvSpPr>
        <p:spPr>
          <a:xfrm>
            <a:off x="11697970" y="7414895"/>
            <a:ext cx="11897360" cy="2061210"/>
          </a:xfrm>
          <a:prstGeom prst="rect">
            <a:avLst/>
          </a:prstGeom>
          <a:noFill/>
        </p:spPr>
        <p:txBody>
          <a:bodyPr wrap="square" rtlCol="0" anchor="t">
            <a:spAutoFit/>
          </a:bodyPr>
          <a:p>
            <a:pPr marL="457200" indent="-457200">
              <a:buFont typeface="Arial" panose="020B0604020202020204" pitchFamily="34" charset="0"/>
              <a:buChar char="•"/>
            </a:pPr>
            <a:r>
              <a:rPr lang="en-US" altLang="zh-CN" sz="3200" b="1">
                <a:solidFill>
                  <a:schemeClr val="bg2"/>
                </a:solidFill>
                <a:latin typeface="新宋体" panose="02010609030101010101" charset="-122"/>
                <a:ea typeface="新宋体" panose="02010609030101010101" charset="-122"/>
                <a:cs typeface="新宋体" panose="02010609030101010101" charset="-122"/>
                <a:sym typeface="+mn-ea"/>
              </a:rPr>
              <a:t>GrayRouterClient</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灰度路由客户端组件，主要分为网关端客户端以及服务端客户端。主要负责灰度流量的识别以及路由转发，相比于网关端的客户端而言，服务端的客户端要额外提供客户端元数据注册的功能。</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pic>
        <p:nvPicPr>
          <p:cNvPr id="9502" name="image 502"/>
          <p:cNvPicPr>
            <a:picLocks noChangeAspect="1"/>
          </p:cNvPicPr>
          <p:nvPr/>
        </p:nvPicPr>
        <p:blipFill>
          <a:blip r:embed="rId2"/>
          <a:srcRect/>
          <a:stretch>
            <a:fillRect/>
          </a:stretch>
        </p:blipFill>
        <p:spPr>
          <a:xfrm>
            <a:off x="263525" y="1309370"/>
            <a:ext cx="1176655" cy="1562100"/>
          </a:xfrm>
          <a:prstGeom prst="rect">
            <a:avLst/>
          </a:prstGeom>
        </p:spPr>
      </p:pic>
      <p:sp>
        <p:nvSpPr>
          <p:cNvPr id="2" name="Object 503"/>
          <p:cNvSpPr txBox="1"/>
          <p:nvPr/>
        </p:nvSpPr>
        <p:spPr>
          <a:xfrm>
            <a:off x="668655" y="1654810"/>
            <a:ext cx="576580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灰度方案</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3" name="文本框 2"/>
          <p:cNvSpPr txBox="1"/>
          <p:nvPr/>
        </p:nvSpPr>
        <p:spPr>
          <a:xfrm>
            <a:off x="668655" y="3081020"/>
            <a:ext cx="8642350" cy="922020"/>
          </a:xfrm>
          <a:prstGeom prst="rect">
            <a:avLst/>
          </a:prstGeom>
          <a:noFill/>
        </p:spPr>
        <p:txBody>
          <a:bodyPr wrap="square" rtlCol="0" anchor="t">
            <a:spAutoFit/>
          </a:bodyPr>
          <a:p>
            <a:r>
              <a:rPr lang="en-US" altLang="zh-CN" sz="5400">
                <a:latin typeface="新宋体" panose="02010609030101010101" charset="-122"/>
                <a:ea typeface="新宋体" panose="02010609030101010101" charset="-122"/>
                <a:cs typeface="新宋体" panose="02010609030101010101" charset="-122"/>
                <a:sym typeface="+mn-ea"/>
              </a:rPr>
              <a:t>2.</a:t>
            </a:r>
            <a:r>
              <a:rPr lang="zh-CN" altLang="en-US" sz="5400">
                <a:latin typeface="新宋体" panose="02010609030101010101" charset="-122"/>
                <a:ea typeface="新宋体" panose="02010609030101010101" charset="-122"/>
                <a:cs typeface="新宋体" panose="02010609030101010101" charset="-122"/>
                <a:sym typeface="+mn-ea"/>
              </a:rPr>
              <a:t>流量识别</a:t>
            </a:r>
            <a:r>
              <a:rPr lang="en-US" altLang="zh-CN" sz="5400">
                <a:latin typeface="新宋体" panose="02010609030101010101" charset="-122"/>
                <a:ea typeface="新宋体" panose="02010609030101010101" charset="-122"/>
                <a:cs typeface="新宋体" panose="02010609030101010101" charset="-122"/>
                <a:sym typeface="+mn-ea"/>
              </a:rPr>
              <a:t> &amp; </a:t>
            </a:r>
            <a:r>
              <a:rPr lang="zh-CN" altLang="en-US" sz="5400">
                <a:latin typeface="新宋体" panose="02010609030101010101" charset="-122"/>
                <a:ea typeface="新宋体" panose="02010609030101010101" charset="-122"/>
                <a:cs typeface="新宋体" panose="02010609030101010101" charset="-122"/>
                <a:sym typeface="+mn-ea"/>
              </a:rPr>
              <a:t>流量</a:t>
            </a:r>
            <a:r>
              <a:rPr lang="zh-CN" altLang="en-US" sz="5400">
                <a:latin typeface="新宋体" panose="02010609030101010101" charset="-122"/>
                <a:ea typeface="新宋体" panose="02010609030101010101" charset="-122"/>
                <a:cs typeface="新宋体" panose="02010609030101010101" charset="-122"/>
                <a:sym typeface="+mn-ea"/>
              </a:rPr>
              <a:t>标记</a:t>
            </a:r>
            <a:endParaRPr lang="zh-CN" altLang="en-US" sz="5400">
              <a:latin typeface="新宋体" panose="02010609030101010101" charset="-122"/>
              <a:ea typeface="新宋体" panose="02010609030101010101" charset="-122"/>
              <a:cs typeface="新宋体" panose="02010609030101010101" charset="-122"/>
              <a:sym typeface="+mn-ea"/>
            </a:endParaRPr>
          </a:p>
        </p:txBody>
      </p:sp>
      <p:pic>
        <p:nvPicPr>
          <p:cNvPr id="5" name="图片 4"/>
          <p:cNvPicPr>
            <a:picLocks noChangeAspect="1"/>
          </p:cNvPicPr>
          <p:nvPr/>
        </p:nvPicPr>
        <p:blipFill>
          <a:blip r:embed="rId3"/>
          <a:stretch>
            <a:fillRect/>
          </a:stretch>
        </p:blipFill>
        <p:spPr>
          <a:xfrm>
            <a:off x="796290" y="4212590"/>
            <a:ext cx="14918690" cy="9095105"/>
          </a:xfrm>
          <a:prstGeom prst="rect">
            <a:avLst/>
          </a:prstGeom>
        </p:spPr>
      </p:pic>
      <p:sp>
        <p:nvSpPr>
          <p:cNvPr id="8" name="文本框 7"/>
          <p:cNvSpPr txBox="1"/>
          <p:nvPr/>
        </p:nvSpPr>
        <p:spPr>
          <a:xfrm>
            <a:off x="16148050" y="5448300"/>
            <a:ext cx="8023225" cy="2170430"/>
          </a:xfrm>
          <a:prstGeom prst="rect">
            <a:avLst/>
          </a:prstGeom>
          <a:noFill/>
        </p:spPr>
        <p:txBody>
          <a:bodyPr wrap="square" rtlCol="0" anchor="t">
            <a:noAutofit/>
          </a:bodyPr>
          <a:p>
            <a:pPr marL="457200" indent="-457200">
              <a:buFont typeface="Arial" panose="020B0604020202020204" pitchFamily="34" charset="0"/>
              <a:buChar char="•"/>
            </a:pP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灰度规则</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监听：</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可基于</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Zookeeper</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的监听机制实现</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GrayAdmin</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灰度规则的监听。也可基于</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Etcd</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、消息中间件、分布式缓存（</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Redis,Hazelcast</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）来实现。</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
        <p:nvSpPr>
          <p:cNvPr id="9" name="文本框 8"/>
          <p:cNvSpPr txBox="1"/>
          <p:nvPr/>
        </p:nvSpPr>
        <p:spPr>
          <a:xfrm>
            <a:off x="16148050" y="7751445"/>
            <a:ext cx="8023225" cy="1664970"/>
          </a:xfrm>
          <a:prstGeom prst="rect">
            <a:avLst/>
          </a:prstGeom>
          <a:noFill/>
        </p:spPr>
        <p:txBody>
          <a:bodyPr wrap="square" rtlCol="0" anchor="t">
            <a:noAutofit/>
          </a:bodyPr>
          <a:p>
            <a:pPr marL="457200" indent="-457200">
              <a:buFont typeface="Arial" panose="020B0604020202020204" pitchFamily="34" charset="0"/>
              <a:buChar char="•"/>
            </a:pP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流量识别：</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基于灰度规则来判断当前请求是否是灰度请求。本方案主要从用户层来进行灰度。</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
        <p:nvSpPr>
          <p:cNvPr id="10" name="文本框 9"/>
          <p:cNvSpPr txBox="1"/>
          <p:nvPr/>
        </p:nvSpPr>
        <p:spPr>
          <a:xfrm>
            <a:off x="16134080" y="9579610"/>
            <a:ext cx="8023225" cy="1708785"/>
          </a:xfrm>
          <a:prstGeom prst="rect">
            <a:avLst/>
          </a:prstGeom>
          <a:noFill/>
        </p:spPr>
        <p:txBody>
          <a:bodyPr wrap="square" rtlCol="0" anchor="t">
            <a:noAutofit/>
          </a:bodyPr>
          <a:p>
            <a:pPr marL="457200" indent="-457200">
              <a:buFont typeface="Arial" panose="020B0604020202020204" pitchFamily="34" charset="0"/>
              <a:buChar char="•"/>
            </a:pP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流量标记：</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识别灰度流量后，需要对流量打上</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Tag</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，保存在</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ThreadLocal</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中，以便在服务路由的时候进行转发。</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
        <p:nvSpPr>
          <p:cNvPr id="12" name="文本框 11"/>
          <p:cNvSpPr txBox="1"/>
          <p:nvPr/>
        </p:nvSpPr>
        <p:spPr>
          <a:xfrm>
            <a:off x="16162020" y="4212590"/>
            <a:ext cx="4921250" cy="768350"/>
          </a:xfrm>
          <a:prstGeom prst="rect">
            <a:avLst/>
          </a:prstGeom>
          <a:noFill/>
        </p:spPr>
        <p:txBody>
          <a:bodyPr wrap="square" rtlCol="0" anchor="t">
            <a:spAutoFit/>
          </a:bodyPr>
          <a:p>
            <a:r>
              <a:rPr lang="zh-CN" altLang="en-US" sz="4400">
                <a:latin typeface="新宋体" panose="02010609030101010101" charset="-122"/>
                <a:ea typeface="新宋体" panose="02010609030101010101" charset="-122"/>
                <a:cs typeface="新宋体" panose="02010609030101010101" charset="-122"/>
                <a:sym typeface="+mn-ea"/>
              </a:rPr>
              <a:t>网关层灰度客户端</a:t>
            </a:r>
            <a:endParaRPr lang="zh-CN" altLang="en-US" sz="4400">
              <a:latin typeface="新宋体" panose="02010609030101010101" charset="-122"/>
              <a:ea typeface="新宋体" panose="02010609030101010101" charset="-122"/>
              <a:cs typeface="新宋体" panose="02010609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 grpId="0"/>
      <p:bldP spid="12" grpId="1"/>
      <p:bldP spid="8" grpId="0"/>
      <p:bldP spid="8" grpId="1"/>
      <p:bldP spid="9" grpId="0"/>
      <p:bldP spid="9"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pic>
        <p:nvPicPr>
          <p:cNvPr id="9502" name="image 502"/>
          <p:cNvPicPr>
            <a:picLocks noChangeAspect="1"/>
          </p:cNvPicPr>
          <p:nvPr/>
        </p:nvPicPr>
        <p:blipFill>
          <a:blip r:embed="rId2"/>
          <a:srcRect/>
          <a:stretch>
            <a:fillRect/>
          </a:stretch>
        </p:blipFill>
        <p:spPr>
          <a:xfrm>
            <a:off x="263525" y="1309370"/>
            <a:ext cx="1176655" cy="1562100"/>
          </a:xfrm>
          <a:prstGeom prst="rect">
            <a:avLst/>
          </a:prstGeom>
        </p:spPr>
      </p:pic>
      <p:sp>
        <p:nvSpPr>
          <p:cNvPr id="2" name="Object 503"/>
          <p:cNvSpPr txBox="1"/>
          <p:nvPr/>
        </p:nvSpPr>
        <p:spPr>
          <a:xfrm>
            <a:off x="668655" y="1654810"/>
            <a:ext cx="576580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灰度方案</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3" name="文本框 2"/>
          <p:cNvSpPr txBox="1"/>
          <p:nvPr/>
        </p:nvSpPr>
        <p:spPr>
          <a:xfrm>
            <a:off x="668655" y="3081020"/>
            <a:ext cx="3631565" cy="922020"/>
          </a:xfrm>
          <a:prstGeom prst="rect">
            <a:avLst/>
          </a:prstGeom>
          <a:noFill/>
        </p:spPr>
        <p:txBody>
          <a:bodyPr wrap="square" rtlCol="0" anchor="t">
            <a:spAutoFit/>
          </a:bodyPr>
          <a:p>
            <a:r>
              <a:rPr lang="en-US" altLang="zh-CN" sz="5400">
                <a:latin typeface="新宋体" panose="02010609030101010101" charset="-122"/>
                <a:ea typeface="新宋体" panose="02010609030101010101" charset="-122"/>
                <a:cs typeface="新宋体" panose="02010609030101010101" charset="-122"/>
                <a:sym typeface="+mn-ea"/>
              </a:rPr>
              <a:t>3.</a:t>
            </a:r>
            <a:r>
              <a:rPr lang="zh-CN" altLang="en-US" sz="5400">
                <a:latin typeface="新宋体" panose="02010609030101010101" charset="-122"/>
                <a:ea typeface="新宋体" panose="02010609030101010101" charset="-122"/>
                <a:cs typeface="新宋体" panose="02010609030101010101" charset="-122"/>
                <a:sym typeface="+mn-ea"/>
              </a:rPr>
              <a:t>流量</a:t>
            </a:r>
            <a:r>
              <a:rPr lang="zh-CN" altLang="en-US" sz="5400">
                <a:latin typeface="新宋体" panose="02010609030101010101" charset="-122"/>
                <a:ea typeface="新宋体" panose="02010609030101010101" charset="-122"/>
                <a:cs typeface="新宋体" panose="02010609030101010101" charset="-122"/>
                <a:sym typeface="+mn-ea"/>
              </a:rPr>
              <a:t>透传</a:t>
            </a:r>
            <a:endParaRPr lang="zh-CN" altLang="en-US" sz="5400">
              <a:latin typeface="新宋体" panose="02010609030101010101" charset="-122"/>
              <a:ea typeface="新宋体" panose="02010609030101010101" charset="-122"/>
              <a:cs typeface="新宋体" panose="02010609030101010101" charset="-122"/>
              <a:sym typeface="+mn-ea"/>
            </a:endParaRPr>
          </a:p>
        </p:txBody>
      </p:sp>
      <p:sp>
        <p:nvSpPr>
          <p:cNvPr id="4" name="文本框 3"/>
          <p:cNvSpPr txBox="1"/>
          <p:nvPr/>
        </p:nvSpPr>
        <p:spPr>
          <a:xfrm>
            <a:off x="668655" y="4212590"/>
            <a:ext cx="6155690" cy="2553335"/>
          </a:xfrm>
          <a:prstGeom prst="rect">
            <a:avLst/>
          </a:prstGeom>
          <a:noFill/>
        </p:spPr>
        <p:txBody>
          <a:bodyPr wrap="square" rtlCol="0" anchor="t">
            <a:spAutoFit/>
          </a:bodyPr>
          <a:p>
            <a:pPr marL="457200" indent="-457200">
              <a:buFont typeface="Arial" panose="020B0604020202020204" pitchFamily="34" charset="0"/>
              <a:buChar char="•"/>
            </a:pP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网关服务流量透传：</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网关服务在识别灰度流量后需要将打上标记的灰度流量透传至下游服务，方便下游服务在发起服务调用的时候进行服务路由。</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pic>
        <p:nvPicPr>
          <p:cNvPr id="5" name="图片 4"/>
          <p:cNvPicPr>
            <a:picLocks noChangeAspect="1"/>
          </p:cNvPicPr>
          <p:nvPr/>
        </p:nvPicPr>
        <p:blipFill>
          <a:blip r:embed="rId3"/>
          <a:stretch>
            <a:fillRect/>
          </a:stretch>
        </p:blipFill>
        <p:spPr>
          <a:xfrm>
            <a:off x="7374255" y="4003040"/>
            <a:ext cx="16744950" cy="2664460"/>
          </a:xfrm>
          <a:prstGeom prst="rect">
            <a:avLst/>
          </a:prstGeom>
        </p:spPr>
      </p:pic>
      <p:pic>
        <p:nvPicPr>
          <p:cNvPr id="7" name="图片 6"/>
          <p:cNvPicPr>
            <a:picLocks noChangeAspect="1"/>
          </p:cNvPicPr>
          <p:nvPr/>
        </p:nvPicPr>
        <p:blipFill>
          <a:blip r:embed="rId4"/>
          <a:stretch>
            <a:fillRect/>
          </a:stretch>
        </p:blipFill>
        <p:spPr>
          <a:xfrm>
            <a:off x="668655" y="7087235"/>
            <a:ext cx="14955520" cy="6295390"/>
          </a:xfrm>
          <a:prstGeom prst="rect">
            <a:avLst/>
          </a:prstGeom>
        </p:spPr>
      </p:pic>
      <p:sp>
        <p:nvSpPr>
          <p:cNvPr id="8" name="文本框 7"/>
          <p:cNvSpPr txBox="1"/>
          <p:nvPr/>
        </p:nvSpPr>
        <p:spPr>
          <a:xfrm>
            <a:off x="16094075" y="8774430"/>
            <a:ext cx="7070090" cy="2921000"/>
          </a:xfrm>
          <a:prstGeom prst="rect">
            <a:avLst/>
          </a:prstGeom>
          <a:noFill/>
        </p:spPr>
        <p:txBody>
          <a:bodyPr wrap="square" rtlCol="0" anchor="t">
            <a:noAutofit/>
          </a:bodyPr>
          <a:p>
            <a:pPr marL="457200" indent="-457200">
              <a:buFont typeface="Arial" panose="020B0604020202020204" pitchFamily="34" charset="0"/>
              <a:buChar char="•"/>
            </a:pPr>
            <a:r>
              <a:rPr lang="en-US" altLang="zh-CN" sz="3200" b="1">
                <a:solidFill>
                  <a:schemeClr val="bg2"/>
                </a:solidFill>
                <a:latin typeface="新宋体" panose="02010609030101010101" charset="-122"/>
                <a:ea typeface="新宋体" panose="02010609030101010101" charset="-122"/>
                <a:cs typeface="新宋体" panose="02010609030101010101" charset="-122"/>
                <a:sym typeface="+mn-ea"/>
              </a:rPr>
              <a:t>OpenFeign</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服务调用流量透传：</a:t>
            </a:r>
            <a:endParaRPr lang="zh-CN" altLang="en-US" sz="3200" b="1">
              <a:solidFill>
                <a:schemeClr val="bg2"/>
              </a:solidFill>
              <a:latin typeface="新宋体" panose="02010609030101010101" charset="-122"/>
              <a:ea typeface="新宋体" panose="02010609030101010101" charset="-122"/>
              <a:cs typeface="新宋体" panose="02010609030101010101" charset="-122"/>
              <a:sym typeface="+mn-ea"/>
            </a:endParaRPr>
          </a:p>
          <a:p>
            <a:pPr indent="457200">
              <a:buFont typeface="Arial" panose="020B0604020202020204" pitchFamily="34" charset="0"/>
              <a:buNone/>
            </a:pP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基于</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FeignClient</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的内部服务调用在开启熔断后需要将请求头信息</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Copy</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至，</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Hystrx</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调用线程中，要不后续下游服务无法获取到灰度</a:t>
            </a:r>
            <a:r>
              <a:rPr lang="en-US" altLang="zh-CN" sz="3200">
                <a:solidFill>
                  <a:schemeClr val="bg2"/>
                </a:solidFill>
                <a:latin typeface="新宋体" panose="02010609030101010101" charset="-122"/>
                <a:ea typeface="新宋体" panose="02010609030101010101" charset="-122"/>
                <a:cs typeface="新宋体" panose="02010609030101010101" charset="-122"/>
                <a:sym typeface="+mn-ea"/>
              </a:rPr>
              <a:t>Tag</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而无法识别流量并进行</a:t>
            </a:r>
            <a:r>
              <a:rPr lang="zh-CN" altLang="en-US" sz="3200">
                <a:solidFill>
                  <a:schemeClr val="bg2"/>
                </a:solidFill>
                <a:latin typeface="新宋体" panose="02010609030101010101" charset="-122"/>
                <a:ea typeface="新宋体" panose="02010609030101010101" charset="-122"/>
                <a:cs typeface="新宋体" panose="02010609030101010101" charset="-122"/>
                <a:sym typeface="+mn-ea"/>
              </a:rPr>
              <a:t>正确的路由转发。</a:t>
            </a:r>
            <a:endParaRPr lang="zh-CN" altLang="en-US" sz="3200">
              <a:solidFill>
                <a:schemeClr val="bg2"/>
              </a:solidFill>
              <a:latin typeface="新宋体" panose="02010609030101010101" charset="-122"/>
              <a:ea typeface="新宋体" panose="02010609030101010101" charset="-122"/>
              <a:cs typeface="新宋体" panose="02010609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24384000" cy="1016000"/>
          </a:xfrm>
          <a:prstGeom prst="rect">
            <a:avLst/>
          </a:prstGeom>
        </p:spPr>
      </p:pic>
      <p:pic>
        <p:nvPicPr>
          <p:cNvPr id="9502" name="image 502"/>
          <p:cNvPicPr>
            <a:picLocks noChangeAspect="1"/>
          </p:cNvPicPr>
          <p:nvPr/>
        </p:nvPicPr>
        <p:blipFill>
          <a:blip r:embed="rId2"/>
          <a:srcRect/>
          <a:stretch>
            <a:fillRect/>
          </a:stretch>
        </p:blipFill>
        <p:spPr>
          <a:xfrm>
            <a:off x="263525" y="1309370"/>
            <a:ext cx="1176655" cy="1562100"/>
          </a:xfrm>
          <a:prstGeom prst="rect">
            <a:avLst/>
          </a:prstGeom>
        </p:spPr>
      </p:pic>
      <p:sp>
        <p:nvSpPr>
          <p:cNvPr id="2" name="Object 503"/>
          <p:cNvSpPr txBox="1"/>
          <p:nvPr/>
        </p:nvSpPr>
        <p:spPr>
          <a:xfrm>
            <a:off x="668655" y="1654810"/>
            <a:ext cx="5765800" cy="965835"/>
          </a:xfrm>
          <a:prstGeom prst="rect">
            <a:avLst/>
          </a:prstGeom>
        </p:spPr>
        <p:txBody>
          <a:bodyPr vert="horz" lIns="0" tIns="0" rIns="0" bIns="0" rtlCol="0" anchor="t" anchorCtr="0">
            <a:noAutofit/>
          </a:bodyPr>
          <a:p>
            <a:pPr algn="l">
              <a:lnSpc>
                <a:spcPct val="88000"/>
              </a:lnSpc>
            </a:pP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灰度方案</a:t>
            </a:r>
            <a:r>
              <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rPr>
              <a:t>实现</a:t>
            </a:r>
            <a:endParaRPr lang="zh-CN" altLang="en-US" sz="7200">
              <a:solidFill>
                <a:srgbClr val="5252EF"/>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4" name="文本框 3"/>
          <p:cNvSpPr txBox="1"/>
          <p:nvPr/>
        </p:nvSpPr>
        <p:spPr>
          <a:xfrm>
            <a:off x="668655" y="3081020"/>
            <a:ext cx="8488045" cy="922020"/>
          </a:xfrm>
          <a:prstGeom prst="rect">
            <a:avLst/>
          </a:prstGeom>
          <a:noFill/>
        </p:spPr>
        <p:txBody>
          <a:bodyPr wrap="square" rtlCol="0" anchor="t">
            <a:spAutoFit/>
          </a:bodyPr>
          <a:p>
            <a:r>
              <a:rPr lang="en-US" altLang="zh-CN" sz="5400">
                <a:latin typeface="新宋体" panose="02010609030101010101" charset="-122"/>
                <a:ea typeface="新宋体" panose="02010609030101010101" charset="-122"/>
                <a:cs typeface="新宋体" panose="02010609030101010101" charset="-122"/>
                <a:sym typeface="+mn-ea"/>
              </a:rPr>
              <a:t>4.</a:t>
            </a:r>
            <a:r>
              <a:rPr lang="zh-CN" altLang="en-US" sz="5400">
                <a:latin typeface="新宋体" panose="02010609030101010101" charset="-122"/>
                <a:ea typeface="新宋体" panose="02010609030101010101" charset="-122"/>
                <a:cs typeface="新宋体" panose="02010609030101010101" charset="-122"/>
                <a:sym typeface="+mn-ea"/>
              </a:rPr>
              <a:t>流量路由</a:t>
            </a:r>
            <a:r>
              <a:rPr lang="en-US" altLang="zh-CN" sz="5400">
                <a:latin typeface="新宋体" panose="02010609030101010101" charset="-122"/>
                <a:ea typeface="新宋体" panose="02010609030101010101" charset="-122"/>
                <a:cs typeface="新宋体" panose="02010609030101010101" charset="-122"/>
                <a:sym typeface="+mn-ea"/>
              </a:rPr>
              <a:t>-</a:t>
            </a:r>
            <a:r>
              <a:rPr lang="zh-CN" altLang="en-US" sz="5400">
                <a:latin typeface="新宋体" panose="02010609030101010101" charset="-122"/>
                <a:ea typeface="新宋体" panose="02010609030101010101" charset="-122"/>
                <a:cs typeface="新宋体" panose="02010609030101010101" charset="-122"/>
                <a:sym typeface="+mn-ea"/>
              </a:rPr>
              <a:t>负载均衡算法</a:t>
            </a:r>
            <a:endParaRPr lang="en-US" altLang="zh-CN" sz="5400">
              <a:latin typeface="新宋体" panose="02010609030101010101" charset="-122"/>
              <a:ea typeface="新宋体" panose="02010609030101010101" charset="-122"/>
              <a:cs typeface="新宋体" panose="02010609030101010101" charset="-122"/>
              <a:sym typeface="+mn-ea"/>
            </a:endParaRPr>
          </a:p>
        </p:txBody>
      </p:sp>
      <p:sp>
        <p:nvSpPr>
          <p:cNvPr id="6" name="文本框 5"/>
          <p:cNvSpPr txBox="1"/>
          <p:nvPr/>
        </p:nvSpPr>
        <p:spPr>
          <a:xfrm>
            <a:off x="1776095" y="4393565"/>
            <a:ext cx="20424775" cy="2553335"/>
          </a:xfrm>
          <a:prstGeom prst="rect">
            <a:avLst/>
          </a:prstGeom>
          <a:noFill/>
        </p:spPr>
        <p:txBody>
          <a:bodyPr wrap="square" rtlCol="0">
            <a:spAutoFit/>
          </a:bodyPr>
          <a:p>
            <a:r>
              <a:rPr lang="en-US" altLang="zh-CN" sz="3200" b="1">
                <a:solidFill>
                  <a:schemeClr val="tx2"/>
                </a:solidFill>
                <a:latin typeface="新宋体" panose="02010609030101010101" charset="-122"/>
                <a:ea typeface="新宋体" panose="02010609030101010101" charset="-122"/>
                <a:cs typeface="新宋体" panose="02010609030101010101" charset="-122"/>
              </a:rPr>
              <a:t>SpringCloudGateway</a:t>
            </a:r>
            <a:r>
              <a:rPr lang="zh-CN" altLang="en-US" sz="3200">
                <a:solidFill>
                  <a:schemeClr val="tx2"/>
                </a:solidFill>
                <a:latin typeface="新宋体" panose="02010609030101010101" charset="-122"/>
                <a:ea typeface="新宋体" panose="02010609030101010101" charset="-122"/>
                <a:cs typeface="新宋体" panose="02010609030101010101" charset="-122"/>
              </a:rPr>
              <a:t>中默认提供了两种负载均衡实现</a:t>
            </a:r>
            <a:r>
              <a:rPr lang="en-US" altLang="zh-CN" sz="3200">
                <a:solidFill>
                  <a:schemeClr val="tx2"/>
                </a:solidFill>
                <a:latin typeface="新宋体" panose="02010609030101010101" charset="-122"/>
                <a:ea typeface="新宋体" panose="02010609030101010101" charset="-122"/>
                <a:cs typeface="新宋体" panose="02010609030101010101" charset="-122"/>
              </a:rPr>
              <a:t>:</a:t>
            </a:r>
            <a:endParaRPr lang="zh-CN" altLang="en-US" sz="3200">
              <a:solidFill>
                <a:schemeClr val="tx2"/>
              </a:solidFill>
              <a:latin typeface="新宋体" panose="02010609030101010101" charset="-122"/>
              <a:ea typeface="新宋体" panose="02010609030101010101" charset="-122"/>
              <a:cs typeface="新宋体" panose="02010609030101010101" charset="-122"/>
            </a:endParaRPr>
          </a:p>
          <a:p>
            <a:pPr marL="457200" indent="-457200">
              <a:buFont typeface="Arial" panose="020B0604020202020204" pitchFamily="34" charset="0"/>
              <a:buChar char="•"/>
            </a:pPr>
            <a:r>
              <a:rPr lang="zh-CN" altLang="en-US" sz="3200">
                <a:solidFill>
                  <a:schemeClr val="tx2"/>
                </a:solidFill>
                <a:latin typeface="新宋体" panose="02010609030101010101" charset="-122"/>
                <a:ea typeface="新宋体" panose="02010609030101010101" charset="-122"/>
                <a:cs typeface="新宋体" panose="02010609030101010101" charset="-122"/>
              </a:rPr>
              <a:t>一种基于</a:t>
            </a:r>
            <a:r>
              <a:rPr lang="en-US" altLang="zh-CN" sz="3200" b="1">
                <a:solidFill>
                  <a:schemeClr val="tx2"/>
                </a:solidFill>
                <a:latin typeface="新宋体" panose="02010609030101010101" charset="-122"/>
                <a:ea typeface="新宋体" panose="02010609030101010101" charset="-122"/>
                <a:cs typeface="新宋体" panose="02010609030101010101" charset="-122"/>
              </a:rPr>
              <a:t>LoadBalancerClientFilter</a:t>
            </a:r>
            <a:r>
              <a:rPr lang="zh-CN" altLang="en-US" sz="3200">
                <a:solidFill>
                  <a:schemeClr val="tx2"/>
                </a:solidFill>
                <a:latin typeface="新宋体" panose="02010609030101010101" charset="-122"/>
                <a:ea typeface="新宋体" panose="02010609030101010101" charset="-122"/>
                <a:cs typeface="新宋体" panose="02010609030101010101" charset="-122"/>
              </a:rPr>
              <a:t>通过其中维护的</a:t>
            </a:r>
            <a:r>
              <a:rPr lang="en-US" altLang="zh-CN" sz="3200">
                <a:solidFill>
                  <a:schemeClr val="tx2"/>
                </a:solidFill>
                <a:latin typeface="新宋体" panose="02010609030101010101" charset="-122"/>
                <a:ea typeface="新宋体" panose="02010609030101010101" charset="-122"/>
                <a:cs typeface="新宋体" panose="02010609030101010101" charset="-122"/>
              </a:rPr>
              <a:t> </a:t>
            </a:r>
            <a:r>
              <a:rPr lang="zh-CN" altLang="en-US" sz="3200" b="1">
                <a:solidFill>
                  <a:schemeClr val="tx2"/>
                </a:solidFill>
                <a:latin typeface="新宋体" panose="02010609030101010101" charset="-122"/>
                <a:ea typeface="新宋体" panose="02010609030101010101" charset="-122"/>
                <a:cs typeface="新宋体" panose="02010609030101010101" charset="-122"/>
              </a:rPr>
              <a:t>LoadBalancerClient</a:t>
            </a:r>
            <a:r>
              <a:rPr lang="en-US" altLang="zh-CN" sz="3200" b="1">
                <a:solidFill>
                  <a:schemeClr val="tx2"/>
                </a:solidFill>
                <a:latin typeface="新宋体" panose="02010609030101010101" charset="-122"/>
                <a:ea typeface="新宋体" panose="02010609030101010101" charset="-122"/>
                <a:cs typeface="新宋体" panose="02010609030101010101" charset="-122"/>
              </a:rPr>
              <a:t> </a:t>
            </a:r>
            <a:r>
              <a:rPr lang="zh-CN" altLang="en-US" sz="3200">
                <a:solidFill>
                  <a:schemeClr val="tx2"/>
                </a:solidFill>
                <a:latin typeface="新宋体" panose="02010609030101010101" charset="-122"/>
                <a:ea typeface="新宋体" panose="02010609030101010101" charset="-122"/>
                <a:cs typeface="新宋体" panose="02010609030101010101" charset="-122"/>
              </a:rPr>
              <a:t>调用最终的负载均衡算法</a:t>
            </a:r>
            <a:r>
              <a:rPr lang="en-US" altLang="zh-CN" sz="3200">
                <a:solidFill>
                  <a:schemeClr val="tx2"/>
                </a:solidFill>
                <a:latin typeface="新宋体" panose="02010609030101010101" charset="-122"/>
                <a:ea typeface="新宋体" panose="02010609030101010101" charset="-122"/>
                <a:cs typeface="新宋体" panose="02010609030101010101" charset="-122"/>
              </a:rPr>
              <a:t>(Netflix</a:t>
            </a:r>
            <a:r>
              <a:rPr lang="zh-CN" altLang="en-US" sz="3200">
                <a:solidFill>
                  <a:schemeClr val="tx2"/>
                </a:solidFill>
                <a:latin typeface="新宋体" panose="02010609030101010101" charset="-122"/>
                <a:ea typeface="新宋体" panose="02010609030101010101" charset="-122"/>
                <a:cs typeface="新宋体" panose="02010609030101010101" charset="-122"/>
              </a:rPr>
              <a:t>实现</a:t>
            </a:r>
            <a:r>
              <a:rPr lang="en-US" altLang="zh-CN" sz="3200">
                <a:solidFill>
                  <a:schemeClr val="tx2"/>
                </a:solidFill>
                <a:latin typeface="新宋体" panose="02010609030101010101" charset="-122"/>
                <a:ea typeface="新宋体" panose="02010609030101010101" charset="-122"/>
                <a:cs typeface="新宋体" panose="02010609030101010101" charset="-122"/>
              </a:rPr>
              <a:t>)</a:t>
            </a:r>
            <a:endParaRPr lang="zh-CN" altLang="en-US" sz="3200">
              <a:solidFill>
                <a:schemeClr val="tx2"/>
              </a:solidFill>
              <a:latin typeface="新宋体" panose="02010609030101010101" charset="-122"/>
              <a:ea typeface="新宋体" panose="02010609030101010101" charset="-122"/>
              <a:cs typeface="新宋体" panose="02010609030101010101" charset="-122"/>
            </a:endParaRPr>
          </a:p>
          <a:p>
            <a:pPr marL="457200" indent="-457200">
              <a:buFont typeface="Arial" panose="020B0604020202020204" pitchFamily="34" charset="0"/>
              <a:buChar char="•"/>
            </a:pPr>
            <a:r>
              <a:rPr lang="zh-CN" altLang="en-US" sz="3200">
                <a:solidFill>
                  <a:schemeClr val="tx2"/>
                </a:solidFill>
                <a:latin typeface="新宋体" panose="02010609030101010101" charset="-122"/>
                <a:ea typeface="新宋体" panose="02010609030101010101" charset="-122"/>
                <a:cs typeface="新宋体" panose="02010609030101010101" charset="-122"/>
              </a:rPr>
              <a:t>另一种基于</a:t>
            </a:r>
            <a:r>
              <a:rPr lang="en-US" altLang="zh-CN" sz="3200" b="1">
                <a:solidFill>
                  <a:schemeClr val="tx2"/>
                </a:solidFill>
                <a:latin typeface="新宋体" panose="02010609030101010101" charset="-122"/>
                <a:ea typeface="新宋体" panose="02010609030101010101" charset="-122"/>
                <a:cs typeface="新宋体" panose="02010609030101010101" charset="-122"/>
              </a:rPr>
              <a:t>ReactiveLoadBalancerClilentFilter</a:t>
            </a:r>
            <a:r>
              <a:rPr lang="zh-CN" altLang="en-US" sz="3200">
                <a:solidFill>
                  <a:schemeClr val="tx2"/>
                </a:solidFill>
                <a:latin typeface="新宋体" panose="02010609030101010101" charset="-122"/>
                <a:ea typeface="新宋体" panose="02010609030101010101" charset="-122"/>
                <a:cs typeface="新宋体" panose="02010609030101010101" charset="-122"/>
              </a:rPr>
              <a:t>通过其中</a:t>
            </a:r>
            <a:r>
              <a:rPr lang="en-US" altLang="zh-CN" sz="3200">
                <a:solidFill>
                  <a:schemeClr val="tx2"/>
                </a:solidFill>
                <a:latin typeface="新宋体" panose="02010609030101010101" charset="-122"/>
                <a:ea typeface="新宋体" panose="02010609030101010101" charset="-122"/>
                <a:cs typeface="新宋体" panose="02010609030101010101" charset="-122"/>
              </a:rPr>
              <a:t> </a:t>
            </a:r>
            <a:r>
              <a:rPr lang="zh-CN" altLang="en-US" sz="3200" b="1">
                <a:solidFill>
                  <a:schemeClr val="tx2"/>
                </a:solidFill>
                <a:latin typeface="新宋体" panose="02010609030101010101" charset="-122"/>
                <a:ea typeface="新宋体" panose="02010609030101010101" charset="-122"/>
                <a:cs typeface="新宋体" panose="02010609030101010101" charset="-122"/>
              </a:rPr>
              <a:t>ReactorLoadBalancer</a:t>
            </a:r>
            <a:r>
              <a:rPr lang="en-US" altLang="zh-CN" sz="3200" b="1">
                <a:solidFill>
                  <a:schemeClr val="tx2"/>
                </a:solidFill>
                <a:latin typeface="新宋体" panose="02010609030101010101" charset="-122"/>
                <a:ea typeface="新宋体" panose="02010609030101010101" charset="-122"/>
                <a:cs typeface="新宋体" panose="02010609030101010101" charset="-122"/>
              </a:rPr>
              <a:t> </a:t>
            </a:r>
            <a:r>
              <a:rPr lang="zh-CN" altLang="en-US" sz="3200">
                <a:solidFill>
                  <a:schemeClr val="tx2"/>
                </a:solidFill>
                <a:latin typeface="新宋体" panose="02010609030101010101" charset="-122"/>
                <a:ea typeface="新宋体" panose="02010609030101010101" charset="-122"/>
                <a:cs typeface="新宋体" panose="02010609030101010101" charset="-122"/>
              </a:rPr>
              <a:t>调用最终的负载均衡算法</a:t>
            </a:r>
            <a:r>
              <a:rPr lang="en-US" altLang="zh-CN" sz="3200">
                <a:solidFill>
                  <a:schemeClr val="tx2"/>
                </a:solidFill>
                <a:latin typeface="新宋体" panose="02010609030101010101" charset="-122"/>
                <a:ea typeface="新宋体" panose="02010609030101010101" charset="-122"/>
                <a:cs typeface="新宋体" panose="02010609030101010101" charset="-122"/>
              </a:rPr>
              <a:t>(SpringCloud</a:t>
            </a:r>
            <a:r>
              <a:rPr lang="zh-CN" altLang="en-US" sz="3200">
                <a:solidFill>
                  <a:schemeClr val="tx2"/>
                </a:solidFill>
                <a:latin typeface="新宋体" panose="02010609030101010101" charset="-122"/>
                <a:ea typeface="新宋体" panose="02010609030101010101" charset="-122"/>
                <a:cs typeface="新宋体" panose="02010609030101010101" charset="-122"/>
              </a:rPr>
              <a:t>官方实现</a:t>
            </a:r>
            <a:r>
              <a:rPr lang="en-US" altLang="zh-CN" sz="3200">
                <a:solidFill>
                  <a:schemeClr val="tx2"/>
                </a:solidFill>
                <a:latin typeface="新宋体" panose="02010609030101010101" charset="-122"/>
                <a:ea typeface="新宋体" panose="02010609030101010101" charset="-122"/>
                <a:cs typeface="新宋体" panose="02010609030101010101" charset="-122"/>
              </a:rPr>
              <a:t>)</a:t>
            </a:r>
            <a:endParaRPr lang="en-US" altLang="zh-CN" sz="3200">
              <a:solidFill>
                <a:schemeClr val="tx2"/>
              </a:solidFill>
              <a:latin typeface="新宋体" panose="02010609030101010101" charset="-122"/>
              <a:ea typeface="新宋体" panose="02010609030101010101" charset="-122"/>
              <a:cs typeface="新宋体" panose="02010609030101010101" charset="-122"/>
            </a:endParaRPr>
          </a:p>
        </p:txBody>
      </p:sp>
      <p:pic>
        <p:nvPicPr>
          <p:cNvPr id="7" name="图片 6"/>
          <p:cNvPicPr>
            <a:picLocks noChangeAspect="1"/>
          </p:cNvPicPr>
          <p:nvPr/>
        </p:nvPicPr>
        <p:blipFill>
          <a:blip r:embed="rId3"/>
          <a:stretch>
            <a:fillRect/>
          </a:stretch>
        </p:blipFill>
        <p:spPr>
          <a:xfrm>
            <a:off x="522605" y="8031480"/>
            <a:ext cx="9646285" cy="4363720"/>
          </a:xfrm>
          <a:prstGeom prst="rect">
            <a:avLst/>
          </a:prstGeom>
        </p:spPr>
      </p:pic>
      <p:sp>
        <p:nvSpPr>
          <p:cNvPr id="8" name="文本框 7"/>
          <p:cNvSpPr txBox="1"/>
          <p:nvPr/>
        </p:nvSpPr>
        <p:spPr>
          <a:xfrm>
            <a:off x="2397760" y="7280275"/>
            <a:ext cx="5608320" cy="583565"/>
          </a:xfrm>
          <a:prstGeom prst="rect">
            <a:avLst/>
          </a:prstGeom>
          <a:noFill/>
        </p:spPr>
        <p:txBody>
          <a:bodyPr wrap="square" rtlCol="0" anchor="t">
            <a:spAutoFit/>
          </a:bodyPr>
          <a:p>
            <a:pPr indent="0">
              <a:buFont typeface="Arial" panose="020B0604020202020204" pitchFamily="34" charset="0"/>
              <a:buNone/>
            </a:pPr>
            <a:r>
              <a:rPr lang="en-US" sz="3200" b="1">
                <a:solidFill>
                  <a:schemeClr val="bg2"/>
                </a:solidFill>
                <a:latin typeface="新宋体" panose="02010609030101010101" charset="-122"/>
                <a:ea typeface="新宋体" panose="02010609030101010101" charset="-122"/>
                <a:cs typeface="新宋体" panose="02010609030101010101" charset="-122"/>
                <a:sym typeface="+mn-ea"/>
              </a:rPr>
              <a:t>SpringCloud</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负载均衡</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实现</a:t>
            </a:r>
            <a:endParaRPr lang="zh-CN" altLang="en-US" sz="3200" b="1">
              <a:solidFill>
                <a:schemeClr val="bg2"/>
              </a:solidFill>
              <a:latin typeface="新宋体" panose="02010609030101010101" charset="-122"/>
              <a:ea typeface="新宋体" panose="02010609030101010101" charset="-122"/>
              <a:cs typeface="新宋体" panose="02010609030101010101" charset="-122"/>
              <a:sym typeface="+mn-ea"/>
            </a:endParaRPr>
          </a:p>
        </p:txBody>
      </p:sp>
      <p:sp>
        <p:nvSpPr>
          <p:cNvPr id="11" name="文本框 10"/>
          <p:cNvSpPr txBox="1"/>
          <p:nvPr/>
        </p:nvSpPr>
        <p:spPr>
          <a:xfrm>
            <a:off x="15635605" y="7280275"/>
            <a:ext cx="4135120" cy="583565"/>
          </a:xfrm>
          <a:prstGeom prst="rect">
            <a:avLst/>
          </a:prstGeom>
          <a:noFill/>
        </p:spPr>
        <p:txBody>
          <a:bodyPr wrap="square" rtlCol="0" anchor="t">
            <a:spAutoFit/>
          </a:bodyPr>
          <a:p>
            <a:pPr indent="0">
              <a:buFont typeface="Arial" panose="020B0604020202020204" pitchFamily="34" charset="0"/>
              <a:buNone/>
            </a:pPr>
            <a:r>
              <a:rPr lang="en-US" altLang="zh-CN" sz="3200" b="1">
                <a:solidFill>
                  <a:schemeClr val="bg2"/>
                </a:solidFill>
                <a:latin typeface="新宋体" panose="02010609030101010101" charset="-122"/>
                <a:ea typeface="新宋体" panose="02010609030101010101" charset="-122"/>
                <a:cs typeface="新宋体" panose="02010609030101010101" charset="-122"/>
                <a:sym typeface="+mn-ea"/>
              </a:rPr>
              <a:t>Netflix</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负载均衡</a:t>
            </a:r>
            <a:r>
              <a:rPr lang="zh-CN" altLang="en-US" sz="3200" b="1">
                <a:solidFill>
                  <a:schemeClr val="bg2"/>
                </a:solidFill>
                <a:latin typeface="新宋体" panose="02010609030101010101" charset="-122"/>
                <a:ea typeface="新宋体" panose="02010609030101010101" charset="-122"/>
                <a:cs typeface="新宋体" panose="02010609030101010101" charset="-122"/>
                <a:sym typeface="+mn-ea"/>
              </a:rPr>
              <a:t>实现</a:t>
            </a:r>
            <a:endParaRPr lang="zh-CN" altLang="en-US" sz="3200" b="1">
              <a:solidFill>
                <a:schemeClr val="bg2"/>
              </a:solidFill>
              <a:latin typeface="新宋体" panose="02010609030101010101" charset="-122"/>
              <a:ea typeface="新宋体" panose="02010609030101010101" charset="-122"/>
              <a:cs typeface="新宋体" panose="02010609030101010101" charset="-122"/>
              <a:sym typeface="+mn-ea"/>
            </a:endParaRPr>
          </a:p>
        </p:txBody>
      </p:sp>
      <p:pic>
        <p:nvPicPr>
          <p:cNvPr id="14" name="图片 13"/>
          <p:cNvPicPr>
            <a:picLocks noChangeAspect="1"/>
          </p:cNvPicPr>
          <p:nvPr/>
        </p:nvPicPr>
        <p:blipFill>
          <a:blip r:embed="rId4"/>
          <a:stretch>
            <a:fillRect/>
          </a:stretch>
        </p:blipFill>
        <p:spPr>
          <a:xfrm>
            <a:off x="10767695" y="7947660"/>
            <a:ext cx="13264515" cy="4464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8" grpId="0"/>
      <p:bldP spid="8" grpId="1"/>
      <p:bldP spid="11" grpId="0"/>
      <p:bldP spid="11" grpId="1"/>
    </p:bldLst>
  </p:timing>
</p:sld>
</file>

<file path=ppt/tags/tag1.xml><?xml version="1.0" encoding="utf-8"?>
<p:tagLst xmlns:p="http://schemas.openxmlformats.org/presentationml/2006/main">
  <p:tag name="KSO_WPP_MARK_KEY" val="a3157f40-b52b-4011-9b86-cd7c56e3a3bc"/>
  <p:tag name="COMMONDATA" val="eyJoZGlkIjoiMjU0Y2NiYzdlNWIyZTYyODE3YWM0NGUyNDdhZmUzOD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1416</Words>
  <Application>WPS 演示</Application>
  <PresentationFormat>On-screen Show</PresentationFormat>
  <Paragraphs>125</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Arial</vt:lpstr>
      <vt:lpstr>宋体</vt:lpstr>
      <vt:lpstr>Wingdings</vt:lpstr>
      <vt:lpstr>方正粗黑宋简体</vt:lpstr>
      <vt:lpstr>ZhenyanGB-Regular</vt:lpstr>
      <vt:lpstr>OPPOSans-M</vt:lpstr>
      <vt:lpstr>新宋体</vt:lpstr>
      <vt:lpstr>微软雅黑</vt:lpstr>
      <vt:lpstr>Arial Unicode MS</vt:lpstr>
      <vt:lpstr>Calibri</vt:lpstr>
      <vt:lpstr>等线</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稿定设计</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稿定设计 ppt</dc:title>
  <dc:creator>稿定设计</dc:creator>
  <dc:subject>www.gaoding.com</dc:subject>
  <cp:lastModifiedBy>Leona</cp:lastModifiedBy>
  <cp:revision>11</cp:revision>
  <dcterms:created xsi:type="dcterms:W3CDTF">2022-03-17T05:11:00Z</dcterms:created>
  <dcterms:modified xsi:type="dcterms:W3CDTF">2022-11-19T14:18:21Z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914DF6964EA74AFDA874C929EF4B4471</vt:lpwstr>
  </property>
  <property fmtid="{D5CDD505-2E9C-101B-9397-08002B2CF9AE}" pid="3" name="KSOProductBuildVer">
    <vt:lpwstr>2052-11.1.0.12763</vt:lpwstr>
  </property>
</Properties>
</file>